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9" r:id="rId3"/>
    <p:sldId id="260" r:id="rId4"/>
    <p:sldId id="257" r:id="rId5"/>
    <p:sldId id="258" r:id="rId6"/>
    <p:sldId id="261" r:id="rId7"/>
    <p:sldId id="277" r:id="rId8"/>
    <p:sldId id="262" r:id="rId9"/>
    <p:sldId id="284" r:id="rId10"/>
    <p:sldId id="263" r:id="rId11"/>
    <p:sldId id="264" r:id="rId12"/>
    <p:sldId id="272" r:id="rId13"/>
    <p:sldId id="265" r:id="rId14"/>
    <p:sldId id="276" r:id="rId15"/>
    <p:sldId id="280" r:id="rId16"/>
    <p:sldId id="281" r:id="rId17"/>
    <p:sldId id="282" r:id="rId18"/>
    <p:sldId id="283" r:id="rId19"/>
    <p:sldId id="279" r:id="rId20"/>
    <p:sldId id="268" r:id="rId21"/>
    <p:sldId id="269" r:id="rId22"/>
    <p:sldId id="271" r:id="rId23"/>
    <p:sldId id="27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12"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02FF9-2BC7-4A42-8576-31736D558494}" type="doc">
      <dgm:prSet loTypeId="urn:microsoft.com/office/officeart/2008/layout/CaptionedPictures" loCatId="" qsTypeId="urn:microsoft.com/office/officeart/2005/8/quickstyle/simple4" qsCatId="simple" csTypeId="urn:microsoft.com/office/officeart/2005/8/colors/accent1_2" csCatId="accent1" phldr="1"/>
      <dgm:spPr/>
      <dgm:t>
        <a:bodyPr/>
        <a:lstStyle/>
        <a:p>
          <a:endParaRPr lang="en-US"/>
        </a:p>
      </dgm:t>
    </dgm:pt>
    <dgm:pt modelId="{71ABC859-3BDD-2E47-95CF-51CF85FBBBF2}">
      <dgm:prSet phldrT="[Text]"/>
      <dgm:spPr/>
      <dgm:t>
        <a:bodyPr/>
        <a:lstStyle/>
        <a:p>
          <a:endParaRPr lang="en-US" dirty="0"/>
        </a:p>
      </dgm:t>
    </dgm:pt>
    <dgm:pt modelId="{8E43120F-F5C0-544B-B8D1-5BF8D3BFE751}" type="parTrans" cxnId="{E4D5F6F8-6BAB-B64D-9858-C26A4B10E559}">
      <dgm:prSet/>
      <dgm:spPr/>
      <dgm:t>
        <a:bodyPr/>
        <a:lstStyle/>
        <a:p>
          <a:endParaRPr lang="en-US"/>
        </a:p>
      </dgm:t>
    </dgm:pt>
    <dgm:pt modelId="{19CD381A-9F09-1D4B-8310-18978FF00FA2}" type="sibTrans" cxnId="{E4D5F6F8-6BAB-B64D-9858-C26A4B10E559}">
      <dgm:prSet/>
      <dgm:spPr/>
      <dgm:t>
        <a:bodyPr/>
        <a:lstStyle/>
        <a:p>
          <a:endParaRPr lang="en-US"/>
        </a:p>
      </dgm:t>
    </dgm:pt>
    <dgm:pt modelId="{6E327DF0-AD9E-F543-AD6F-94B20F15DB08}">
      <dgm:prSet phldrT="[Text]"/>
      <dgm:spPr/>
      <dgm:t>
        <a:bodyPr/>
        <a:lstStyle/>
        <a:p>
          <a:r>
            <a:rPr lang="en-US" dirty="0" smtClean="0"/>
            <a:t>None</a:t>
          </a:r>
          <a:endParaRPr lang="en-US" dirty="0"/>
        </a:p>
      </dgm:t>
    </dgm:pt>
    <dgm:pt modelId="{2ACA1B4A-B66C-B346-ABD6-E9C89D30B356}" type="parTrans" cxnId="{610EAB57-2AB0-ED4A-A792-C85F3C3B869E}">
      <dgm:prSet/>
      <dgm:spPr/>
      <dgm:t>
        <a:bodyPr/>
        <a:lstStyle/>
        <a:p>
          <a:endParaRPr lang="en-US"/>
        </a:p>
      </dgm:t>
    </dgm:pt>
    <dgm:pt modelId="{B4092D61-C795-A44B-AAE1-383539ADB77D}" type="sibTrans" cxnId="{610EAB57-2AB0-ED4A-A792-C85F3C3B869E}">
      <dgm:prSet/>
      <dgm:spPr/>
      <dgm:t>
        <a:bodyPr/>
        <a:lstStyle/>
        <a:p>
          <a:endParaRPr lang="en-US"/>
        </a:p>
      </dgm:t>
    </dgm:pt>
    <dgm:pt modelId="{E1BBD557-9D15-5C47-B84D-47C8F6600958}">
      <dgm:prSet phldrT="[Text]"/>
      <dgm:spPr/>
      <dgm:t>
        <a:bodyPr/>
        <a:lstStyle/>
        <a:p>
          <a:r>
            <a:rPr lang="en-US" dirty="0" smtClean="0"/>
            <a:t>http://</a:t>
          </a:r>
          <a:r>
            <a:rPr lang="en-US" dirty="0" err="1" smtClean="0"/>
            <a:t>www.people.vcu.edu</a:t>
          </a:r>
          <a:r>
            <a:rPr lang="en-US" dirty="0" smtClean="0"/>
            <a:t>/~</a:t>
          </a:r>
          <a:r>
            <a:rPr lang="en-US" dirty="0" err="1" smtClean="0"/>
            <a:t>mreimers</a:t>
          </a:r>
          <a:r>
            <a:rPr lang="en-US" dirty="0" smtClean="0"/>
            <a:t>/OGMDA/</a:t>
          </a:r>
          <a:r>
            <a:rPr lang="en-US" dirty="0" err="1" smtClean="0"/>
            <a:t>normalize.expression.html</a:t>
          </a:r>
          <a:endParaRPr lang="en-US" dirty="0"/>
        </a:p>
      </dgm:t>
    </dgm:pt>
    <dgm:pt modelId="{7DB8BACC-6918-EE4C-B8D2-A29B23D85FAB}" type="parTrans" cxnId="{1FFE6AAD-306E-8548-A16A-223149205E3E}">
      <dgm:prSet/>
      <dgm:spPr/>
      <dgm:t>
        <a:bodyPr/>
        <a:lstStyle/>
        <a:p>
          <a:endParaRPr lang="en-US"/>
        </a:p>
      </dgm:t>
    </dgm:pt>
    <dgm:pt modelId="{D37C1D88-FDD7-B347-8663-0F5FE2D1C19E}" type="sibTrans" cxnId="{1FFE6AAD-306E-8548-A16A-223149205E3E}">
      <dgm:prSet/>
      <dgm:spPr/>
      <dgm:t>
        <a:bodyPr/>
        <a:lstStyle/>
        <a:p>
          <a:endParaRPr lang="en-US"/>
        </a:p>
      </dgm:t>
    </dgm:pt>
    <dgm:pt modelId="{30EB98B4-46EE-1842-810A-B586B0D77898}">
      <dgm:prSet phldrT="[Text]"/>
      <dgm:spPr/>
      <dgm:t>
        <a:bodyPr/>
        <a:lstStyle/>
        <a:p>
          <a:r>
            <a:rPr lang="en-US" dirty="0" err="1" smtClean="0"/>
            <a:t>Quantile</a:t>
          </a:r>
          <a:endParaRPr lang="en-US" dirty="0"/>
        </a:p>
      </dgm:t>
    </dgm:pt>
    <dgm:pt modelId="{A082D66A-A731-5545-B186-7EBC8949E57A}" type="parTrans" cxnId="{52CD4E92-A2DA-D445-8A5D-40E0B5FCEADC}">
      <dgm:prSet/>
      <dgm:spPr/>
      <dgm:t>
        <a:bodyPr/>
        <a:lstStyle/>
        <a:p>
          <a:endParaRPr lang="en-US"/>
        </a:p>
      </dgm:t>
    </dgm:pt>
    <dgm:pt modelId="{452E7D7A-C2C6-C647-9AAC-3ABBCA01B06E}" type="sibTrans" cxnId="{52CD4E92-A2DA-D445-8A5D-40E0B5FCEADC}">
      <dgm:prSet/>
      <dgm:spPr/>
      <dgm:t>
        <a:bodyPr/>
        <a:lstStyle/>
        <a:p>
          <a:endParaRPr lang="en-US"/>
        </a:p>
      </dgm:t>
    </dgm:pt>
    <dgm:pt modelId="{CBD1458B-A248-DB45-9A2F-CE0D85E50074}">
      <dgm:prSet phldrT="[Text]"/>
      <dgm:spPr/>
      <dgm:t>
        <a:bodyPr/>
        <a:lstStyle/>
        <a:p>
          <a:r>
            <a:rPr lang="en-US" dirty="0" err="1" smtClean="0"/>
            <a:t>Stackoverflow</a:t>
          </a:r>
          <a:endParaRPr lang="en-US" dirty="0"/>
        </a:p>
      </dgm:t>
    </dgm:pt>
    <dgm:pt modelId="{675BA8E5-AC64-8249-84CA-E104E2FCEA2A}" type="parTrans" cxnId="{96BB9899-DC4F-734B-A8DB-946CDB1724D3}">
      <dgm:prSet/>
      <dgm:spPr/>
      <dgm:t>
        <a:bodyPr/>
        <a:lstStyle/>
        <a:p>
          <a:endParaRPr lang="en-US"/>
        </a:p>
      </dgm:t>
    </dgm:pt>
    <dgm:pt modelId="{D5326945-D44B-5C42-849D-00F1678D426A}" type="sibTrans" cxnId="{96BB9899-DC4F-734B-A8DB-946CDB1724D3}">
      <dgm:prSet/>
      <dgm:spPr/>
      <dgm:t>
        <a:bodyPr/>
        <a:lstStyle/>
        <a:p>
          <a:endParaRPr lang="en-US"/>
        </a:p>
      </dgm:t>
    </dgm:pt>
    <dgm:pt modelId="{705756A2-8CDF-9845-B274-3115A5057443}">
      <dgm:prSet phldrT="[Text]"/>
      <dgm:spPr/>
      <dgm:t>
        <a:bodyPr/>
        <a:lstStyle/>
        <a:p>
          <a:r>
            <a:rPr lang="en-US" dirty="0" smtClean="0"/>
            <a:t>Z-Score</a:t>
          </a:r>
          <a:endParaRPr lang="en-US" dirty="0"/>
        </a:p>
      </dgm:t>
    </dgm:pt>
    <dgm:pt modelId="{FF13D291-8C16-4044-AFB0-8F804DEEEC13}" type="parTrans" cxnId="{69314D45-BAE3-3146-A52A-7BBFD82BA5FC}">
      <dgm:prSet/>
      <dgm:spPr/>
      <dgm:t>
        <a:bodyPr/>
        <a:lstStyle/>
        <a:p>
          <a:endParaRPr lang="en-US"/>
        </a:p>
      </dgm:t>
    </dgm:pt>
    <dgm:pt modelId="{8D621373-25C1-B340-A32F-0117EE2CE0F2}" type="sibTrans" cxnId="{69314D45-BAE3-3146-A52A-7BBFD82BA5FC}">
      <dgm:prSet/>
      <dgm:spPr/>
      <dgm:t>
        <a:bodyPr/>
        <a:lstStyle/>
        <a:p>
          <a:endParaRPr lang="en-US"/>
        </a:p>
      </dgm:t>
    </dgm:pt>
    <dgm:pt modelId="{BAC635E1-909A-3045-96A7-8C0E2AAFB817}" type="pres">
      <dgm:prSet presAssocID="{E7B02FF9-2BC7-4A42-8576-31736D558494}" presName="Name0" presStyleCnt="0">
        <dgm:presLayoutVars>
          <dgm:chMax/>
          <dgm:chPref/>
          <dgm:dir/>
        </dgm:presLayoutVars>
      </dgm:prSet>
      <dgm:spPr/>
    </dgm:pt>
    <dgm:pt modelId="{8472B759-C007-0E4C-B6FE-D71518C26342}" type="pres">
      <dgm:prSet presAssocID="{71ABC859-3BDD-2E47-95CF-51CF85FBBBF2}" presName="composite" presStyleCnt="0">
        <dgm:presLayoutVars>
          <dgm:chMax val="1"/>
          <dgm:chPref val="1"/>
        </dgm:presLayoutVars>
      </dgm:prSet>
      <dgm:spPr/>
    </dgm:pt>
    <dgm:pt modelId="{24EFC531-C5A9-BB4C-80C7-5092D310348E}" type="pres">
      <dgm:prSet presAssocID="{71ABC859-3BDD-2E47-95CF-51CF85FBBBF2}" presName="Accent" presStyleLbl="trAlignAcc1" presStyleIdx="0" presStyleCnt="3">
        <dgm:presLayoutVars>
          <dgm:chMax val="0"/>
          <dgm:chPref val="0"/>
        </dgm:presLayoutVars>
      </dgm:prSet>
      <dgm:spPr/>
    </dgm:pt>
    <dgm:pt modelId="{96291614-5362-814F-8E4D-94BF9E8C8534}" type="pres">
      <dgm:prSet presAssocID="{71ABC859-3BDD-2E47-95CF-51CF85FBBBF2}" presName="Image" presStyleLbl="alignImgPlace1" presStyleIdx="0" presStyleCnt="3">
        <dgm:presLayoutVars>
          <dgm:chMax val="0"/>
          <dgm:chPref val="0"/>
        </dgm:presLayoutVars>
      </dgm:prSet>
      <dgm:spPr/>
      <dgm:t>
        <a:bodyPr/>
        <a:lstStyle/>
        <a:p>
          <a:endParaRPr lang="en-US"/>
        </a:p>
      </dgm:t>
    </dgm:pt>
    <dgm:pt modelId="{C791AAFF-AFB1-3948-B31C-FDF3AD5C7ECE}" type="pres">
      <dgm:prSet presAssocID="{71ABC859-3BDD-2E47-95CF-51CF85FBBBF2}" presName="ChildComposite" presStyleCnt="0"/>
      <dgm:spPr/>
    </dgm:pt>
    <dgm:pt modelId="{07F62F7D-8723-2949-A034-9A6298A82EC2}" type="pres">
      <dgm:prSet presAssocID="{71ABC859-3BDD-2E47-95CF-51CF85FBBBF2}" presName="Child" presStyleLbl="node1" presStyleIdx="0" presStyleCnt="3">
        <dgm:presLayoutVars>
          <dgm:chMax val="0"/>
          <dgm:chPref val="0"/>
          <dgm:bulletEnabled val="1"/>
        </dgm:presLayoutVars>
      </dgm:prSet>
      <dgm:spPr/>
      <dgm:t>
        <a:bodyPr/>
        <a:lstStyle/>
        <a:p>
          <a:endParaRPr lang="en-US"/>
        </a:p>
      </dgm:t>
    </dgm:pt>
    <dgm:pt modelId="{EA37B9F7-3B8B-2E41-A1C0-74662BB8D4D4}" type="pres">
      <dgm:prSet presAssocID="{71ABC859-3BDD-2E47-95CF-51CF85FBBBF2}" presName="Parent" presStyleLbl="revTx" presStyleIdx="0" presStyleCnt="3">
        <dgm:presLayoutVars>
          <dgm:chMax val="1"/>
          <dgm:chPref val="0"/>
          <dgm:bulletEnabled val="1"/>
        </dgm:presLayoutVars>
      </dgm:prSet>
      <dgm:spPr/>
      <dgm:t>
        <a:bodyPr/>
        <a:lstStyle/>
        <a:p>
          <a:endParaRPr lang="en-US"/>
        </a:p>
      </dgm:t>
    </dgm:pt>
    <dgm:pt modelId="{9AB8FE61-F093-B549-89EE-BFA9E15B12F4}" type="pres">
      <dgm:prSet presAssocID="{19CD381A-9F09-1D4B-8310-18978FF00FA2}" presName="sibTrans" presStyleCnt="0"/>
      <dgm:spPr/>
    </dgm:pt>
    <dgm:pt modelId="{EF728E3B-C4BE-654C-8FAE-AF46D94AACC7}" type="pres">
      <dgm:prSet presAssocID="{E1BBD557-9D15-5C47-B84D-47C8F6600958}" presName="composite" presStyleCnt="0">
        <dgm:presLayoutVars>
          <dgm:chMax val="1"/>
          <dgm:chPref val="1"/>
        </dgm:presLayoutVars>
      </dgm:prSet>
      <dgm:spPr/>
    </dgm:pt>
    <dgm:pt modelId="{F353A4D2-14E1-BD4B-9E09-623DA7A06DA1}" type="pres">
      <dgm:prSet presAssocID="{E1BBD557-9D15-5C47-B84D-47C8F6600958}" presName="Accent" presStyleLbl="trAlignAcc1" presStyleIdx="1" presStyleCnt="3">
        <dgm:presLayoutVars>
          <dgm:chMax val="0"/>
          <dgm:chPref val="0"/>
        </dgm:presLayoutVars>
      </dgm:prSet>
      <dgm:spPr/>
    </dgm:pt>
    <dgm:pt modelId="{9EE92F8A-4659-364D-81E8-E1B7C5C22DFF}" type="pres">
      <dgm:prSet presAssocID="{E1BBD557-9D15-5C47-B84D-47C8F6600958}" presName="Image" presStyleLbl="alignImgPlace1" presStyleIdx="1" presStyleCnt="3">
        <dgm:presLayoutVars>
          <dgm:chMax val="0"/>
          <dgm:chPref val="0"/>
        </dgm:presLayoutVars>
      </dgm:prSet>
      <dgm:spPr>
        <a:blipFill rotWithShape="1">
          <a:blip xmlns:r="http://schemas.openxmlformats.org/officeDocument/2006/relationships" r:embed="rId1"/>
          <a:stretch>
            <a:fillRect/>
          </a:stretch>
        </a:blipFill>
      </dgm:spPr>
    </dgm:pt>
    <dgm:pt modelId="{382F0F0A-D11E-194E-86B4-61E7AD673F90}" type="pres">
      <dgm:prSet presAssocID="{E1BBD557-9D15-5C47-B84D-47C8F6600958}" presName="ChildComposite" presStyleCnt="0"/>
      <dgm:spPr/>
    </dgm:pt>
    <dgm:pt modelId="{83E227B3-ED02-1C44-A4D8-58EF5FE94973}" type="pres">
      <dgm:prSet presAssocID="{E1BBD557-9D15-5C47-B84D-47C8F6600958}" presName="Child" presStyleLbl="node1" presStyleIdx="1" presStyleCnt="3">
        <dgm:presLayoutVars>
          <dgm:chMax val="0"/>
          <dgm:chPref val="0"/>
          <dgm:bulletEnabled val="1"/>
        </dgm:presLayoutVars>
      </dgm:prSet>
      <dgm:spPr/>
    </dgm:pt>
    <dgm:pt modelId="{211A5AA9-B64A-5049-A35F-D0B33636EF59}" type="pres">
      <dgm:prSet presAssocID="{E1BBD557-9D15-5C47-B84D-47C8F6600958}" presName="Parent" presStyleLbl="revTx" presStyleIdx="1" presStyleCnt="3">
        <dgm:presLayoutVars>
          <dgm:chMax val="1"/>
          <dgm:chPref val="0"/>
          <dgm:bulletEnabled val="1"/>
        </dgm:presLayoutVars>
      </dgm:prSet>
      <dgm:spPr/>
      <dgm:t>
        <a:bodyPr/>
        <a:lstStyle/>
        <a:p>
          <a:endParaRPr lang="en-US"/>
        </a:p>
      </dgm:t>
    </dgm:pt>
    <dgm:pt modelId="{17263FB7-9410-CE4D-BF4C-5325884D9649}" type="pres">
      <dgm:prSet presAssocID="{D37C1D88-FDD7-B347-8663-0F5FE2D1C19E}" presName="sibTrans" presStyleCnt="0"/>
      <dgm:spPr/>
    </dgm:pt>
    <dgm:pt modelId="{7F3BF8D5-9772-E54A-8C8C-B7826250C8A6}" type="pres">
      <dgm:prSet presAssocID="{CBD1458B-A248-DB45-9A2F-CE0D85E50074}" presName="composite" presStyleCnt="0">
        <dgm:presLayoutVars>
          <dgm:chMax val="1"/>
          <dgm:chPref val="1"/>
        </dgm:presLayoutVars>
      </dgm:prSet>
      <dgm:spPr/>
    </dgm:pt>
    <dgm:pt modelId="{B91956BC-47F4-384A-A636-112A65238A9C}" type="pres">
      <dgm:prSet presAssocID="{CBD1458B-A248-DB45-9A2F-CE0D85E50074}" presName="Accent" presStyleLbl="trAlignAcc1" presStyleIdx="2" presStyleCnt="3">
        <dgm:presLayoutVars>
          <dgm:chMax val="0"/>
          <dgm:chPref val="0"/>
        </dgm:presLayoutVars>
      </dgm:prSet>
      <dgm:spPr/>
    </dgm:pt>
    <dgm:pt modelId="{882DBF63-25AB-2E4A-9CB8-8FC4AE4D7DEC}" type="pres">
      <dgm:prSet presAssocID="{CBD1458B-A248-DB45-9A2F-CE0D85E50074}" presName="Image" presStyleLbl="alignImgPlace1" presStyleIdx="2" presStyleCnt="3">
        <dgm:presLayoutVars>
          <dgm:chMax val="0"/>
          <dgm:chPref val="0"/>
        </dgm:presLayoutVars>
      </dgm:prSet>
      <dgm:spPr>
        <a:blipFill rotWithShape="1">
          <a:blip xmlns:r="http://schemas.openxmlformats.org/officeDocument/2006/relationships" r:embed="rId2"/>
          <a:stretch>
            <a:fillRect/>
          </a:stretch>
        </a:blipFill>
      </dgm:spPr>
    </dgm:pt>
    <dgm:pt modelId="{D2FA98F1-C086-0D48-8781-998D72665388}" type="pres">
      <dgm:prSet presAssocID="{CBD1458B-A248-DB45-9A2F-CE0D85E50074}" presName="ChildComposite" presStyleCnt="0"/>
      <dgm:spPr/>
    </dgm:pt>
    <dgm:pt modelId="{1FC36B62-C03A-3941-BBCF-EE2033DFA162}" type="pres">
      <dgm:prSet presAssocID="{CBD1458B-A248-DB45-9A2F-CE0D85E50074}" presName="Child" presStyleLbl="node1" presStyleIdx="2" presStyleCnt="3">
        <dgm:presLayoutVars>
          <dgm:chMax val="0"/>
          <dgm:chPref val="0"/>
          <dgm:bulletEnabled val="1"/>
        </dgm:presLayoutVars>
      </dgm:prSet>
      <dgm:spPr/>
      <dgm:t>
        <a:bodyPr/>
        <a:lstStyle/>
        <a:p>
          <a:endParaRPr lang="en-US"/>
        </a:p>
      </dgm:t>
    </dgm:pt>
    <dgm:pt modelId="{9FBB0D70-3B48-DD4D-A90B-F524BB6EB5A0}" type="pres">
      <dgm:prSet presAssocID="{CBD1458B-A248-DB45-9A2F-CE0D85E50074}" presName="Parent" presStyleLbl="revTx" presStyleIdx="2" presStyleCnt="3">
        <dgm:presLayoutVars>
          <dgm:chMax val="1"/>
          <dgm:chPref val="0"/>
          <dgm:bulletEnabled val="1"/>
        </dgm:presLayoutVars>
      </dgm:prSet>
      <dgm:spPr/>
      <dgm:t>
        <a:bodyPr/>
        <a:lstStyle/>
        <a:p>
          <a:endParaRPr lang="en-US"/>
        </a:p>
      </dgm:t>
    </dgm:pt>
  </dgm:ptLst>
  <dgm:cxnLst>
    <dgm:cxn modelId="{872FD76F-C84D-994E-9E5F-6EA2A8A3F38E}" type="presOf" srcId="{705756A2-8CDF-9845-B274-3115A5057443}" destId="{1FC36B62-C03A-3941-BBCF-EE2033DFA162}" srcOrd="0" destOrd="0" presId="urn:microsoft.com/office/officeart/2008/layout/CaptionedPictures"/>
    <dgm:cxn modelId="{53EE4BC7-E9F2-E644-9DD7-ED6E1FDBEC6A}" type="presOf" srcId="{30EB98B4-46EE-1842-810A-B586B0D77898}" destId="{83E227B3-ED02-1C44-A4D8-58EF5FE94973}" srcOrd="0" destOrd="0" presId="urn:microsoft.com/office/officeart/2008/layout/CaptionedPictures"/>
    <dgm:cxn modelId="{685DD676-04EC-D841-B143-71E73B125CC3}" type="presOf" srcId="{71ABC859-3BDD-2E47-95CF-51CF85FBBBF2}" destId="{EA37B9F7-3B8B-2E41-A1C0-74662BB8D4D4}" srcOrd="0" destOrd="0" presId="urn:microsoft.com/office/officeart/2008/layout/CaptionedPictures"/>
    <dgm:cxn modelId="{F6ECDAA3-B9CD-8846-BD21-F8EECAE48C34}" type="presOf" srcId="{E1BBD557-9D15-5C47-B84D-47C8F6600958}" destId="{211A5AA9-B64A-5049-A35F-D0B33636EF59}" srcOrd="0" destOrd="0" presId="urn:microsoft.com/office/officeart/2008/layout/CaptionedPictures"/>
    <dgm:cxn modelId="{69314D45-BAE3-3146-A52A-7BBFD82BA5FC}" srcId="{CBD1458B-A248-DB45-9A2F-CE0D85E50074}" destId="{705756A2-8CDF-9845-B274-3115A5057443}" srcOrd="0" destOrd="0" parTransId="{FF13D291-8C16-4044-AFB0-8F804DEEEC13}" sibTransId="{8D621373-25C1-B340-A32F-0117EE2CE0F2}"/>
    <dgm:cxn modelId="{610EAB57-2AB0-ED4A-A792-C85F3C3B869E}" srcId="{71ABC859-3BDD-2E47-95CF-51CF85FBBBF2}" destId="{6E327DF0-AD9E-F543-AD6F-94B20F15DB08}" srcOrd="0" destOrd="0" parTransId="{2ACA1B4A-B66C-B346-ABD6-E9C89D30B356}" sibTransId="{B4092D61-C795-A44B-AAE1-383539ADB77D}"/>
    <dgm:cxn modelId="{774C2963-4D5C-C446-ABC0-B166E1FBF25C}" type="presOf" srcId="{CBD1458B-A248-DB45-9A2F-CE0D85E50074}" destId="{9FBB0D70-3B48-DD4D-A90B-F524BB6EB5A0}" srcOrd="0" destOrd="0" presId="urn:microsoft.com/office/officeart/2008/layout/CaptionedPictures"/>
    <dgm:cxn modelId="{96BB9899-DC4F-734B-A8DB-946CDB1724D3}" srcId="{E7B02FF9-2BC7-4A42-8576-31736D558494}" destId="{CBD1458B-A248-DB45-9A2F-CE0D85E50074}" srcOrd="2" destOrd="0" parTransId="{675BA8E5-AC64-8249-84CA-E104E2FCEA2A}" sibTransId="{D5326945-D44B-5C42-849D-00F1678D426A}"/>
    <dgm:cxn modelId="{1FFE6AAD-306E-8548-A16A-223149205E3E}" srcId="{E7B02FF9-2BC7-4A42-8576-31736D558494}" destId="{E1BBD557-9D15-5C47-B84D-47C8F6600958}" srcOrd="1" destOrd="0" parTransId="{7DB8BACC-6918-EE4C-B8D2-A29B23D85FAB}" sibTransId="{D37C1D88-FDD7-B347-8663-0F5FE2D1C19E}"/>
    <dgm:cxn modelId="{E4D5F6F8-6BAB-B64D-9858-C26A4B10E559}" srcId="{E7B02FF9-2BC7-4A42-8576-31736D558494}" destId="{71ABC859-3BDD-2E47-95CF-51CF85FBBBF2}" srcOrd="0" destOrd="0" parTransId="{8E43120F-F5C0-544B-B8D1-5BF8D3BFE751}" sibTransId="{19CD381A-9F09-1D4B-8310-18978FF00FA2}"/>
    <dgm:cxn modelId="{4FB279FC-FE74-084B-B2B4-3F4343457A85}" type="presOf" srcId="{E7B02FF9-2BC7-4A42-8576-31736D558494}" destId="{BAC635E1-909A-3045-96A7-8C0E2AAFB817}" srcOrd="0" destOrd="0" presId="urn:microsoft.com/office/officeart/2008/layout/CaptionedPictures"/>
    <dgm:cxn modelId="{9BAFEA9C-EDED-DF4C-BDC3-041C260B8405}" type="presOf" srcId="{6E327DF0-AD9E-F543-AD6F-94B20F15DB08}" destId="{07F62F7D-8723-2949-A034-9A6298A82EC2}" srcOrd="0" destOrd="0" presId="urn:microsoft.com/office/officeart/2008/layout/CaptionedPictures"/>
    <dgm:cxn modelId="{52CD4E92-A2DA-D445-8A5D-40E0B5FCEADC}" srcId="{E1BBD557-9D15-5C47-B84D-47C8F6600958}" destId="{30EB98B4-46EE-1842-810A-B586B0D77898}" srcOrd="0" destOrd="0" parTransId="{A082D66A-A731-5545-B186-7EBC8949E57A}" sibTransId="{452E7D7A-C2C6-C647-9AAC-3ABBCA01B06E}"/>
    <dgm:cxn modelId="{F99263F8-A708-564F-BBAA-9622F07F0DCB}" type="presParOf" srcId="{BAC635E1-909A-3045-96A7-8C0E2AAFB817}" destId="{8472B759-C007-0E4C-B6FE-D71518C26342}" srcOrd="0" destOrd="0" presId="urn:microsoft.com/office/officeart/2008/layout/CaptionedPictures"/>
    <dgm:cxn modelId="{A37A509B-9A0B-3A4D-8FFF-BD7799913155}" type="presParOf" srcId="{8472B759-C007-0E4C-B6FE-D71518C26342}" destId="{24EFC531-C5A9-BB4C-80C7-5092D310348E}" srcOrd="0" destOrd="0" presId="urn:microsoft.com/office/officeart/2008/layout/CaptionedPictures"/>
    <dgm:cxn modelId="{6677F1ED-436C-CC40-B8AE-87ED2E5F3870}" type="presParOf" srcId="{8472B759-C007-0E4C-B6FE-D71518C26342}" destId="{96291614-5362-814F-8E4D-94BF9E8C8534}" srcOrd="1" destOrd="0" presId="urn:microsoft.com/office/officeart/2008/layout/CaptionedPictures"/>
    <dgm:cxn modelId="{20C4271C-7EFB-2F43-8E94-9AFFAF301412}" type="presParOf" srcId="{8472B759-C007-0E4C-B6FE-D71518C26342}" destId="{C791AAFF-AFB1-3948-B31C-FDF3AD5C7ECE}" srcOrd="2" destOrd="0" presId="urn:microsoft.com/office/officeart/2008/layout/CaptionedPictures"/>
    <dgm:cxn modelId="{893DD6B2-0BB5-C04A-9E64-D36F283CF987}" type="presParOf" srcId="{C791AAFF-AFB1-3948-B31C-FDF3AD5C7ECE}" destId="{07F62F7D-8723-2949-A034-9A6298A82EC2}" srcOrd="0" destOrd="0" presId="urn:microsoft.com/office/officeart/2008/layout/CaptionedPictures"/>
    <dgm:cxn modelId="{4CFF8FC6-E5AE-C046-8363-18176A5866FD}" type="presParOf" srcId="{C791AAFF-AFB1-3948-B31C-FDF3AD5C7ECE}" destId="{EA37B9F7-3B8B-2E41-A1C0-74662BB8D4D4}" srcOrd="1" destOrd="0" presId="urn:microsoft.com/office/officeart/2008/layout/CaptionedPictures"/>
    <dgm:cxn modelId="{7BC6EE1B-F4A4-6843-83DE-116790229080}" type="presParOf" srcId="{BAC635E1-909A-3045-96A7-8C0E2AAFB817}" destId="{9AB8FE61-F093-B549-89EE-BFA9E15B12F4}" srcOrd="1" destOrd="0" presId="urn:microsoft.com/office/officeart/2008/layout/CaptionedPictures"/>
    <dgm:cxn modelId="{7B37496A-7CB8-AA49-AE5C-CC73753FF681}" type="presParOf" srcId="{BAC635E1-909A-3045-96A7-8C0E2AAFB817}" destId="{EF728E3B-C4BE-654C-8FAE-AF46D94AACC7}" srcOrd="2" destOrd="0" presId="urn:microsoft.com/office/officeart/2008/layout/CaptionedPictures"/>
    <dgm:cxn modelId="{F0D0642B-5728-6C42-8D42-AD89B5A71257}" type="presParOf" srcId="{EF728E3B-C4BE-654C-8FAE-AF46D94AACC7}" destId="{F353A4D2-14E1-BD4B-9E09-623DA7A06DA1}" srcOrd="0" destOrd="0" presId="urn:microsoft.com/office/officeart/2008/layout/CaptionedPictures"/>
    <dgm:cxn modelId="{CE8E8F5E-67FB-D144-AF1C-BC7744A09189}" type="presParOf" srcId="{EF728E3B-C4BE-654C-8FAE-AF46D94AACC7}" destId="{9EE92F8A-4659-364D-81E8-E1B7C5C22DFF}" srcOrd="1" destOrd="0" presId="urn:microsoft.com/office/officeart/2008/layout/CaptionedPictures"/>
    <dgm:cxn modelId="{B303EF9F-8DF0-E14C-8731-B8EF694B3CF2}" type="presParOf" srcId="{EF728E3B-C4BE-654C-8FAE-AF46D94AACC7}" destId="{382F0F0A-D11E-194E-86B4-61E7AD673F90}" srcOrd="2" destOrd="0" presId="urn:microsoft.com/office/officeart/2008/layout/CaptionedPictures"/>
    <dgm:cxn modelId="{8C1F0A83-0B08-4C48-A43C-D11A73388AAF}" type="presParOf" srcId="{382F0F0A-D11E-194E-86B4-61E7AD673F90}" destId="{83E227B3-ED02-1C44-A4D8-58EF5FE94973}" srcOrd="0" destOrd="0" presId="urn:microsoft.com/office/officeart/2008/layout/CaptionedPictures"/>
    <dgm:cxn modelId="{6CD0824E-1296-3643-81F6-3BF7C132E347}" type="presParOf" srcId="{382F0F0A-D11E-194E-86B4-61E7AD673F90}" destId="{211A5AA9-B64A-5049-A35F-D0B33636EF59}" srcOrd="1" destOrd="0" presId="urn:microsoft.com/office/officeart/2008/layout/CaptionedPictures"/>
    <dgm:cxn modelId="{0506ED7A-EE9B-F740-86C5-534C30B9E028}" type="presParOf" srcId="{BAC635E1-909A-3045-96A7-8C0E2AAFB817}" destId="{17263FB7-9410-CE4D-BF4C-5325884D9649}" srcOrd="3" destOrd="0" presId="urn:microsoft.com/office/officeart/2008/layout/CaptionedPictures"/>
    <dgm:cxn modelId="{C308E2CD-E424-DB42-9F81-785C9093AEF2}" type="presParOf" srcId="{BAC635E1-909A-3045-96A7-8C0E2AAFB817}" destId="{7F3BF8D5-9772-E54A-8C8C-B7826250C8A6}" srcOrd="4" destOrd="0" presId="urn:microsoft.com/office/officeart/2008/layout/CaptionedPictures"/>
    <dgm:cxn modelId="{7CE284D8-66DB-DB44-B713-1BA3701399DC}" type="presParOf" srcId="{7F3BF8D5-9772-E54A-8C8C-B7826250C8A6}" destId="{B91956BC-47F4-384A-A636-112A65238A9C}" srcOrd="0" destOrd="0" presId="urn:microsoft.com/office/officeart/2008/layout/CaptionedPictures"/>
    <dgm:cxn modelId="{C8143D26-8A3F-254B-9F87-34455B5128F7}" type="presParOf" srcId="{7F3BF8D5-9772-E54A-8C8C-B7826250C8A6}" destId="{882DBF63-25AB-2E4A-9CB8-8FC4AE4D7DEC}" srcOrd="1" destOrd="0" presId="urn:microsoft.com/office/officeart/2008/layout/CaptionedPictures"/>
    <dgm:cxn modelId="{A64B4BB8-3627-7845-9D27-AF3D82207E9B}" type="presParOf" srcId="{7F3BF8D5-9772-E54A-8C8C-B7826250C8A6}" destId="{D2FA98F1-C086-0D48-8781-998D72665388}" srcOrd="2" destOrd="0" presId="urn:microsoft.com/office/officeart/2008/layout/CaptionedPictures"/>
    <dgm:cxn modelId="{6BCE7E01-F0FF-E643-B327-4185720A5863}" type="presParOf" srcId="{D2FA98F1-C086-0D48-8781-998D72665388}" destId="{1FC36B62-C03A-3941-BBCF-EE2033DFA162}" srcOrd="0" destOrd="0" presId="urn:microsoft.com/office/officeart/2008/layout/CaptionedPictures"/>
    <dgm:cxn modelId="{8EB0B8D6-241E-F644-A25A-68C4F097E699}" type="presParOf" srcId="{D2FA98F1-C086-0D48-8781-998D72665388}" destId="{9FBB0D70-3B48-DD4D-A90B-F524BB6EB5A0}"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C531-C5A9-BB4C-80C7-5092D310348E}">
      <dsp:nvSpPr>
        <dsp:cNvPr id="0" name=""/>
        <dsp:cNvSpPr/>
      </dsp:nvSpPr>
      <dsp:spPr>
        <a:xfrm>
          <a:off x="3465" y="570909"/>
          <a:ext cx="2480283" cy="291798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6291614-5362-814F-8E4D-94BF9E8C8534}">
      <dsp:nvSpPr>
        <dsp:cNvPr id="0" name=""/>
        <dsp:cNvSpPr/>
      </dsp:nvSpPr>
      <dsp:spPr>
        <a:xfrm>
          <a:off x="127479" y="687628"/>
          <a:ext cx="2232255" cy="1896687"/>
        </a:xfrm>
        <a:prstGeom prst="rect">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7F62F7D-8723-2949-A034-9A6298A82EC2}">
      <dsp:nvSpPr>
        <dsp:cNvPr id="0" name=""/>
        <dsp:cNvSpPr/>
      </dsp:nvSpPr>
      <dsp:spPr>
        <a:xfrm>
          <a:off x="127479" y="2876137"/>
          <a:ext cx="2232255" cy="49603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None</a:t>
          </a:r>
          <a:endParaRPr lang="en-US" sz="800" kern="1200" dirty="0"/>
        </a:p>
      </dsp:txBody>
      <dsp:txXfrm>
        <a:off x="127479" y="2876137"/>
        <a:ext cx="2232255" cy="496033"/>
      </dsp:txXfrm>
    </dsp:sp>
    <dsp:sp modelId="{EA37B9F7-3B8B-2E41-A1C0-74662BB8D4D4}">
      <dsp:nvSpPr>
        <dsp:cNvPr id="0" name=""/>
        <dsp:cNvSpPr/>
      </dsp:nvSpPr>
      <dsp:spPr>
        <a:xfrm>
          <a:off x="127479" y="2584315"/>
          <a:ext cx="2232255" cy="29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endParaRPr lang="en-US" sz="800" kern="1200" dirty="0"/>
        </a:p>
      </dsp:txBody>
      <dsp:txXfrm>
        <a:off x="127479" y="2584315"/>
        <a:ext cx="2232255" cy="291821"/>
      </dsp:txXfrm>
    </dsp:sp>
    <dsp:sp modelId="{F353A4D2-14E1-BD4B-9E09-623DA7A06DA1}">
      <dsp:nvSpPr>
        <dsp:cNvPr id="0" name=""/>
        <dsp:cNvSpPr/>
      </dsp:nvSpPr>
      <dsp:spPr>
        <a:xfrm>
          <a:off x="3108927" y="570909"/>
          <a:ext cx="2480283" cy="291798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E92F8A-4659-364D-81E8-E1B7C5C22DFF}">
      <dsp:nvSpPr>
        <dsp:cNvPr id="0" name=""/>
        <dsp:cNvSpPr/>
      </dsp:nvSpPr>
      <dsp:spPr>
        <a:xfrm>
          <a:off x="3232941" y="687628"/>
          <a:ext cx="2232255" cy="1896687"/>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3E227B3-ED02-1C44-A4D8-58EF5FE94973}">
      <dsp:nvSpPr>
        <dsp:cNvPr id="0" name=""/>
        <dsp:cNvSpPr/>
      </dsp:nvSpPr>
      <dsp:spPr>
        <a:xfrm>
          <a:off x="3232941" y="2876137"/>
          <a:ext cx="2232255" cy="49603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Quantile</a:t>
          </a:r>
          <a:endParaRPr lang="en-US" sz="800" kern="1200" dirty="0"/>
        </a:p>
      </dsp:txBody>
      <dsp:txXfrm>
        <a:off x="3232941" y="2876137"/>
        <a:ext cx="2232255" cy="496033"/>
      </dsp:txXfrm>
    </dsp:sp>
    <dsp:sp modelId="{211A5AA9-B64A-5049-A35F-D0B33636EF59}">
      <dsp:nvSpPr>
        <dsp:cNvPr id="0" name=""/>
        <dsp:cNvSpPr/>
      </dsp:nvSpPr>
      <dsp:spPr>
        <a:xfrm>
          <a:off x="3232941" y="2584315"/>
          <a:ext cx="2232255" cy="29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http://</a:t>
          </a:r>
          <a:r>
            <a:rPr lang="en-US" sz="800" kern="1200" dirty="0" err="1" smtClean="0"/>
            <a:t>www.people.vcu.edu</a:t>
          </a:r>
          <a:r>
            <a:rPr lang="en-US" sz="800" kern="1200" dirty="0" smtClean="0"/>
            <a:t>/~</a:t>
          </a:r>
          <a:r>
            <a:rPr lang="en-US" sz="800" kern="1200" dirty="0" err="1" smtClean="0"/>
            <a:t>mreimers</a:t>
          </a:r>
          <a:r>
            <a:rPr lang="en-US" sz="800" kern="1200" dirty="0" smtClean="0"/>
            <a:t>/OGMDA/</a:t>
          </a:r>
          <a:r>
            <a:rPr lang="en-US" sz="800" kern="1200" dirty="0" err="1" smtClean="0"/>
            <a:t>normalize.expression.html</a:t>
          </a:r>
          <a:endParaRPr lang="en-US" sz="800" kern="1200" dirty="0"/>
        </a:p>
      </dsp:txBody>
      <dsp:txXfrm>
        <a:off x="3232941" y="2584315"/>
        <a:ext cx="2232255" cy="291821"/>
      </dsp:txXfrm>
    </dsp:sp>
    <dsp:sp modelId="{B91956BC-47F4-384A-A636-112A65238A9C}">
      <dsp:nvSpPr>
        <dsp:cNvPr id="0" name=""/>
        <dsp:cNvSpPr/>
      </dsp:nvSpPr>
      <dsp:spPr>
        <a:xfrm>
          <a:off x="6214389" y="570909"/>
          <a:ext cx="2480283" cy="291798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2DBF63-25AB-2E4A-9CB8-8FC4AE4D7DEC}">
      <dsp:nvSpPr>
        <dsp:cNvPr id="0" name=""/>
        <dsp:cNvSpPr/>
      </dsp:nvSpPr>
      <dsp:spPr>
        <a:xfrm>
          <a:off x="6338404" y="687628"/>
          <a:ext cx="2232255" cy="1896687"/>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FC36B62-C03A-3941-BBCF-EE2033DFA162}">
      <dsp:nvSpPr>
        <dsp:cNvPr id="0" name=""/>
        <dsp:cNvSpPr/>
      </dsp:nvSpPr>
      <dsp:spPr>
        <a:xfrm>
          <a:off x="6338404" y="2876137"/>
          <a:ext cx="2232255" cy="49603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Z-Score</a:t>
          </a:r>
          <a:endParaRPr lang="en-US" sz="800" kern="1200" dirty="0"/>
        </a:p>
      </dsp:txBody>
      <dsp:txXfrm>
        <a:off x="6338404" y="2876137"/>
        <a:ext cx="2232255" cy="496033"/>
      </dsp:txXfrm>
    </dsp:sp>
    <dsp:sp modelId="{9FBB0D70-3B48-DD4D-A90B-F524BB6EB5A0}">
      <dsp:nvSpPr>
        <dsp:cNvPr id="0" name=""/>
        <dsp:cNvSpPr/>
      </dsp:nvSpPr>
      <dsp:spPr>
        <a:xfrm>
          <a:off x="6338404" y="2584315"/>
          <a:ext cx="2232255" cy="291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err="1" smtClean="0"/>
            <a:t>Stackoverflow</a:t>
          </a:r>
          <a:endParaRPr lang="en-US" sz="800" kern="1200" dirty="0"/>
        </a:p>
      </dsp:txBody>
      <dsp:txXfrm>
        <a:off x="6338404" y="2584315"/>
        <a:ext cx="2232255" cy="291821"/>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58FC5-A410-E940-9DD0-A8600FBCB602}" type="datetimeFigureOut">
              <a:rPr lang="en-US" smtClean="0"/>
              <a:t>5/6/15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D8851-0277-734A-B183-C70A1D731BF2}" type="slidenum">
              <a:rPr lang="en-US" smtClean="0"/>
              <a:t>‹#›</a:t>
            </a:fld>
            <a:endParaRPr lang="en-US"/>
          </a:p>
        </p:txBody>
      </p:sp>
    </p:spTree>
    <p:extLst>
      <p:ext uri="{BB962C8B-B14F-4D97-AF65-F5344CB8AC3E}">
        <p14:creationId xmlns:p14="http://schemas.microsoft.com/office/powerpoint/2010/main" val="17706458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4</a:t>
            </a:fld>
            <a:endParaRPr lang="en-US"/>
          </a:p>
        </p:txBody>
      </p:sp>
    </p:spTree>
    <p:extLst>
      <p:ext uri="{BB962C8B-B14F-4D97-AF65-F5344CB8AC3E}">
        <p14:creationId xmlns:p14="http://schemas.microsoft.com/office/powerpoint/2010/main" val="1196438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ERKIN/TAYLOR</a:t>
            </a:r>
          </a:p>
          <a:p>
            <a:r>
              <a:rPr lang="en-US" dirty="0" smtClean="0"/>
              <a:t>Do PCA</a:t>
            </a:r>
          </a:p>
          <a:p>
            <a:r>
              <a:rPr lang="en-US" dirty="0" smtClean="0"/>
              <a:t>If norm</a:t>
            </a:r>
            <a:r>
              <a:rPr lang="en-US" baseline="0" dirty="0" smtClean="0"/>
              <a:t> do it along cancer types</a:t>
            </a:r>
          </a:p>
          <a:p>
            <a:r>
              <a:rPr lang="en-US" baseline="0" dirty="0" smtClean="0"/>
              <a:t>1)Legend – and explain exactly what this is showing</a:t>
            </a:r>
          </a:p>
          <a:p>
            <a:r>
              <a:rPr lang="en-US" baseline="0" dirty="0" smtClean="0"/>
              <a:t>Graph before giving an example of how this could look</a:t>
            </a:r>
          </a:p>
          <a:p>
            <a:r>
              <a:rPr lang="en-US" baseline="0" dirty="0" smtClean="0"/>
              <a:t>2) Raw data separated by source, not tumor type</a:t>
            </a:r>
          </a:p>
          <a:p>
            <a:r>
              <a:rPr lang="en-US" baseline="0" dirty="0" smtClean="0"/>
              <a:t>3) Biases for tumor type if performed on tumor types (</a:t>
            </a:r>
            <a:r>
              <a:rPr lang="en-US" baseline="0" dirty="0" err="1" smtClean="0"/>
              <a:t>eg</a:t>
            </a:r>
            <a:r>
              <a:rPr lang="en-US" baseline="0" dirty="0" smtClean="0"/>
              <a:t>. Pair </a:t>
            </a:r>
            <a:r>
              <a:rPr lang="en-US" baseline="0" dirty="0" err="1" smtClean="0"/>
              <a:t>quantile</a:t>
            </a:r>
            <a:r>
              <a:rPr lang="en-US" baseline="0" dirty="0" smtClean="0"/>
              <a:t>) more random with </a:t>
            </a:r>
            <a:r>
              <a:rPr lang="en-US" baseline="0" dirty="0" err="1" smtClean="0"/>
              <a:t>quantile</a:t>
            </a:r>
            <a:r>
              <a:rPr lang="en-US" baseline="0" dirty="0" smtClean="0"/>
              <a:t> and z-score (all 4 or individually performed respectively)</a:t>
            </a:r>
          </a:p>
          <a:p>
            <a:r>
              <a:rPr lang="en-US" baseline="0" dirty="0" smtClean="0"/>
              <a:t>4) PC2 for raw data splits based on source PC2 for Pair </a:t>
            </a:r>
            <a:r>
              <a:rPr lang="en-US" baseline="0" dirty="0" err="1" smtClean="0"/>
              <a:t>Quantile</a:t>
            </a:r>
            <a:r>
              <a:rPr lang="en-US" baseline="0" dirty="0" smtClean="0"/>
              <a:t> splits based on cancer type. Kind of an internal control</a:t>
            </a:r>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ECD8851-0277-734A-B183-C70A1D731BF2}" type="slidenum">
              <a:rPr lang="en-US" smtClean="0"/>
              <a:t>14</a:t>
            </a:fld>
            <a:endParaRPr lang="en-US"/>
          </a:p>
        </p:txBody>
      </p:sp>
    </p:spTree>
    <p:extLst>
      <p:ext uri="{BB962C8B-B14F-4D97-AF65-F5344CB8AC3E}">
        <p14:creationId xmlns:p14="http://schemas.microsoft.com/office/powerpoint/2010/main" val="298698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19</a:t>
            </a:fld>
            <a:endParaRPr lang="en-US"/>
          </a:p>
        </p:txBody>
      </p:sp>
    </p:spTree>
    <p:extLst>
      <p:ext uri="{BB962C8B-B14F-4D97-AF65-F5344CB8AC3E}">
        <p14:creationId xmlns:p14="http://schemas.microsoft.com/office/powerpoint/2010/main" val="2819095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21</a:t>
            </a:fld>
            <a:endParaRPr lang="en-US"/>
          </a:p>
        </p:txBody>
      </p:sp>
    </p:spTree>
    <p:extLst>
      <p:ext uri="{BB962C8B-B14F-4D97-AF65-F5344CB8AC3E}">
        <p14:creationId xmlns:p14="http://schemas.microsoft.com/office/powerpoint/2010/main" val="43559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ERKIN</a:t>
            </a:r>
            <a:endParaRPr lang="en-US"/>
          </a:p>
        </p:txBody>
      </p:sp>
      <p:sp>
        <p:nvSpPr>
          <p:cNvPr id="4" name="Slide Number Placeholder 3"/>
          <p:cNvSpPr>
            <a:spLocks noGrp="1"/>
          </p:cNvSpPr>
          <p:nvPr>
            <p:ph type="sldNum" sz="quarter" idx="10"/>
          </p:nvPr>
        </p:nvSpPr>
        <p:spPr/>
        <p:txBody>
          <a:bodyPr/>
          <a:lstStyle/>
          <a:p>
            <a:fld id="{1ECD8851-0277-734A-B183-C70A1D731BF2}" type="slidenum">
              <a:rPr lang="en-US" smtClean="0"/>
              <a:t>22</a:t>
            </a:fld>
            <a:endParaRPr lang="en-US"/>
          </a:p>
        </p:txBody>
      </p:sp>
    </p:spTree>
    <p:extLst>
      <p:ext uri="{BB962C8B-B14F-4D97-AF65-F5344CB8AC3E}">
        <p14:creationId xmlns:p14="http://schemas.microsoft.com/office/powerpoint/2010/main" val="360867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5</a:t>
            </a:fld>
            <a:endParaRPr lang="en-US"/>
          </a:p>
        </p:txBody>
      </p:sp>
    </p:spTree>
    <p:extLst>
      <p:ext uri="{BB962C8B-B14F-4D97-AF65-F5344CB8AC3E}">
        <p14:creationId xmlns:p14="http://schemas.microsoft.com/office/powerpoint/2010/main" val="402209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6</a:t>
            </a:fld>
            <a:endParaRPr lang="en-US"/>
          </a:p>
        </p:txBody>
      </p:sp>
    </p:spTree>
    <p:extLst>
      <p:ext uri="{BB962C8B-B14F-4D97-AF65-F5344CB8AC3E}">
        <p14:creationId xmlns:p14="http://schemas.microsoft.com/office/powerpoint/2010/main" val="39994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7</a:t>
            </a:fld>
            <a:endParaRPr lang="en-US"/>
          </a:p>
        </p:txBody>
      </p:sp>
    </p:spTree>
    <p:extLst>
      <p:ext uri="{BB962C8B-B14F-4D97-AF65-F5344CB8AC3E}">
        <p14:creationId xmlns:p14="http://schemas.microsoft.com/office/powerpoint/2010/main" val="181802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8</a:t>
            </a:fld>
            <a:endParaRPr lang="en-US"/>
          </a:p>
        </p:txBody>
      </p:sp>
    </p:spTree>
    <p:extLst>
      <p:ext uri="{BB962C8B-B14F-4D97-AF65-F5344CB8AC3E}">
        <p14:creationId xmlns:p14="http://schemas.microsoft.com/office/powerpoint/2010/main" val="2420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9</a:t>
            </a:fld>
            <a:endParaRPr lang="en-US"/>
          </a:p>
        </p:txBody>
      </p:sp>
    </p:spTree>
    <p:extLst>
      <p:ext uri="{BB962C8B-B14F-4D97-AF65-F5344CB8AC3E}">
        <p14:creationId xmlns:p14="http://schemas.microsoft.com/office/powerpoint/2010/main" val="24209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10</a:t>
            </a:fld>
            <a:endParaRPr lang="en-US"/>
          </a:p>
        </p:txBody>
      </p:sp>
    </p:spTree>
    <p:extLst>
      <p:ext uri="{BB962C8B-B14F-4D97-AF65-F5344CB8AC3E}">
        <p14:creationId xmlns:p14="http://schemas.microsoft.com/office/powerpoint/2010/main" val="389200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11</a:t>
            </a:fld>
            <a:endParaRPr lang="en-US"/>
          </a:p>
        </p:txBody>
      </p:sp>
    </p:spTree>
    <p:extLst>
      <p:ext uri="{BB962C8B-B14F-4D97-AF65-F5344CB8AC3E}">
        <p14:creationId xmlns:p14="http://schemas.microsoft.com/office/powerpoint/2010/main" val="911168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12</a:t>
            </a:fld>
            <a:endParaRPr lang="en-US"/>
          </a:p>
        </p:txBody>
      </p:sp>
    </p:spTree>
    <p:extLst>
      <p:ext uri="{BB962C8B-B14F-4D97-AF65-F5344CB8AC3E}">
        <p14:creationId xmlns:p14="http://schemas.microsoft.com/office/powerpoint/2010/main" val="18737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06604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848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66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98302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91530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39C5B-16B4-EB40-AF61-676C485F9F96}"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17406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39C5B-16B4-EB40-AF61-676C485F9F96}" type="datetimeFigureOut">
              <a:rPr lang="en-US" smtClean="0"/>
              <a:t>5/6/15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75725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39C5B-16B4-EB40-AF61-676C485F9F96}" type="datetimeFigureOut">
              <a:rPr lang="en-US" smtClean="0"/>
              <a:t>5/6/15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98975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39C5B-16B4-EB40-AF61-676C485F9F96}" type="datetimeFigureOut">
              <a:rPr lang="en-US" smtClean="0"/>
              <a:t>5/6/15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4020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506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872838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9C5B-16B4-EB40-AF61-676C485F9F96}" type="datetimeFigureOut">
              <a:rPr lang="en-US" smtClean="0"/>
              <a:t>5/6/15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C832-89D6-D049-B0F7-45A3CB5D0DB3}" type="slidenum">
              <a:rPr lang="en-US" smtClean="0"/>
              <a:t>‹#›</a:t>
            </a:fld>
            <a:endParaRPr lang="en-US"/>
          </a:p>
        </p:txBody>
      </p:sp>
    </p:spTree>
    <p:extLst>
      <p:ext uri="{BB962C8B-B14F-4D97-AF65-F5344CB8AC3E}">
        <p14:creationId xmlns:p14="http://schemas.microsoft.com/office/powerpoint/2010/main" val="407652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 Id="rId9" Type="http://schemas.openxmlformats.org/officeDocument/2006/relationships/image" Target="../media/image10.jpg"/><Relationship Id="rId10" Type="http://schemas.openxmlformats.org/officeDocument/2006/relationships/image" Target="../media/image11.jp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Assessing Clustering Pipelines</a:t>
            </a:r>
            <a:endParaRPr lang="en-US" dirty="0"/>
          </a:p>
        </p:txBody>
      </p:sp>
      <p:sp>
        <p:nvSpPr>
          <p:cNvPr id="3" name="Subtitle 2"/>
          <p:cNvSpPr>
            <a:spLocks noGrp="1"/>
          </p:cNvSpPr>
          <p:nvPr>
            <p:ph type="subTitle" idx="1"/>
          </p:nvPr>
        </p:nvSpPr>
        <p:spPr/>
        <p:txBody>
          <a:bodyPr/>
          <a:lstStyle/>
          <a:p>
            <a:r>
              <a:rPr lang="en-US" dirty="0" smtClean="0"/>
              <a:t>Taylor </a:t>
            </a:r>
            <a:r>
              <a:rPr lang="en-US" dirty="0" err="1" smtClean="0"/>
              <a:t>Jaraczewski</a:t>
            </a:r>
            <a:endParaRPr lang="en-US" dirty="0" smtClean="0"/>
          </a:p>
          <a:p>
            <a:r>
              <a:rPr lang="en-US" dirty="0" err="1" smtClean="0"/>
              <a:t>Haixang</a:t>
            </a:r>
            <a:r>
              <a:rPr lang="en-US" dirty="0" smtClean="0"/>
              <a:t> Liu</a:t>
            </a:r>
          </a:p>
          <a:p>
            <a:r>
              <a:rPr lang="en-US" dirty="0" smtClean="0"/>
              <a:t>Erkin Otles</a:t>
            </a:r>
            <a:endParaRPr lang="en-US" dirty="0"/>
          </a:p>
        </p:txBody>
      </p:sp>
    </p:spTree>
    <p:extLst>
      <p:ext uri="{BB962C8B-B14F-4D97-AF65-F5344CB8AC3E}">
        <p14:creationId xmlns:p14="http://schemas.microsoft.com/office/powerpoint/2010/main" val="11194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9260230"/>
              </p:ext>
            </p:extLst>
          </p:nvPr>
        </p:nvGraphicFramePr>
        <p:xfrm>
          <a:off x="1988929" y="1468482"/>
          <a:ext cx="1900570" cy="1752600"/>
        </p:xfrm>
        <a:graphic>
          <a:graphicData uri="http://schemas.openxmlformats.org/drawingml/2006/table">
            <a:tbl>
              <a:tblPr firstRow="1" bandRow="1">
                <a:tableStyleId>{B301B821-A1FF-4177-AEE7-76D212191A09}</a:tableStyleId>
              </a:tblPr>
              <a:tblGrid>
                <a:gridCol w="1900570"/>
              </a:tblGrid>
              <a:tr h="370840">
                <a:tc>
                  <a:txBody>
                    <a:bodyPr/>
                    <a:lstStyle/>
                    <a:p>
                      <a:r>
                        <a:rPr lang="en-US" dirty="0" smtClean="0"/>
                        <a:t>Normalization Methods</a:t>
                      </a:r>
                      <a:endParaRPr lang="en-US" dirty="0"/>
                    </a:p>
                  </a:txBody>
                  <a:tcPr/>
                </a:tc>
              </a:tr>
              <a:tr h="370840">
                <a:tc>
                  <a:txBody>
                    <a:bodyPr/>
                    <a:lstStyle/>
                    <a:p>
                      <a:r>
                        <a:rPr lang="en-US" dirty="0" smtClean="0"/>
                        <a:t>None</a:t>
                      </a:r>
                      <a:endParaRPr lang="en-US" dirty="0"/>
                    </a:p>
                  </a:txBody>
                  <a:tcPr/>
                </a:tc>
              </a:tr>
              <a:tr h="370840">
                <a:tc>
                  <a:txBody>
                    <a:bodyPr/>
                    <a:lstStyle/>
                    <a:p>
                      <a:r>
                        <a:rPr lang="en-US" dirty="0" err="1" smtClean="0"/>
                        <a:t>Quantile</a:t>
                      </a:r>
                      <a:endParaRPr lang="en-US" dirty="0"/>
                    </a:p>
                  </a:txBody>
                  <a:tcPr/>
                </a:tc>
              </a:tr>
              <a:tr h="370840">
                <a:tc>
                  <a:txBody>
                    <a:bodyPr/>
                    <a:lstStyle/>
                    <a:p>
                      <a:r>
                        <a:rPr lang="en-US" dirty="0" smtClean="0"/>
                        <a:t>Z-Score</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96054259"/>
              </p:ext>
            </p:extLst>
          </p:nvPr>
        </p:nvGraphicFramePr>
        <p:xfrm>
          <a:off x="5259726" y="1468482"/>
          <a:ext cx="1900570" cy="1752600"/>
        </p:xfrm>
        <a:graphic>
          <a:graphicData uri="http://schemas.openxmlformats.org/drawingml/2006/table">
            <a:tbl>
              <a:tblPr firstRow="1" bandRow="1">
                <a:tableStyleId>{B301B821-A1FF-4177-AEE7-76D212191A09}</a:tableStyleId>
              </a:tblPr>
              <a:tblGrid>
                <a:gridCol w="1900570"/>
              </a:tblGrid>
              <a:tr h="370840">
                <a:tc>
                  <a:txBody>
                    <a:bodyPr/>
                    <a:lstStyle/>
                    <a:p>
                      <a:r>
                        <a:rPr lang="en-US" dirty="0" smtClean="0"/>
                        <a:t>Normalization Sets</a:t>
                      </a:r>
                      <a:endParaRPr lang="en-US" dirty="0"/>
                    </a:p>
                  </a:txBody>
                  <a:tcPr/>
                </a:tc>
              </a:tr>
              <a:tr h="370840">
                <a:tc>
                  <a:txBody>
                    <a:bodyPr/>
                    <a:lstStyle/>
                    <a:p>
                      <a:r>
                        <a:rPr lang="en-US" dirty="0" smtClean="0"/>
                        <a:t>Individual</a:t>
                      </a:r>
                      <a:endParaRPr lang="en-US" dirty="0"/>
                    </a:p>
                  </a:txBody>
                  <a:tcPr/>
                </a:tc>
              </a:tr>
              <a:tr h="370840">
                <a:tc>
                  <a:txBody>
                    <a:bodyPr/>
                    <a:lstStyle/>
                    <a:p>
                      <a:r>
                        <a:rPr lang="en-US" dirty="0" smtClean="0"/>
                        <a:t>Cancer</a:t>
                      </a:r>
                      <a:r>
                        <a:rPr lang="en-US" baseline="0" dirty="0" smtClean="0"/>
                        <a:t> Pair</a:t>
                      </a:r>
                      <a:endParaRPr lang="en-US" dirty="0"/>
                    </a:p>
                  </a:txBody>
                  <a:tcPr/>
                </a:tc>
              </a:tr>
              <a:tr h="370840">
                <a:tc>
                  <a:txBody>
                    <a:bodyPr/>
                    <a:lstStyle/>
                    <a:p>
                      <a:r>
                        <a:rPr lang="en-US" dirty="0" smtClean="0"/>
                        <a:t>All Data</a:t>
                      </a:r>
                      <a:endParaRPr lang="en-US" dirty="0"/>
                    </a:p>
                  </a:txBody>
                  <a:tcPr/>
                </a:tc>
              </a:tr>
            </a:tbl>
          </a:graphicData>
        </a:graphic>
      </p:graphicFrame>
      <p:graphicFrame>
        <p:nvGraphicFramePr>
          <p:cNvPr id="8" name="Diagram 7"/>
          <p:cNvGraphicFramePr/>
          <p:nvPr>
            <p:extLst>
              <p:ext uri="{D42A27DB-BD31-4B8C-83A1-F6EECF244321}">
                <p14:modId xmlns:p14="http://schemas.microsoft.com/office/powerpoint/2010/main" val="136490080"/>
              </p:ext>
            </p:extLst>
          </p:nvPr>
        </p:nvGraphicFramePr>
        <p:xfrm>
          <a:off x="215452" y="3005149"/>
          <a:ext cx="8698139" cy="4059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73566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pic>
        <p:nvPicPr>
          <p:cNvPr id="4" name="Picture 3"/>
          <p:cNvPicPr>
            <a:picLocks noChangeAspect="1"/>
          </p:cNvPicPr>
          <p:nvPr/>
        </p:nvPicPr>
        <p:blipFill>
          <a:blip r:embed="rId3"/>
          <a:stretch>
            <a:fillRect/>
          </a:stretch>
        </p:blipFill>
        <p:spPr>
          <a:xfrm>
            <a:off x="0" y="2137239"/>
            <a:ext cx="4864956" cy="3648717"/>
          </a:xfrm>
          <a:prstGeom prst="rect">
            <a:avLst/>
          </a:prstGeom>
        </p:spPr>
      </p:pic>
      <p:grpSp>
        <p:nvGrpSpPr>
          <p:cNvPr id="5" name="Group 4"/>
          <p:cNvGrpSpPr/>
          <p:nvPr/>
        </p:nvGrpSpPr>
        <p:grpSpPr>
          <a:xfrm>
            <a:off x="4864956" y="2701748"/>
            <a:ext cx="3990165" cy="2424034"/>
            <a:chOff x="1365540" y="710552"/>
            <a:chExt cx="3454581" cy="1766435"/>
          </a:xfrm>
        </p:grpSpPr>
        <p:pic>
          <p:nvPicPr>
            <p:cNvPr id="6" name="Picture 5" descr="Raw_color.jpg"/>
            <p:cNvPicPr>
              <a:picLocks noChangeAspect="1"/>
            </p:cNvPicPr>
            <p:nvPr/>
          </p:nvPicPr>
          <p:blipFill rotWithShape="1">
            <a:blip r:embed="rId4">
              <a:extLst>
                <a:ext uri="{28A0092B-C50C-407E-A947-70E740481C1C}">
                  <a14:useLocalDpi xmlns:a14="http://schemas.microsoft.com/office/drawing/2010/main" val="0"/>
                </a:ext>
              </a:extLst>
            </a:blip>
            <a:srcRect l="8314" t="26661" r="81339" b="11611"/>
            <a:stretch/>
          </p:blipFill>
          <p:spPr>
            <a:xfrm>
              <a:off x="1365540" y="710552"/>
              <a:ext cx="2012705" cy="1730606"/>
            </a:xfrm>
            <a:prstGeom prst="rect">
              <a:avLst/>
            </a:prstGeom>
          </p:spPr>
        </p:pic>
        <p:pic>
          <p:nvPicPr>
            <p:cNvPr id="7" name="Picture 6" descr="Raw_color.jpg"/>
            <p:cNvPicPr>
              <a:picLocks noChangeAspect="1"/>
            </p:cNvPicPr>
            <p:nvPr/>
          </p:nvPicPr>
          <p:blipFill rotWithShape="1">
            <a:blip r:embed="rId4">
              <a:extLst>
                <a:ext uri="{28A0092B-C50C-407E-A947-70E740481C1C}">
                  <a14:useLocalDpi xmlns:a14="http://schemas.microsoft.com/office/drawing/2010/main" val="0"/>
                </a:ext>
              </a:extLst>
            </a:blip>
            <a:srcRect l="18661" t="26661" r="42860" b="11611"/>
            <a:stretch/>
          </p:blipFill>
          <p:spPr>
            <a:xfrm>
              <a:off x="3378245" y="746381"/>
              <a:ext cx="1441876" cy="1730606"/>
            </a:xfrm>
            <a:prstGeom prst="rect">
              <a:avLst/>
            </a:prstGeom>
          </p:spPr>
        </p:pic>
      </p:grpSp>
      <p:sp>
        <p:nvSpPr>
          <p:cNvPr id="9" name="TextBox 8"/>
          <p:cNvSpPr txBox="1"/>
          <p:nvPr/>
        </p:nvSpPr>
        <p:spPr>
          <a:xfrm>
            <a:off x="759756" y="5601290"/>
            <a:ext cx="3447249" cy="369332"/>
          </a:xfrm>
          <a:prstGeom prst="rect">
            <a:avLst/>
          </a:prstGeom>
          <a:noFill/>
        </p:spPr>
        <p:txBody>
          <a:bodyPr wrap="square" rtlCol="0">
            <a:spAutoFit/>
          </a:bodyPr>
          <a:lstStyle/>
          <a:p>
            <a:pPr algn="ctr"/>
            <a:r>
              <a:rPr lang="en-US" dirty="0" smtClean="0"/>
              <a:t>K-Means (</a:t>
            </a:r>
            <a:r>
              <a:rPr lang="en-US" dirty="0" err="1" smtClean="0"/>
              <a:t>sklearn</a:t>
            </a:r>
            <a:r>
              <a:rPr lang="en-US" dirty="0" smtClean="0"/>
              <a:t>)</a:t>
            </a:r>
            <a:endParaRPr lang="en-US" dirty="0"/>
          </a:p>
        </p:txBody>
      </p:sp>
      <p:sp>
        <p:nvSpPr>
          <p:cNvPr id="10" name="TextBox 9"/>
          <p:cNvSpPr txBox="1"/>
          <p:nvPr/>
        </p:nvSpPr>
        <p:spPr>
          <a:xfrm>
            <a:off x="5466077" y="5605487"/>
            <a:ext cx="3447249" cy="369332"/>
          </a:xfrm>
          <a:prstGeom prst="rect">
            <a:avLst/>
          </a:prstGeom>
          <a:noFill/>
        </p:spPr>
        <p:txBody>
          <a:bodyPr wrap="square" rtlCol="0">
            <a:spAutoFit/>
          </a:bodyPr>
          <a:lstStyle/>
          <a:p>
            <a:pPr algn="ctr"/>
            <a:r>
              <a:rPr lang="en-US" dirty="0" err="1" smtClean="0"/>
              <a:t>Heirarchical</a:t>
            </a:r>
            <a:endParaRPr lang="en-US" dirty="0"/>
          </a:p>
        </p:txBody>
      </p:sp>
    </p:spTree>
    <p:extLst>
      <p:ext uri="{BB962C8B-B14F-4D97-AF65-F5344CB8AC3E}">
        <p14:creationId xmlns:p14="http://schemas.microsoft.com/office/powerpoint/2010/main" val="194926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Anticipated </a:t>
            </a:r>
            <a:r>
              <a:rPr lang="en-US" dirty="0" smtClean="0"/>
              <a:t>Results &amp; Questions For </a:t>
            </a:r>
            <a:r>
              <a:rPr lang="en-US" dirty="0" err="1" smtClean="0"/>
              <a:t>Experiementation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expect different algorithms </a:t>
            </a:r>
            <a:r>
              <a:rPr lang="en-US" dirty="0"/>
              <a:t>may have a </a:t>
            </a:r>
            <a:r>
              <a:rPr lang="en-US" dirty="0" smtClean="0"/>
              <a:t>to have differing </a:t>
            </a:r>
            <a:r>
              <a:rPr lang="en-US" dirty="0" smtClean="0"/>
              <a:t>clustered </a:t>
            </a:r>
            <a:r>
              <a:rPr lang="en-US" dirty="0"/>
              <a:t>output. </a:t>
            </a:r>
            <a:endParaRPr lang="en-US" dirty="0" smtClean="0"/>
          </a:p>
          <a:p>
            <a:endParaRPr lang="en-US" dirty="0" smtClean="0"/>
          </a:p>
          <a:p>
            <a:r>
              <a:rPr lang="en-US" dirty="0" smtClean="0"/>
              <a:t>Questions: </a:t>
            </a:r>
          </a:p>
          <a:p>
            <a:pPr marL="514350" indent="-514350">
              <a:buAutoNum type="arabicParenR"/>
            </a:pPr>
            <a:r>
              <a:rPr lang="en-US" dirty="0" smtClean="0"/>
              <a:t>is </a:t>
            </a:r>
            <a:r>
              <a:rPr lang="en-US" dirty="0"/>
              <a:t>the clustered output, and transitively, the efficacy of cell lines dependent on the specific pipeline </a:t>
            </a:r>
            <a:r>
              <a:rPr lang="en-US" dirty="0" smtClean="0"/>
              <a:t>used</a:t>
            </a:r>
          </a:p>
          <a:p>
            <a:pPr marL="514350" indent="-514350">
              <a:buAutoNum type="arabicParenR"/>
            </a:pPr>
            <a:r>
              <a:rPr lang="en-US" dirty="0"/>
              <a:t>C</a:t>
            </a:r>
            <a:r>
              <a:rPr lang="en-US" dirty="0" smtClean="0"/>
              <a:t>an </a:t>
            </a:r>
            <a:r>
              <a:rPr lang="en-US" dirty="0"/>
              <a:t>the output of certain pipelines be modulated by changing some of the assumptions.</a:t>
            </a:r>
          </a:p>
        </p:txBody>
      </p:sp>
    </p:spTree>
    <p:extLst>
      <p:ext uri="{BB962C8B-B14F-4D97-AF65-F5344CB8AC3E}">
        <p14:creationId xmlns:p14="http://schemas.microsoft.com/office/powerpoint/2010/main" val="78722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0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195" y="1018695"/>
            <a:ext cx="1078240" cy="369332"/>
          </a:xfrm>
          <a:prstGeom prst="rect">
            <a:avLst/>
          </a:prstGeom>
          <a:noFill/>
        </p:spPr>
        <p:txBody>
          <a:bodyPr wrap="none" rtlCol="0">
            <a:spAutoFit/>
          </a:bodyPr>
          <a:lstStyle/>
          <a:p>
            <a:r>
              <a:rPr lang="en-US" dirty="0" smtClean="0"/>
              <a:t>Raw Data</a:t>
            </a:r>
            <a:endParaRPr lang="en-US" dirty="0"/>
          </a:p>
        </p:txBody>
      </p:sp>
      <p:sp>
        <p:nvSpPr>
          <p:cNvPr id="5" name="TextBox 4"/>
          <p:cNvSpPr txBox="1"/>
          <p:nvPr/>
        </p:nvSpPr>
        <p:spPr>
          <a:xfrm>
            <a:off x="185195" y="2441157"/>
            <a:ext cx="989536" cy="369332"/>
          </a:xfrm>
          <a:prstGeom prst="rect">
            <a:avLst/>
          </a:prstGeom>
          <a:noFill/>
        </p:spPr>
        <p:txBody>
          <a:bodyPr wrap="none" rtlCol="0">
            <a:spAutoFit/>
          </a:bodyPr>
          <a:lstStyle/>
          <a:p>
            <a:r>
              <a:rPr lang="en-US" dirty="0" err="1" smtClean="0"/>
              <a:t>Quantile</a:t>
            </a:r>
            <a:endParaRPr lang="en-US" dirty="0"/>
          </a:p>
        </p:txBody>
      </p:sp>
      <p:sp>
        <p:nvSpPr>
          <p:cNvPr id="6" name="TextBox 5"/>
          <p:cNvSpPr txBox="1"/>
          <p:nvPr/>
        </p:nvSpPr>
        <p:spPr>
          <a:xfrm>
            <a:off x="185195" y="4207593"/>
            <a:ext cx="1404990" cy="369332"/>
          </a:xfrm>
          <a:prstGeom prst="rect">
            <a:avLst/>
          </a:prstGeom>
          <a:noFill/>
        </p:spPr>
        <p:txBody>
          <a:bodyPr wrap="none" rtlCol="0">
            <a:spAutoFit/>
          </a:bodyPr>
          <a:lstStyle/>
          <a:p>
            <a:r>
              <a:rPr lang="en-US" dirty="0" smtClean="0"/>
              <a:t>Pair </a:t>
            </a:r>
            <a:r>
              <a:rPr lang="en-US" dirty="0" err="1" smtClean="0"/>
              <a:t>Quantile</a:t>
            </a:r>
            <a:endParaRPr lang="en-US" dirty="0"/>
          </a:p>
        </p:txBody>
      </p:sp>
      <p:sp>
        <p:nvSpPr>
          <p:cNvPr id="7" name="TextBox 6"/>
          <p:cNvSpPr txBox="1"/>
          <p:nvPr/>
        </p:nvSpPr>
        <p:spPr>
          <a:xfrm>
            <a:off x="185195" y="5868190"/>
            <a:ext cx="884151" cy="369332"/>
          </a:xfrm>
          <a:prstGeom prst="rect">
            <a:avLst/>
          </a:prstGeom>
          <a:noFill/>
        </p:spPr>
        <p:txBody>
          <a:bodyPr wrap="none" rtlCol="0">
            <a:spAutoFit/>
          </a:bodyPr>
          <a:lstStyle/>
          <a:p>
            <a:r>
              <a:rPr lang="en-US" dirty="0" smtClean="0"/>
              <a:t>Z-Score</a:t>
            </a:r>
            <a:endParaRPr lang="en-US" dirty="0"/>
          </a:p>
        </p:txBody>
      </p:sp>
      <p:sp>
        <p:nvSpPr>
          <p:cNvPr id="8" name="TextBox 7"/>
          <p:cNvSpPr txBox="1"/>
          <p:nvPr/>
        </p:nvSpPr>
        <p:spPr>
          <a:xfrm>
            <a:off x="2725011" y="18806"/>
            <a:ext cx="883475" cy="646331"/>
          </a:xfrm>
          <a:prstGeom prst="rect">
            <a:avLst/>
          </a:prstGeom>
          <a:noFill/>
        </p:spPr>
        <p:txBody>
          <a:bodyPr wrap="none" rtlCol="0">
            <a:spAutoFit/>
          </a:bodyPr>
          <a:lstStyle/>
          <a:p>
            <a:r>
              <a:rPr lang="en-US" dirty="0" smtClean="0"/>
              <a:t>No PCA</a:t>
            </a:r>
          </a:p>
          <a:p>
            <a:endParaRPr lang="en-US" dirty="0"/>
          </a:p>
        </p:txBody>
      </p:sp>
      <p:sp>
        <p:nvSpPr>
          <p:cNvPr id="9" name="TextBox 8"/>
          <p:cNvSpPr txBox="1"/>
          <p:nvPr/>
        </p:nvSpPr>
        <p:spPr>
          <a:xfrm>
            <a:off x="6806189" y="-8504"/>
            <a:ext cx="560558" cy="646331"/>
          </a:xfrm>
          <a:prstGeom prst="rect">
            <a:avLst/>
          </a:prstGeom>
          <a:noFill/>
        </p:spPr>
        <p:txBody>
          <a:bodyPr wrap="none" rtlCol="0">
            <a:spAutoFit/>
          </a:bodyPr>
          <a:lstStyle/>
          <a:p>
            <a:r>
              <a:rPr lang="en-US" dirty="0" smtClean="0"/>
              <a:t>PCA</a:t>
            </a:r>
          </a:p>
          <a:p>
            <a:endParaRPr lang="en-US" dirty="0"/>
          </a:p>
        </p:txBody>
      </p:sp>
      <p:grpSp>
        <p:nvGrpSpPr>
          <p:cNvPr id="15" name="Group 14"/>
          <p:cNvGrpSpPr/>
          <p:nvPr/>
        </p:nvGrpSpPr>
        <p:grpSpPr>
          <a:xfrm>
            <a:off x="1801979" y="2163439"/>
            <a:ext cx="3008997" cy="1412751"/>
            <a:chOff x="1069346" y="2225952"/>
            <a:chExt cx="3556685" cy="1669895"/>
          </a:xfrm>
        </p:grpSpPr>
        <p:pic>
          <p:nvPicPr>
            <p:cNvPr id="10" name="Picture 9" descr="Quantile_Color.jpg"/>
            <p:cNvPicPr>
              <a:picLocks noChangeAspect="1"/>
            </p:cNvPicPr>
            <p:nvPr/>
          </p:nvPicPr>
          <p:blipFill rotWithShape="1">
            <a:blip r:embed="rId3">
              <a:extLst>
                <a:ext uri="{28A0092B-C50C-407E-A947-70E740481C1C}">
                  <a14:useLocalDpi xmlns:a14="http://schemas.microsoft.com/office/drawing/2010/main" val="0"/>
                </a:ext>
              </a:extLst>
            </a:blip>
            <a:srcRect l="7722" t="27007" r="77553" b="9047"/>
            <a:stretch/>
          </p:blipFill>
          <p:spPr>
            <a:xfrm>
              <a:off x="1069346" y="2225952"/>
              <a:ext cx="2330303" cy="1669895"/>
            </a:xfrm>
            <a:prstGeom prst="rect">
              <a:avLst/>
            </a:prstGeom>
          </p:spPr>
        </p:pic>
        <p:pic>
          <p:nvPicPr>
            <p:cNvPr id="12" name="Picture 11" descr="Quantile_Color.jpg"/>
            <p:cNvPicPr>
              <a:picLocks noChangeAspect="1"/>
            </p:cNvPicPr>
            <p:nvPr/>
          </p:nvPicPr>
          <p:blipFill rotWithShape="1">
            <a:blip r:embed="rId3">
              <a:extLst>
                <a:ext uri="{28A0092B-C50C-407E-A947-70E740481C1C}">
                  <a14:useLocalDpi xmlns:a14="http://schemas.microsoft.com/office/drawing/2010/main" val="0"/>
                </a:ext>
              </a:extLst>
            </a:blip>
            <a:srcRect l="22448" t="27007" r="31693" b="9047"/>
            <a:stretch/>
          </p:blipFill>
          <p:spPr>
            <a:xfrm>
              <a:off x="3184156" y="2225952"/>
              <a:ext cx="1441875" cy="1669895"/>
            </a:xfrm>
            <a:prstGeom prst="rect">
              <a:avLst/>
            </a:prstGeom>
          </p:spPr>
        </p:pic>
      </p:grpSp>
      <p:grpSp>
        <p:nvGrpSpPr>
          <p:cNvPr id="27" name="Group 26"/>
          <p:cNvGrpSpPr/>
          <p:nvPr/>
        </p:nvGrpSpPr>
        <p:grpSpPr>
          <a:xfrm>
            <a:off x="5552984" y="2163439"/>
            <a:ext cx="2890382" cy="1427297"/>
            <a:chOff x="5552985" y="2249987"/>
            <a:chExt cx="2890382" cy="1427297"/>
          </a:xfrm>
        </p:grpSpPr>
        <p:pic>
          <p:nvPicPr>
            <p:cNvPr id="11" name="Picture 10" descr="Quantiled_PCA_Color.jpg"/>
            <p:cNvPicPr>
              <a:picLocks noChangeAspect="1"/>
            </p:cNvPicPr>
            <p:nvPr/>
          </p:nvPicPr>
          <p:blipFill rotWithShape="1">
            <a:blip r:embed="rId4">
              <a:extLst>
                <a:ext uri="{28A0092B-C50C-407E-A947-70E740481C1C}">
                  <a14:useLocalDpi xmlns:a14="http://schemas.microsoft.com/office/drawing/2010/main" val="0"/>
                </a:ext>
              </a:extLst>
            </a:blip>
            <a:srcRect l="8640" t="27511" r="81105" b="9154"/>
            <a:stretch/>
          </p:blipFill>
          <p:spPr>
            <a:xfrm>
              <a:off x="5552985" y="2249987"/>
              <a:ext cx="1794816" cy="1427297"/>
            </a:xfrm>
            <a:prstGeom prst="rect">
              <a:avLst/>
            </a:prstGeom>
          </p:spPr>
        </p:pic>
        <p:pic>
          <p:nvPicPr>
            <p:cNvPr id="13" name="Picture 12" descr="Quantiled_PCA_Color.jpg"/>
            <p:cNvPicPr>
              <a:picLocks noChangeAspect="1"/>
            </p:cNvPicPr>
            <p:nvPr/>
          </p:nvPicPr>
          <p:blipFill rotWithShape="1">
            <a:blip r:embed="rId4">
              <a:extLst>
                <a:ext uri="{28A0092B-C50C-407E-A947-70E740481C1C}">
                  <a14:useLocalDpi xmlns:a14="http://schemas.microsoft.com/office/drawing/2010/main" val="0"/>
                </a:ext>
              </a:extLst>
            </a:blip>
            <a:srcRect l="18896" t="27511" r="43048" b="9154"/>
            <a:stretch/>
          </p:blipFill>
          <p:spPr>
            <a:xfrm>
              <a:off x="7297148" y="2249987"/>
              <a:ext cx="1146219" cy="1427297"/>
            </a:xfrm>
            <a:prstGeom prst="rect">
              <a:avLst/>
            </a:prstGeom>
          </p:spPr>
        </p:pic>
      </p:grpSp>
      <p:grpSp>
        <p:nvGrpSpPr>
          <p:cNvPr id="22" name="Group 21"/>
          <p:cNvGrpSpPr/>
          <p:nvPr/>
        </p:nvGrpSpPr>
        <p:grpSpPr>
          <a:xfrm>
            <a:off x="1972823" y="637827"/>
            <a:ext cx="2810843" cy="1437272"/>
            <a:chOff x="1365540" y="710552"/>
            <a:chExt cx="3454581" cy="1766435"/>
          </a:xfrm>
        </p:grpSpPr>
        <p:pic>
          <p:nvPicPr>
            <p:cNvPr id="20" name="Picture 19" descr="Raw_color.jpg"/>
            <p:cNvPicPr>
              <a:picLocks noChangeAspect="1"/>
            </p:cNvPicPr>
            <p:nvPr/>
          </p:nvPicPr>
          <p:blipFill rotWithShape="1">
            <a:blip r:embed="rId5">
              <a:extLst>
                <a:ext uri="{28A0092B-C50C-407E-A947-70E740481C1C}">
                  <a14:useLocalDpi xmlns:a14="http://schemas.microsoft.com/office/drawing/2010/main" val="0"/>
                </a:ext>
              </a:extLst>
            </a:blip>
            <a:srcRect l="8314" t="26661" r="81339" b="11611"/>
            <a:stretch/>
          </p:blipFill>
          <p:spPr>
            <a:xfrm>
              <a:off x="1365540" y="710552"/>
              <a:ext cx="2012705" cy="1730606"/>
            </a:xfrm>
            <a:prstGeom prst="rect">
              <a:avLst/>
            </a:prstGeom>
          </p:spPr>
        </p:pic>
        <p:pic>
          <p:nvPicPr>
            <p:cNvPr id="21" name="Picture 20" descr="Raw_color.jpg"/>
            <p:cNvPicPr>
              <a:picLocks noChangeAspect="1"/>
            </p:cNvPicPr>
            <p:nvPr/>
          </p:nvPicPr>
          <p:blipFill rotWithShape="1">
            <a:blip r:embed="rId5">
              <a:extLst>
                <a:ext uri="{28A0092B-C50C-407E-A947-70E740481C1C}">
                  <a14:useLocalDpi xmlns:a14="http://schemas.microsoft.com/office/drawing/2010/main" val="0"/>
                </a:ext>
              </a:extLst>
            </a:blip>
            <a:srcRect l="18661" t="26661" r="42860" b="11611"/>
            <a:stretch/>
          </p:blipFill>
          <p:spPr>
            <a:xfrm>
              <a:off x="3378245" y="746381"/>
              <a:ext cx="1441876" cy="1730606"/>
            </a:xfrm>
            <a:prstGeom prst="rect">
              <a:avLst/>
            </a:prstGeom>
          </p:spPr>
        </p:pic>
      </p:grpSp>
      <p:grpSp>
        <p:nvGrpSpPr>
          <p:cNvPr id="26" name="Group 25"/>
          <p:cNvGrpSpPr/>
          <p:nvPr/>
        </p:nvGrpSpPr>
        <p:grpSpPr>
          <a:xfrm>
            <a:off x="5448505" y="596524"/>
            <a:ext cx="2994861" cy="1478575"/>
            <a:chOff x="5448505" y="725314"/>
            <a:chExt cx="2994861" cy="1478575"/>
          </a:xfrm>
        </p:grpSpPr>
        <p:pic>
          <p:nvPicPr>
            <p:cNvPr id="23" name="Picture 22" descr="Raw_PCA_Color.jpg"/>
            <p:cNvPicPr>
              <a:picLocks noChangeAspect="1"/>
            </p:cNvPicPr>
            <p:nvPr/>
          </p:nvPicPr>
          <p:blipFill rotWithShape="1">
            <a:blip r:embed="rId6">
              <a:extLst>
                <a:ext uri="{28A0092B-C50C-407E-A947-70E740481C1C}">
                  <a14:useLocalDpi xmlns:a14="http://schemas.microsoft.com/office/drawing/2010/main" val="0"/>
                </a:ext>
              </a:extLst>
            </a:blip>
            <a:srcRect l="8073" t="27511" r="81123" b="8600"/>
            <a:stretch/>
          </p:blipFill>
          <p:spPr>
            <a:xfrm>
              <a:off x="5448505" y="725314"/>
              <a:ext cx="1905259" cy="1478575"/>
            </a:xfrm>
            <a:prstGeom prst="rect">
              <a:avLst/>
            </a:prstGeom>
          </p:spPr>
        </p:pic>
        <p:pic>
          <p:nvPicPr>
            <p:cNvPr id="24" name="Picture 23" descr="Raw_PCA_Color.jpg"/>
            <p:cNvPicPr>
              <a:picLocks noChangeAspect="1"/>
            </p:cNvPicPr>
            <p:nvPr/>
          </p:nvPicPr>
          <p:blipFill rotWithShape="1">
            <a:blip r:embed="rId6">
              <a:extLst>
                <a:ext uri="{28A0092B-C50C-407E-A947-70E740481C1C}">
                  <a14:useLocalDpi xmlns:a14="http://schemas.microsoft.com/office/drawing/2010/main" val="0"/>
                </a:ext>
              </a:extLst>
            </a:blip>
            <a:srcRect l="19114" t="27511" r="44013" b="8600"/>
            <a:stretch/>
          </p:blipFill>
          <p:spPr>
            <a:xfrm>
              <a:off x="7326356" y="748530"/>
              <a:ext cx="1117010" cy="1448113"/>
            </a:xfrm>
            <a:prstGeom prst="rect">
              <a:avLst/>
            </a:prstGeom>
          </p:spPr>
        </p:pic>
      </p:grpSp>
      <p:grpSp>
        <p:nvGrpSpPr>
          <p:cNvPr id="32" name="Group 31"/>
          <p:cNvGrpSpPr/>
          <p:nvPr/>
        </p:nvGrpSpPr>
        <p:grpSpPr>
          <a:xfrm>
            <a:off x="5735267" y="3684528"/>
            <a:ext cx="2708099" cy="1440341"/>
            <a:chOff x="5735267" y="3684528"/>
            <a:chExt cx="2708099" cy="1440341"/>
          </a:xfrm>
        </p:grpSpPr>
        <p:pic>
          <p:nvPicPr>
            <p:cNvPr id="30" name="Picture 29" descr="Quantiled_pair_PCA_Color.jpg"/>
            <p:cNvPicPr>
              <a:picLocks noChangeAspect="1"/>
            </p:cNvPicPr>
            <p:nvPr/>
          </p:nvPicPr>
          <p:blipFill rotWithShape="1">
            <a:blip r:embed="rId7">
              <a:extLst>
                <a:ext uri="{28A0092B-C50C-407E-A947-70E740481C1C}">
                  <a14:useLocalDpi xmlns:a14="http://schemas.microsoft.com/office/drawing/2010/main" val="0"/>
                </a:ext>
              </a:extLst>
            </a:blip>
            <a:srcRect l="8969" t="28276" r="80845" b="8599"/>
            <a:stretch/>
          </p:blipFill>
          <p:spPr>
            <a:xfrm>
              <a:off x="5735267" y="3684528"/>
              <a:ext cx="1641734" cy="1440340"/>
            </a:xfrm>
            <a:prstGeom prst="rect">
              <a:avLst/>
            </a:prstGeom>
          </p:spPr>
        </p:pic>
        <p:pic>
          <p:nvPicPr>
            <p:cNvPr id="31" name="Picture 30" descr="Quantiled_pair_PCA_Color.jpg"/>
            <p:cNvPicPr>
              <a:picLocks noChangeAspect="1"/>
            </p:cNvPicPr>
            <p:nvPr/>
          </p:nvPicPr>
          <p:blipFill rotWithShape="1">
            <a:blip r:embed="rId7">
              <a:extLst>
                <a:ext uri="{28A0092B-C50C-407E-A947-70E740481C1C}">
                  <a14:useLocalDpi xmlns:a14="http://schemas.microsoft.com/office/drawing/2010/main" val="0"/>
                </a:ext>
              </a:extLst>
            </a:blip>
            <a:srcRect l="19077" t="28276" r="43244" b="8599"/>
            <a:stretch/>
          </p:blipFill>
          <p:spPr>
            <a:xfrm>
              <a:off x="7294326" y="3684529"/>
              <a:ext cx="1149040" cy="1440340"/>
            </a:xfrm>
            <a:prstGeom prst="rect">
              <a:avLst/>
            </a:prstGeom>
          </p:spPr>
        </p:pic>
      </p:grpSp>
      <p:grpSp>
        <p:nvGrpSpPr>
          <p:cNvPr id="41" name="Group 40"/>
          <p:cNvGrpSpPr/>
          <p:nvPr/>
        </p:nvGrpSpPr>
        <p:grpSpPr>
          <a:xfrm>
            <a:off x="1972823" y="3590737"/>
            <a:ext cx="2838152" cy="1434140"/>
            <a:chOff x="1972823" y="3590737"/>
            <a:chExt cx="2838152" cy="1434140"/>
          </a:xfrm>
        </p:grpSpPr>
        <p:pic>
          <p:nvPicPr>
            <p:cNvPr id="33" name="Picture 32" descr="Quantiled_pair_Color.jpg"/>
            <p:cNvPicPr>
              <a:picLocks noChangeAspect="1"/>
            </p:cNvPicPr>
            <p:nvPr/>
          </p:nvPicPr>
          <p:blipFill rotWithShape="1">
            <a:blip r:embed="rId8">
              <a:extLst>
                <a:ext uri="{28A0092B-C50C-407E-A947-70E740481C1C}">
                  <a14:useLocalDpi xmlns:a14="http://schemas.microsoft.com/office/drawing/2010/main" val="0"/>
                </a:ext>
              </a:extLst>
            </a:blip>
            <a:srcRect l="9016" t="27662" r="80896" b="11915"/>
            <a:stretch/>
          </p:blipFill>
          <p:spPr>
            <a:xfrm>
              <a:off x="1972823" y="3590737"/>
              <a:ext cx="1692271" cy="1434140"/>
            </a:xfrm>
            <a:prstGeom prst="rect">
              <a:avLst/>
            </a:prstGeom>
          </p:spPr>
        </p:pic>
        <p:pic>
          <p:nvPicPr>
            <p:cNvPr id="34" name="Picture 33" descr="Quantiled_pair_Color.jpg"/>
            <p:cNvPicPr>
              <a:picLocks noChangeAspect="1"/>
            </p:cNvPicPr>
            <p:nvPr/>
          </p:nvPicPr>
          <p:blipFill rotWithShape="1">
            <a:blip r:embed="rId8">
              <a:extLst>
                <a:ext uri="{28A0092B-C50C-407E-A947-70E740481C1C}">
                  <a14:useLocalDpi xmlns:a14="http://schemas.microsoft.com/office/drawing/2010/main" val="0"/>
                </a:ext>
              </a:extLst>
            </a:blip>
            <a:srcRect l="18494" t="27662" r="43052" b="11915"/>
            <a:stretch/>
          </p:blipFill>
          <p:spPr>
            <a:xfrm>
              <a:off x="3591132" y="3590737"/>
              <a:ext cx="1219843" cy="1434140"/>
            </a:xfrm>
            <a:prstGeom prst="rect">
              <a:avLst/>
            </a:prstGeom>
          </p:spPr>
        </p:pic>
      </p:grpSp>
      <p:grpSp>
        <p:nvGrpSpPr>
          <p:cNvPr id="40" name="Group 39"/>
          <p:cNvGrpSpPr/>
          <p:nvPr/>
        </p:nvGrpSpPr>
        <p:grpSpPr>
          <a:xfrm>
            <a:off x="5544090" y="5124868"/>
            <a:ext cx="2875348" cy="1418084"/>
            <a:chOff x="5544090" y="5124868"/>
            <a:chExt cx="2875348" cy="1418084"/>
          </a:xfrm>
        </p:grpSpPr>
        <p:pic>
          <p:nvPicPr>
            <p:cNvPr id="35" name="Picture 34" descr="Z_score_PCA_color.jpg"/>
            <p:cNvPicPr>
              <a:picLocks noChangeAspect="1"/>
            </p:cNvPicPr>
            <p:nvPr/>
          </p:nvPicPr>
          <p:blipFill rotWithShape="1">
            <a:blip r:embed="rId9">
              <a:extLst>
                <a:ext uri="{28A0092B-C50C-407E-A947-70E740481C1C}">
                  <a14:useLocalDpi xmlns:a14="http://schemas.microsoft.com/office/drawing/2010/main" val="0"/>
                </a:ext>
              </a:extLst>
            </a:blip>
            <a:srcRect l="7026" t="27605" r="80626" b="9252"/>
            <a:stretch/>
          </p:blipFill>
          <p:spPr>
            <a:xfrm>
              <a:off x="5544090" y="5124869"/>
              <a:ext cx="1877851" cy="1418083"/>
            </a:xfrm>
            <a:prstGeom prst="rect">
              <a:avLst/>
            </a:prstGeom>
          </p:spPr>
        </p:pic>
        <p:pic>
          <p:nvPicPr>
            <p:cNvPr id="36" name="Picture 35" descr="Z_score_PCA_color.jpg"/>
            <p:cNvPicPr>
              <a:picLocks noChangeAspect="1"/>
            </p:cNvPicPr>
            <p:nvPr/>
          </p:nvPicPr>
          <p:blipFill rotWithShape="1">
            <a:blip r:embed="rId9">
              <a:extLst>
                <a:ext uri="{28A0092B-C50C-407E-A947-70E740481C1C}">
                  <a14:useLocalDpi xmlns:a14="http://schemas.microsoft.com/office/drawing/2010/main" val="0"/>
                </a:ext>
              </a:extLst>
            </a:blip>
            <a:srcRect l="19975" t="27605" r="43413" b="9252"/>
            <a:stretch/>
          </p:blipFill>
          <p:spPr>
            <a:xfrm>
              <a:off x="7320490" y="5124868"/>
              <a:ext cx="1098948" cy="1418083"/>
            </a:xfrm>
            <a:prstGeom prst="rect">
              <a:avLst/>
            </a:prstGeom>
          </p:spPr>
        </p:pic>
      </p:grpSp>
      <p:grpSp>
        <p:nvGrpSpPr>
          <p:cNvPr id="39" name="Group 38"/>
          <p:cNvGrpSpPr/>
          <p:nvPr/>
        </p:nvGrpSpPr>
        <p:grpSpPr>
          <a:xfrm>
            <a:off x="1986478" y="5147772"/>
            <a:ext cx="2824497" cy="1446112"/>
            <a:chOff x="1986478" y="5147772"/>
            <a:chExt cx="2824497" cy="1446112"/>
          </a:xfrm>
        </p:grpSpPr>
        <p:pic>
          <p:nvPicPr>
            <p:cNvPr id="37" name="Picture 36" descr="Z_score_color.jpg"/>
            <p:cNvPicPr>
              <a:picLocks noChangeAspect="1"/>
            </p:cNvPicPr>
            <p:nvPr/>
          </p:nvPicPr>
          <p:blipFill rotWithShape="1">
            <a:blip r:embed="rId10">
              <a:extLst>
                <a:ext uri="{28A0092B-C50C-407E-A947-70E740481C1C}">
                  <a14:useLocalDpi xmlns:a14="http://schemas.microsoft.com/office/drawing/2010/main" val="0"/>
                </a:ext>
              </a:extLst>
            </a:blip>
            <a:srcRect l="8820" t="27491" r="81539" b="11191"/>
            <a:stretch/>
          </p:blipFill>
          <p:spPr>
            <a:xfrm>
              <a:off x="1986478" y="5147772"/>
              <a:ext cx="1635663" cy="1446112"/>
            </a:xfrm>
            <a:prstGeom prst="rect">
              <a:avLst/>
            </a:prstGeom>
          </p:spPr>
        </p:pic>
        <p:pic>
          <p:nvPicPr>
            <p:cNvPr id="38" name="Picture 37" descr="Z_score_color.jpg"/>
            <p:cNvPicPr>
              <a:picLocks noChangeAspect="1"/>
            </p:cNvPicPr>
            <p:nvPr/>
          </p:nvPicPr>
          <p:blipFill rotWithShape="1">
            <a:blip r:embed="rId10">
              <a:extLst>
                <a:ext uri="{28A0092B-C50C-407E-A947-70E740481C1C}">
                  <a14:useLocalDpi xmlns:a14="http://schemas.microsoft.com/office/drawing/2010/main" val="0"/>
                </a:ext>
              </a:extLst>
            </a:blip>
            <a:srcRect l="20256" t="27491" r="43390" b="11191"/>
            <a:stretch/>
          </p:blipFill>
          <p:spPr>
            <a:xfrm>
              <a:off x="3624129" y="5147772"/>
              <a:ext cx="1186846" cy="1446112"/>
            </a:xfrm>
            <a:prstGeom prst="rect">
              <a:avLst/>
            </a:prstGeom>
          </p:spPr>
        </p:pic>
      </p:grpSp>
    </p:spTree>
    <p:extLst>
      <p:ext uri="{BB962C8B-B14F-4D97-AF65-F5344CB8AC3E}">
        <p14:creationId xmlns:p14="http://schemas.microsoft.com/office/powerpoint/2010/main" val="280222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Comparison</a:t>
            </a:r>
            <a:endParaRPr lang="en-US" dirty="0"/>
          </a:p>
        </p:txBody>
      </p:sp>
      <p:pic>
        <p:nvPicPr>
          <p:cNvPr id="8" name="Picture 7" descr="PCA_ra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972" y="1281862"/>
            <a:ext cx="2569658" cy="2214639"/>
          </a:xfrm>
          <a:prstGeom prst="rect">
            <a:avLst/>
          </a:prstGeom>
          <a:ln>
            <a:solidFill>
              <a:schemeClr val="tx2"/>
            </a:solidFill>
          </a:ln>
        </p:spPr>
      </p:pic>
      <p:pic>
        <p:nvPicPr>
          <p:cNvPr id="9" name="Picture 8" descr="PCA_z-sc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792" y="1281862"/>
            <a:ext cx="2569658" cy="2214639"/>
          </a:xfrm>
          <a:prstGeom prst="rect">
            <a:avLst/>
          </a:prstGeom>
          <a:ln>
            <a:solidFill>
              <a:srgbClr val="1F497D"/>
            </a:solidFill>
          </a:ln>
        </p:spPr>
      </p:pic>
      <p:pic>
        <p:nvPicPr>
          <p:cNvPr id="10" name="Picture 9" descr="PCA_quanti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972" y="4018107"/>
            <a:ext cx="2569658" cy="2214639"/>
          </a:xfrm>
          <a:prstGeom prst="rect">
            <a:avLst/>
          </a:prstGeom>
          <a:ln>
            <a:solidFill>
              <a:srgbClr val="1F497D"/>
            </a:solidFill>
          </a:ln>
        </p:spPr>
      </p:pic>
      <p:pic>
        <p:nvPicPr>
          <p:cNvPr id="11" name="Picture 10" descr="PCA_pair_quantil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3793" y="4018107"/>
            <a:ext cx="2569657" cy="2214639"/>
          </a:xfrm>
          <a:prstGeom prst="rect">
            <a:avLst/>
          </a:prstGeom>
          <a:ln>
            <a:solidFill>
              <a:srgbClr val="1F497D"/>
            </a:solidFill>
          </a:ln>
        </p:spPr>
      </p:pic>
      <p:sp>
        <p:nvSpPr>
          <p:cNvPr id="12" name="TextBox 11"/>
          <p:cNvSpPr txBox="1"/>
          <p:nvPr/>
        </p:nvSpPr>
        <p:spPr>
          <a:xfrm>
            <a:off x="1685466" y="3494463"/>
            <a:ext cx="2172390" cy="369332"/>
          </a:xfrm>
          <a:prstGeom prst="rect">
            <a:avLst/>
          </a:prstGeom>
          <a:noFill/>
        </p:spPr>
        <p:txBody>
          <a:bodyPr wrap="none" rtlCol="0">
            <a:spAutoFit/>
          </a:bodyPr>
          <a:lstStyle/>
          <a:p>
            <a:r>
              <a:rPr lang="en-US" dirty="0" smtClean="0"/>
              <a:t>Raw data with PCA</a:t>
            </a:r>
            <a:endParaRPr lang="en-US" dirty="0"/>
          </a:p>
        </p:txBody>
      </p:sp>
      <p:sp>
        <p:nvSpPr>
          <p:cNvPr id="13" name="TextBox 12"/>
          <p:cNvSpPr txBox="1"/>
          <p:nvPr/>
        </p:nvSpPr>
        <p:spPr>
          <a:xfrm>
            <a:off x="5133793" y="3496501"/>
            <a:ext cx="2492990" cy="369332"/>
          </a:xfrm>
          <a:prstGeom prst="rect">
            <a:avLst/>
          </a:prstGeom>
          <a:noFill/>
        </p:spPr>
        <p:txBody>
          <a:bodyPr wrap="none" rtlCol="0">
            <a:spAutoFit/>
          </a:bodyPr>
          <a:lstStyle/>
          <a:p>
            <a:r>
              <a:rPr lang="en-US" dirty="0" smtClean="0"/>
              <a:t>Z-score data with PCA</a:t>
            </a:r>
            <a:endParaRPr lang="en-US" dirty="0"/>
          </a:p>
        </p:txBody>
      </p:sp>
      <p:sp>
        <p:nvSpPr>
          <p:cNvPr id="14" name="TextBox 13"/>
          <p:cNvSpPr txBox="1"/>
          <p:nvPr/>
        </p:nvSpPr>
        <p:spPr>
          <a:xfrm>
            <a:off x="1454232" y="6232746"/>
            <a:ext cx="2698175" cy="369332"/>
          </a:xfrm>
          <a:prstGeom prst="rect">
            <a:avLst/>
          </a:prstGeom>
          <a:noFill/>
        </p:spPr>
        <p:txBody>
          <a:bodyPr wrap="none" rtlCol="0">
            <a:spAutoFit/>
          </a:bodyPr>
          <a:lstStyle/>
          <a:p>
            <a:r>
              <a:rPr lang="en-US" dirty="0" err="1" smtClean="0"/>
              <a:t>Quantiled</a:t>
            </a:r>
            <a:r>
              <a:rPr lang="en-US" dirty="0" smtClean="0"/>
              <a:t> data with PCA</a:t>
            </a:r>
            <a:endParaRPr lang="en-US" dirty="0"/>
          </a:p>
        </p:txBody>
      </p:sp>
      <p:sp>
        <p:nvSpPr>
          <p:cNvPr id="15" name="TextBox 14"/>
          <p:cNvSpPr txBox="1"/>
          <p:nvPr/>
        </p:nvSpPr>
        <p:spPr>
          <a:xfrm>
            <a:off x="4825307" y="6266778"/>
            <a:ext cx="3121367" cy="369332"/>
          </a:xfrm>
          <a:prstGeom prst="rect">
            <a:avLst/>
          </a:prstGeom>
          <a:noFill/>
        </p:spPr>
        <p:txBody>
          <a:bodyPr wrap="none" rtlCol="0">
            <a:spAutoFit/>
          </a:bodyPr>
          <a:lstStyle/>
          <a:p>
            <a:r>
              <a:rPr lang="en-US" dirty="0" smtClean="0"/>
              <a:t>Pair </a:t>
            </a:r>
            <a:r>
              <a:rPr lang="en-US" dirty="0" err="1"/>
              <a:t>q</a:t>
            </a:r>
            <a:r>
              <a:rPr lang="en-US" dirty="0" err="1" smtClean="0"/>
              <a:t>uantiled</a:t>
            </a:r>
            <a:r>
              <a:rPr lang="en-US" dirty="0" smtClean="0"/>
              <a:t> data with PCA</a:t>
            </a:r>
            <a:endParaRPr lang="en-US" dirty="0"/>
          </a:p>
        </p:txBody>
      </p:sp>
    </p:spTree>
    <p:extLst>
      <p:ext uri="{BB962C8B-B14F-4D97-AF65-F5344CB8AC3E}">
        <p14:creationId xmlns:p14="http://schemas.microsoft.com/office/powerpoint/2010/main" val="155906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897946"/>
              </p:ext>
            </p:extLst>
          </p:nvPr>
        </p:nvGraphicFramePr>
        <p:xfrm>
          <a:off x="457200" y="1450973"/>
          <a:ext cx="8229600" cy="1967233"/>
        </p:xfrm>
        <a:graphic>
          <a:graphicData uri="http://schemas.openxmlformats.org/drawingml/2006/table">
            <a:tbl>
              <a:tblPr firstRow="1" bandRow="1">
                <a:tableStyleId>{5C22544A-7EE6-4342-B048-85BDC9FD1C3A}</a:tableStyleId>
              </a:tblPr>
              <a:tblGrid>
                <a:gridCol w="1620520"/>
                <a:gridCol w="770971"/>
                <a:gridCol w="676564"/>
                <a:gridCol w="890215"/>
                <a:gridCol w="890216"/>
                <a:gridCol w="842738"/>
                <a:gridCol w="709576"/>
                <a:gridCol w="914400"/>
                <a:gridCol w="914400"/>
              </a:tblGrid>
              <a:tr h="488953">
                <a:tc>
                  <a:txBody>
                    <a:bodyPr/>
                    <a:lstStyle/>
                    <a:p>
                      <a:pPr algn="ctr"/>
                      <a:endParaRPr lang="en-US" dirty="0"/>
                    </a:p>
                  </a:txBody>
                  <a:tcPr/>
                </a:tc>
                <a:tc gridSpan="4">
                  <a:txBody>
                    <a:bodyPr/>
                    <a:lstStyle/>
                    <a:p>
                      <a:pPr algn="ctr"/>
                      <a:r>
                        <a:rPr lang="en-US" dirty="0" smtClean="0"/>
                        <a:t>Raw</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smtClean="0"/>
                        <a:t>Z-score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CCLE </a:t>
                      </a:r>
                      <a:r>
                        <a:rPr lang="en-US" sz="1800" b="0" i="0" u="none" strike="noStrike" kern="1200" baseline="0" dirty="0" err="1" smtClean="0">
                          <a:solidFill>
                            <a:schemeClr val="tx1"/>
                          </a:solidFill>
                          <a:latin typeface="+mn-lt"/>
                          <a:ea typeface="+mn-ea"/>
                          <a:cs typeface="+mn-cs"/>
                        </a:rPr>
                        <a:t>gbmlgg</a:t>
                      </a:r>
                      <a:endParaRPr lang="en-US" sz="1800" b="0" i="0" u="none" strike="noStrike" kern="1200" baseline="0" dirty="0" smtClean="0">
                        <a:solidFill>
                          <a:schemeClr val="tx1"/>
                        </a:solidFill>
                        <a:latin typeface="+mn-lt"/>
                        <a:ea typeface="+mn-ea"/>
                        <a:cs typeface="+mn-cs"/>
                      </a:endParaRPr>
                    </a:p>
                  </a:txBody>
                  <a:tcPr/>
                </a:tc>
                <a:tc>
                  <a:txBody>
                    <a:bodyPr/>
                    <a:lstStyle/>
                    <a:p>
                      <a:pPr algn="ctr"/>
                      <a:r>
                        <a:rPr lang="en-US" dirty="0" smtClean="0"/>
                        <a:t> 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47</a:t>
                      </a:r>
                      <a:endParaRPr lang="en-US" dirty="0"/>
                    </a:p>
                  </a:txBody>
                  <a:tcPr/>
                </a:tc>
                <a:tc>
                  <a:txBody>
                    <a:bodyPr/>
                    <a:lstStyle/>
                    <a:p>
                      <a:pPr algn="ctr"/>
                      <a:r>
                        <a:rPr lang="en-US" dirty="0" smtClean="0"/>
                        <a:t>41</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CCLE </a:t>
                      </a:r>
                      <a:r>
                        <a:rPr lang="en-US" dirty="0" err="1" smtClean="0"/>
                        <a:t>ov</a:t>
                      </a:r>
                      <a:endParaRPr lang="en-US" dirty="0"/>
                    </a:p>
                  </a:txBody>
                  <a:tcPr/>
                </a:tc>
                <a:tc>
                  <a:txBody>
                    <a:bodyPr/>
                    <a:lstStyle/>
                    <a:p>
                      <a:pPr algn="ctr"/>
                      <a:r>
                        <a:rPr lang="en-US" dirty="0" smtClean="0"/>
                        <a:t>45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r>
                        <a:rPr lang="en-US" dirty="0" smtClean="0"/>
                        <a:t>35</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r>
              <a:tr h="176098">
                <a:tc>
                  <a:txBody>
                    <a:bodyPr/>
                    <a:lstStyle/>
                    <a:p>
                      <a:pPr algn="ctr"/>
                      <a:r>
                        <a:rPr lang="en-US" dirty="0" smtClean="0"/>
                        <a:t>TCGA</a:t>
                      </a:r>
                      <a:r>
                        <a:rPr lang="en-US" baseline="0" dirty="0" smtClean="0"/>
                        <a:t> </a:t>
                      </a:r>
                      <a:r>
                        <a:rPr lang="en-US" baseline="0" dirty="0" err="1" smtClean="0"/>
                        <a:t>gbmlgg</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49</a:t>
                      </a:r>
                      <a:endParaRPr lang="en-US" dirty="0"/>
                    </a:p>
                  </a:txBody>
                  <a:tcPr/>
                </a:tc>
                <a:tc>
                  <a:txBody>
                    <a:bodyPr/>
                    <a:lstStyle/>
                    <a:p>
                      <a:pPr algn="ctr"/>
                      <a:r>
                        <a:rPr lang="en-US" dirty="0" smtClean="0"/>
                        <a:t>0</a:t>
                      </a:r>
                      <a:endParaRPr lang="en-US" dirty="0"/>
                    </a:p>
                  </a:txBody>
                  <a:tcPr/>
                </a:tc>
                <a:tc>
                  <a:txBody>
                    <a:bodyPr/>
                    <a:lstStyle/>
                    <a:p>
                      <a:pPr algn="ctr"/>
                      <a:r>
                        <a:rPr lang="en-US" dirty="0" smtClean="0"/>
                        <a:t>17</a:t>
                      </a:r>
                      <a:endParaRPr lang="en-US" dirty="0"/>
                    </a:p>
                  </a:txBody>
                  <a:tcPr/>
                </a:tc>
                <a:tc>
                  <a:txBody>
                    <a:bodyPr/>
                    <a:lstStyle/>
                    <a:p>
                      <a:pPr algn="ctr"/>
                      <a:r>
                        <a:rPr lang="en-US" dirty="0" smtClean="0"/>
                        <a:t>5</a:t>
                      </a:r>
                      <a:endParaRPr lang="en-US" dirty="0"/>
                    </a:p>
                  </a:txBody>
                  <a:tcPr/>
                </a:tc>
                <a:tc>
                  <a:txBody>
                    <a:bodyPr/>
                    <a:lstStyle/>
                    <a:p>
                      <a:pPr algn="ctr"/>
                      <a:r>
                        <a:rPr lang="en-US" dirty="0" smtClean="0"/>
                        <a:t>22</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TCGA </a:t>
                      </a:r>
                      <a:r>
                        <a:rPr lang="en-US" dirty="0" err="1" smtClean="0"/>
                        <a:t>ov</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12</a:t>
                      </a:r>
                      <a:endParaRPr lang="en-US" dirty="0"/>
                    </a:p>
                  </a:txBody>
                  <a:tcPr/>
                </a:tc>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29</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94071064"/>
              </p:ext>
            </p:extLst>
          </p:nvPr>
        </p:nvGraphicFramePr>
        <p:xfrm>
          <a:off x="457200" y="3906189"/>
          <a:ext cx="8229600" cy="1967233"/>
        </p:xfrm>
        <a:graphic>
          <a:graphicData uri="http://schemas.openxmlformats.org/drawingml/2006/table">
            <a:tbl>
              <a:tblPr firstRow="1" bandRow="1">
                <a:tableStyleId>{5C22544A-7EE6-4342-B048-85BDC9FD1C3A}</a:tableStyleId>
              </a:tblPr>
              <a:tblGrid>
                <a:gridCol w="1620520"/>
                <a:gridCol w="770971"/>
                <a:gridCol w="676564"/>
                <a:gridCol w="890215"/>
                <a:gridCol w="890216"/>
                <a:gridCol w="842738"/>
                <a:gridCol w="709576"/>
                <a:gridCol w="914400"/>
                <a:gridCol w="914400"/>
              </a:tblGrid>
              <a:tr h="488953">
                <a:tc>
                  <a:txBody>
                    <a:bodyPr/>
                    <a:lstStyle/>
                    <a:p>
                      <a:pPr algn="ctr"/>
                      <a:endParaRPr lang="en-US" dirty="0"/>
                    </a:p>
                  </a:txBody>
                  <a:tcPr/>
                </a:tc>
                <a:tc gridSpan="4">
                  <a:txBody>
                    <a:bodyPr/>
                    <a:lstStyle/>
                    <a:p>
                      <a:pPr algn="ctr"/>
                      <a:r>
                        <a:rPr lang="en-US" dirty="0" err="1" smtClean="0"/>
                        <a:t>Quantile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smtClean="0"/>
                        <a:t>Pair </a:t>
                      </a:r>
                      <a:r>
                        <a:rPr lang="en-US" dirty="0" err="1" smtClean="0"/>
                        <a:t>Quantile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CCLE </a:t>
                      </a:r>
                      <a:r>
                        <a:rPr lang="en-US" sz="1800" b="0" i="0" u="none" strike="noStrike" kern="1200" baseline="0" dirty="0" err="1" smtClean="0">
                          <a:solidFill>
                            <a:schemeClr val="tx1"/>
                          </a:solidFill>
                          <a:latin typeface="+mn-lt"/>
                          <a:ea typeface="+mn-ea"/>
                          <a:cs typeface="+mn-cs"/>
                        </a:rPr>
                        <a:t>gbmlgg</a:t>
                      </a:r>
                      <a:endParaRPr lang="en-US" sz="1800" b="0" i="0" u="none" strike="noStrike" kern="1200" baseline="0" dirty="0" smtClean="0">
                        <a:solidFill>
                          <a:schemeClr val="tx1"/>
                        </a:solidFill>
                        <a:latin typeface="+mn-lt"/>
                        <a:ea typeface="+mn-ea"/>
                        <a:cs typeface="+mn-cs"/>
                      </a:endParaRPr>
                    </a:p>
                  </a:txBody>
                  <a:tcPr/>
                </a:tc>
                <a:tc>
                  <a:txBody>
                    <a:bodyPr/>
                    <a:lstStyle/>
                    <a:p>
                      <a:pPr algn="ctr"/>
                      <a:r>
                        <a:rPr lang="en-US" dirty="0" smtClean="0"/>
                        <a:t>13</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35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48</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CCLE </a:t>
                      </a:r>
                      <a:r>
                        <a:rPr lang="en-US" dirty="0" err="1" smtClean="0"/>
                        <a:t>ov</a:t>
                      </a:r>
                      <a:endParaRPr lang="en-US" dirty="0"/>
                    </a:p>
                  </a:txBody>
                  <a:tcPr/>
                </a:tc>
                <a:tc>
                  <a:txBody>
                    <a:bodyPr/>
                    <a:lstStyle/>
                    <a:p>
                      <a:pPr algn="ctr"/>
                      <a:r>
                        <a:rPr lang="en-US" dirty="0" smtClean="0"/>
                        <a:t>9</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r>
                        <a:rPr lang="en-US" dirty="0" smtClean="0"/>
                        <a:t>36</a:t>
                      </a:r>
                      <a:endParaRPr lang="en-US" dirty="0"/>
                    </a:p>
                  </a:txBody>
                  <a:tcPr/>
                </a:tc>
                <a:tc>
                  <a:txBody>
                    <a:bodyPr/>
                    <a:lstStyle/>
                    <a:p>
                      <a:pPr algn="ctr"/>
                      <a:r>
                        <a:rPr lang="en-US" dirty="0" smtClean="0"/>
                        <a:t>45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r>
              <a:tr h="176098">
                <a:tc>
                  <a:txBody>
                    <a:bodyPr/>
                    <a:lstStyle/>
                    <a:p>
                      <a:pPr algn="ctr"/>
                      <a:r>
                        <a:rPr lang="en-US" dirty="0" smtClean="0"/>
                        <a:t>TCGA</a:t>
                      </a:r>
                      <a:r>
                        <a:rPr lang="en-US" baseline="0" dirty="0" smtClean="0"/>
                        <a:t> </a:t>
                      </a:r>
                      <a:r>
                        <a:rPr lang="en-US" baseline="0" dirty="0" err="1" smtClean="0"/>
                        <a:t>gbmlgg</a:t>
                      </a:r>
                      <a:endParaRPr lang="en-US" dirty="0"/>
                    </a:p>
                  </a:txBody>
                  <a:tcPr/>
                </a:tc>
                <a:tc>
                  <a:txBody>
                    <a:bodyPr/>
                    <a:lstStyle/>
                    <a:p>
                      <a:pPr algn="ctr"/>
                      <a:r>
                        <a:rPr lang="en-US" dirty="0" smtClean="0"/>
                        <a:t>14</a:t>
                      </a:r>
                      <a:endParaRPr lang="en-US" dirty="0"/>
                    </a:p>
                  </a:txBody>
                  <a:tcPr/>
                </a:tc>
                <a:tc>
                  <a:txBody>
                    <a:bodyPr/>
                    <a:lstStyle/>
                    <a:p>
                      <a:pPr algn="ctr"/>
                      <a:r>
                        <a:rPr lang="en-US" dirty="0" smtClean="0"/>
                        <a:t>22</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23</a:t>
                      </a:r>
                      <a:endParaRPr lang="en-US" dirty="0"/>
                    </a:p>
                  </a:txBody>
                  <a:tcPr/>
                </a:tc>
                <a:tc>
                  <a:txBody>
                    <a:bodyPr/>
                    <a:lstStyle/>
                    <a:p>
                      <a:pPr algn="ctr"/>
                      <a:r>
                        <a:rPr lang="en-US" dirty="0" smtClean="0"/>
                        <a:t>24</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TCGA </a:t>
                      </a:r>
                      <a:r>
                        <a:rPr lang="en-US" dirty="0" err="1" smtClean="0"/>
                        <a:t>ov</a:t>
                      </a:r>
                      <a:endParaRPr lang="en-US" dirty="0"/>
                    </a:p>
                  </a:txBody>
                  <a:tcPr/>
                </a:tc>
                <a:tc>
                  <a:txBody>
                    <a:bodyPr/>
                    <a:lstStyle/>
                    <a:p>
                      <a:pPr algn="ctr"/>
                      <a:r>
                        <a:rPr lang="en-US" dirty="0" smtClean="0"/>
                        <a:t>12</a:t>
                      </a:r>
                      <a:endParaRPr lang="en-US" dirty="0"/>
                    </a:p>
                  </a:txBody>
                  <a:tcPr/>
                </a:tc>
                <a:tc>
                  <a:txBody>
                    <a:bodyPr/>
                    <a:lstStyle/>
                    <a:p>
                      <a:pPr algn="ctr"/>
                      <a:r>
                        <a:rPr lang="en-US" dirty="0" smtClean="0"/>
                        <a:t>0</a:t>
                      </a:r>
                      <a:endParaRPr lang="en-US" dirty="0"/>
                    </a:p>
                  </a:txBody>
                  <a:tcPr/>
                </a:tc>
                <a:tc>
                  <a:txBody>
                    <a:bodyPr/>
                    <a:lstStyle/>
                    <a:p>
                      <a:pPr algn="ctr"/>
                      <a:r>
                        <a:rPr lang="en-US" dirty="0" smtClean="0"/>
                        <a:t>25</a:t>
                      </a:r>
                      <a:endParaRPr lang="en-US" dirty="0"/>
                    </a:p>
                  </a:txBody>
                  <a:tcPr/>
                </a:tc>
                <a:tc>
                  <a:txBody>
                    <a:bodyPr/>
                    <a:lstStyle/>
                    <a:p>
                      <a:pPr algn="ctr"/>
                      <a:r>
                        <a:rPr lang="en-US" dirty="0" smtClean="0"/>
                        <a:t>13</a:t>
                      </a:r>
                      <a:endParaRPr lang="en-US" dirty="0"/>
                    </a:p>
                  </a:txBody>
                  <a:tcPr/>
                </a:tc>
                <a:tc>
                  <a:txBody>
                    <a:bodyPr/>
                    <a:lstStyle/>
                    <a:p>
                      <a:pPr algn="ctr"/>
                      <a:r>
                        <a:rPr lang="en-US" dirty="0" smtClean="0"/>
                        <a:t>43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7</a:t>
                      </a:r>
                      <a:endParaRPr lang="en-US" dirty="0"/>
                    </a:p>
                  </a:txBody>
                  <a:tcPr/>
                </a:tc>
              </a:tr>
            </a:tbl>
          </a:graphicData>
        </a:graphic>
      </p:graphicFrame>
    </p:spTree>
    <p:extLst>
      <p:ext uri="{BB962C8B-B14F-4D97-AF65-F5344CB8AC3E}">
        <p14:creationId xmlns:p14="http://schemas.microsoft.com/office/powerpoint/2010/main" val="205355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with PCA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778630"/>
              </p:ext>
            </p:extLst>
          </p:nvPr>
        </p:nvGraphicFramePr>
        <p:xfrm>
          <a:off x="457200" y="1450973"/>
          <a:ext cx="8229600" cy="1967233"/>
        </p:xfrm>
        <a:graphic>
          <a:graphicData uri="http://schemas.openxmlformats.org/drawingml/2006/table">
            <a:tbl>
              <a:tblPr firstRow="1" bandRow="1">
                <a:tableStyleId>{5C22544A-7EE6-4342-B048-85BDC9FD1C3A}</a:tableStyleId>
              </a:tblPr>
              <a:tblGrid>
                <a:gridCol w="1620520"/>
                <a:gridCol w="770971"/>
                <a:gridCol w="676564"/>
                <a:gridCol w="890215"/>
                <a:gridCol w="890216"/>
                <a:gridCol w="842738"/>
                <a:gridCol w="709576"/>
                <a:gridCol w="914400"/>
                <a:gridCol w="914400"/>
              </a:tblGrid>
              <a:tr h="488953">
                <a:tc>
                  <a:txBody>
                    <a:bodyPr/>
                    <a:lstStyle/>
                    <a:p>
                      <a:pPr algn="ctr"/>
                      <a:endParaRPr lang="en-US" dirty="0"/>
                    </a:p>
                  </a:txBody>
                  <a:tcPr/>
                </a:tc>
                <a:tc gridSpan="4">
                  <a:txBody>
                    <a:bodyPr/>
                    <a:lstStyle/>
                    <a:p>
                      <a:pPr algn="ctr"/>
                      <a:r>
                        <a:rPr lang="en-US" dirty="0" smtClean="0"/>
                        <a:t>Raw</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smtClean="0"/>
                        <a:t>Z-score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CCLE </a:t>
                      </a:r>
                      <a:r>
                        <a:rPr lang="en-US" sz="1800" b="0" i="0" u="none" strike="noStrike" kern="1200" baseline="0" dirty="0" err="1" smtClean="0">
                          <a:solidFill>
                            <a:schemeClr val="tx1"/>
                          </a:solidFill>
                          <a:latin typeface="+mn-lt"/>
                          <a:ea typeface="+mn-ea"/>
                          <a:cs typeface="+mn-cs"/>
                        </a:rPr>
                        <a:t>gbmlgg</a:t>
                      </a:r>
                      <a:endParaRPr lang="en-US" sz="1800" b="0" i="0" u="none" strike="noStrike" kern="1200" baseline="0" dirty="0" smtClean="0">
                        <a:solidFill>
                          <a:schemeClr val="tx1"/>
                        </a:solidFill>
                        <a:latin typeface="+mn-lt"/>
                        <a:ea typeface="+mn-ea"/>
                        <a:cs typeface="+mn-cs"/>
                      </a:endParaRPr>
                    </a:p>
                  </a:txBody>
                  <a:tcPr/>
                </a:tc>
                <a:tc>
                  <a:txBody>
                    <a:bodyPr/>
                    <a:lstStyle/>
                    <a:p>
                      <a:pPr algn="ctr"/>
                      <a:r>
                        <a:rPr lang="en-US" dirty="0" smtClean="0"/>
                        <a:t>47</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33</a:t>
                      </a:r>
                      <a:endParaRPr lang="en-US" dirty="0"/>
                    </a:p>
                  </a:txBody>
                  <a:tcPr/>
                </a:tc>
                <a:tc>
                  <a:txBody>
                    <a:bodyPr/>
                    <a:lstStyle/>
                    <a:p>
                      <a:pPr algn="ctr"/>
                      <a:r>
                        <a:rPr lang="en-US" dirty="0" smtClean="0"/>
                        <a:t>0</a:t>
                      </a:r>
                      <a:endParaRPr lang="en-US" dirty="0"/>
                    </a:p>
                  </a:txBody>
                  <a:tcPr/>
                </a:tc>
                <a:tc>
                  <a:txBody>
                    <a:bodyPr/>
                    <a:lstStyle/>
                    <a:p>
                      <a:pPr algn="ctr"/>
                      <a:r>
                        <a:rPr lang="en-US" dirty="0" smtClean="0"/>
                        <a:t>17</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CCLE </a:t>
                      </a:r>
                      <a:r>
                        <a:rPr lang="en-US" dirty="0" err="1" smtClean="0"/>
                        <a:t>ov</a:t>
                      </a:r>
                      <a:endParaRPr lang="en-US" dirty="0"/>
                    </a:p>
                  </a:txBody>
                  <a:tcPr/>
                </a:tc>
                <a:tc>
                  <a:txBody>
                    <a:bodyPr/>
                    <a:lstStyle/>
                    <a:p>
                      <a:pPr algn="ctr"/>
                      <a:r>
                        <a:rPr lang="en-US" dirty="0" smtClean="0"/>
                        <a:t>5</a:t>
                      </a:r>
                      <a:endParaRPr lang="en-US" dirty="0"/>
                    </a:p>
                  </a:txBody>
                  <a:tcPr/>
                </a:tc>
                <a:tc>
                  <a:txBody>
                    <a:bodyPr/>
                    <a:lstStyle/>
                    <a:p>
                      <a:pPr algn="ctr"/>
                      <a:r>
                        <a:rPr lang="en-US" dirty="0" smtClean="0"/>
                        <a:t>45</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38</a:t>
                      </a:r>
                      <a:endParaRPr lang="en-US" dirty="0"/>
                    </a:p>
                  </a:txBody>
                  <a:tcPr/>
                </a:tc>
                <a:tc>
                  <a:txBody>
                    <a:bodyPr/>
                    <a:lstStyle/>
                    <a:p>
                      <a:pPr algn="ctr"/>
                      <a:r>
                        <a:rPr lang="en-US" dirty="0" smtClean="0"/>
                        <a:t>0</a:t>
                      </a:r>
                      <a:endParaRPr lang="en-US" dirty="0"/>
                    </a:p>
                  </a:txBody>
                  <a:tcPr/>
                </a:tc>
                <a:tc>
                  <a:txBody>
                    <a:bodyPr/>
                    <a:lstStyle/>
                    <a:p>
                      <a:pPr algn="ctr"/>
                      <a:r>
                        <a:rPr lang="en-US" dirty="0" smtClean="0"/>
                        <a:t>11</a:t>
                      </a:r>
                      <a:endParaRPr lang="en-US" dirty="0"/>
                    </a:p>
                  </a:txBody>
                  <a:tcPr/>
                </a:tc>
                <a:tc>
                  <a:txBody>
                    <a:bodyPr/>
                    <a:lstStyle/>
                    <a:p>
                      <a:pPr algn="ctr"/>
                      <a:r>
                        <a:rPr lang="en-US" dirty="0" smtClean="0"/>
                        <a:t>1</a:t>
                      </a:r>
                      <a:endParaRPr lang="en-US" dirty="0"/>
                    </a:p>
                  </a:txBody>
                  <a:tcPr/>
                </a:tc>
              </a:tr>
              <a:tr h="176098">
                <a:tc>
                  <a:txBody>
                    <a:bodyPr/>
                    <a:lstStyle/>
                    <a:p>
                      <a:pPr algn="ctr"/>
                      <a:r>
                        <a:rPr lang="en-US" dirty="0" smtClean="0"/>
                        <a:t>TCGA</a:t>
                      </a:r>
                      <a:r>
                        <a:rPr lang="en-US" baseline="0" dirty="0" smtClean="0"/>
                        <a:t> </a:t>
                      </a:r>
                      <a:r>
                        <a:rPr lang="en-US" baseline="0" dirty="0" err="1" smtClean="0"/>
                        <a:t>gbmlgg</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47</a:t>
                      </a:r>
                      <a:endParaRPr lang="en-US" dirty="0"/>
                    </a:p>
                  </a:txBody>
                  <a:tcPr/>
                </a:tc>
                <a:tc>
                  <a:txBody>
                    <a:bodyPr/>
                    <a:lstStyle/>
                    <a:p>
                      <a:pPr algn="ctr"/>
                      <a:r>
                        <a:rPr lang="en-US" dirty="0" smtClean="0"/>
                        <a:t>3</a:t>
                      </a:r>
                      <a:endParaRPr lang="en-US" dirty="0"/>
                    </a:p>
                  </a:txBody>
                  <a:tcPr/>
                </a:tc>
                <a:tc>
                  <a:txBody>
                    <a:bodyPr/>
                    <a:lstStyle/>
                    <a:p>
                      <a:pPr algn="ctr"/>
                      <a:r>
                        <a:rPr lang="en-US" dirty="0" smtClean="0"/>
                        <a:t>17</a:t>
                      </a:r>
                      <a:endParaRPr lang="en-US" dirty="0"/>
                    </a:p>
                  </a:txBody>
                  <a:tcPr/>
                </a:tc>
                <a:tc>
                  <a:txBody>
                    <a:bodyPr/>
                    <a:lstStyle/>
                    <a:p>
                      <a:pPr algn="ctr"/>
                      <a:r>
                        <a:rPr lang="en-US" dirty="0" smtClean="0"/>
                        <a:t>21</a:t>
                      </a:r>
                      <a:endParaRPr lang="en-US" dirty="0"/>
                    </a:p>
                  </a:txBody>
                  <a:tcPr/>
                </a:tc>
                <a:tc>
                  <a:txBody>
                    <a:bodyPr/>
                    <a:lstStyle/>
                    <a:p>
                      <a:pPr algn="ctr"/>
                      <a:r>
                        <a:rPr lang="en-US" dirty="0" smtClean="0"/>
                        <a:t>8</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TCGA </a:t>
                      </a:r>
                      <a:r>
                        <a:rPr lang="en-US" dirty="0" err="1" smtClean="0"/>
                        <a:t>ov</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12</a:t>
                      </a:r>
                      <a:endParaRPr lang="en-US" dirty="0"/>
                    </a:p>
                  </a:txBody>
                  <a:tcPr/>
                </a:tc>
                <a:tc>
                  <a:txBody>
                    <a:bodyPr/>
                    <a:lstStyle/>
                    <a:p>
                      <a:pPr algn="ctr"/>
                      <a:r>
                        <a:rPr lang="en-US" dirty="0" smtClean="0"/>
                        <a:t>0</a:t>
                      </a:r>
                      <a:endParaRPr lang="en-US" dirty="0"/>
                    </a:p>
                  </a:txBody>
                  <a:tcPr/>
                </a:tc>
                <a:tc>
                  <a:txBody>
                    <a:bodyPr/>
                    <a:lstStyle/>
                    <a:p>
                      <a:pPr algn="ctr"/>
                      <a:r>
                        <a:rPr lang="en-US" dirty="0" smtClean="0"/>
                        <a:t>28</a:t>
                      </a:r>
                      <a:endParaRPr lang="en-US" dirty="0"/>
                    </a:p>
                  </a:txBody>
                  <a:tcPr/>
                </a:tc>
                <a:tc>
                  <a:txBody>
                    <a:bodyPr/>
                    <a:lstStyle/>
                    <a:p>
                      <a:pPr algn="ctr"/>
                      <a:r>
                        <a:rPr lang="en-US" dirty="0" smtClean="0"/>
                        <a:t>10</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784588528"/>
              </p:ext>
            </p:extLst>
          </p:nvPr>
        </p:nvGraphicFramePr>
        <p:xfrm>
          <a:off x="457200" y="3906189"/>
          <a:ext cx="8229600" cy="1967233"/>
        </p:xfrm>
        <a:graphic>
          <a:graphicData uri="http://schemas.openxmlformats.org/drawingml/2006/table">
            <a:tbl>
              <a:tblPr firstRow="1" bandRow="1">
                <a:tableStyleId>{5C22544A-7EE6-4342-B048-85BDC9FD1C3A}</a:tableStyleId>
              </a:tblPr>
              <a:tblGrid>
                <a:gridCol w="1620520"/>
                <a:gridCol w="770971"/>
                <a:gridCol w="676564"/>
                <a:gridCol w="890215"/>
                <a:gridCol w="890216"/>
                <a:gridCol w="842738"/>
                <a:gridCol w="709576"/>
                <a:gridCol w="914400"/>
                <a:gridCol w="914400"/>
              </a:tblGrid>
              <a:tr h="488953">
                <a:tc>
                  <a:txBody>
                    <a:bodyPr/>
                    <a:lstStyle/>
                    <a:p>
                      <a:pPr algn="ctr"/>
                      <a:endParaRPr lang="en-US" dirty="0"/>
                    </a:p>
                  </a:txBody>
                  <a:tcPr/>
                </a:tc>
                <a:tc gridSpan="4">
                  <a:txBody>
                    <a:bodyPr/>
                    <a:lstStyle/>
                    <a:p>
                      <a:pPr algn="ctr"/>
                      <a:r>
                        <a:rPr lang="en-US" dirty="0" err="1" smtClean="0"/>
                        <a:t>Quantiled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smtClean="0"/>
                        <a:t>Pair </a:t>
                      </a:r>
                      <a:r>
                        <a:rPr lang="en-US" dirty="0" err="1" smtClean="0"/>
                        <a:t>Quantiled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CCLE </a:t>
                      </a:r>
                      <a:r>
                        <a:rPr lang="en-US" sz="1800" b="0" i="0" u="none" strike="noStrike" kern="1200" baseline="0" dirty="0" err="1" smtClean="0">
                          <a:solidFill>
                            <a:schemeClr val="tx1"/>
                          </a:solidFill>
                          <a:latin typeface="+mn-lt"/>
                          <a:ea typeface="+mn-ea"/>
                          <a:cs typeface="+mn-cs"/>
                        </a:rPr>
                        <a:t>gbmlgg</a:t>
                      </a:r>
                      <a:endParaRPr lang="en-US" sz="1800" b="0" i="0" u="none" strike="noStrike" kern="1200" baseline="0" dirty="0" smtClean="0">
                        <a:solidFill>
                          <a:schemeClr val="tx1"/>
                        </a:solidFill>
                        <a:latin typeface="+mn-lt"/>
                        <a:ea typeface="+mn-ea"/>
                        <a:cs typeface="+mn-cs"/>
                      </a:endParaRPr>
                    </a:p>
                  </a:txBody>
                  <a:tcPr/>
                </a:tc>
                <a:tc>
                  <a:txBody>
                    <a:bodyPr/>
                    <a:lstStyle/>
                    <a:p>
                      <a:pPr algn="ctr"/>
                      <a:r>
                        <a:rPr lang="en-US" dirty="0" smtClean="0"/>
                        <a:t>2</a:t>
                      </a:r>
                      <a:endParaRPr lang="en-US" dirty="0"/>
                    </a:p>
                  </a:txBody>
                  <a:tcPr/>
                </a:tc>
                <a:tc>
                  <a:txBody>
                    <a:bodyPr/>
                    <a:lstStyle/>
                    <a:p>
                      <a:pPr algn="ctr"/>
                      <a:r>
                        <a:rPr lang="en-US" dirty="0" smtClean="0"/>
                        <a:t>10</a:t>
                      </a:r>
                      <a:endParaRPr lang="en-US" dirty="0"/>
                    </a:p>
                  </a:txBody>
                  <a:tcPr/>
                </a:tc>
                <a:tc>
                  <a:txBody>
                    <a:bodyPr/>
                    <a:lstStyle/>
                    <a:p>
                      <a:pPr algn="ctr"/>
                      <a:r>
                        <a:rPr lang="en-US" dirty="0" smtClean="0"/>
                        <a:t>4</a:t>
                      </a:r>
                      <a:endParaRPr lang="en-US" dirty="0"/>
                    </a:p>
                  </a:txBody>
                  <a:tcPr/>
                </a:tc>
                <a:tc>
                  <a:txBody>
                    <a:bodyPr/>
                    <a:lstStyle/>
                    <a:p>
                      <a:pPr algn="ctr"/>
                      <a:r>
                        <a:rPr lang="en-US" dirty="0" smtClean="0"/>
                        <a:t>34</a:t>
                      </a:r>
                      <a:endParaRPr lang="en-US" dirty="0"/>
                    </a:p>
                  </a:txBody>
                  <a:tcPr/>
                </a:tc>
                <a:tc>
                  <a:txBody>
                    <a:bodyPr/>
                    <a:lstStyle/>
                    <a:p>
                      <a:pPr algn="ctr"/>
                      <a:r>
                        <a:rPr lang="en-US" dirty="0" smtClean="0"/>
                        <a:t>3</a:t>
                      </a:r>
                      <a:endParaRPr lang="en-US" dirty="0"/>
                    </a:p>
                  </a:txBody>
                  <a:tcPr/>
                </a:tc>
                <a:tc>
                  <a:txBody>
                    <a:bodyPr/>
                    <a:lstStyle/>
                    <a:p>
                      <a:pPr algn="ctr"/>
                      <a:r>
                        <a:rPr lang="en-US" dirty="0" smtClean="0"/>
                        <a:t>47</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CCLE </a:t>
                      </a:r>
                      <a:r>
                        <a:rPr lang="en-US" dirty="0" err="1" smtClean="0"/>
                        <a:t>ov</a:t>
                      </a:r>
                      <a:endParaRPr lang="en-US" dirty="0"/>
                    </a:p>
                  </a:txBody>
                  <a:tcPr/>
                </a:tc>
                <a:tc>
                  <a:txBody>
                    <a:bodyPr/>
                    <a:lstStyle/>
                    <a:p>
                      <a:pPr algn="ctr"/>
                      <a:r>
                        <a:rPr lang="en-US" dirty="0" smtClean="0"/>
                        <a:t>1</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r>
                        <a:rPr lang="en-US" dirty="0" smtClean="0"/>
                        <a:t>23</a:t>
                      </a:r>
                      <a:endParaRPr lang="en-US" dirty="0"/>
                    </a:p>
                  </a:txBody>
                  <a:tcPr/>
                </a:tc>
                <a:tc>
                  <a:txBody>
                    <a:bodyPr/>
                    <a:lstStyle/>
                    <a:p>
                      <a:pPr algn="ctr"/>
                      <a:r>
                        <a:rPr lang="en-US" dirty="0" smtClean="0"/>
                        <a:t>7</a:t>
                      </a:r>
                      <a:endParaRPr lang="en-US" dirty="0"/>
                    </a:p>
                  </a:txBody>
                  <a:tcPr/>
                </a:tc>
                <a:tc>
                  <a:txBody>
                    <a:bodyPr/>
                    <a:lstStyle/>
                    <a:p>
                      <a:pPr algn="ctr"/>
                      <a:r>
                        <a:rPr lang="en-US" dirty="0" smtClean="0"/>
                        <a:t>0</a:t>
                      </a:r>
                      <a:endParaRPr lang="en-US" dirty="0"/>
                    </a:p>
                  </a:txBody>
                  <a:tcPr/>
                </a:tc>
                <a:tc>
                  <a:txBody>
                    <a:bodyPr/>
                    <a:lstStyle/>
                    <a:p>
                      <a:pPr algn="ctr"/>
                      <a:r>
                        <a:rPr lang="en-US" dirty="0" smtClean="0"/>
                        <a:t>12</a:t>
                      </a:r>
                      <a:endParaRPr lang="en-US" dirty="0"/>
                    </a:p>
                  </a:txBody>
                  <a:tcPr/>
                </a:tc>
                <a:tc>
                  <a:txBody>
                    <a:bodyPr/>
                    <a:lstStyle/>
                    <a:p>
                      <a:pPr algn="ctr"/>
                      <a:r>
                        <a:rPr lang="en-US" dirty="0" smtClean="0"/>
                        <a:t>31</a:t>
                      </a:r>
                      <a:endParaRPr lang="en-US" dirty="0"/>
                    </a:p>
                  </a:txBody>
                  <a:tcPr/>
                </a:tc>
              </a:tr>
              <a:tr h="176098">
                <a:tc>
                  <a:txBody>
                    <a:bodyPr/>
                    <a:lstStyle/>
                    <a:p>
                      <a:pPr algn="ctr"/>
                      <a:r>
                        <a:rPr lang="en-US" dirty="0" smtClean="0"/>
                        <a:t>TCGA</a:t>
                      </a:r>
                      <a:r>
                        <a:rPr lang="en-US" baseline="0" dirty="0" smtClean="0"/>
                        <a:t> </a:t>
                      </a:r>
                      <a:r>
                        <a:rPr lang="en-US" baseline="0" dirty="0" err="1" smtClean="0"/>
                        <a:t>gbmlgg</a:t>
                      </a:r>
                      <a:endParaRPr lang="en-US" dirty="0"/>
                    </a:p>
                  </a:txBody>
                  <a:tcPr/>
                </a:tc>
                <a:tc>
                  <a:txBody>
                    <a:bodyPr/>
                    <a:lstStyle/>
                    <a:p>
                      <a:pPr algn="ctr"/>
                      <a:r>
                        <a:rPr lang="en-US" dirty="0" smtClean="0"/>
                        <a:t>16</a:t>
                      </a:r>
                      <a:endParaRPr lang="en-US" dirty="0"/>
                    </a:p>
                  </a:txBody>
                  <a:tcPr/>
                </a:tc>
                <a:tc>
                  <a:txBody>
                    <a:bodyPr/>
                    <a:lstStyle/>
                    <a:p>
                      <a:pPr algn="ctr"/>
                      <a:r>
                        <a:rPr lang="en-US" dirty="0" smtClean="0"/>
                        <a:t>10</a:t>
                      </a:r>
                      <a:endParaRPr lang="en-US" dirty="0"/>
                    </a:p>
                  </a:txBody>
                  <a:tcPr/>
                </a:tc>
                <a:tc>
                  <a:txBody>
                    <a:bodyPr/>
                    <a:lstStyle/>
                    <a:p>
                      <a:pPr algn="ctr"/>
                      <a:r>
                        <a:rPr lang="en-US" dirty="0" smtClean="0"/>
                        <a:t>12</a:t>
                      </a:r>
                      <a:endParaRPr lang="en-US" dirty="0"/>
                    </a:p>
                  </a:txBody>
                  <a:tcPr/>
                </a:tc>
                <a:tc>
                  <a:txBody>
                    <a:bodyPr/>
                    <a:lstStyle/>
                    <a:p>
                      <a:pPr algn="ctr"/>
                      <a:r>
                        <a:rPr lang="en-US" dirty="0" smtClean="0"/>
                        <a:t>12</a:t>
                      </a:r>
                      <a:endParaRPr lang="en-US" dirty="0"/>
                    </a:p>
                  </a:txBody>
                  <a:tcPr/>
                </a:tc>
                <a:tc>
                  <a:txBody>
                    <a:bodyPr/>
                    <a:lstStyle/>
                    <a:p>
                      <a:pPr algn="ctr"/>
                      <a:r>
                        <a:rPr lang="en-US" dirty="0" smtClean="0"/>
                        <a:t>20</a:t>
                      </a:r>
                      <a:endParaRPr lang="en-US" dirty="0"/>
                    </a:p>
                  </a:txBody>
                  <a:tcPr/>
                </a:tc>
                <a:tc>
                  <a:txBody>
                    <a:bodyPr/>
                    <a:lstStyle/>
                    <a:p>
                      <a:pPr algn="ctr"/>
                      <a:r>
                        <a:rPr lang="en-US" dirty="0" smtClean="0"/>
                        <a:t>29</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TCGA </a:t>
                      </a:r>
                      <a:r>
                        <a:rPr lang="en-US" dirty="0" err="1" smtClean="0"/>
                        <a:t>ov</a:t>
                      </a:r>
                      <a:endParaRPr lang="en-US" dirty="0"/>
                    </a:p>
                  </a:txBody>
                  <a:tcPr/>
                </a:tc>
                <a:tc>
                  <a:txBody>
                    <a:bodyPr/>
                    <a:lstStyle/>
                    <a:p>
                      <a:pPr algn="ctr"/>
                      <a:r>
                        <a:rPr lang="en-US" dirty="0" smtClean="0"/>
                        <a:t>4</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c>
                  <a:txBody>
                    <a:bodyPr/>
                    <a:lstStyle/>
                    <a:p>
                      <a:pPr algn="ctr"/>
                      <a:r>
                        <a:rPr lang="en-US" dirty="0" smtClean="0"/>
                        <a:t>7</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c>
                  <a:txBody>
                    <a:bodyPr/>
                    <a:lstStyle/>
                    <a:p>
                      <a:pPr algn="ctr"/>
                      <a:r>
                        <a:rPr lang="en-US" dirty="0" smtClean="0"/>
                        <a:t>29</a:t>
                      </a:r>
                      <a:endParaRPr lang="en-US" dirty="0"/>
                    </a:p>
                  </a:txBody>
                  <a:tcPr/>
                </a:tc>
                <a:tc>
                  <a:txBody>
                    <a:bodyPr/>
                    <a:lstStyle/>
                    <a:p>
                      <a:pPr algn="ctr"/>
                      <a:r>
                        <a:rPr lang="en-US" dirty="0" smtClean="0"/>
                        <a:t>17</a:t>
                      </a:r>
                      <a:endParaRPr lang="en-US" dirty="0"/>
                    </a:p>
                  </a:txBody>
                  <a:tcPr/>
                </a:tc>
              </a:tr>
            </a:tbl>
          </a:graphicData>
        </a:graphic>
      </p:graphicFrame>
    </p:spTree>
    <p:extLst>
      <p:ext uri="{BB962C8B-B14F-4D97-AF65-F5344CB8AC3E}">
        <p14:creationId xmlns:p14="http://schemas.microsoft.com/office/powerpoint/2010/main" val="288665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with 2 Groups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23107"/>
              </p:ext>
            </p:extLst>
          </p:nvPr>
        </p:nvGraphicFramePr>
        <p:xfrm>
          <a:off x="457200" y="1417638"/>
          <a:ext cx="8229600" cy="2338073"/>
        </p:xfrm>
        <a:graphic>
          <a:graphicData uri="http://schemas.openxmlformats.org/drawingml/2006/table">
            <a:tbl>
              <a:tblPr firstRow="1" bandRow="1">
                <a:tableStyleId>{5C22544A-7EE6-4342-B048-85BDC9FD1C3A}</a:tableStyleId>
              </a:tblPr>
              <a:tblGrid>
                <a:gridCol w="1620520"/>
                <a:gridCol w="770971"/>
                <a:gridCol w="676564"/>
                <a:gridCol w="890215"/>
                <a:gridCol w="890216"/>
                <a:gridCol w="842738"/>
                <a:gridCol w="709576"/>
                <a:gridCol w="914400"/>
                <a:gridCol w="914400"/>
              </a:tblGrid>
              <a:tr h="488953">
                <a:tc>
                  <a:txBody>
                    <a:bodyPr/>
                    <a:lstStyle/>
                    <a:p>
                      <a:pPr algn="ctr"/>
                      <a:endParaRPr lang="en-US" dirty="0"/>
                    </a:p>
                  </a:txBody>
                  <a:tcPr/>
                </a:tc>
                <a:tc gridSpan="4">
                  <a:txBody>
                    <a:bodyPr/>
                    <a:lstStyle/>
                    <a:p>
                      <a:pPr algn="ctr"/>
                      <a:r>
                        <a:rPr lang="en-US" dirty="0" smtClean="0"/>
                        <a:t>Raw</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smtClean="0"/>
                        <a:t>Z-score</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tx1"/>
                        </a:solidFill>
                        <a:latin typeface="+mn-lt"/>
                        <a:ea typeface="+mn-ea"/>
                        <a:cs typeface="+mn-cs"/>
                      </a:endParaRPr>
                    </a:p>
                  </a:txBody>
                  <a:tcPr/>
                </a:tc>
                <a:tc gridSpan="2">
                  <a:txBody>
                    <a:bodyPr/>
                    <a:lstStyle/>
                    <a:p>
                      <a:pPr algn="ctr"/>
                      <a:r>
                        <a:rPr lang="en-US" dirty="0" smtClean="0"/>
                        <a:t>No</a:t>
                      </a:r>
                      <a:r>
                        <a:rPr lang="en-US" baseline="0" dirty="0" smtClean="0"/>
                        <a:t> PCA</a:t>
                      </a:r>
                      <a:endParaRPr lang="en-US" dirty="0"/>
                    </a:p>
                  </a:txBody>
                  <a:tcPr/>
                </a:tc>
                <a:tc hMerge="1">
                  <a:txBody>
                    <a:bodyPr/>
                    <a:lstStyle/>
                    <a:p>
                      <a:pPr algn="ctr"/>
                      <a:endParaRPr lang="en-US" dirty="0"/>
                    </a:p>
                  </a:txBody>
                  <a:tcPr/>
                </a:tc>
                <a:tc gridSpan="2">
                  <a:txBody>
                    <a:bodyPr/>
                    <a:lstStyle/>
                    <a:p>
                      <a:pPr algn="ctr"/>
                      <a:r>
                        <a:rPr lang="en-US" dirty="0" smtClean="0"/>
                        <a:t>With PCA</a:t>
                      </a:r>
                      <a:endParaRPr lang="en-US" dirty="0"/>
                    </a:p>
                  </a:txBody>
                  <a:tcPr/>
                </a:tc>
                <a:tc hMerge="1">
                  <a:txBody>
                    <a:bodyPr/>
                    <a:lstStyle/>
                    <a:p>
                      <a:pPr algn="ctr"/>
                      <a:endParaRPr lang="en-US" dirty="0"/>
                    </a:p>
                  </a:txBody>
                  <a:tcPr/>
                </a:tc>
                <a:tc gridSpan="2">
                  <a:txBody>
                    <a:bodyPr/>
                    <a:lstStyle/>
                    <a:p>
                      <a:pPr algn="ctr"/>
                      <a:r>
                        <a:rPr lang="en-US" dirty="0" smtClean="0"/>
                        <a:t>No</a:t>
                      </a:r>
                      <a:r>
                        <a:rPr lang="en-US" baseline="0" dirty="0" smtClean="0"/>
                        <a:t> PCA</a:t>
                      </a:r>
                      <a:endParaRPr lang="en-US" dirty="0"/>
                    </a:p>
                  </a:txBody>
                  <a:tcPr/>
                </a:tc>
                <a:tc hMerge="1">
                  <a:txBody>
                    <a:bodyPr/>
                    <a:lstStyle/>
                    <a:p>
                      <a:pPr algn="ctr"/>
                      <a:endParaRPr lang="en-US" dirty="0"/>
                    </a:p>
                  </a:txBody>
                  <a:tcPr/>
                </a:tc>
                <a:tc gridSpan="2">
                  <a:txBody>
                    <a:bodyPr/>
                    <a:lstStyle/>
                    <a:p>
                      <a:pPr algn="ctr"/>
                      <a:r>
                        <a:rPr lang="en-US" dirty="0" smtClean="0"/>
                        <a:t>With PCA</a:t>
                      </a: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CCLE </a:t>
                      </a:r>
                      <a:r>
                        <a:rPr lang="en-US" sz="1800" b="0" i="0" u="none" strike="noStrike" kern="1200" baseline="0" dirty="0" err="1" smtClean="0">
                          <a:solidFill>
                            <a:schemeClr val="tx1"/>
                          </a:solidFill>
                          <a:latin typeface="+mn-lt"/>
                          <a:ea typeface="+mn-ea"/>
                          <a:cs typeface="+mn-cs"/>
                        </a:rPr>
                        <a:t>gbmlgg</a:t>
                      </a:r>
                      <a:endParaRPr lang="en-US" sz="1800" b="0" i="0" u="none" strike="noStrike" kern="1200" baseline="0" dirty="0" smtClean="0">
                        <a:solidFill>
                          <a:schemeClr val="tx1"/>
                        </a:solidFill>
                        <a:latin typeface="+mn-lt"/>
                        <a:ea typeface="+mn-ea"/>
                        <a:cs typeface="+mn-cs"/>
                      </a:endParaRPr>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CCLE </a:t>
                      </a:r>
                      <a:r>
                        <a:rPr lang="en-US" dirty="0" err="1" smtClean="0"/>
                        <a:t>ov</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r>
              <a:tr h="176098">
                <a:tc>
                  <a:txBody>
                    <a:bodyPr/>
                    <a:lstStyle/>
                    <a:p>
                      <a:pPr algn="ctr"/>
                      <a:r>
                        <a:rPr lang="en-US" dirty="0" smtClean="0"/>
                        <a:t>TCGA</a:t>
                      </a:r>
                      <a:r>
                        <a:rPr lang="en-US" baseline="0" dirty="0" smtClean="0"/>
                        <a:t> </a:t>
                      </a:r>
                      <a:r>
                        <a:rPr lang="en-US" baseline="0" dirty="0" err="1" smtClean="0"/>
                        <a:t>gbmlgg</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30</a:t>
                      </a:r>
                      <a:endParaRPr lang="en-US"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28</a:t>
                      </a:r>
                      <a:endParaRPr lang="en-US" dirty="0"/>
                    </a:p>
                  </a:txBody>
                  <a:tcPr/>
                </a:tc>
                <a:tc>
                  <a:txBody>
                    <a:bodyPr/>
                    <a:lstStyle/>
                    <a:p>
                      <a:pPr algn="ctr"/>
                      <a:r>
                        <a:rPr lang="en-US" dirty="0" smtClean="0"/>
                        <a:t>22</a:t>
                      </a:r>
                      <a:endParaRPr lang="en-US" dirty="0"/>
                    </a:p>
                  </a:txBody>
                  <a:tcPr/>
                </a:tc>
                <a:tc>
                  <a:txBody>
                    <a:bodyPr/>
                    <a:lstStyle/>
                    <a:p>
                      <a:pPr algn="ctr"/>
                      <a:r>
                        <a:rPr lang="en-US" dirty="0" smtClean="0"/>
                        <a:t>28</a:t>
                      </a:r>
                      <a:endParaRPr lang="en-US" dirty="0"/>
                    </a:p>
                  </a:txBody>
                  <a:tcPr/>
                </a:tc>
              </a:tr>
              <a:tr h="370840">
                <a:tc>
                  <a:txBody>
                    <a:bodyPr/>
                    <a:lstStyle/>
                    <a:p>
                      <a:pPr algn="ctr"/>
                      <a:r>
                        <a:rPr lang="en-US" dirty="0" smtClean="0"/>
                        <a:t>TCGA </a:t>
                      </a:r>
                      <a:r>
                        <a:rPr lang="en-US" dirty="0" err="1" smtClean="0"/>
                        <a:t>ov</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55064568"/>
              </p:ext>
            </p:extLst>
          </p:nvPr>
        </p:nvGraphicFramePr>
        <p:xfrm>
          <a:off x="457200" y="3906189"/>
          <a:ext cx="8229600" cy="2338073"/>
        </p:xfrm>
        <a:graphic>
          <a:graphicData uri="http://schemas.openxmlformats.org/drawingml/2006/table">
            <a:tbl>
              <a:tblPr firstRow="1" bandRow="1">
                <a:tableStyleId>{5C22544A-7EE6-4342-B048-85BDC9FD1C3A}</a:tableStyleId>
              </a:tblPr>
              <a:tblGrid>
                <a:gridCol w="1620520"/>
                <a:gridCol w="770971"/>
                <a:gridCol w="676564"/>
                <a:gridCol w="890215"/>
                <a:gridCol w="890216"/>
                <a:gridCol w="842738"/>
                <a:gridCol w="709576"/>
                <a:gridCol w="914400"/>
                <a:gridCol w="914400"/>
              </a:tblGrid>
              <a:tr h="488953">
                <a:tc>
                  <a:txBody>
                    <a:bodyPr/>
                    <a:lstStyle/>
                    <a:p>
                      <a:pPr algn="ctr"/>
                      <a:endParaRPr lang="en-US" dirty="0"/>
                    </a:p>
                  </a:txBody>
                  <a:tcPr/>
                </a:tc>
                <a:tc gridSpan="4">
                  <a:txBody>
                    <a:bodyPr/>
                    <a:lstStyle/>
                    <a:p>
                      <a:pPr algn="ctr"/>
                      <a:r>
                        <a:rPr lang="en-US" dirty="0" err="1" smtClean="0"/>
                        <a:t>Quantiled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smtClean="0"/>
                        <a:t>Pair </a:t>
                      </a:r>
                      <a:r>
                        <a:rPr lang="en-US" dirty="0" err="1" smtClean="0"/>
                        <a:t>Quantiled</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smtClean="0">
                        <a:solidFill>
                          <a:schemeClr val="tx1"/>
                        </a:solidFill>
                        <a:latin typeface="+mn-lt"/>
                        <a:ea typeface="+mn-ea"/>
                        <a:cs typeface="+mn-cs"/>
                      </a:endParaRPr>
                    </a:p>
                  </a:txBody>
                  <a:tcPr/>
                </a:tc>
                <a:tc gridSpan="2">
                  <a:txBody>
                    <a:bodyPr/>
                    <a:lstStyle/>
                    <a:p>
                      <a:pPr algn="ctr"/>
                      <a:r>
                        <a:rPr lang="en-US" dirty="0" smtClean="0"/>
                        <a:t>No</a:t>
                      </a:r>
                      <a:r>
                        <a:rPr lang="en-US" baseline="0" dirty="0" smtClean="0"/>
                        <a:t> PCA</a:t>
                      </a:r>
                      <a:endParaRPr lang="en-US" dirty="0"/>
                    </a:p>
                  </a:txBody>
                  <a:tcPr/>
                </a:tc>
                <a:tc hMerge="1">
                  <a:txBody>
                    <a:bodyPr/>
                    <a:lstStyle/>
                    <a:p>
                      <a:pPr algn="ctr"/>
                      <a:endParaRPr lang="en-US" dirty="0"/>
                    </a:p>
                  </a:txBody>
                  <a:tcPr/>
                </a:tc>
                <a:tc gridSpan="2">
                  <a:txBody>
                    <a:bodyPr/>
                    <a:lstStyle/>
                    <a:p>
                      <a:pPr algn="ctr"/>
                      <a:r>
                        <a:rPr lang="en-US" dirty="0" smtClean="0"/>
                        <a:t>With PCA</a:t>
                      </a:r>
                      <a:endParaRPr lang="en-US" dirty="0"/>
                    </a:p>
                  </a:txBody>
                  <a:tcPr/>
                </a:tc>
                <a:tc hMerge="1">
                  <a:txBody>
                    <a:bodyPr/>
                    <a:lstStyle/>
                    <a:p>
                      <a:pPr algn="ctr"/>
                      <a:endParaRPr lang="en-US" dirty="0"/>
                    </a:p>
                  </a:txBody>
                  <a:tcPr/>
                </a:tc>
                <a:tc gridSpan="2">
                  <a:txBody>
                    <a:bodyPr/>
                    <a:lstStyle/>
                    <a:p>
                      <a:pPr algn="ctr"/>
                      <a:r>
                        <a:rPr lang="en-US" dirty="0" smtClean="0"/>
                        <a:t>No</a:t>
                      </a:r>
                      <a:r>
                        <a:rPr lang="en-US" baseline="0" dirty="0" smtClean="0"/>
                        <a:t> PCA</a:t>
                      </a:r>
                      <a:endParaRPr lang="en-US" dirty="0"/>
                    </a:p>
                  </a:txBody>
                  <a:tcPr/>
                </a:tc>
                <a:tc hMerge="1">
                  <a:txBody>
                    <a:bodyPr/>
                    <a:lstStyle/>
                    <a:p>
                      <a:pPr algn="ctr"/>
                      <a:endParaRPr lang="en-US" dirty="0"/>
                    </a:p>
                  </a:txBody>
                  <a:tcPr/>
                </a:tc>
                <a:tc gridSpan="2">
                  <a:txBody>
                    <a:bodyPr/>
                    <a:lstStyle/>
                    <a:p>
                      <a:pPr algn="ctr"/>
                      <a:r>
                        <a:rPr lang="en-US" dirty="0" smtClean="0"/>
                        <a:t>With PCA</a:t>
                      </a:r>
                      <a:endParaRPr lang="en-US" dirty="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CCLE </a:t>
                      </a:r>
                      <a:r>
                        <a:rPr lang="en-US" sz="1800" b="0" i="0" u="none" strike="noStrike" kern="1200" baseline="0" dirty="0" err="1" smtClean="0">
                          <a:solidFill>
                            <a:schemeClr val="tx1"/>
                          </a:solidFill>
                          <a:latin typeface="+mn-lt"/>
                          <a:ea typeface="+mn-ea"/>
                          <a:cs typeface="+mn-cs"/>
                        </a:rPr>
                        <a:t>gbmlgg</a:t>
                      </a:r>
                      <a:endParaRPr lang="en-US" sz="1800" b="0" i="0" u="none" strike="noStrike" kern="1200" baseline="0" dirty="0" smtClean="0">
                        <a:solidFill>
                          <a:schemeClr val="tx1"/>
                        </a:solidFill>
                        <a:latin typeface="+mn-lt"/>
                        <a:ea typeface="+mn-ea"/>
                        <a:cs typeface="+mn-cs"/>
                      </a:endParaRPr>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9</a:t>
                      </a:r>
                      <a:endParaRPr lang="en-US" dirty="0"/>
                    </a:p>
                  </a:txBody>
                  <a:tcPr/>
                </a:tc>
                <a:tc>
                  <a:txBody>
                    <a:bodyPr/>
                    <a:lstStyle/>
                    <a:p>
                      <a:pPr algn="ctr"/>
                      <a:r>
                        <a:rPr lang="en-US" dirty="0" smtClean="0"/>
                        <a:t>41</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dirty="0" smtClean="0"/>
                        <a:t>48</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CCLE </a:t>
                      </a:r>
                      <a:r>
                        <a:rPr lang="en-US" dirty="0" err="1" smtClean="0"/>
                        <a:t>ov</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9</a:t>
                      </a:r>
                      <a:endParaRPr lang="en-US" dirty="0"/>
                    </a:p>
                  </a:txBody>
                  <a:tcPr/>
                </a:tc>
                <a:tc>
                  <a:txBody>
                    <a:bodyPr/>
                    <a:lstStyle/>
                    <a:p>
                      <a:pPr algn="ctr"/>
                      <a:r>
                        <a:rPr lang="en-US" dirty="0" smtClean="0"/>
                        <a:t>41</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1</a:t>
                      </a:r>
                      <a:endParaRPr lang="en-US" dirty="0"/>
                    </a:p>
                  </a:txBody>
                  <a:tcPr/>
                </a:tc>
                <a:tc>
                  <a:txBody>
                    <a:bodyPr/>
                    <a:lstStyle/>
                    <a:p>
                      <a:pPr algn="ctr"/>
                      <a:r>
                        <a:rPr lang="en-US" dirty="0" smtClean="0"/>
                        <a:t>49</a:t>
                      </a:r>
                      <a:endParaRPr lang="en-US" dirty="0"/>
                    </a:p>
                  </a:txBody>
                  <a:tcPr/>
                </a:tc>
              </a:tr>
              <a:tr h="176098">
                <a:tc>
                  <a:txBody>
                    <a:bodyPr/>
                    <a:lstStyle/>
                    <a:p>
                      <a:pPr algn="ctr"/>
                      <a:r>
                        <a:rPr lang="en-US" dirty="0" smtClean="0"/>
                        <a:t>TCGA</a:t>
                      </a:r>
                      <a:r>
                        <a:rPr lang="en-US" baseline="0" dirty="0" smtClean="0"/>
                        <a:t> </a:t>
                      </a:r>
                      <a:r>
                        <a:rPr lang="en-US" baseline="0" dirty="0" err="1" smtClean="0"/>
                        <a:t>gbmlgg</a:t>
                      </a:r>
                      <a:endParaRPr lang="en-US" dirty="0"/>
                    </a:p>
                  </a:txBody>
                  <a:tcPr/>
                </a:tc>
                <a:tc>
                  <a:txBody>
                    <a:bodyPr/>
                    <a:lstStyle/>
                    <a:p>
                      <a:pPr algn="ctr"/>
                      <a:r>
                        <a:rPr lang="en-US" dirty="0" smtClean="0"/>
                        <a:t>23</a:t>
                      </a:r>
                      <a:endParaRPr lang="en-US" dirty="0"/>
                    </a:p>
                  </a:txBody>
                  <a:tcPr/>
                </a:tc>
                <a:tc>
                  <a:txBody>
                    <a:bodyPr/>
                    <a:lstStyle/>
                    <a:p>
                      <a:pPr algn="ctr"/>
                      <a:r>
                        <a:rPr lang="en-US" dirty="0" smtClean="0"/>
                        <a:t>27</a:t>
                      </a:r>
                      <a:endParaRPr lang="en-US" dirty="0"/>
                    </a:p>
                  </a:txBody>
                  <a:tcPr/>
                </a:tc>
                <a:tc>
                  <a:txBody>
                    <a:bodyPr/>
                    <a:lstStyle/>
                    <a:p>
                      <a:pPr algn="ctr"/>
                      <a:r>
                        <a:rPr lang="en-US" dirty="0" smtClean="0"/>
                        <a:t>23</a:t>
                      </a:r>
                      <a:endParaRPr lang="en-US" dirty="0"/>
                    </a:p>
                  </a:txBody>
                  <a:tcPr/>
                </a:tc>
                <a:tc>
                  <a:txBody>
                    <a:bodyPr/>
                    <a:lstStyle/>
                    <a:p>
                      <a:pPr algn="ctr"/>
                      <a:r>
                        <a:rPr lang="en-US" dirty="0" smtClean="0"/>
                        <a:t>27</a:t>
                      </a:r>
                      <a:endParaRPr lang="en-US" dirty="0"/>
                    </a:p>
                  </a:txBody>
                  <a:tcPr/>
                </a:tc>
                <a:tc>
                  <a:txBody>
                    <a:bodyPr/>
                    <a:lstStyle/>
                    <a:p>
                      <a:pPr algn="ctr"/>
                      <a:r>
                        <a:rPr lang="en-US" dirty="0" smtClean="0"/>
                        <a:t>30</a:t>
                      </a:r>
                      <a:endParaRPr lang="en-US" dirty="0"/>
                    </a:p>
                  </a:txBody>
                  <a:tcPr/>
                </a:tc>
                <a:tc>
                  <a:txBody>
                    <a:bodyPr/>
                    <a:lstStyle/>
                    <a:p>
                      <a:pPr algn="ctr"/>
                      <a:r>
                        <a:rPr lang="en-US" dirty="0" smtClean="0"/>
                        <a:t>20</a:t>
                      </a:r>
                      <a:endParaRPr lang="en-US" dirty="0"/>
                    </a:p>
                  </a:txBody>
                  <a:tcPr/>
                </a:tc>
                <a:tc>
                  <a:txBody>
                    <a:bodyPr/>
                    <a:lstStyle/>
                    <a:p>
                      <a:pPr algn="ctr"/>
                      <a:r>
                        <a:rPr lang="en-US" dirty="0" smtClean="0"/>
                        <a:t>41</a:t>
                      </a:r>
                      <a:endParaRPr lang="en-US" dirty="0"/>
                    </a:p>
                  </a:txBody>
                  <a:tcPr/>
                </a:tc>
                <a:tc>
                  <a:txBody>
                    <a:bodyPr/>
                    <a:lstStyle/>
                    <a:p>
                      <a:pPr algn="ctr"/>
                      <a:r>
                        <a:rPr lang="en-US" dirty="0" smtClean="0"/>
                        <a:t>9</a:t>
                      </a:r>
                      <a:endParaRPr lang="en-US" dirty="0"/>
                    </a:p>
                  </a:txBody>
                  <a:tcPr/>
                </a:tc>
              </a:tr>
              <a:tr h="370840">
                <a:tc>
                  <a:txBody>
                    <a:bodyPr/>
                    <a:lstStyle/>
                    <a:p>
                      <a:pPr algn="ctr"/>
                      <a:r>
                        <a:rPr lang="en-US" dirty="0" smtClean="0"/>
                        <a:t>TCGA </a:t>
                      </a:r>
                      <a:r>
                        <a:rPr lang="en-US" dirty="0" err="1" smtClean="0"/>
                        <a:t>ov</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27</a:t>
                      </a:r>
                      <a:endParaRPr lang="en-US" dirty="0"/>
                    </a:p>
                  </a:txBody>
                  <a:tcPr/>
                </a:tc>
                <a:tc>
                  <a:txBody>
                    <a:bodyPr/>
                    <a:lstStyle/>
                    <a:p>
                      <a:pPr algn="ctr"/>
                      <a:r>
                        <a:rPr lang="en-US" dirty="0" smtClean="0"/>
                        <a:t>23</a:t>
                      </a:r>
                      <a:endParaRPr lang="en-US" dirty="0"/>
                    </a:p>
                  </a:txBody>
                  <a:tcPr/>
                </a:tc>
                <a:tc>
                  <a:txBody>
                    <a:bodyPr/>
                    <a:lstStyle/>
                    <a:p>
                      <a:pPr algn="ctr"/>
                      <a:r>
                        <a:rPr lang="en-US" dirty="0" smtClean="0"/>
                        <a:t>0</a:t>
                      </a:r>
                      <a:endParaRPr lang="en-US" dirty="0"/>
                    </a:p>
                  </a:txBody>
                  <a:tcPr/>
                </a:tc>
                <a:tc>
                  <a:txBody>
                    <a:bodyPr/>
                    <a:lstStyle/>
                    <a:p>
                      <a:pPr algn="ctr"/>
                      <a:r>
                        <a:rPr lang="en-US" dirty="0" smtClean="0"/>
                        <a:t>50</a:t>
                      </a:r>
                      <a:endParaRPr lang="en-US" dirty="0"/>
                    </a:p>
                  </a:txBody>
                  <a:tcPr/>
                </a:tc>
                <a:tc>
                  <a:txBody>
                    <a:bodyPr/>
                    <a:lstStyle/>
                    <a:p>
                      <a:pPr algn="ctr"/>
                      <a:r>
                        <a:rPr lang="en-US" dirty="0" smtClean="0"/>
                        <a:t>0</a:t>
                      </a:r>
                      <a:endParaRPr lang="en-US" dirty="0"/>
                    </a:p>
                  </a:txBody>
                  <a:tcPr/>
                </a:tc>
                <a:tc>
                  <a:txBody>
                    <a:bodyPr/>
                    <a:lstStyle/>
                    <a:p>
                      <a:pPr algn="ctr"/>
                      <a:r>
                        <a:rPr lang="en-US" smtClean="0"/>
                        <a:t>50</a:t>
                      </a:r>
                      <a:endParaRPr lang="en-US" dirty="0"/>
                    </a:p>
                  </a:txBody>
                  <a:tcPr/>
                </a:tc>
              </a:tr>
            </a:tbl>
          </a:graphicData>
        </a:graphic>
      </p:graphicFrame>
    </p:spTree>
    <p:extLst>
      <p:ext uri="{BB962C8B-B14F-4D97-AF65-F5344CB8AC3E}">
        <p14:creationId xmlns:p14="http://schemas.microsoft.com/office/powerpoint/2010/main" val="283661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87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Cancer </a:t>
            </a:r>
            <a:r>
              <a:rPr lang="en-US" dirty="0" smtClean="0">
                <a:sym typeface="Wingdings"/>
              </a:rPr>
              <a:t></a:t>
            </a:r>
            <a:endParaRPr lang="en-US" dirty="0"/>
          </a:p>
        </p:txBody>
      </p:sp>
    </p:spTree>
    <p:extLst>
      <p:ext uri="{BB962C8B-B14F-4D97-AF65-F5344CB8AC3E}">
        <p14:creationId xmlns:p14="http://schemas.microsoft.com/office/powerpoint/2010/main" val="253166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19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Heatmap</a:t>
            </a:r>
            <a:r>
              <a:rPr lang="en-US" dirty="0" smtClean="0"/>
              <a:t> generation can be slow and cumbersome</a:t>
            </a:r>
          </a:p>
          <a:p>
            <a:endParaRPr lang="en-US" dirty="0"/>
          </a:p>
          <a:p>
            <a:r>
              <a:rPr lang="en-US" dirty="0" smtClean="0"/>
              <a:t>Data in “rawest” form is difficult to handle</a:t>
            </a:r>
          </a:p>
          <a:p>
            <a:endParaRPr lang="en-US" dirty="0"/>
          </a:p>
          <a:p>
            <a:r>
              <a:rPr lang="en-US" dirty="0" smtClean="0"/>
              <a:t>Downloading data</a:t>
            </a:r>
          </a:p>
          <a:p>
            <a:endParaRPr lang="en-US" dirty="0"/>
          </a:p>
          <a:p>
            <a:r>
              <a:rPr lang="en-US" dirty="0" smtClean="0"/>
              <a:t>Different chips: CCLE v2</a:t>
            </a:r>
          </a:p>
        </p:txBody>
      </p:sp>
    </p:spTree>
    <p:extLst>
      <p:ext uri="{BB962C8B-B14F-4D97-AF65-F5344CB8AC3E}">
        <p14:creationId xmlns:p14="http://schemas.microsoft.com/office/powerpoint/2010/main" val="152210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Normalization on pan cancer </a:t>
            </a:r>
            <a:endParaRPr lang="en-US" dirty="0"/>
          </a:p>
        </p:txBody>
      </p:sp>
    </p:spTree>
    <p:extLst>
      <p:ext uri="{BB962C8B-B14F-4D97-AF65-F5344CB8AC3E}">
        <p14:creationId xmlns:p14="http://schemas.microsoft.com/office/powerpoint/2010/main" val="2074855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Barretina</a:t>
            </a:r>
            <a:r>
              <a:rPr lang="en-US" dirty="0"/>
              <a:t>, </a:t>
            </a:r>
            <a:r>
              <a:rPr lang="en-US" dirty="0" err="1"/>
              <a:t>Jordi</a:t>
            </a:r>
            <a:r>
              <a:rPr lang="en-US" dirty="0"/>
              <a:t>, et al. "The Cancer Cell Line Encyclopedia enables predictive </a:t>
            </a:r>
            <a:r>
              <a:rPr lang="en-US" dirty="0" err="1"/>
              <a:t>modelling</a:t>
            </a:r>
            <a:r>
              <a:rPr lang="en-US" dirty="0"/>
              <a:t> of anticancer drug sensitivity." Nature 483.7391 (2012): 603-607.</a:t>
            </a:r>
          </a:p>
          <a:p>
            <a:r>
              <a:rPr lang="en-US" dirty="0"/>
              <a:t>[2] </a:t>
            </a:r>
            <a:r>
              <a:rPr lang="en-US" dirty="0" err="1"/>
              <a:t>Domcke</a:t>
            </a:r>
            <a:r>
              <a:rPr lang="en-US" dirty="0"/>
              <a:t>, Silvia, et al. "Evaluating cell lines as </a:t>
            </a:r>
            <a:r>
              <a:rPr lang="en-US" dirty="0" err="1"/>
              <a:t>tumour</a:t>
            </a:r>
            <a:r>
              <a:rPr lang="en-US" dirty="0"/>
              <a:t> models by comparison of genomic profiles." Nature communications 4 (2013).</a:t>
            </a:r>
          </a:p>
          <a:p>
            <a:r>
              <a:rPr lang="en-US" dirty="0"/>
              <a:t>[3] Leek, Jeffrey T., et al. "The </a:t>
            </a:r>
            <a:r>
              <a:rPr lang="en-US" dirty="0" err="1"/>
              <a:t>sva</a:t>
            </a:r>
            <a:r>
              <a:rPr lang="en-US" dirty="0"/>
              <a:t> package for removing batch effects and other unwanted variation in high-throughput experiments." Bioinformatics 28.6 (2012): 882-883.</a:t>
            </a:r>
          </a:p>
          <a:p>
            <a:r>
              <a:rPr lang="en-US" dirty="0"/>
              <a:t>[4] Cancer Genome Atlas Research Network. "Integrated genomic analyses of ovarian carcinoma." Nature 474.7353 (2011): 609-615.</a:t>
            </a:r>
          </a:p>
        </p:txBody>
      </p:sp>
    </p:spTree>
    <p:extLst>
      <p:ext uri="{BB962C8B-B14F-4D97-AF65-F5344CB8AC3E}">
        <p14:creationId xmlns:p14="http://schemas.microsoft.com/office/powerpoint/2010/main" val="20808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1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&amp; Motivation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grand debate has been present in the cancer biology research community in reference to the accuracy of using cell lines as accurate representations of a tumor. To delve into the efficacy of cancer cell lines many researchers have used hierarchical clustering to show the genomic difference between the two model systems. While some researchers have found cancer cell lines to be a useful model1 others have shown that many cell lines are poor representations of their respective primary samples. 2 Delving further into this paradox, it is readily obvious that one of the primary differences between these two findings is the clustering pipelines that each utilizes. Not only is the clustering algorithm itself different but also the pre processing steps to “prepare” the data is different. This project is being proposed to evaluate a number of different clustering algorithms to assess and validate the numerous assumptions that are used in each</a:t>
            </a:r>
            <a:r>
              <a:rPr lang="en-US" dirty="0" smtClean="0"/>
              <a:t>.</a:t>
            </a:r>
          </a:p>
          <a:p>
            <a:endParaRPr lang="en-US" dirty="0"/>
          </a:p>
          <a:p>
            <a:r>
              <a:rPr lang="en-US" b="1" dirty="0" smtClean="0"/>
              <a:t>HOW DOES PREPROCESSING EFFECT RESULTS, NOT PICKING BEST PREPROCESSING STEPS</a:t>
            </a:r>
            <a:endParaRPr lang="en-US" b="1" dirty="0"/>
          </a:p>
        </p:txBody>
      </p:sp>
    </p:spTree>
    <p:extLst>
      <p:ext uri="{BB962C8B-B14F-4D97-AF65-F5344CB8AC3E}">
        <p14:creationId xmlns:p14="http://schemas.microsoft.com/office/powerpoint/2010/main" val="243168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11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Question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86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Tumor Source </a:t>
            </a:r>
            <a:r>
              <a:rPr lang="en-US" dirty="0" smtClean="0"/>
              <a:t>vs. </a:t>
            </a:r>
            <a:r>
              <a:rPr lang="en-US" dirty="0" smtClean="0"/>
              <a:t>Cancer Type</a:t>
            </a:r>
            <a:endParaRPr lang="en-US" dirty="0"/>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754645266"/>
              </p:ext>
            </p:extLst>
          </p:nvPr>
        </p:nvGraphicFramePr>
        <p:xfrm>
          <a:off x="457200" y="1600200"/>
          <a:ext cx="4038600" cy="1112520"/>
        </p:xfrm>
        <a:graphic>
          <a:graphicData uri="http://schemas.openxmlformats.org/drawingml/2006/table">
            <a:tbl>
              <a:tblPr firstRow="1" bandRow="1">
                <a:tableStyleId>{5C22544A-7EE6-4342-B048-85BDC9FD1C3A}</a:tableStyleId>
              </a:tblPr>
              <a:tblGrid>
                <a:gridCol w="4038600"/>
              </a:tblGrid>
              <a:tr h="370840">
                <a:tc>
                  <a:txBody>
                    <a:bodyPr/>
                    <a:lstStyle/>
                    <a:p>
                      <a:r>
                        <a:rPr lang="en-US" dirty="0" smtClean="0"/>
                        <a:t>Tumor Source</a:t>
                      </a:r>
                      <a:endParaRPr lang="en-US" dirty="0"/>
                    </a:p>
                  </a:txBody>
                  <a:tcPr/>
                </a:tc>
              </a:tr>
              <a:tr h="370840">
                <a:tc>
                  <a:txBody>
                    <a:bodyPr/>
                    <a:lstStyle/>
                    <a:p>
                      <a:r>
                        <a:rPr lang="en-US" dirty="0" smtClean="0"/>
                        <a:t>CCLE</a:t>
                      </a:r>
                      <a:endParaRPr lang="en-US" dirty="0"/>
                    </a:p>
                  </a:txBody>
                  <a:tcPr/>
                </a:tc>
              </a:tr>
              <a:tr h="370840">
                <a:tc>
                  <a:txBody>
                    <a:bodyPr/>
                    <a:lstStyle/>
                    <a:p>
                      <a:r>
                        <a:rPr lang="en-US" dirty="0" smtClean="0"/>
                        <a:t>TCGA</a:t>
                      </a:r>
                      <a:endParaRPr lang="en-US" dirty="0"/>
                    </a:p>
                  </a:txBody>
                  <a:tcPr/>
                </a:tc>
              </a:tr>
            </a:tbl>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2761180638"/>
              </p:ext>
            </p:extLst>
          </p:nvPr>
        </p:nvGraphicFramePr>
        <p:xfrm>
          <a:off x="4648200" y="1600200"/>
          <a:ext cx="4038600" cy="1112520"/>
        </p:xfrm>
        <a:graphic>
          <a:graphicData uri="http://schemas.openxmlformats.org/drawingml/2006/table">
            <a:tbl>
              <a:tblPr firstRow="1" bandRow="1">
                <a:tableStyleId>{5C22544A-7EE6-4342-B048-85BDC9FD1C3A}</a:tableStyleId>
              </a:tblPr>
              <a:tblGrid>
                <a:gridCol w="4038600"/>
              </a:tblGrid>
              <a:tr h="370840">
                <a:tc>
                  <a:txBody>
                    <a:bodyPr/>
                    <a:lstStyle/>
                    <a:p>
                      <a:r>
                        <a:rPr lang="en-US" dirty="0" smtClean="0"/>
                        <a:t>Cancer</a:t>
                      </a:r>
                      <a:r>
                        <a:rPr lang="en-US" baseline="0" dirty="0" smtClean="0"/>
                        <a:t> Type</a:t>
                      </a:r>
                      <a:endParaRPr lang="en-US" dirty="0"/>
                    </a:p>
                  </a:txBody>
                  <a:tcPr/>
                </a:tc>
              </a:tr>
              <a:tr h="370840">
                <a:tc>
                  <a:txBody>
                    <a:bodyPr/>
                    <a:lstStyle/>
                    <a:p>
                      <a:r>
                        <a:rPr lang="en-US" dirty="0" err="1" smtClean="0"/>
                        <a:t>Glioblastoma</a:t>
                      </a:r>
                      <a:endParaRPr lang="en-US" dirty="0"/>
                    </a:p>
                  </a:txBody>
                  <a:tcPr/>
                </a:tc>
              </a:tr>
              <a:tr h="370840">
                <a:tc>
                  <a:txBody>
                    <a:bodyPr/>
                    <a:lstStyle/>
                    <a:p>
                      <a:r>
                        <a:rPr lang="en-US" dirty="0" smtClean="0"/>
                        <a:t>Ovarian</a:t>
                      </a:r>
                      <a:endParaRPr lang="en-US" dirty="0"/>
                    </a:p>
                  </a:txBody>
                  <a:tcPr/>
                </a:tc>
              </a:tr>
            </a:tbl>
          </a:graphicData>
        </a:graphic>
      </p:graphicFrame>
    </p:spTree>
    <p:extLst>
      <p:ext uri="{BB962C8B-B14F-4D97-AF65-F5344CB8AC3E}">
        <p14:creationId xmlns:p14="http://schemas.microsoft.com/office/powerpoint/2010/main" val="196740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Methodological Overview</a:t>
            </a:r>
            <a:endParaRPr lang="en-US" dirty="0"/>
          </a:p>
        </p:txBody>
      </p:sp>
      <p:sp>
        <p:nvSpPr>
          <p:cNvPr id="5" name="Content Placeholder 4"/>
          <p:cNvSpPr>
            <a:spLocks noGrp="1"/>
          </p:cNvSpPr>
          <p:nvPr>
            <p:ph idx="1"/>
          </p:nvPr>
        </p:nvSpPr>
        <p:spPr/>
        <p:txBody>
          <a:bodyPr/>
          <a:lstStyle/>
          <a:p>
            <a:r>
              <a:rPr lang="en-US" dirty="0" smtClean="0"/>
              <a:t>Investigate the </a:t>
            </a:r>
            <a:r>
              <a:rPr lang="en-US" dirty="0"/>
              <a:t>relationship between analysis pipeline and </a:t>
            </a:r>
            <a:r>
              <a:rPr lang="en-US" dirty="0" smtClean="0"/>
              <a:t>clustering</a:t>
            </a:r>
          </a:p>
          <a:p>
            <a:endParaRPr lang="en-US" dirty="0" smtClean="0"/>
          </a:p>
          <a:p>
            <a:r>
              <a:rPr lang="en-US" dirty="0" smtClean="0"/>
              <a:t>T</a:t>
            </a:r>
            <a:r>
              <a:rPr lang="en-US" dirty="0" smtClean="0"/>
              <a:t>wo </a:t>
            </a:r>
            <a:r>
              <a:rPr lang="en-US" dirty="0"/>
              <a:t>step </a:t>
            </a:r>
            <a:r>
              <a:rPr lang="en-US" dirty="0" smtClean="0"/>
              <a:t>pipeline</a:t>
            </a:r>
          </a:p>
          <a:p>
            <a:r>
              <a:rPr lang="en-US" dirty="0"/>
              <a:t>	P</a:t>
            </a:r>
            <a:r>
              <a:rPr lang="en-US" dirty="0" smtClean="0"/>
              <a:t>reprocessing </a:t>
            </a:r>
          </a:p>
          <a:p>
            <a:r>
              <a:rPr lang="en-US" dirty="0"/>
              <a:t>	</a:t>
            </a:r>
            <a:r>
              <a:rPr lang="en-US" dirty="0" smtClean="0"/>
              <a:t>Clustering</a:t>
            </a:r>
            <a:endParaRPr lang="en-US" dirty="0"/>
          </a:p>
        </p:txBody>
      </p:sp>
    </p:spTree>
    <p:extLst>
      <p:ext uri="{BB962C8B-B14F-4D97-AF65-F5344CB8AC3E}">
        <p14:creationId xmlns:p14="http://schemas.microsoft.com/office/powerpoint/2010/main" val="250786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Methodological Overview</a:t>
            </a:r>
            <a:endParaRPr lang="en-US" dirty="0"/>
          </a:p>
        </p:txBody>
      </p:sp>
      <p:sp>
        <p:nvSpPr>
          <p:cNvPr id="2" name="Process 1"/>
          <p:cNvSpPr/>
          <p:nvPr/>
        </p:nvSpPr>
        <p:spPr>
          <a:xfrm>
            <a:off x="3728019" y="1911104"/>
            <a:ext cx="1712285" cy="555561"/>
          </a:xfrm>
          <a:prstGeom prst="flowChart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Raw Data</a:t>
            </a:r>
            <a:endParaRPr lang="en-US" dirty="0"/>
          </a:p>
        </p:txBody>
      </p:sp>
      <p:sp>
        <p:nvSpPr>
          <p:cNvPr id="7" name="Process 6"/>
          <p:cNvSpPr/>
          <p:nvPr/>
        </p:nvSpPr>
        <p:spPr>
          <a:xfrm>
            <a:off x="3728019" y="2919698"/>
            <a:ext cx="1712285" cy="55556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Normalization</a:t>
            </a:r>
            <a:endParaRPr lang="en-US" dirty="0"/>
          </a:p>
        </p:txBody>
      </p:sp>
      <p:sp>
        <p:nvSpPr>
          <p:cNvPr id="8" name="Process 7"/>
          <p:cNvSpPr/>
          <p:nvPr/>
        </p:nvSpPr>
        <p:spPr>
          <a:xfrm>
            <a:off x="3728019" y="3934263"/>
            <a:ext cx="1712285" cy="555561"/>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PCA</a:t>
            </a:r>
            <a:endParaRPr lang="en-US" dirty="0"/>
          </a:p>
        </p:txBody>
      </p:sp>
      <p:sp>
        <p:nvSpPr>
          <p:cNvPr id="9" name="Process 8"/>
          <p:cNvSpPr/>
          <p:nvPr/>
        </p:nvSpPr>
        <p:spPr>
          <a:xfrm>
            <a:off x="3728019" y="5042035"/>
            <a:ext cx="1712285" cy="55556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Clustering</a:t>
            </a:r>
            <a:endParaRPr lang="en-US" dirty="0"/>
          </a:p>
        </p:txBody>
      </p:sp>
      <p:cxnSp>
        <p:nvCxnSpPr>
          <p:cNvPr id="10" name="Straight Arrow Connector 9"/>
          <p:cNvCxnSpPr>
            <a:stCxn id="2" idx="2"/>
            <a:endCxn id="7" idx="0"/>
          </p:cNvCxnSpPr>
          <p:nvPr/>
        </p:nvCxnSpPr>
        <p:spPr>
          <a:xfrm>
            <a:off x="4584162" y="2466665"/>
            <a:ext cx="0" cy="453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a:endCxn id="8" idx="0"/>
          </p:cNvCxnSpPr>
          <p:nvPr/>
        </p:nvCxnSpPr>
        <p:spPr>
          <a:xfrm>
            <a:off x="4584162" y="3475259"/>
            <a:ext cx="0" cy="459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a:off x="4584162" y="4489824"/>
            <a:ext cx="0" cy="5522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9796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TotalTime>
  <Words>945</Words>
  <Application>Microsoft Macintosh PowerPoint</Application>
  <PresentationFormat>On-screen Show (4:3)</PresentationFormat>
  <Paragraphs>357</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Assessing Clustering Pipelines</vt:lpstr>
      <vt:lpstr>Overview</vt:lpstr>
      <vt:lpstr>Background</vt:lpstr>
      <vt:lpstr>Background &amp; Motivation</vt:lpstr>
      <vt:lpstr>State of the Art</vt:lpstr>
      <vt:lpstr>Experimental Question</vt:lpstr>
      <vt:lpstr>Tumor Source vs. Cancer Type</vt:lpstr>
      <vt:lpstr>Methodological Overview</vt:lpstr>
      <vt:lpstr>Methodological Overview</vt:lpstr>
      <vt:lpstr>Preprocessing</vt:lpstr>
      <vt:lpstr>Clustering</vt:lpstr>
      <vt:lpstr>Anticipated Results &amp; Questions For Experiementation</vt:lpstr>
      <vt:lpstr>Results</vt:lpstr>
      <vt:lpstr>PowerPoint Presentation</vt:lpstr>
      <vt:lpstr>Normalization Comparison</vt:lpstr>
      <vt:lpstr>K-means</vt:lpstr>
      <vt:lpstr>K-means with PCA</vt:lpstr>
      <vt:lpstr>K-means with 2 Groups</vt:lpstr>
      <vt:lpstr>Implications</vt:lpstr>
      <vt:lpstr>Discussion</vt:lpstr>
      <vt:lpstr>Challenges</vt:lpstr>
      <vt:lpstr>Future Work</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Clustering Pipelines</dc:title>
  <dc:creator>Erkin Otles</dc:creator>
  <cp:lastModifiedBy>Erkin Otles</cp:lastModifiedBy>
  <cp:revision>17</cp:revision>
  <dcterms:created xsi:type="dcterms:W3CDTF">2015-05-05T19:30:40Z</dcterms:created>
  <dcterms:modified xsi:type="dcterms:W3CDTF">2015-05-07T02:22:38Z</dcterms:modified>
</cp:coreProperties>
</file>