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ppt/comments/comment20.xml" ContentType="application/vnd.openxmlformats-officedocument.presentationml.comments+xml"/>
  <Override PartName="/ppt/comments/comment21.xml" ContentType="application/vnd.openxmlformats-officedocument.presentationml.comments+xml"/>
  <Override PartName="/ppt/comments/comment22.xml" ContentType="application/vnd.openxmlformats-officedocument.presentationml.comments+xml"/>
  <Override PartName="/ppt/comments/comment23.xml" ContentType="application/vnd.openxmlformats-officedocument.presentationml.comments+xml"/>
  <Override PartName="/ppt/comments/comment24.xml" ContentType="application/vnd.openxmlformats-officedocument.presentationml.comments+xml"/>
  <Override PartName="/ppt/comments/comment25.xml" ContentType="application/vnd.openxmlformats-officedocument.presentationml.comments+xml"/>
  <Override PartName="/ppt/comments/comment26.xml" ContentType="application/vnd.openxmlformats-officedocument.presentationml.comments+xml"/>
  <Override PartName="/ppt/comments/comment27.xml" ContentType="application/vnd.openxmlformats-officedocument.presentationml.comments+xml"/>
  <Override PartName="/ppt/comments/comment28.xml" ContentType="application/vnd.openxmlformats-officedocument.presentationml.comments+xml"/>
  <Override PartName="/ppt/comments/comment29.xml" ContentType="application/vnd.openxmlformats-officedocument.presentationml.comments+xml"/>
  <Override PartName="/ppt/comments/comment30.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344" r:id="rId4"/>
    <p:sldId id="269" r:id="rId5"/>
    <p:sldId id="325" r:id="rId6"/>
    <p:sldId id="345" r:id="rId7"/>
    <p:sldId id="326" r:id="rId8"/>
    <p:sldId id="327" r:id="rId9"/>
    <p:sldId id="328" r:id="rId10"/>
    <p:sldId id="329" r:id="rId11"/>
    <p:sldId id="330" r:id="rId12"/>
    <p:sldId id="331" r:id="rId13"/>
    <p:sldId id="332" r:id="rId14"/>
    <p:sldId id="346" r:id="rId15"/>
    <p:sldId id="314" r:id="rId16"/>
    <p:sldId id="284" r:id="rId17"/>
    <p:sldId id="316" r:id="rId18"/>
    <p:sldId id="333" r:id="rId19"/>
    <p:sldId id="335" r:id="rId20"/>
    <p:sldId id="317" r:id="rId21"/>
    <p:sldId id="318" r:id="rId22"/>
    <p:sldId id="319" r:id="rId23"/>
    <p:sldId id="320" r:id="rId24"/>
    <p:sldId id="349" r:id="rId25"/>
    <p:sldId id="322" r:id="rId26"/>
    <p:sldId id="324" r:id="rId27"/>
    <p:sldId id="292" r:id="rId28"/>
    <p:sldId id="321" r:id="rId29"/>
    <p:sldId id="356" r:id="rId30"/>
    <p:sldId id="350" r:id="rId31"/>
    <p:sldId id="351" r:id="rId32"/>
    <p:sldId id="352" r:id="rId33"/>
    <p:sldId id="353" r:id="rId34"/>
    <p:sldId id="315" r:id="rId35"/>
    <p:sldId id="354" r:id="rId36"/>
    <p:sldId id="355" r:id="rId37"/>
    <p:sldId id="347" r:id="rId38"/>
    <p:sldId id="336" r:id="rId39"/>
    <p:sldId id="348" r:id="rId40"/>
    <p:sldId id="337" r:id="rId41"/>
    <p:sldId id="338" r:id="rId42"/>
    <p:sldId id="339" r:id="rId43"/>
    <p:sldId id="340" r:id="rId44"/>
    <p:sldId id="341" r:id="rId45"/>
    <p:sldId id="283" r:id="rId4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K JIYOUNG" initials="PJ" lastIdx="58" clrIdx="0">
    <p:extLst>
      <p:ext uri="{19B8F6BF-5375-455C-9EA6-DF929625EA0E}">
        <p15:presenceInfo xmlns:p15="http://schemas.microsoft.com/office/powerpoint/2012/main" userId="763a66c5325362f1" providerId="Windows Live"/>
      </p:ext>
    </p:extLst>
  </p:cmAuthor>
  <p:cmAuthor id="2" name="오 수빈" initials="오수" lastIdx="4" clrIdx="1">
    <p:extLst>
      <p:ext uri="{19B8F6BF-5375-455C-9EA6-DF929625EA0E}">
        <p15:presenceInfo xmlns:p15="http://schemas.microsoft.com/office/powerpoint/2012/main" userId="5115db7f02013b0c" providerId="Windows Live"/>
      </p:ext>
    </p:extLst>
  </p:cmAuthor>
  <p:cmAuthor id="3" name="이규민" initials="이" lastIdx="5" clrIdx="2">
    <p:extLst>
      <p:ext uri="{19B8F6BF-5375-455C-9EA6-DF929625EA0E}">
        <p15:presenceInfo xmlns:p15="http://schemas.microsoft.com/office/powerpoint/2012/main" userId="이규민"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60967"/>
    <a:srgbClr val="FBF3DD"/>
    <a:srgbClr val="0054A3"/>
    <a:srgbClr val="0058A6"/>
    <a:srgbClr val="1D67AE"/>
    <a:srgbClr val="0A0092"/>
    <a:srgbClr val="18005C"/>
    <a:srgbClr val="F2F4C3"/>
    <a:srgbClr val="0059A6"/>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2" d="100"/>
          <a:sy n="62" d="100"/>
        </p:scale>
        <p:origin x="84" y="1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6-05T19:43:13.941" idx="36">
    <p:pos x="133" y="-286"/>
    <p:text>원래 주제는 한반도 이상기후 변화 및 분석이었음. 폭우, 폭설, 우박, 가뭄, 폭염, 이상저온 등의 이상기후들 중 분석 대상을 하나로 줄여 폭염을 예측하고자 함.
또한 한반도를 대상으로 하면 프로젝트를 한학기동안 모두 진행할 수 없을 것이라 예상하여 대상을 서울로 줄임.</p:text>
    <p:extLst>
      <p:ext uri="{C676402C-5697-4E1C-873F-D02D1690AC5C}">
        <p15:threadingInfo xmlns:p15="http://schemas.microsoft.com/office/powerpoint/2012/main" timeZoneBias="-54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1-06-05T19:59:51.045" idx="20">
    <p:pos x="179" y="-234"/>
    <p:text>선형회귀모델, 시계열모델 : 종속변수 y가 최고기온
로지스틱회귀모델, 의사결정모델 : 종속변수 y가 폭염 유무로 폭염이 실제로 관측된 데이터의 수는 28개인데, 폭염이 실제로 관측되지 않은 데이터의 수는 463개로 데이터 불균형 문제로 인해 과적합의 문제가 있어 이 두 모델은 사용하지 않음.</p:text>
    <p:extLst>
      <p:ext uri="{C676402C-5697-4E1C-873F-D02D1690AC5C}">
        <p15:threadingInfo xmlns:p15="http://schemas.microsoft.com/office/powerpoint/2012/main" timeZoneBias="-54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1-06-05T19:59:51.045" idx="5">
    <p:pos x="179" y="-234"/>
    <p:text>선형회귀모델 -&gt; 1주일 내의 폭염 예측
시계열모델 -&gt; 2021년 여름의 폭염 예측</p:text>
    <p:extLst>
      <p:ext uri="{C676402C-5697-4E1C-873F-D02D1690AC5C}">
        <p15:threadingInfo xmlns:p15="http://schemas.microsoft.com/office/powerpoint/2012/main" timeZoneBias="-54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1-06-05T22:24:11.918" idx="24">
    <p:pos x="148" y="-284"/>
    <p:text>미래 1주일 내의 폭염을 예측하는 것이 목표로
종속변수을 각각 1일 후의 최고기온, 2일 후의 최고기온, 3일 후의 최고기온, 4일 후의 최고기온, 5일 후의 최고기온, 6일 후의 최고기온, 7일 후의 최고기온으로 둔 선형회귀모델 7가지를 만들어야했음.
독립변수는 순서대로 날짜, 평균기온, 최저기온, 최고기온, 최대순간풍속 풍향 16방위, 최대풍속 ms, 최대풍속 풍향 16방위, 평균풍속 ms, 풍정합 100m, 최소상대습도, 평균상대습도, 평균증기압 hPa, 평균현지기압hPa, 최고해면기압 hPa, 합계일조시각, 평균전운량, 평균지면온도, 최저초상온도, 각각 평균5,10,20,30cm지중온도, 각각 0.5,1.0,1.5m지중온도, 합계소형증발량 mm</p:text>
    <p:extLst>
      <p:ext uri="{C676402C-5697-4E1C-873F-D02D1690AC5C}">
        <p15:threadingInfo xmlns:p15="http://schemas.microsoft.com/office/powerpoint/2012/main" timeZoneBias="-54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1-06-05T22:24:11.918" idx="48">
    <p:pos x="148" y="-206"/>
    <p:text>Robust scaler : 평균과 분산 대신 중간값과 사분위 값 사용해 아웃라이어의 영향을 최소화, 아주 동 떨어진 데이터를 제거해 표준화한 후 동일한 값을 더 넓게 분포</p:text>
    <p:extLst>
      <p:ext uri="{C676402C-5697-4E1C-873F-D02D1690AC5C}">
        <p15:threadingInfo xmlns:p15="http://schemas.microsoft.com/office/powerpoint/2012/main" timeZoneBias="-54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2" dt="2021-06-07T06:56:37.297" idx="3">
    <p:pos x="10" y="10"/>
    <p:text>Robuscaler한 데이터에서 변수 windAvg가 오른쪽 긴 꼬리모양의 분포를 가진다.                 Log transform : 로그를 취하면 오른쪽 꼬리가 줄어듦, 정적편포, 이질적 분산들을 바로잡는데 효과적 -&gt; 0이나 음수는 로그를 취할 수 없어 일정한 상수를 더한 후 로그를 취함.</p:text>
    <p:extLst>
      <p:ext uri="{C676402C-5697-4E1C-873F-D02D1690AC5C}">
        <p15:threadingInfo xmlns:p15="http://schemas.microsoft.com/office/powerpoint/2012/main" timeZoneBias="-540"/>
      </p:ext>
    </p:extLst>
  </p:cm>
  <p:cm authorId="2" dt="2021-06-07T08:11:15.700" idx="4">
    <p:pos x="10" y="146"/>
    <p:text>빨간색 히스토그램: 로버스트스케일링만 했을때의 windAvg의 분포                   파란색 히스토그램: 로버스트스케일링과 로그 트랜스폼을 같이 진행했을때의 windAvg의 분포</p:text>
    <p:extLst>
      <p:ext uri="{C676402C-5697-4E1C-873F-D02D1690AC5C}">
        <p15:threadingInfo xmlns:p15="http://schemas.microsoft.com/office/powerpoint/2012/main" timeZoneBias="-540">
          <p15:parentCm authorId="2" idx="3"/>
        </p15:threadingInfo>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21-06-05T22:24:11.918" idx="25">
    <p:pos x="148" y="-284"/>
    <p:text>1907년~2016년의 데이터는 train data로, 2017년~2021년 5월의 데이터는 test data로 씀.</p:text>
    <p:extLst>
      <p:ext uri="{C676402C-5697-4E1C-873F-D02D1690AC5C}">
        <p15:threadingInfo xmlns:p15="http://schemas.microsoft.com/office/powerpoint/2012/main" timeZoneBias="-54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21-06-05T22:24:11.918" idx="26">
    <p:pos x="148" y="-284"/>
    <p:text>공분산 행렬로는 팔꿈치 부분을 명확히 정의가 힘듦. Cumulative Proportion가 91% 정도인 PC6까지 선택
상관계수 행렬로는 제 5 주성분부터 기울기가 완만해 PC5까지 변수 선택</p:text>
    <p:extLst>
      <p:ext uri="{C676402C-5697-4E1C-873F-D02D1690AC5C}">
        <p15:threadingInfo xmlns:p15="http://schemas.microsoft.com/office/powerpoint/2012/main" timeZoneBias="-54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21-06-05T22:24:11.918" idx="28">
    <p:pos x="148" y="-284"/>
    <p:text>설문조사와 같은 scale 점수화가 된 경우에는 공분산 행렬을 사용할 수 있다. But 변수의 scale이 많이 다른 경우, 특정 변수가 전체적인 경향을 좌우하기 때문에 상관계수 행렬을 사용하는 것이 좋다. 우리의 경우 전자이기 떄문에 공분산 행렬 사용</p:text>
    <p:extLst>
      <p:ext uri="{C676402C-5697-4E1C-873F-D02D1690AC5C}">
        <p15:threadingInfo xmlns:p15="http://schemas.microsoft.com/office/powerpoint/2012/main" timeZoneBias="-540"/>
      </p:ext>
    </p:extLst>
  </p:cm>
  <p:cm authorId="1" dt="2021-06-06T16:32:50.148" idx="30">
    <p:pos x="148" y="-148"/>
    <p:text>그리고 앞장의 PCA 설명은 1~7일 후의 최고기온을 예측하는  7가지 모델 중 첫번째, 1일 후의 최고기온을 예측하는 모델의 경우로, 나머지 6가지 모델도 같은 방법을 사용하였습니다.</p:text>
    <p:extLst>
      <p:ext uri="{C676402C-5697-4E1C-873F-D02D1690AC5C}">
        <p15:threadingInfo xmlns:p15="http://schemas.microsoft.com/office/powerpoint/2012/main" timeZoneBias="-540">
          <p15:parentCm authorId="1" idx="28"/>
        </p15:threadingInfo>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21-06-05T22:24:11.918" idx="29">
    <p:pos x="148" y="-284"/>
    <p:text>전진선택법, 후진선택법, 단계선택법
단계선택법은 후진선택법을 돌렸을 때의 결과와 같아 제외시켰다.
다중공선성을 나타내는 지표인 vif(분산팽창요인)가 10이 넘는 변수를 제거, 유의수준 0.001 기준으로 무의미한 변수를 제거한 후의 결과로 전진선택법의 Multiple R-squared가 높아 전진선택법을 사용하였습니다.</p:text>
    <p:extLst>
      <p:ext uri="{C676402C-5697-4E1C-873F-D02D1690AC5C}">
        <p15:threadingInfo xmlns:p15="http://schemas.microsoft.com/office/powerpoint/2012/main" timeZoneBias="-54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21-06-05T22:24:11.918" idx="51">
    <p:pos x="148" y="-284"/>
    <p:text>전진선택법, 후진선택법, 단계선택법
단계선택법은 후진선택법을 돌렸을 때의 결과와 같아 제외시켰다.
다중공선성을 나타내는 지표인 vif(분산팽창요인)가 10이 넘는 변수를 제거, 유의수준 0.001 기준으로 무의미한 변수를 제거한 후의 결과로 전진선택법의 Multiple R-squared가 높아 전진선택법을 사용하였습니다.</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6-05T19:50:45.272" idx="37">
    <p:pos x="146" y="-248"/>
    <p:text>폭염주의보는 일 최고기온이 33℃ 이상인 상태가 2일 이상 지속될 것으로 예상될 때 내려지는 폭염특보이며, 폭염경보는 일 최고 기온이 35℃ 이상인 상태가 2일 이상 지속될 것으로 예상될 때 내려지는 폭염특보이다.
최고 기온에 영향을 끼치는 변수를 찾아
가까운 미래의 가까운 미래의 폭염을 예측</p:text>
    <p:extLst>
      <p:ext uri="{C676402C-5697-4E1C-873F-D02D1690AC5C}">
        <p15:threadingInfo xmlns:p15="http://schemas.microsoft.com/office/powerpoint/2012/main" timeZoneBias="-54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21-06-07T05:16:42.454" idx="33">
    <p:pos x="172" y="-194"/>
    <p:text>최고기온에 영향을 미치는 변수들 중 어떤 변수가 가장 영향을 많이 미치는가에 대해 시각화를 함. 각각의 모델들은 모두 같은 방법으로 선택되었지만, 선택된 변수는 다름. 또한 모델의 결과 중 어느정도로 영향을 미치는가에 대한 지표는 추정치임.</p:text>
    <p:extLst>
      <p:ext uri="{C676402C-5697-4E1C-873F-D02D1690AC5C}">
        <p15:threadingInfo xmlns:p15="http://schemas.microsoft.com/office/powerpoint/2012/main" timeZoneBias="-54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1" dt="2021-06-07T05:16:42.454" idx="35">
    <p:pos x="172" y="-194"/>
    <p:text>추정치값들이 편향이 심해 각 값들에 1.15를 더한 후 log를 씌웠다.
24페이지 추가메모 :na 값은 추정치가 없으므로 0으로 처리
그래서 각 모델들의 변수들의 추정치를 데이터프레임으로 만들어 레이더 차트를 통해 시각화함.</p:text>
    <p:extLst>
      <p:ext uri="{C676402C-5697-4E1C-873F-D02D1690AC5C}">
        <p15:threadingInfo xmlns:p15="http://schemas.microsoft.com/office/powerpoint/2012/main" timeZoneBias="-540"/>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1" dt="2021-06-07T05:16:42.454" idx="31">
    <p:pos x="172" y="-194"/>
    <p:text>선형회귀모델이 예측한 n일 후의 최고기온값과 실제 최고기온값을 비교하는 그래프이다.
1일 후의 최고기온 예측 모델이 가장 정확도가 높았고, 2일 후, 3일 후, 뒤로 갈수록 예측값과 실제값에 차이가 점점 생기고있다.</p:text>
    <p:extLst>
      <p:ext uri="{C676402C-5697-4E1C-873F-D02D1690AC5C}">
        <p15:threadingInfo xmlns:p15="http://schemas.microsoft.com/office/powerpoint/2012/main" timeZoneBias="-540"/>
      </p:ext>
    </p:extLst>
  </p:cm>
</p:cmLst>
</file>

<file path=ppt/comments/comment23.xml><?xml version="1.0" encoding="utf-8"?>
<p:cmLst xmlns:a="http://schemas.openxmlformats.org/drawingml/2006/main" xmlns:r="http://schemas.openxmlformats.org/officeDocument/2006/relationships" xmlns:p="http://schemas.openxmlformats.org/presentationml/2006/main">
  <p:cm authorId="1" dt="2021-06-07T05:16:42.454" idx="32">
    <p:pos x="172" y="-194"/>
    <p:text>그래서 최종적으로 과거의 그래프들부터 미래의 1일 후의 최고기온을 예측한 모델의 예측값을 그래프의 y값에 넣고, 미래의 각각 2일~7일까지의 최고기온을 예측한 모델들의 예측값을 y축의 값에 추가해 넣어 모델을 시각화하였다.
이 화면에 있는 그래프로 설명하면, 2021년 1월 1일부터 5월 31까지의 값과 모델이 예측한 6월 1일의 예측값, 이 초록색선까지의 예측값은 1일 후의 최고기온을 예측한 모델의 예측값이며 6월 2일의 예측값은 2일 후의 최고기온을 예측한 모델의 예측값이며 6월 3일은 3일 후의 예측모델의 값, 4일은 4일 등으로 예측된 모델의 값을 시각화하였습니다.</p:text>
    <p:extLst>
      <p:ext uri="{C676402C-5697-4E1C-873F-D02D1690AC5C}">
        <p15:threadingInfo xmlns:p15="http://schemas.microsoft.com/office/powerpoint/2012/main" timeZoneBias="-540"/>
      </p:ext>
    </p:extLst>
  </p:cm>
</p:cmLst>
</file>

<file path=ppt/comments/comment24.xml><?xml version="1.0" encoding="utf-8"?>
<p:cmLst xmlns:a="http://schemas.openxmlformats.org/drawingml/2006/main" xmlns:r="http://schemas.openxmlformats.org/officeDocument/2006/relationships" xmlns:p="http://schemas.openxmlformats.org/presentationml/2006/main">
  <p:cm authorId="1" dt="2021-06-07T18:38:07.044" idx="53">
    <p:pos x="138" y="-246"/>
    <p:text>계절의 경향성 파악
선형회귀와 마찬가지로 mice로 처리된 데이터를 사용  
6.25 전쟁 기간에는 아예 측정이 되지 않은, 불연속한 데이터 존재해 모델 학습에 악영향을 미쳐 1년단위로 총 1950~1953년 간의 데이터 일괄 제거</p:text>
    <p:extLst>
      <p:ext uri="{C676402C-5697-4E1C-873F-D02D1690AC5C}">
        <p15:threadingInfo xmlns:p15="http://schemas.microsoft.com/office/powerpoint/2012/main" timeZoneBias="-540"/>
      </p:ext>
    </p:extLst>
  </p:cm>
</p:cmLst>
</file>

<file path=ppt/comments/comment25.xml><?xml version="1.0" encoding="utf-8"?>
<p:cmLst xmlns:a="http://schemas.openxmlformats.org/drawingml/2006/main" xmlns:r="http://schemas.openxmlformats.org/officeDocument/2006/relationships" xmlns:p="http://schemas.openxmlformats.org/presentationml/2006/main">
  <p:cm authorId="3" dt="2021-06-07T18:05:39.234" idx="2">
    <p:pos x="10" y="10"/>
    <p:text>입력 신호로는 여러가지 변수를 테스트하여 제일 학습 결과가 좋았던 변수들 사용   
모델이 대략적인 계절 파악에 도움을 주기 위해 1년중 몇일인지를 나타내는 변수로 Date변수 추가
예측한 값을 바탕으로 예측을 하기 위해 출력 신호는 Date 변수를 제외한 나머지 변수들을 예측 (Date변수는 실제 날짜에 해당하는 변수이기 때문에 예측 필요성 無)</p:text>
    <p:extLst>
      <p:ext uri="{C676402C-5697-4E1C-873F-D02D1690AC5C}">
        <p15:threadingInfo xmlns:p15="http://schemas.microsoft.com/office/powerpoint/2012/main" timeZoneBias="-540"/>
      </p:ext>
    </p:extLst>
  </p:cm>
</p:cmLst>
</file>

<file path=ppt/comments/comment26.xml><?xml version="1.0" encoding="utf-8"?>
<p:cmLst xmlns:a="http://schemas.openxmlformats.org/drawingml/2006/main" xmlns:r="http://schemas.openxmlformats.org/officeDocument/2006/relationships" xmlns:p="http://schemas.openxmlformats.org/presentationml/2006/main">
  <p:cm authorId="1" dt="2021-06-07T19:41:47.238" idx="54">
    <p:pos x="178" y="-200"/>
    <p:text>outliar(Data)함수에서 특정 범주를 벗어나는 이상치를 파악하여 제거.
MinMaxScaler() : 전체 변수들의 최소값,최대값을 바탕으로 전체 값들을 0~1 사이로 재조정</p:text>
    <p:extLst>
      <p:ext uri="{C676402C-5697-4E1C-873F-D02D1690AC5C}">
        <p15:threadingInfo xmlns:p15="http://schemas.microsoft.com/office/powerpoint/2012/main" timeZoneBias="-540"/>
      </p:ext>
    </p:extLst>
  </p:cm>
</p:cmLst>
</file>

<file path=ppt/comments/comment27.xml><?xml version="1.0" encoding="utf-8"?>
<p:cmLst xmlns:a="http://schemas.openxmlformats.org/drawingml/2006/main" xmlns:r="http://schemas.openxmlformats.org/officeDocument/2006/relationships" xmlns:p="http://schemas.openxmlformats.org/presentationml/2006/main">
  <p:cm authorId="1" dt="2021-06-07T19:46:50.803" idx="56">
    <p:pos x="7097" y="3471"/>
    <p:text>데이터 양이 많으므로 전체 데이터를 학습하지 않고 특정 기간을 랜덤하게 묶어서 입력데이터로 사용
GPU 사용을 극대하 하기위해  batch size는 1024, 데이터는 60일씩 묶는 방향으로 진행</p:text>
    <p:extLst>
      <p:ext uri="{C676402C-5697-4E1C-873F-D02D1690AC5C}">
        <p15:threadingInfo xmlns:p15="http://schemas.microsoft.com/office/powerpoint/2012/main" timeZoneBias="-540"/>
      </p:ext>
    </p:extLst>
  </p:cm>
</p:cmLst>
</file>

<file path=ppt/comments/comment28.xml><?xml version="1.0" encoding="utf-8"?>
<p:cmLst xmlns:a="http://schemas.openxmlformats.org/drawingml/2006/main" xmlns:r="http://schemas.openxmlformats.org/officeDocument/2006/relationships" xmlns:p="http://schemas.openxmlformats.org/presentationml/2006/main">
  <p:cm authorId="3" dt="2021-06-07T18:06:05.769" idx="5">
    <p:pos x="10" y="10"/>
    <p:text>lstm 레이어를 2개를 쌓고 중간중간에 Dropout 으로 뉴런을 일부 비활성화 시켜서 과적합 방지, relu 활성화 함수를 사용하는 Dense 레이어를 거쳐서 마지막 출력층에서 sigmoid로 출력을 0과 1사이로 제한.</p:text>
    <p:extLst>
      <p:ext uri="{C676402C-5697-4E1C-873F-D02D1690AC5C}">
        <p15:threadingInfo xmlns:p15="http://schemas.microsoft.com/office/powerpoint/2012/main" timeZoneBias="-540"/>
      </p:ext>
    </p:extLst>
  </p:cm>
  <p:cm authorId="1" dt="2021-06-07T19:50:39.792" idx="58">
    <p:pos x="10" y="146"/>
    <p:text>lstm을 선택한 이유는 RNN계열 모형은 특성상 네트워크가 기억력을 지닐 수 있어 순서와 관련된 데이터를 처리하는데 요긴한데 이중 특히 LSTM 이나 GRU는 장기간에 걸친 데이터를 전반적으로 파악 할 수 있어 시계열 분석에 적합하다. 통상적으로는 GRU가 조금 더 빠르다고 알려져 있으나 현 모델 구조에서는 LSTM이 실제로 모델을 학습시켰을때 학습 시간(2배 이상) 이나 결과면에서 LSTM쪽이 우수하여 LSTM을 선택하였다</p:text>
    <p:extLst>
      <p:ext uri="{C676402C-5697-4E1C-873F-D02D1690AC5C}">
        <p15:threadingInfo xmlns:p15="http://schemas.microsoft.com/office/powerpoint/2012/main" timeZoneBias="-540">
          <p15:parentCm authorId="3" idx="5"/>
        </p15:threadingInfo>
      </p:ext>
    </p:extLst>
  </p:cm>
</p:cmLst>
</file>

<file path=ppt/comments/comment29.xml><?xml version="1.0" encoding="utf-8"?>
<p:cmLst xmlns:a="http://schemas.openxmlformats.org/drawingml/2006/main" xmlns:r="http://schemas.openxmlformats.org/officeDocument/2006/relationships" xmlns:p="http://schemas.openxmlformats.org/presentationml/2006/main">
  <p:cm authorId="1" dt="2021-06-07T19:49:22.106" idx="57">
    <p:pos x="6474" y="1590"/>
    <p:text>CallBack Option : 
체크 포인트 기록
과적합 등 성능 하락시 학습 중지
TensorBoard 로그 작성</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6-05T20:12:46.216" idx="39">
    <p:pos x="148" y="-212"/>
    <p:text>1907년 ~ 2021년까지의 종관기상관측데이터 -&gt; 데이터를 모든 년도를 한번에 다운받을 수 없어 나눠서 다운받았기 때문에 파일을 불러와 하나의 데이터프레임으로 합치는 작업을 실행</p:text>
    <p:extLst>
      <p:ext uri="{C676402C-5697-4E1C-873F-D02D1690AC5C}">
        <p15:threadingInfo xmlns:p15="http://schemas.microsoft.com/office/powerpoint/2012/main" timeZoneBias="-540"/>
      </p:ext>
    </p:extLst>
  </p:cm>
</p:cmLst>
</file>

<file path=ppt/comments/comment30.xml><?xml version="1.0" encoding="utf-8"?>
<p:cmLst xmlns:a="http://schemas.openxmlformats.org/drawingml/2006/main" xmlns:r="http://schemas.openxmlformats.org/officeDocument/2006/relationships" xmlns:p="http://schemas.openxmlformats.org/presentationml/2006/main">
  <p:cm authorId="1" dt="2021-06-07T14:24:27.022" idx="49">
    <p:pos x="142" y="-176"/>
    <p:text>판매/제조업 등에선 
폭염에 영향을 끼치는 요인보단 
폭염의 발생 유무만 중요하기 때문에, 
상관관계의 유의함을 파악하는 것이 도움이 되는 기상청을 타겟으로 하였다.</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6-05T20:12:46.216" idx="40">
    <p:pos x="148" y="-212"/>
    <p:text>변수 : 변수의 이름이 너무 길어 데이터 분석을 하기에 적절하지 않다고 판단하여 규칙을 갖고 변수의 이름을 지정</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6-05T20:13:51.172" idx="41">
    <p:pos x="155" y="-234"/>
    <p:text>데이터셋이 1907년부터 만들어져있어 옛날에는 기술의 문제로 관측되어있지 않은 변수들이 너무 많고, 1950년~1953년도엔 많은 변수들이 비워져있었다.
그래서 데이터셋의 행은 약 43400개로 변수들 중 변수의 결측치가 10000개 이상인 변수는 삭제</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6-05T20:13:51.172" idx="42">
    <p:pos x="155" y="-234"/>
    <p:text>그럼에도 결측치가 있는 변수가 많았다.
-&gt; 해당 데이터셋에 가장 적합한 결측치 대체 방법을 찾고자 함</p:text>
    <p:extLst>
      <p:ext uri="{C676402C-5697-4E1C-873F-D02D1690AC5C}">
        <p15:threadingInfo xmlns:p15="http://schemas.microsoft.com/office/powerpoint/2012/main" timeZoneBias="-5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6-05T20:46:16.315" idx="43">
    <p:pos x="165" y="-234"/>
    <p:text>데이터셋에 결측치가 존재하는 행을 모두 삭제한 후, 결측치가 없는 데이터셋에서 임의로 결측치를 생성해 결측치를 대체한 후 결측치를 대체한 값과 실제값을 비교해 각 결측치 대체 방법의 결과 비교</p:text>
    <p:extLst>
      <p:ext uri="{C676402C-5697-4E1C-873F-D02D1690AC5C}">
        <p15:threadingInfo xmlns:p15="http://schemas.microsoft.com/office/powerpoint/2012/main" timeZoneBias="-5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06-05T21:19:59.359" idx="44">
    <p:pos x="136" y="-195"/>
    <p:text>결측치 대체 가정에 MCAR, MAR, MNAR 세 가지가 있고, MCAR은 결측여부가 무작위고, MAR은 결측 변수값과 결측여부가 무관해 관측된 타 변수들과 결측여부가 관련있고, MNAR은 결측 변수값이 결측여부와 관련이 있는건데, 저희는 결측여부가 무작위인 MCAR이로 왼쪽 그래프를 확인하면 화면에 표시한 방법들이 적합.</p:text>
    <p:extLst>
      <p:ext uri="{C676402C-5697-4E1C-873F-D02D1690AC5C}">
        <p15:threadingInfo xmlns:p15="http://schemas.microsoft.com/office/powerpoint/2012/main" timeZoneBias="-540"/>
      </p:ext>
    </p:extLst>
  </p:cm>
  <p:cm authorId="1" dt="2021-06-06T14:31:45.147" idx="45">
    <p:pos x="136" y="-59"/>
    <p:text>MSE : 평균제곱오차, MAE : 평균절대오차.
MSE는 회귀에서 자주 사용되는 손실함수로 정확도 개념이 회귀에 적용되지 않아, 일반적인 회귀 지표는 MAE임.</p:text>
    <p:extLst>
      <p:ext uri="{C676402C-5697-4E1C-873F-D02D1690AC5C}">
        <p15:threadingInfo xmlns:p15="http://schemas.microsoft.com/office/powerpoint/2012/main" timeZoneBias="-540">
          <p15:parentCm authorId="1" idx="44"/>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1-06-05T21:19:59.359" idx="46">
    <p:pos x="136" y="-195"/>
    <p:text>또, 이 결측치 방법이 분포에 영향을 많이 미치는지에 대해 알아보았다. 그 결과 missMDA Regularized, pcaMethods PPCA, pcaMethods BPCE, mice mixed, mi Bayesian, Amelia, missForest, Hmisc aregImpute, VIM KNN의 결과가 좋게 나왔다.
이 결측치 처리의 코드가 돌아가는데 굉장히 오랜 시간이 걸려 임의로 mice로 결측치를 대체한 데이터셋으로 모델을 진행 중이었고, mice의 결측치 처리 결과가 좋게 나와서 최종적으로 결측치의 대체 방법을 mice로 선택함</p:text>
    <p:extLst>
      <p:ext uri="{C676402C-5697-4E1C-873F-D02D1690AC5C}">
        <p15:threadingInfo xmlns:p15="http://schemas.microsoft.com/office/powerpoint/2012/main" timeZoneBias="-540"/>
      </p:ext>
    </p:extLst>
  </p:cm>
  <p:cm authorId="1" dt="2021-06-06T14:33:47.885" idx="47">
    <p:pos x="136" y="-59"/>
    <p:text>KS test는 비교하고자 하는 두 분포의 empirical distribution function 의 차이를 특정 기준과 비교하여 기각의 여부를 결정하는 것</p:text>
    <p:extLst>
      <p:ext uri="{C676402C-5697-4E1C-873F-D02D1690AC5C}">
        <p15:threadingInfo xmlns:p15="http://schemas.microsoft.com/office/powerpoint/2012/main" timeZoneBias="-540">
          <p15:parentCm authorId="1" idx="46"/>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0104EAF-4096-487C-8A1C-4BD8BCC85575}"/>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dirty="0"/>
              <a:t>마스터 제목 스타일 편집</a:t>
            </a:r>
          </a:p>
        </p:txBody>
      </p:sp>
      <p:sp>
        <p:nvSpPr>
          <p:cNvPr id="3" name="부제목 2">
            <a:extLst>
              <a:ext uri="{FF2B5EF4-FFF2-40B4-BE49-F238E27FC236}">
                <a16:creationId xmlns:a16="http://schemas.microsoft.com/office/drawing/2014/main" id="{1345FFD4-9179-4A51-820A-3A4087D952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클릭하여 마스터 부제목 스타일 편집</a:t>
            </a:r>
          </a:p>
        </p:txBody>
      </p:sp>
      <p:sp>
        <p:nvSpPr>
          <p:cNvPr id="4" name="날짜 개체 틀 3">
            <a:extLst>
              <a:ext uri="{FF2B5EF4-FFF2-40B4-BE49-F238E27FC236}">
                <a16:creationId xmlns:a16="http://schemas.microsoft.com/office/drawing/2014/main" id="{7C34142D-CE67-49FE-82A9-1D136C61214B}"/>
              </a:ext>
            </a:extLst>
          </p:cNvPr>
          <p:cNvSpPr>
            <a:spLocks noGrp="1"/>
          </p:cNvSpPr>
          <p:nvPr>
            <p:ph type="dt" sz="half" idx="10"/>
          </p:nvPr>
        </p:nvSpPr>
        <p:spPr/>
        <p:txBody>
          <a:bodyPr/>
          <a:lstStyle>
            <a:lvl1pPr>
              <a:defRPr/>
            </a:lvl1pPr>
          </a:lstStyle>
          <a:p>
            <a:fld id="{5FEBD383-180D-43EA-BA98-6581FC41793D}" type="datetimeFigureOut">
              <a:rPr lang="ko-KR" altLang="en-US" smtClean="0"/>
              <a:pPr/>
              <a:t>2021-06-07</a:t>
            </a:fld>
            <a:endParaRPr lang="ko-KR" altLang="en-US" dirty="0"/>
          </a:p>
        </p:txBody>
      </p:sp>
      <p:sp>
        <p:nvSpPr>
          <p:cNvPr id="5" name="바닥글 개체 틀 4">
            <a:extLst>
              <a:ext uri="{FF2B5EF4-FFF2-40B4-BE49-F238E27FC236}">
                <a16:creationId xmlns:a16="http://schemas.microsoft.com/office/drawing/2014/main" id="{99BC30D8-0C95-4387-86C7-2E24AFC4695F}"/>
              </a:ext>
            </a:extLst>
          </p:cNvPr>
          <p:cNvSpPr>
            <a:spLocks noGrp="1"/>
          </p:cNvSpPr>
          <p:nvPr>
            <p:ph type="ftr" sz="quarter" idx="11"/>
          </p:nvPr>
        </p:nvSpPr>
        <p:spPr/>
        <p:txBody>
          <a:bodyPr/>
          <a:lstStyle>
            <a:lvl1pPr>
              <a:defRPr/>
            </a:lvl1pPr>
          </a:lstStyle>
          <a:p>
            <a:endParaRPr lang="ko-KR" altLang="en-US" dirty="0"/>
          </a:p>
        </p:txBody>
      </p:sp>
      <p:sp>
        <p:nvSpPr>
          <p:cNvPr id="6" name="슬라이드 번호 개체 틀 5">
            <a:extLst>
              <a:ext uri="{FF2B5EF4-FFF2-40B4-BE49-F238E27FC236}">
                <a16:creationId xmlns:a16="http://schemas.microsoft.com/office/drawing/2014/main" id="{F95513A9-7C54-495C-B3A2-F3ED0F7077AB}"/>
              </a:ext>
            </a:extLst>
          </p:cNvPr>
          <p:cNvSpPr>
            <a:spLocks noGrp="1"/>
          </p:cNvSpPr>
          <p:nvPr>
            <p:ph type="sldNum" sz="quarter" idx="12"/>
          </p:nvPr>
        </p:nvSpPr>
        <p:spPr/>
        <p:txBody>
          <a:bodyPr/>
          <a:lstStyle>
            <a:lvl1pPr>
              <a:defRPr/>
            </a:lvl1pPr>
          </a:lstStyle>
          <a:p>
            <a:fld id="{25B0EE12-2392-4FBB-85BD-E1AF4601EB8E}" type="slidenum">
              <a:rPr lang="ko-KR" altLang="en-US" smtClean="0"/>
              <a:pPr/>
              <a:t>‹#›</a:t>
            </a:fld>
            <a:endParaRPr lang="ko-KR" altLang="en-US" dirty="0"/>
          </a:p>
        </p:txBody>
      </p:sp>
    </p:spTree>
    <p:extLst>
      <p:ext uri="{BB962C8B-B14F-4D97-AF65-F5344CB8AC3E}">
        <p14:creationId xmlns:p14="http://schemas.microsoft.com/office/powerpoint/2010/main" val="3116751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BB16572-08F9-4DE9-8717-04C09F9619AB}"/>
              </a:ext>
            </a:extLst>
          </p:cNvPr>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a:extLst>
              <a:ext uri="{FF2B5EF4-FFF2-40B4-BE49-F238E27FC236}">
                <a16:creationId xmlns:a16="http://schemas.microsoft.com/office/drawing/2014/main" id="{4DDE5FE2-AF48-4E63-8386-3C7C24E7F61B}"/>
              </a:ext>
            </a:extLst>
          </p:cNvPr>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4" name="날짜 개체 틀 3">
            <a:extLst>
              <a:ext uri="{FF2B5EF4-FFF2-40B4-BE49-F238E27FC236}">
                <a16:creationId xmlns:a16="http://schemas.microsoft.com/office/drawing/2014/main" id="{95865D99-BA75-4127-9340-BC371C0FB39B}"/>
              </a:ext>
            </a:extLst>
          </p:cNvPr>
          <p:cNvSpPr>
            <a:spLocks noGrp="1"/>
          </p:cNvSpPr>
          <p:nvPr>
            <p:ph type="dt" sz="half" idx="10"/>
          </p:nvPr>
        </p:nvSpPr>
        <p:spPr/>
        <p:txBody>
          <a:bodyPr/>
          <a:lstStyle>
            <a:lvl1pPr>
              <a:defRPr/>
            </a:lvl1pPr>
          </a:lstStyle>
          <a:p>
            <a:fld id="{5FEBD383-180D-43EA-BA98-6581FC41793D}" type="datetimeFigureOut">
              <a:rPr lang="ko-KR" altLang="en-US" smtClean="0"/>
              <a:pPr/>
              <a:t>2021-06-07</a:t>
            </a:fld>
            <a:endParaRPr lang="ko-KR" altLang="en-US" dirty="0"/>
          </a:p>
        </p:txBody>
      </p:sp>
      <p:sp>
        <p:nvSpPr>
          <p:cNvPr id="5" name="바닥글 개체 틀 4">
            <a:extLst>
              <a:ext uri="{FF2B5EF4-FFF2-40B4-BE49-F238E27FC236}">
                <a16:creationId xmlns:a16="http://schemas.microsoft.com/office/drawing/2014/main" id="{F11773D2-D128-4380-9FA3-BDA96CA50929}"/>
              </a:ext>
            </a:extLst>
          </p:cNvPr>
          <p:cNvSpPr>
            <a:spLocks noGrp="1"/>
          </p:cNvSpPr>
          <p:nvPr>
            <p:ph type="ftr" sz="quarter" idx="11"/>
          </p:nvPr>
        </p:nvSpPr>
        <p:spPr/>
        <p:txBody>
          <a:bodyPr/>
          <a:lstStyle>
            <a:lvl1pPr>
              <a:defRPr/>
            </a:lvl1pPr>
          </a:lstStyle>
          <a:p>
            <a:endParaRPr lang="ko-KR" altLang="en-US" dirty="0"/>
          </a:p>
        </p:txBody>
      </p:sp>
      <p:sp>
        <p:nvSpPr>
          <p:cNvPr id="6" name="슬라이드 번호 개체 틀 5">
            <a:extLst>
              <a:ext uri="{FF2B5EF4-FFF2-40B4-BE49-F238E27FC236}">
                <a16:creationId xmlns:a16="http://schemas.microsoft.com/office/drawing/2014/main" id="{F90189E6-E04F-498A-8F42-9B5645A18D96}"/>
              </a:ext>
            </a:extLst>
          </p:cNvPr>
          <p:cNvSpPr>
            <a:spLocks noGrp="1"/>
          </p:cNvSpPr>
          <p:nvPr>
            <p:ph type="sldNum" sz="quarter" idx="12"/>
          </p:nvPr>
        </p:nvSpPr>
        <p:spPr/>
        <p:txBody>
          <a:bodyPr/>
          <a:lstStyle>
            <a:lvl1pPr>
              <a:defRPr/>
            </a:lvl1pPr>
          </a:lstStyle>
          <a:p>
            <a:fld id="{25B0EE12-2392-4FBB-85BD-E1AF4601EB8E}" type="slidenum">
              <a:rPr lang="ko-KR" altLang="en-US" smtClean="0"/>
              <a:pPr/>
              <a:t>‹#›</a:t>
            </a:fld>
            <a:endParaRPr lang="ko-KR" altLang="en-US" dirty="0"/>
          </a:p>
        </p:txBody>
      </p:sp>
    </p:spTree>
    <p:extLst>
      <p:ext uri="{BB962C8B-B14F-4D97-AF65-F5344CB8AC3E}">
        <p14:creationId xmlns:p14="http://schemas.microsoft.com/office/powerpoint/2010/main" val="407095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C30C3F6E-A082-4BFE-9331-FC5CCB6F91AF}"/>
              </a:ext>
            </a:extLst>
          </p:cNvPr>
          <p:cNvSpPr>
            <a:spLocks noGrp="1"/>
          </p:cNvSpPr>
          <p:nvPr>
            <p:ph type="title" orient="vert"/>
          </p:nvPr>
        </p:nvSpPr>
        <p:spPr>
          <a:xfrm>
            <a:off x="8724900" y="365125"/>
            <a:ext cx="2628900" cy="5811838"/>
          </a:xfrm>
        </p:spPr>
        <p:txBody>
          <a:bodyPr vert="eaVert"/>
          <a:lstStyle>
            <a:lvl1pPr>
              <a:defRPr/>
            </a:lvl1pPr>
          </a:lstStyle>
          <a:p>
            <a:r>
              <a:rPr lang="ko-KR" altLang="en-US" dirty="0"/>
              <a:t>마스터 제목 스타일 편집</a:t>
            </a:r>
          </a:p>
        </p:txBody>
      </p:sp>
      <p:sp>
        <p:nvSpPr>
          <p:cNvPr id="3" name="세로 텍스트 개체 틀 2">
            <a:extLst>
              <a:ext uri="{FF2B5EF4-FFF2-40B4-BE49-F238E27FC236}">
                <a16:creationId xmlns:a16="http://schemas.microsoft.com/office/drawing/2014/main" id="{19BFF7BC-A964-4041-891D-B8F080A94751}"/>
              </a:ext>
            </a:extLst>
          </p:cNvPr>
          <p:cNvSpPr>
            <a:spLocks noGrp="1"/>
          </p:cNvSpPr>
          <p:nvPr>
            <p:ph type="body" orient="vert" idx="1"/>
          </p:nvPr>
        </p:nvSpPr>
        <p:spPr>
          <a:xfrm>
            <a:off x="838200" y="365125"/>
            <a:ext cx="7734300" cy="5811838"/>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4" name="날짜 개체 틀 3">
            <a:extLst>
              <a:ext uri="{FF2B5EF4-FFF2-40B4-BE49-F238E27FC236}">
                <a16:creationId xmlns:a16="http://schemas.microsoft.com/office/drawing/2014/main" id="{F03C6BDF-B0EE-41AE-B505-57DFFC097C08}"/>
              </a:ext>
            </a:extLst>
          </p:cNvPr>
          <p:cNvSpPr>
            <a:spLocks noGrp="1"/>
          </p:cNvSpPr>
          <p:nvPr>
            <p:ph type="dt" sz="half" idx="10"/>
          </p:nvPr>
        </p:nvSpPr>
        <p:spPr/>
        <p:txBody>
          <a:bodyPr/>
          <a:lstStyle>
            <a:lvl1pPr>
              <a:defRPr/>
            </a:lvl1pPr>
          </a:lstStyle>
          <a:p>
            <a:fld id="{5FEBD383-180D-43EA-BA98-6581FC41793D}" type="datetimeFigureOut">
              <a:rPr lang="ko-KR" altLang="en-US" smtClean="0"/>
              <a:pPr/>
              <a:t>2021-06-07</a:t>
            </a:fld>
            <a:endParaRPr lang="ko-KR" altLang="en-US" dirty="0"/>
          </a:p>
        </p:txBody>
      </p:sp>
      <p:sp>
        <p:nvSpPr>
          <p:cNvPr id="5" name="바닥글 개체 틀 4">
            <a:extLst>
              <a:ext uri="{FF2B5EF4-FFF2-40B4-BE49-F238E27FC236}">
                <a16:creationId xmlns:a16="http://schemas.microsoft.com/office/drawing/2014/main" id="{CD9FD732-5125-4642-92CA-2CF89A7C009F}"/>
              </a:ext>
            </a:extLst>
          </p:cNvPr>
          <p:cNvSpPr>
            <a:spLocks noGrp="1"/>
          </p:cNvSpPr>
          <p:nvPr>
            <p:ph type="ftr" sz="quarter" idx="11"/>
          </p:nvPr>
        </p:nvSpPr>
        <p:spPr/>
        <p:txBody>
          <a:bodyPr/>
          <a:lstStyle>
            <a:lvl1pPr>
              <a:defRPr/>
            </a:lvl1pPr>
          </a:lstStyle>
          <a:p>
            <a:endParaRPr lang="ko-KR" altLang="en-US" dirty="0"/>
          </a:p>
        </p:txBody>
      </p:sp>
      <p:sp>
        <p:nvSpPr>
          <p:cNvPr id="6" name="슬라이드 번호 개체 틀 5">
            <a:extLst>
              <a:ext uri="{FF2B5EF4-FFF2-40B4-BE49-F238E27FC236}">
                <a16:creationId xmlns:a16="http://schemas.microsoft.com/office/drawing/2014/main" id="{8A343CDF-F788-49F3-A7B6-7258CD888616}"/>
              </a:ext>
            </a:extLst>
          </p:cNvPr>
          <p:cNvSpPr>
            <a:spLocks noGrp="1"/>
          </p:cNvSpPr>
          <p:nvPr>
            <p:ph type="sldNum" sz="quarter" idx="12"/>
          </p:nvPr>
        </p:nvSpPr>
        <p:spPr/>
        <p:txBody>
          <a:bodyPr/>
          <a:lstStyle>
            <a:lvl1pPr>
              <a:defRPr/>
            </a:lvl1pPr>
          </a:lstStyle>
          <a:p>
            <a:fld id="{25B0EE12-2392-4FBB-85BD-E1AF4601EB8E}" type="slidenum">
              <a:rPr lang="ko-KR" altLang="en-US" smtClean="0"/>
              <a:pPr/>
              <a:t>‹#›</a:t>
            </a:fld>
            <a:endParaRPr lang="ko-KR" altLang="en-US" dirty="0"/>
          </a:p>
        </p:txBody>
      </p:sp>
    </p:spTree>
    <p:extLst>
      <p:ext uri="{BB962C8B-B14F-4D97-AF65-F5344CB8AC3E}">
        <p14:creationId xmlns:p14="http://schemas.microsoft.com/office/powerpoint/2010/main" val="242580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B294D6-123A-4229-8405-9C03FBC23475}"/>
              </a:ext>
            </a:extLst>
          </p:cNvPr>
          <p:cNvSpPr>
            <a:spLocks noGrp="1"/>
          </p:cNvSpPr>
          <p:nvPr>
            <p:ph type="title"/>
          </p:nvPr>
        </p:nvSpPr>
        <p:spPr/>
        <p:txBody>
          <a:bodyPr/>
          <a:lstStyle>
            <a:lvl1pPr>
              <a:defRPr/>
            </a:lvl1pPr>
          </a:lstStyle>
          <a:p>
            <a:r>
              <a:rPr lang="ko-KR" altLang="en-US" dirty="0"/>
              <a:t>마스터 제목 스타일 편집</a:t>
            </a:r>
          </a:p>
        </p:txBody>
      </p:sp>
      <p:sp>
        <p:nvSpPr>
          <p:cNvPr id="3" name="내용 개체 틀 2">
            <a:extLst>
              <a:ext uri="{FF2B5EF4-FFF2-40B4-BE49-F238E27FC236}">
                <a16:creationId xmlns:a16="http://schemas.microsoft.com/office/drawing/2014/main" id="{BB4424A2-CA29-48FE-A4E5-CEB76AAB29C6}"/>
              </a:ext>
            </a:extLst>
          </p:cNvPr>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4" name="날짜 개체 틀 3">
            <a:extLst>
              <a:ext uri="{FF2B5EF4-FFF2-40B4-BE49-F238E27FC236}">
                <a16:creationId xmlns:a16="http://schemas.microsoft.com/office/drawing/2014/main" id="{C3C92E65-7A79-49E1-9FDE-41E5256BAD0F}"/>
              </a:ext>
            </a:extLst>
          </p:cNvPr>
          <p:cNvSpPr>
            <a:spLocks noGrp="1"/>
          </p:cNvSpPr>
          <p:nvPr>
            <p:ph type="dt" sz="half" idx="10"/>
          </p:nvPr>
        </p:nvSpPr>
        <p:spPr/>
        <p:txBody>
          <a:bodyPr/>
          <a:lstStyle>
            <a:lvl1pPr>
              <a:defRPr/>
            </a:lvl1pPr>
          </a:lstStyle>
          <a:p>
            <a:fld id="{5FEBD383-180D-43EA-BA98-6581FC41793D}" type="datetimeFigureOut">
              <a:rPr lang="ko-KR" altLang="en-US" smtClean="0"/>
              <a:pPr/>
              <a:t>2021-06-07</a:t>
            </a:fld>
            <a:endParaRPr lang="ko-KR" altLang="en-US" dirty="0"/>
          </a:p>
        </p:txBody>
      </p:sp>
      <p:sp>
        <p:nvSpPr>
          <p:cNvPr id="5" name="바닥글 개체 틀 4">
            <a:extLst>
              <a:ext uri="{FF2B5EF4-FFF2-40B4-BE49-F238E27FC236}">
                <a16:creationId xmlns:a16="http://schemas.microsoft.com/office/drawing/2014/main" id="{F0567289-637A-459E-99F9-79EE5372A973}"/>
              </a:ext>
            </a:extLst>
          </p:cNvPr>
          <p:cNvSpPr>
            <a:spLocks noGrp="1"/>
          </p:cNvSpPr>
          <p:nvPr>
            <p:ph type="ftr" sz="quarter" idx="11"/>
          </p:nvPr>
        </p:nvSpPr>
        <p:spPr/>
        <p:txBody>
          <a:bodyPr/>
          <a:lstStyle>
            <a:lvl1pPr>
              <a:defRPr/>
            </a:lvl1pPr>
          </a:lstStyle>
          <a:p>
            <a:endParaRPr lang="ko-KR" altLang="en-US" dirty="0"/>
          </a:p>
        </p:txBody>
      </p:sp>
      <p:sp>
        <p:nvSpPr>
          <p:cNvPr id="6" name="슬라이드 번호 개체 틀 5">
            <a:extLst>
              <a:ext uri="{FF2B5EF4-FFF2-40B4-BE49-F238E27FC236}">
                <a16:creationId xmlns:a16="http://schemas.microsoft.com/office/drawing/2014/main" id="{0EA39484-68B6-48FE-81C2-A253F1CA6132}"/>
              </a:ext>
            </a:extLst>
          </p:cNvPr>
          <p:cNvSpPr>
            <a:spLocks noGrp="1"/>
          </p:cNvSpPr>
          <p:nvPr>
            <p:ph type="sldNum" sz="quarter" idx="12"/>
          </p:nvPr>
        </p:nvSpPr>
        <p:spPr/>
        <p:txBody>
          <a:bodyPr/>
          <a:lstStyle>
            <a:lvl1pPr>
              <a:defRPr/>
            </a:lvl1pPr>
          </a:lstStyle>
          <a:p>
            <a:fld id="{25B0EE12-2392-4FBB-85BD-E1AF4601EB8E}" type="slidenum">
              <a:rPr lang="ko-KR" altLang="en-US" smtClean="0"/>
              <a:pPr/>
              <a:t>‹#›</a:t>
            </a:fld>
            <a:endParaRPr lang="ko-KR" altLang="en-US" dirty="0"/>
          </a:p>
        </p:txBody>
      </p:sp>
    </p:spTree>
    <p:extLst>
      <p:ext uri="{BB962C8B-B14F-4D97-AF65-F5344CB8AC3E}">
        <p14:creationId xmlns:p14="http://schemas.microsoft.com/office/powerpoint/2010/main" val="1025088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3C19C2-7616-4AE7-A8D3-38FD53154C98}"/>
              </a:ext>
            </a:extLst>
          </p:cNvPr>
          <p:cNvSpPr>
            <a:spLocks noGrp="1"/>
          </p:cNvSpPr>
          <p:nvPr>
            <p:ph type="title"/>
          </p:nvPr>
        </p:nvSpPr>
        <p:spPr>
          <a:xfrm>
            <a:off x="831850" y="1709738"/>
            <a:ext cx="10515600" cy="2852737"/>
          </a:xfrm>
        </p:spPr>
        <p:txBody>
          <a:bodyPr anchor="b"/>
          <a:lstStyle>
            <a:lvl1pPr>
              <a:defRPr sz="6000"/>
            </a:lvl1pPr>
          </a:lstStyle>
          <a:p>
            <a:r>
              <a:rPr lang="ko-KR" altLang="en-US" dirty="0"/>
              <a:t>마스터 제목 스타일 편집</a:t>
            </a:r>
          </a:p>
        </p:txBody>
      </p:sp>
      <p:sp>
        <p:nvSpPr>
          <p:cNvPr id="3" name="텍스트 개체 틀 2">
            <a:extLst>
              <a:ext uri="{FF2B5EF4-FFF2-40B4-BE49-F238E27FC236}">
                <a16:creationId xmlns:a16="http://schemas.microsoft.com/office/drawing/2014/main" id="{7C489993-AFC3-488C-B221-51D7FD518D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dirty="0"/>
              <a:t>마스터 텍스트 스타일을 편집하려면 클릭</a:t>
            </a:r>
          </a:p>
        </p:txBody>
      </p:sp>
      <p:sp>
        <p:nvSpPr>
          <p:cNvPr id="4" name="날짜 개체 틀 3">
            <a:extLst>
              <a:ext uri="{FF2B5EF4-FFF2-40B4-BE49-F238E27FC236}">
                <a16:creationId xmlns:a16="http://schemas.microsoft.com/office/drawing/2014/main" id="{4BC44E68-50AD-428B-BD6A-8ABC85BD0395}"/>
              </a:ext>
            </a:extLst>
          </p:cNvPr>
          <p:cNvSpPr>
            <a:spLocks noGrp="1"/>
          </p:cNvSpPr>
          <p:nvPr>
            <p:ph type="dt" sz="half" idx="10"/>
          </p:nvPr>
        </p:nvSpPr>
        <p:spPr/>
        <p:txBody>
          <a:bodyPr/>
          <a:lstStyle>
            <a:lvl1pPr>
              <a:defRPr/>
            </a:lvl1pPr>
          </a:lstStyle>
          <a:p>
            <a:fld id="{5FEBD383-180D-43EA-BA98-6581FC41793D}" type="datetimeFigureOut">
              <a:rPr lang="ko-KR" altLang="en-US" smtClean="0"/>
              <a:pPr/>
              <a:t>2021-06-07</a:t>
            </a:fld>
            <a:endParaRPr lang="ko-KR" altLang="en-US" dirty="0"/>
          </a:p>
        </p:txBody>
      </p:sp>
      <p:sp>
        <p:nvSpPr>
          <p:cNvPr id="5" name="바닥글 개체 틀 4">
            <a:extLst>
              <a:ext uri="{FF2B5EF4-FFF2-40B4-BE49-F238E27FC236}">
                <a16:creationId xmlns:a16="http://schemas.microsoft.com/office/drawing/2014/main" id="{47F147F1-3BD6-4AEF-9B80-FB5D84734719}"/>
              </a:ext>
            </a:extLst>
          </p:cNvPr>
          <p:cNvSpPr>
            <a:spLocks noGrp="1"/>
          </p:cNvSpPr>
          <p:nvPr>
            <p:ph type="ftr" sz="quarter" idx="11"/>
          </p:nvPr>
        </p:nvSpPr>
        <p:spPr/>
        <p:txBody>
          <a:bodyPr/>
          <a:lstStyle>
            <a:lvl1pPr>
              <a:defRPr/>
            </a:lvl1pPr>
          </a:lstStyle>
          <a:p>
            <a:endParaRPr lang="ko-KR" altLang="en-US" dirty="0"/>
          </a:p>
        </p:txBody>
      </p:sp>
      <p:sp>
        <p:nvSpPr>
          <p:cNvPr id="6" name="슬라이드 번호 개체 틀 5">
            <a:extLst>
              <a:ext uri="{FF2B5EF4-FFF2-40B4-BE49-F238E27FC236}">
                <a16:creationId xmlns:a16="http://schemas.microsoft.com/office/drawing/2014/main" id="{878CCB41-E315-4C82-9412-A14880E9C7BD}"/>
              </a:ext>
            </a:extLst>
          </p:cNvPr>
          <p:cNvSpPr>
            <a:spLocks noGrp="1"/>
          </p:cNvSpPr>
          <p:nvPr>
            <p:ph type="sldNum" sz="quarter" idx="12"/>
          </p:nvPr>
        </p:nvSpPr>
        <p:spPr/>
        <p:txBody>
          <a:bodyPr/>
          <a:lstStyle>
            <a:lvl1pPr>
              <a:defRPr/>
            </a:lvl1pPr>
          </a:lstStyle>
          <a:p>
            <a:fld id="{25B0EE12-2392-4FBB-85BD-E1AF4601EB8E}" type="slidenum">
              <a:rPr lang="ko-KR" altLang="en-US" smtClean="0"/>
              <a:pPr/>
              <a:t>‹#›</a:t>
            </a:fld>
            <a:endParaRPr lang="ko-KR" altLang="en-US" dirty="0"/>
          </a:p>
        </p:txBody>
      </p:sp>
    </p:spTree>
    <p:extLst>
      <p:ext uri="{BB962C8B-B14F-4D97-AF65-F5344CB8AC3E}">
        <p14:creationId xmlns:p14="http://schemas.microsoft.com/office/powerpoint/2010/main" val="2983108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1F38AB-87B7-44BE-815E-44ADD7567A28}"/>
              </a:ext>
            </a:extLst>
          </p:cNvPr>
          <p:cNvSpPr>
            <a:spLocks noGrp="1"/>
          </p:cNvSpPr>
          <p:nvPr>
            <p:ph type="title"/>
          </p:nvPr>
        </p:nvSpPr>
        <p:spPr/>
        <p:txBody>
          <a:bodyPr/>
          <a:lstStyle>
            <a:lvl1pPr>
              <a:defRPr/>
            </a:lvl1pPr>
          </a:lstStyle>
          <a:p>
            <a:r>
              <a:rPr lang="ko-KR" altLang="en-US" dirty="0"/>
              <a:t>마스터 제목 스타일 편집</a:t>
            </a:r>
          </a:p>
        </p:txBody>
      </p:sp>
      <p:sp>
        <p:nvSpPr>
          <p:cNvPr id="3" name="내용 개체 틀 2">
            <a:extLst>
              <a:ext uri="{FF2B5EF4-FFF2-40B4-BE49-F238E27FC236}">
                <a16:creationId xmlns:a16="http://schemas.microsoft.com/office/drawing/2014/main" id="{81A02E4C-F501-4135-B9C5-012C53C47552}"/>
              </a:ext>
            </a:extLst>
          </p:cNvPr>
          <p:cNvSpPr>
            <a:spLocks noGrp="1"/>
          </p:cNvSpPr>
          <p:nvPr>
            <p:ph sz="half" idx="1"/>
          </p:nvPr>
        </p:nvSpPr>
        <p:spPr>
          <a:xfrm>
            <a:off x="838200" y="1825625"/>
            <a:ext cx="5181600" cy="4351338"/>
          </a:xfrm>
        </p:spPr>
        <p:txBody>
          <a:bodyPr/>
          <a:lstStyle>
            <a:lvl1pPr>
              <a:defRPr/>
            </a:lvl1pPr>
            <a:lvl2pPr>
              <a:defRPr/>
            </a:lvl2pPr>
            <a:lvl3pPr>
              <a:defRPr/>
            </a:lvl3pPr>
            <a:lvl4pPr>
              <a:defRPr/>
            </a:lvl4pPr>
            <a:lvl5pPr>
              <a:defRPr/>
            </a:lvl5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4" name="내용 개체 틀 3">
            <a:extLst>
              <a:ext uri="{FF2B5EF4-FFF2-40B4-BE49-F238E27FC236}">
                <a16:creationId xmlns:a16="http://schemas.microsoft.com/office/drawing/2014/main" id="{1A7D5118-1B8C-4EC8-9786-FC80254D3F91}"/>
              </a:ext>
            </a:extLst>
          </p:cNvPr>
          <p:cNvSpPr>
            <a:spLocks noGrp="1"/>
          </p:cNvSpPr>
          <p:nvPr>
            <p:ph sz="half" idx="2"/>
          </p:nvPr>
        </p:nvSpPr>
        <p:spPr>
          <a:xfrm>
            <a:off x="6172200" y="1825625"/>
            <a:ext cx="5181600" cy="4351338"/>
          </a:xfrm>
        </p:spPr>
        <p:txBody>
          <a:bodyPr/>
          <a:lstStyle>
            <a:lvl1pPr>
              <a:defRPr/>
            </a:lvl1pPr>
            <a:lvl2pPr>
              <a:defRPr/>
            </a:lvl2pPr>
            <a:lvl3pPr>
              <a:defRPr/>
            </a:lvl3pPr>
            <a:lvl4pPr>
              <a:defRPr/>
            </a:lvl4pPr>
            <a:lvl5pPr>
              <a:defRPr/>
            </a:lvl5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5" name="날짜 개체 틀 4">
            <a:extLst>
              <a:ext uri="{FF2B5EF4-FFF2-40B4-BE49-F238E27FC236}">
                <a16:creationId xmlns:a16="http://schemas.microsoft.com/office/drawing/2014/main" id="{8CEF32B1-5A62-4608-A0E5-0315AD94A86A}"/>
              </a:ext>
            </a:extLst>
          </p:cNvPr>
          <p:cNvSpPr>
            <a:spLocks noGrp="1"/>
          </p:cNvSpPr>
          <p:nvPr>
            <p:ph type="dt" sz="half" idx="10"/>
          </p:nvPr>
        </p:nvSpPr>
        <p:spPr/>
        <p:txBody>
          <a:bodyPr/>
          <a:lstStyle>
            <a:lvl1pPr>
              <a:defRPr/>
            </a:lvl1pPr>
          </a:lstStyle>
          <a:p>
            <a:fld id="{5FEBD383-180D-43EA-BA98-6581FC41793D}" type="datetimeFigureOut">
              <a:rPr lang="ko-KR" altLang="en-US" smtClean="0"/>
              <a:pPr/>
              <a:t>2021-06-07</a:t>
            </a:fld>
            <a:endParaRPr lang="ko-KR" altLang="en-US" dirty="0"/>
          </a:p>
        </p:txBody>
      </p:sp>
      <p:sp>
        <p:nvSpPr>
          <p:cNvPr id="6" name="바닥글 개체 틀 5">
            <a:extLst>
              <a:ext uri="{FF2B5EF4-FFF2-40B4-BE49-F238E27FC236}">
                <a16:creationId xmlns:a16="http://schemas.microsoft.com/office/drawing/2014/main" id="{CD143A5F-EBA8-42E2-A309-4B7D6266535D}"/>
              </a:ext>
            </a:extLst>
          </p:cNvPr>
          <p:cNvSpPr>
            <a:spLocks noGrp="1"/>
          </p:cNvSpPr>
          <p:nvPr>
            <p:ph type="ftr" sz="quarter" idx="11"/>
          </p:nvPr>
        </p:nvSpPr>
        <p:spPr/>
        <p:txBody>
          <a:bodyPr/>
          <a:lstStyle>
            <a:lvl1pPr>
              <a:defRPr/>
            </a:lvl1pPr>
          </a:lstStyle>
          <a:p>
            <a:endParaRPr lang="ko-KR" altLang="en-US" dirty="0"/>
          </a:p>
        </p:txBody>
      </p:sp>
      <p:sp>
        <p:nvSpPr>
          <p:cNvPr id="7" name="슬라이드 번호 개체 틀 6">
            <a:extLst>
              <a:ext uri="{FF2B5EF4-FFF2-40B4-BE49-F238E27FC236}">
                <a16:creationId xmlns:a16="http://schemas.microsoft.com/office/drawing/2014/main" id="{5B3BD9E6-B57B-462E-9C92-54C77A4E9F22}"/>
              </a:ext>
            </a:extLst>
          </p:cNvPr>
          <p:cNvSpPr>
            <a:spLocks noGrp="1"/>
          </p:cNvSpPr>
          <p:nvPr>
            <p:ph type="sldNum" sz="quarter" idx="12"/>
          </p:nvPr>
        </p:nvSpPr>
        <p:spPr/>
        <p:txBody>
          <a:bodyPr/>
          <a:lstStyle>
            <a:lvl1pPr>
              <a:defRPr/>
            </a:lvl1pPr>
          </a:lstStyle>
          <a:p>
            <a:fld id="{25B0EE12-2392-4FBB-85BD-E1AF4601EB8E}" type="slidenum">
              <a:rPr lang="ko-KR" altLang="en-US" smtClean="0"/>
              <a:pPr/>
              <a:t>‹#›</a:t>
            </a:fld>
            <a:endParaRPr lang="ko-KR" altLang="en-US" dirty="0"/>
          </a:p>
        </p:txBody>
      </p:sp>
    </p:spTree>
    <p:extLst>
      <p:ext uri="{BB962C8B-B14F-4D97-AF65-F5344CB8AC3E}">
        <p14:creationId xmlns:p14="http://schemas.microsoft.com/office/powerpoint/2010/main" val="2291568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ADEBC21-CED8-429D-9A4B-8F79A8BC5658}"/>
              </a:ext>
            </a:extLst>
          </p:cNvPr>
          <p:cNvSpPr>
            <a:spLocks noGrp="1"/>
          </p:cNvSpPr>
          <p:nvPr>
            <p:ph type="title"/>
          </p:nvPr>
        </p:nvSpPr>
        <p:spPr>
          <a:xfrm>
            <a:off x="839788" y="365125"/>
            <a:ext cx="10515600" cy="1325563"/>
          </a:xfrm>
        </p:spPr>
        <p:txBody>
          <a:bodyPr/>
          <a:lstStyle>
            <a:lvl1pPr>
              <a:defRPr/>
            </a:lvl1pPr>
          </a:lstStyle>
          <a:p>
            <a:r>
              <a:rPr lang="ko-KR" altLang="en-US" dirty="0"/>
              <a:t>마스터 제목 스타일 편집</a:t>
            </a:r>
          </a:p>
        </p:txBody>
      </p:sp>
      <p:sp>
        <p:nvSpPr>
          <p:cNvPr id="3" name="텍스트 개체 틀 2">
            <a:extLst>
              <a:ext uri="{FF2B5EF4-FFF2-40B4-BE49-F238E27FC236}">
                <a16:creationId xmlns:a16="http://schemas.microsoft.com/office/drawing/2014/main" id="{4EC122B6-9109-4B8D-ADE7-34292E2852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dirty="0"/>
              <a:t>마스터 텍스트 스타일을 편집하려면 클릭</a:t>
            </a:r>
          </a:p>
        </p:txBody>
      </p:sp>
      <p:sp>
        <p:nvSpPr>
          <p:cNvPr id="4" name="내용 개체 틀 3">
            <a:extLst>
              <a:ext uri="{FF2B5EF4-FFF2-40B4-BE49-F238E27FC236}">
                <a16:creationId xmlns:a16="http://schemas.microsoft.com/office/drawing/2014/main" id="{AE0C8E5C-1EA3-4411-8D5F-741101160D2E}"/>
              </a:ext>
            </a:extLst>
          </p:cNvPr>
          <p:cNvSpPr>
            <a:spLocks noGrp="1"/>
          </p:cNvSpPr>
          <p:nvPr>
            <p:ph sz="half" idx="2"/>
          </p:nvPr>
        </p:nvSpPr>
        <p:spPr>
          <a:xfrm>
            <a:off x="839788" y="2505075"/>
            <a:ext cx="5157787" cy="3684588"/>
          </a:xfrm>
        </p:spPr>
        <p:txBody>
          <a:bodyPr/>
          <a:lstStyle>
            <a:lvl1pPr>
              <a:defRPr/>
            </a:lvl1pPr>
            <a:lvl2pPr>
              <a:defRPr/>
            </a:lvl2pPr>
            <a:lvl3pPr>
              <a:defRPr/>
            </a:lvl3pPr>
            <a:lvl4pPr>
              <a:defRPr/>
            </a:lvl4pPr>
            <a:lvl5pPr>
              <a:defRPr/>
            </a:lvl5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5" name="텍스트 개체 틀 4">
            <a:extLst>
              <a:ext uri="{FF2B5EF4-FFF2-40B4-BE49-F238E27FC236}">
                <a16:creationId xmlns:a16="http://schemas.microsoft.com/office/drawing/2014/main" id="{4E81311A-6387-4848-95B9-38A94E241A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dirty="0"/>
              <a:t>마스터 텍스트 스타일을 편집하려면 클릭</a:t>
            </a:r>
          </a:p>
        </p:txBody>
      </p:sp>
      <p:sp>
        <p:nvSpPr>
          <p:cNvPr id="6" name="내용 개체 틀 5">
            <a:extLst>
              <a:ext uri="{FF2B5EF4-FFF2-40B4-BE49-F238E27FC236}">
                <a16:creationId xmlns:a16="http://schemas.microsoft.com/office/drawing/2014/main" id="{D0EAD13E-D87A-4D13-BEC7-4692F6432E2B}"/>
              </a:ext>
            </a:extLst>
          </p:cNvPr>
          <p:cNvSpPr>
            <a:spLocks noGrp="1"/>
          </p:cNvSpPr>
          <p:nvPr>
            <p:ph sz="quarter" idx="4"/>
          </p:nvPr>
        </p:nvSpPr>
        <p:spPr>
          <a:xfrm>
            <a:off x="6172200" y="2505075"/>
            <a:ext cx="5183188" cy="3684588"/>
          </a:xfrm>
        </p:spPr>
        <p:txBody>
          <a:bodyPr/>
          <a:lstStyle>
            <a:lvl1pPr>
              <a:defRPr/>
            </a:lvl1pPr>
            <a:lvl2pPr>
              <a:defRPr/>
            </a:lvl2pPr>
            <a:lvl3pPr>
              <a:defRPr/>
            </a:lvl3pPr>
            <a:lvl4pPr>
              <a:defRPr/>
            </a:lvl4pPr>
            <a:lvl5pPr>
              <a:defRPr/>
            </a:lvl5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7" name="날짜 개체 틀 6">
            <a:extLst>
              <a:ext uri="{FF2B5EF4-FFF2-40B4-BE49-F238E27FC236}">
                <a16:creationId xmlns:a16="http://schemas.microsoft.com/office/drawing/2014/main" id="{61E3712C-0C53-4F4C-8E0B-D5503678F0DE}"/>
              </a:ext>
            </a:extLst>
          </p:cNvPr>
          <p:cNvSpPr>
            <a:spLocks noGrp="1"/>
          </p:cNvSpPr>
          <p:nvPr>
            <p:ph type="dt" sz="half" idx="10"/>
          </p:nvPr>
        </p:nvSpPr>
        <p:spPr/>
        <p:txBody>
          <a:bodyPr/>
          <a:lstStyle>
            <a:lvl1pPr>
              <a:defRPr/>
            </a:lvl1pPr>
          </a:lstStyle>
          <a:p>
            <a:fld id="{5FEBD383-180D-43EA-BA98-6581FC41793D}" type="datetimeFigureOut">
              <a:rPr lang="ko-KR" altLang="en-US" smtClean="0"/>
              <a:pPr/>
              <a:t>2021-06-07</a:t>
            </a:fld>
            <a:endParaRPr lang="ko-KR" altLang="en-US" dirty="0"/>
          </a:p>
        </p:txBody>
      </p:sp>
      <p:sp>
        <p:nvSpPr>
          <p:cNvPr id="8" name="바닥글 개체 틀 7">
            <a:extLst>
              <a:ext uri="{FF2B5EF4-FFF2-40B4-BE49-F238E27FC236}">
                <a16:creationId xmlns:a16="http://schemas.microsoft.com/office/drawing/2014/main" id="{9D3114F6-10FF-4ED5-850F-9669C7F15A6E}"/>
              </a:ext>
            </a:extLst>
          </p:cNvPr>
          <p:cNvSpPr>
            <a:spLocks noGrp="1"/>
          </p:cNvSpPr>
          <p:nvPr>
            <p:ph type="ftr" sz="quarter" idx="11"/>
          </p:nvPr>
        </p:nvSpPr>
        <p:spPr/>
        <p:txBody>
          <a:bodyPr/>
          <a:lstStyle>
            <a:lvl1pPr>
              <a:defRPr/>
            </a:lvl1pPr>
          </a:lstStyle>
          <a:p>
            <a:endParaRPr lang="ko-KR" altLang="en-US" dirty="0"/>
          </a:p>
        </p:txBody>
      </p:sp>
      <p:sp>
        <p:nvSpPr>
          <p:cNvPr id="9" name="슬라이드 번호 개체 틀 8">
            <a:extLst>
              <a:ext uri="{FF2B5EF4-FFF2-40B4-BE49-F238E27FC236}">
                <a16:creationId xmlns:a16="http://schemas.microsoft.com/office/drawing/2014/main" id="{9F19C7EC-6C2B-48B7-9646-8B4D2366E48A}"/>
              </a:ext>
            </a:extLst>
          </p:cNvPr>
          <p:cNvSpPr>
            <a:spLocks noGrp="1"/>
          </p:cNvSpPr>
          <p:nvPr>
            <p:ph type="sldNum" sz="quarter" idx="12"/>
          </p:nvPr>
        </p:nvSpPr>
        <p:spPr/>
        <p:txBody>
          <a:bodyPr/>
          <a:lstStyle>
            <a:lvl1pPr>
              <a:defRPr/>
            </a:lvl1pPr>
          </a:lstStyle>
          <a:p>
            <a:fld id="{25B0EE12-2392-4FBB-85BD-E1AF4601EB8E}" type="slidenum">
              <a:rPr lang="ko-KR" altLang="en-US" smtClean="0"/>
              <a:pPr/>
              <a:t>‹#›</a:t>
            </a:fld>
            <a:endParaRPr lang="ko-KR" altLang="en-US" dirty="0"/>
          </a:p>
        </p:txBody>
      </p:sp>
    </p:spTree>
    <p:extLst>
      <p:ext uri="{BB962C8B-B14F-4D97-AF65-F5344CB8AC3E}">
        <p14:creationId xmlns:p14="http://schemas.microsoft.com/office/powerpoint/2010/main" val="1834854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E56ED26-7504-4A6B-8291-E6895D202741}"/>
              </a:ext>
            </a:extLst>
          </p:cNvPr>
          <p:cNvSpPr>
            <a:spLocks noGrp="1"/>
          </p:cNvSpPr>
          <p:nvPr>
            <p:ph type="title"/>
          </p:nvPr>
        </p:nvSpPr>
        <p:spPr/>
        <p:txBody>
          <a:bodyPr/>
          <a:lstStyle>
            <a:lvl1pPr>
              <a:defRPr/>
            </a:lvl1pPr>
          </a:lstStyle>
          <a:p>
            <a:r>
              <a:rPr lang="ko-KR" altLang="en-US" dirty="0"/>
              <a:t>마스터 제목 스타일 편집</a:t>
            </a:r>
          </a:p>
        </p:txBody>
      </p:sp>
      <p:sp>
        <p:nvSpPr>
          <p:cNvPr id="3" name="날짜 개체 틀 2">
            <a:extLst>
              <a:ext uri="{FF2B5EF4-FFF2-40B4-BE49-F238E27FC236}">
                <a16:creationId xmlns:a16="http://schemas.microsoft.com/office/drawing/2014/main" id="{B778F940-5BC8-4072-ABB1-4EAC77070B2B}"/>
              </a:ext>
            </a:extLst>
          </p:cNvPr>
          <p:cNvSpPr>
            <a:spLocks noGrp="1"/>
          </p:cNvSpPr>
          <p:nvPr>
            <p:ph type="dt" sz="half" idx="10"/>
          </p:nvPr>
        </p:nvSpPr>
        <p:spPr/>
        <p:txBody>
          <a:bodyPr/>
          <a:lstStyle>
            <a:lvl1pPr>
              <a:defRPr/>
            </a:lvl1pPr>
          </a:lstStyle>
          <a:p>
            <a:fld id="{5FEBD383-180D-43EA-BA98-6581FC41793D}" type="datetimeFigureOut">
              <a:rPr lang="ko-KR" altLang="en-US" smtClean="0"/>
              <a:pPr/>
              <a:t>2021-06-07</a:t>
            </a:fld>
            <a:endParaRPr lang="ko-KR" altLang="en-US" dirty="0"/>
          </a:p>
        </p:txBody>
      </p:sp>
      <p:sp>
        <p:nvSpPr>
          <p:cNvPr id="4" name="바닥글 개체 틀 3">
            <a:extLst>
              <a:ext uri="{FF2B5EF4-FFF2-40B4-BE49-F238E27FC236}">
                <a16:creationId xmlns:a16="http://schemas.microsoft.com/office/drawing/2014/main" id="{42FE2898-A4E6-4F23-899F-E8085A6849CB}"/>
              </a:ext>
            </a:extLst>
          </p:cNvPr>
          <p:cNvSpPr>
            <a:spLocks noGrp="1"/>
          </p:cNvSpPr>
          <p:nvPr>
            <p:ph type="ftr" sz="quarter" idx="11"/>
          </p:nvPr>
        </p:nvSpPr>
        <p:spPr/>
        <p:txBody>
          <a:bodyPr/>
          <a:lstStyle>
            <a:lvl1pPr>
              <a:defRPr/>
            </a:lvl1pPr>
          </a:lstStyle>
          <a:p>
            <a:endParaRPr lang="ko-KR" altLang="en-US" dirty="0"/>
          </a:p>
        </p:txBody>
      </p:sp>
      <p:sp>
        <p:nvSpPr>
          <p:cNvPr id="5" name="슬라이드 번호 개체 틀 4">
            <a:extLst>
              <a:ext uri="{FF2B5EF4-FFF2-40B4-BE49-F238E27FC236}">
                <a16:creationId xmlns:a16="http://schemas.microsoft.com/office/drawing/2014/main" id="{CB9873A4-29FB-4697-86AB-AAFB3464D0E5}"/>
              </a:ext>
            </a:extLst>
          </p:cNvPr>
          <p:cNvSpPr>
            <a:spLocks noGrp="1"/>
          </p:cNvSpPr>
          <p:nvPr>
            <p:ph type="sldNum" sz="quarter" idx="12"/>
          </p:nvPr>
        </p:nvSpPr>
        <p:spPr/>
        <p:txBody>
          <a:bodyPr/>
          <a:lstStyle>
            <a:lvl1pPr>
              <a:defRPr/>
            </a:lvl1pPr>
          </a:lstStyle>
          <a:p>
            <a:fld id="{25B0EE12-2392-4FBB-85BD-E1AF4601EB8E}" type="slidenum">
              <a:rPr lang="ko-KR" altLang="en-US" smtClean="0"/>
              <a:pPr/>
              <a:t>‹#›</a:t>
            </a:fld>
            <a:endParaRPr lang="ko-KR" altLang="en-US" dirty="0"/>
          </a:p>
        </p:txBody>
      </p:sp>
    </p:spTree>
    <p:extLst>
      <p:ext uri="{BB962C8B-B14F-4D97-AF65-F5344CB8AC3E}">
        <p14:creationId xmlns:p14="http://schemas.microsoft.com/office/powerpoint/2010/main" val="2278177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F63564BE-7756-42DF-8ED1-47D551CA6C07}"/>
              </a:ext>
            </a:extLst>
          </p:cNvPr>
          <p:cNvSpPr>
            <a:spLocks noGrp="1"/>
          </p:cNvSpPr>
          <p:nvPr>
            <p:ph type="dt" sz="half" idx="10"/>
          </p:nvPr>
        </p:nvSpPr>
        <p:spPr/>
        <p:txBody>
          <a:bodyPr/>
          <a:lstStyle>
            <a:lvl1pPr>
              <a:defRPr/>
            </a:lvl1pPr>
          </a:lstStyle>
          <a:p>
            <a:fld id="{5FEBD383-180D-43EA-BA98-6581FC41793D}" type="datetimeFigureOut">
              <a:rPr lang="ko-KR" altLang="en-US" smtClean="0"/>
              <a:pPr/>
              <a:t>2021-06-07</a:t>
            </a:fld>
            <a:endParaRPr lang="ko-KR" altLang="en-US" dirty="0"/>
          </a:p>
        </p:txBody>
      </p:sp>
      <p:sp>
        <p:nvSpPr>
          <p:cNvPr id="3" name="바닥글 개체 틀 2">
            <a:extLst>
              <a:ext uri="{FF2B5EF4-FFF2-40B4-BE49-F238E27FC236}">
                <a16:creationId xmlns:a16="http://schemas.microsoft.com/office/drawing/2014/main" id="{5F591D47-C1F1-4F8B-87E9-B9D46D728CBC}"/>
              </a:ext>
            </a:extLst>
          </p:cNvPr>
          <p:cNvSpPr>
            <a:spLocks noGrp="1"/>
          </p:cNvSpPr>
          <p:nvPr>
            <p:ph type="ftr" sz="quarter" idx="11"/>
          </p:nvPr>
        </p:nvSpPr>
        <p:spPr/>
        <p:txBody>
          <a:bodyPr/>
          <a:lstStyle>
            <a:lvl1pPr>
              <a:defRPr/>
            </a:lvl1pPr>
          </a:lstStyle>
          <a:p>
            <a:endParaRPr lang="ko-KR" altLang="en-US" dirty="0"/>
          </a:p>
        </p:txBody>
      </p:sp>
      <p:sp>
        <p:nvSpPr>
          <p:cNvPr id="4" name="슬라이드 번호 개체 틀 3">
            <a:extLst>
              <a:ext uri="{FF2B5EF4-FFF2-40B4-BE49-F238E27FC236}">
                <a16:creationId xmlns:a16="http://schemas.microsoft.com/office/drawing/2014/main" id="{EEBE59CB-2C6E-4E62-A812-E8376A083359}"/>
              </a:ext>
            </a:extLst>
          </p:cNvPr>
          <p:cNvSpPr>
            <a:spLocks noGrp="1"/>
          </p:cNvSpPr>
          <p:nvPr>
            <p:ph type="sldNum" sz="quarter" idx="12"/>
          </p:nvPr>
        </p:nvSpPr>
        <p:spPr/>
        <p:txBody>
          <a:bodyPr/>
          <a:lstStyle>
            <a:lvl1pPr>
              <a:defRPr/>
            </a:lvl1pPr>
          </a:lstStyle>
          <a:p>
            <a:fld id="{25B0EE12-2392-4FBB-85BD-E1AF4601EB8E}" type="slidenum">
              <a:rPr lang="ko-KR" altLang="en-US" smtClean="0"/>
              <a:pPr/>
              <a:t>‹#›</a:t>
            </a:fld>
            <a:endParaRPr lang="ko-KR" altLang="en-US" dirty="0"/>
          </a:p>
        </p:txBody>
      </p:sp>
    </p:spTree>
    <p:extLst>
      <p:ext uri="{BB962C8B-B14F-4D97-AF65-F5344CB8AC3E}">
        <p14:creationId xmlns:p14="http://schemas.microsoft.com/office/powerpoint/2010/main" val="638276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C2C8FF-2121-44C7-A196-D7A3ED25372C}"/>
              </a:ext>
            </a:extLst>
          </p:cNvPr>
          <p:cNvSpPr>
            <a:spLocks noGrp="1"/>
          </p:cNvSpPr>
          <p:nvPr>
            <p:ph type="title"/>
          </p:nvPr>
        </p:nvSpPr>
        <p:spPr>
          <a:xfrm>
            <a:off x="839788" y="457200"/>
            <a:ext cx="3932237" cy="1600200"/>
          </a:xfrm>
        </p:spPr>
        <p:txBody>
          <a:bodyPr anchor="b"/>
          <a:lstStyle>
            <a:lvl1pPr>
              <a:defRPr sz="3200"/>
            </a:lvl1pPr>
          </a:lstStyle>
          <a:p>
            <a:r>
              <a:rPr lang="ko-KR" altLang="en-US" dirty="0"/>
              <a:t>마스터 제목 스타일 편집</a:t>
            </a:r>
          </a:p>
        </p:txBody>
      </p:sp>
      <p:sp>
        <p:nvSpPr>
          <p:cNvPr id="3" name="내용 개체 틀 2">
            <a:extLst>
              <a:ext uri="{FF2B5EF4-FFF2-40B4-BE49-F238E27FC236}">
                <a16:creationId xmlns:a16="http://schemas.microsoft.com/office/drawing/2014/main" id="{6CAA1E6E-EA5D-4537-9603-3513B0355A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4" name="텍스트 개체 틀 3">
            <a:extLst>
              <a:ext uri="{FF2B5EF4-FFF2-40B4-BE49-F238E27FC236}">
                <a16:creationId xmlns:a16="http://schemas.microsoft.com/office/drawing/2014/main" id="{9F84F7DE-BF81-43B0-A615-6D660550BA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dirty="0"/>
              <a:t>마스터 텍스트 스타일을 편집하려면 클릭</a:t>
            </a:r>
          </a:p>
        </p:txBody>
      </p:sp>
      <p:sp>
        <p:nvSpPr>
          <p:cNvPr id="5" name="날짜 개체 틀 4">
            <a:extLst>
              <a:ext uri="{FF2B5EF4-FFF2-40B4-BE49-F238E27FC236}">
                <a16:creationId xmlns:a16="http://schemas.microsoft.com/office/drawing/2014/main" id="{2345062D-66F4-455E-9926-C2A27BE98D7A}"/>
              </a:ext>
            </a:extLst>
          </p:cNvPr>
          <p:cNvSpPr>
            <a:spLocks noGrp="1"/>
          </p:cNvSpPr>
          <p:nvPr>
            <p:ph type="dt" sz="half" idx="10"/>
          </p:nvPr>
        </p:nvSpPr>
        <p:spPr/>
        <p:txBody>
          <a:bodyPr/>
          <a:lstStyle>
            <a:lvl1pPr>
              <a:defRPr/>
            </a:lvl1pPr>
          </a:lstStyle>
          <a:p>
            <a:fld id="{5FEBD383-180D-43EA-BA98-6581FC41793D}" type="datetimeFigureOut">
              <a:rPr lang="ko-KR" altLang="en-US" smtClean="0"/>
              <a:pPr/>
              <a:t>2021-06-07</a:t>
            </a:fld>
            <a:endParaRPr lang="ko-KR" altLang="en-US" dirty="0"/>
          </a:p>
        </p:txBody>
      </p:sp>
      <p:sp>
        <p:nvSpPr>
          <p:cNvPr id="6" name="바닥글 개체 틀 5">
            <a:extLst>
              <a:ext uri="{FF2B5EF4-FFF2-40B4-BE49-F238E27FC236}">
                <a16:creationId xmlns:a16="http://schemas.microsoft.com/office/drawing/2014/main" id="{03270913-F598-4396-A0A2-2AAB0544EE64}"/>
              </a:ext>
            </a:extLst>
          </p:cNvPr>
          <p:cNvSpPr>
            <a:spLocks noGrp="1"/>
          </p:cNvSpPr>
          <p:nvPr>
            <p:ph type="ftr" sz="quarter" idx="11"/>
          </p:nvPr>
        </p:nvSpPr>
        <p:spPr/>
        <p:txBody>
          <a:bodyPr/>
          <a:lstStyle>
            <a:lvl1pPr>
              <a:defRPr/>
            </a:lvl1pPr>
          </a:lstStyle>
          <a:p>
            <a:endParaRPr lang="ko-KR" altLang="en-US" dirty="0"/>
          </a:p>
        </p:txBody>
      </p:sp>
      <p:sp>
        <p:nvSpPr>
          <p:cNvPr id="7" name="슬라이드 번호 개체 틀 6">
            <a:extLst>
              <a:ext uri="{FF2B5EF4-FFF2-40B4-BE49-F238E27FC236}">
                <a16:creationId xmlns:a16="http://schemas.microsoft.com/office/drawing/2014/main" id="{E835043E-A99E-4556-B572-AE5A070C8D0E}"/>
              </a:ext>
            </a:extLst>
          </p:cNvPr>
          <p:cNvSpPr>
            <a:spLocks noGrp="1"/>
          </p:cNvSpPr>
          <p:nvPr>
            <p:ph type="sldNum" sz="quarter" idx="12"/>
          </p:nvPr>
        </p:nvSpPr>
        <p:spPr/>
        <p:txBody>
          <a:bodyPr/>
          <a:lstStyle>
            <a:lvl1pPr>
              <a:defRPr/>
            </a:lvl1pPr>
          </a:lstStyle>
          <a:p>
            <a:fld id="{25B0EE12-2392-4FBB-85BD-E1AF4601EB8E}" type="slidenum">
              <a:rPr lang="ko-KR" altLang="en-US" smtClean="0"/>
              <a:pPr/>
              <a:t>‹#›</a:t>
            </a:fld>
            <a:endParaRPr lang="ko-KR" altLang="en-US" dirty="0"/>
          </a:p>
        </p:txBody>
      </p:sp>
    </p:spTree>
    <p:extLst>
      <p:ext uri="{BB962C8B-B14F-4D97-AF65-F5344CB8AC3E}">
        <p14:creationId xmlns:p14="http://schemas.microsoft.com/office/powerpoint/2010/main" val="3459423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5CC987C-E749-42A6-94C8-E6AD1FD07550}"/>
              </a:ext>
            </a:extLst>
          </p:cNvPr>
          <p:cNvSpPr>
            <a:spLocks noGrp="1"/>
          </p:cNvSpPr>
          <p:nvPr>
            <p:ph type="title"/>
          </p:nvPr>
        </p:nvSpPr>
        <p:spPr>
          <a:xfrm>
            <a:off x="839788" y="457200"/>
            <a:ext cx="3932237" cy="1600200"/>
          </a:xfrm>
        </p:spPr>
        <p:txBody>
          <a:bodyPr anchor="b"/>
          <a:lstStyle>
            <a:lvl1pPr>
              <a:defRPr sz="3200"/>
            </a:lvl1pPr>
          </a:lstStyle>
          <a:p>
            <a:r>
              <a:rPr lang="ko-KR" altLang="en-US" dirty="0"/>
              <a:t>마스터 제목 스타일 편집</a:t>
            </a:r>
          </a:p>
        </p:txBody>
      </p:sp>
      <p:sp>
        <p:nvSpPr>
          <p:cNvPr id="3" name="그림 개체 틀 2">
            <a:extLst>
              <a:ext uri="{FF2B5EF4-FFF2-40B4-BE49-F238E27FC236}">
                <a16:creationId xmlns:a16="http://schemas.microsoft.com/office/drawing/2014/main" id="{3D470D42-4276-4579-BA48-DBE30FD3B4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a:extLst>
              <a:ext uri="{FF2B5EF4-FFF2-40B4-BE49-F238E27FC236}">
                <a16:creationId xmlns:a16="http://schemas.microsoft.com/office/drawing/2014/main" id="{D396B7D1-E0D0-4013-83F9-02641A8808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dirty="0"/>
              <a:t>마스터 텍스트 스타일을 편집하려면 클릭</a:t>
            </a:r>
          </a:p>
        </p:txBody>
      </p:sp>
      <p:sp>
        <p:nvSpPr>
          <p:cNvPr id="5" name="날짜 개체 틀 4">
            <a:extLst>
              <a:ext uri="{FF2B5EF4-FFF2-40B4-BE49-F238E27FC236}">
                <a16:creationId xmlns:a16="http://schemas.microsoft.com/office/drawing/2014/main" id="{FD82FE04-3E7F-44F7-A174-2254909EE238}"/>
              </a:ext>
            </a:extLst>
          </p:cNvPr>
          <p:cNvSpPr>
            <a:spLocks noGrp="1"/>
          </p:cNvSpPr>
          <p:nvPr>
            <p:ph type="dt" sz="half" idx="10"/>
          </p:nvPr>
        </p:nvSpPr>
        <p:spPr/>
        <p:txBody>
          <a:bodyPr/>
          <a:lstStyle>
            <a:lvl1pPr>
              <a:defRPr/>
            </a:lvl1pPr>
          </a:lstStyle>
          <a:p>
            <a:fld id="{5FEBD383-180D-43EA-BA98-6581FC41793D}" type="datetimeFigureOut">
              <a:rPr lang="ko-KR" altLang="en-US" smtClean="0"/>
              <a:pPr/>
              <a:t>2021-06-07</a:t>
            </a:fld>
            <a:endParaRPr lang="ko-KR" altLang="en-US" dirty="0"/>
          </a:p>
        </p:txBody>
      </p:sp>
      <p:sp>
        <p:nvSpPr>
          <p:cNvPr id="6" name="바닥글 개체 틀 5">
            <a:extLst>
              <a:ext uri="{FF2B5EF4-FFF2-40B4-BE49-F238E27FC236}">
                <a16:creationId xmlns:a16="http://schemas.microsoft.com/office/drawing/2014/main" id="{53C0D2D1-E2F2-4CA6-B973-7A1FD5399BEC}"/>
              </a:ext>
            </a:extLst>
          </p:cNvPr>
          <p:cNvSpPr>
            <a:spLocks noGrp="1"/>
          </p:cNvSpPr>
          <p:nvPr>
            <p:ph type="ftr" sz="quarter" idx="11"/>
          </p:nvPr>
        </p:nvSpPr>
        <p:spPr/>
        <p:txBody>
          <a:bodyPr/>
          <a:lstStyle>
            <a:lvl1pPr>
              <a:defRPr/>
            </a:lvl1pPr>
          </a:lstStyle>
          <a:p>
            <a:endParaRPr lang="ko-KR" altLang="en-US" dirty="0"/>
          </a:p>
        </p:txBody>
      </p:sp>
      <p:sp>
        <p:nvSpPr>
          <p:cNvPr id="7" name="슬라이드 번호 개체 틀 6">
            <a:extLst>
              <a:ext uri="{FF2B5EF4-FFF2-40B4-BE49-F238E27FC236}">
                <a16:creationId xmlns:a16="http://schemas.microsoft.com/office/drawing/2014/main" id="{383D8094-6187-4669-8F91-3176E406717B}"/>
              </a:ext>
            </a:extLst>
          </p:cNvPr>
          <p:cNvSpPr>
            <a:spLocks noGrp="1"/>
          </p:cNvSpPr>
          <p:nvPr>
            <p:ph type="sldNum" sz="quarter" idx="12"/>
          </p:nvPr>
        </p:nvSpPr>
        <p:spPr/>
        <p:txBody>
          <a:bodyPr/>
          <a:lstStyle>
            <a:lvl1pPr>
              <a:defRPr/>
            </a:lvl1pPr>
          </a:lstStyle>
          <a:p>
            <a:fld id="{25B0EE12-2392-4FBB-85BD-E1AF4601EB8E}" type="slidenum">
              <a:rPr lang="ko-KR" altLang="en-US" smtClean="0"/>
              <a:pPr/>
              <a:t>‹#›</a:t>
            </a:fld>
            <a:endParaRPr lang="ko-KR" altLang="en-US" dirty="0"/>
          </a:p>
        </p:txBody>
      </p:sp>
    </p:spTree>
    <p:extLst>
      <p:ext uri="{BB962C8B-B14F-4D97-AF65-F5344CB8AC3E}">
        <p14:creationId xmlns:p14="http://schemas.microsoft.com/office/powerpoint/2010/main" val="3196380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FAE3910-4004-44D2-BC50-08766EE247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a:extLst>
              <a:ext uri="{FF2B5EF4-FFF2-40B4-BE49-F238E27FC236}">
                <a16:creationId xmlns:a16="http://schemas.microsoft.com/office/drawing/2014/main" id="{42F41C2D-C2A9-4A0A-8754-440DDDBE35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4" name="날짜 개체 틀 3">
            <a:extLst>
              <a:ext uri="{FF2B5EF4-FFF2-40B4-BE49-F238E27FC236}">
                <a16:creationId xmlns:a16="http://schemas.microsoft.com/office/drawing/2014/main" id="{AD3323D6-26E0-4126-8F12-E516EB59FB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나눔스퀘어" panose="020B0600000101010101"/>
              </a:defRPr>
            </a:lvl1pPr>
          </a:lstStyle>
          <a:p>
            <a:fld id="{5FEBD383-180D-43EA-BA98-6581FC41793D}" type="datetimeFigureOut">
              <a:rPr lang="ko-KR" altLang="en-US" smtClean="0"/>
              <a:pPr/>
              <a:t>2021-06-07</a:t>
            </a:fld>
            <a:endParaRPr lang="ko-KR" altLang="en-US" dirty="0"/>
          </a:p>
        </p:txBody>
      </p:sp>
      <p:sp>
        <p:nvSpPr>
          <p:cNvPr id="5" name="바닥글 개체 틀 4">
            <a:extLst>
              <a:ext uri="{FF2B5EF4-FFF2-40B4-BE49-F238E27FC236}">
                <a16:creationId xmlns:a16="http://schemas.microsoft.com/office/drawing/2014/main" id="{EC1589EE-C419-4B3C-BBA9-0F445D5A76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나눔스퀘어" panose="020B0600000101010101"/>
              </a:defRPr>
            </a:lvl1pPr>
          </a:lstStyle>
          <a:p>
            <a:endParaRPr lang="ko-KR" altLang="en-US" dirty="0"/>
          </a:p>
        </p:txBody>
      </p:sp>
      <p:sp>
        <p:nvSpPr>
          <p:cNvPr id="6" name="슬라이드 번호 개체 틀 5">
            <a:extLst>
              <a:ext uri="{FF2B5EF4-FFF2-40B4-BE49-F238E27FC236}">
                <a16:creationId xmlns:a16="http://schemas.microsoft.com/office/drawing/2014/main" id="{414AE6C7-4BCE-408C-B4C7-9E4C8554D2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나눔스퀘어" panose="020B0600000101010101"/>
              </a:defRPr>
            </a:lvl1pPr>
          </a:lstStyle>
          <a:p>
            <a:fld id="{25B0EE12-2392-4FBB-85BD-E1AF4601EB8E}" type="slidenum">
              <a:rPr lang="ko-KR" altLang="en-US" smtClean="0"/>
              <a:pPr/>
              <a:t>‹#›</a:t>
            </a:fld>
            <a:endParaRPr lang="ko-KR" altLang="en-US" dirty="0"/>
          </a:p>
        </p:txBody>
      </p:sp>
    </p:spTree>
    <p:extLst>
      <p:ext uri="{BB962C8B-B14F-4D97-AF65-F5344CB8AC3E}">
        <p14:creationId xmlns:p14="http://schemas.microsoft.com/office/powerpoint/2010/main" val="2049468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1" hangingPunct="1">
        <a:lnSpc>
          <a:spcPct val="90000"/>
        </a:lnSpc>
        <a:spcBef>
          <a:spcPct val="0"/>
        </a:spcBef>
        <a:buNone/>
        <a:defRPr sz="4400" kern="1200">
          <a:solidFill>
            <a:schemeClr val="tx1"/>
          </a:solidFill>
          <a:latin typeface="+mj-lt"/>
          <a:ea typeface="나눔스퀘어" panose="020B0600000101010101"/>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나눔스퀘어" panose="020B0600000101010101"/>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나눔스퀘어" panose="020B0600000101010101"/>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나눔스퀘어" panose="020B0600000101010101"/>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나눔스퀘어" panose="020B0600000101010101"/>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나눔스퀘어" panose="020B0600000101010101"/>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omments" Target="../comments/commen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comments" Target="../comments/comment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omments" Target="../comments/commen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omments" Target="../comments/comment10.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omments" Target="../comments/commen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omments" Target="../comments/comment13.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comments" Target="../comments/comment14.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omments" Target="../comments/comment16.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comments" Target="../comments/comment18.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omments" Target="../comments/comment19.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omments" Target="../comments/comment20.xml"/><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comments" Target="../comments/comment21.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omments" Target="../comments/comment22.xml"/><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omments" Target="../comments/comment23.xml"/></Relationships>
</file>

<file path=ppt/slides/_rels/slide2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omments" Target="../comments/commen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comments" Target="../comments/comment25.xml"/><Relationship Id="rId4" Type="http://schemas.openxmlformats.org/officeDocument/2006/relationships/image" Target="../media/image33.jpg"/></Relationships>
</file>

<file path=ppt/slides/_rels/slide31.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comments" Target="../comments/comment26.xml"/><Relationship Id="rId4" Type="http://schemas.openxmlformats.org/officeDocument/2006/relationships/image" Target="../media/image35.jpg"/></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omments" Target="../comments/comment27.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comments" Target="../comments/comment28.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omments" Target="../comments/comment29.xml"/><Relationship Id="rId5" Type="http://schemas.openxmlformats.org/officeDocument/2006/relationships/image" Target="../media/image41.png"/><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omments" Target="../comments/comment30.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B88F488-019E-4AD9-8BE3-43D3B17D2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759" y="3531396"/>
            <a:ext cx="5406601" cy="2343150"/>
          </a:xfrm>
          <a:prstGeom prst="rect">
            <a:avLst/>
          </a:prstGeom>
          <a:solidFill>
            <a:srgbClr val="FFEDA3"/>
          </a:solidFill>
        </p:spPr>
      </p:pic>
      <p:sp>
        <p:nvSpPr>
          <p:cNvPr id="5" name="TextBox 4">
            <a:extLst>
              <a:ext uri="{FF2B5EF4-FFF2-40B4-BE49-F238E27FC236}">
                <a16:creationId xmlns:a16="http://schemas.microsoft.com/office/drawing/2014/main" id="{6EF83E22-ACE6-4B57-8B62-A66CB037067A}"/>
              </a:ext>
            </a:extLst>
          </p:cNvPr>
          <p:cNvSpPr txBox="1"/>
          <p:nvPr/>
        </p:nvSpPr>
        <p:spPr>
          <a:xfrm>
            <a:off x="1685925" y="1433991"/>
            <a:ext cx="3208568" cy="369332"/>
          </a:xfrm>
          <a:prstGeom prst="rect">
            <a:avLst/>
          </a:prstGeom>
          <a:noFill/>
        </p:spPr>
        <p:txBody>
          <a:bodyPr wrap="square" rtlCol="0">
            <a:spAutoFit/>
          </a:bodyPr>
          <a:lstStyle/>
          <a:p>
            <a:pPr algn="ctr"/>
            <a:r>
              <a:rPr lang="ko-KR" altLang="en-US" dirty="0">
                <a:solidFill>
                  <a:srgbClr val="160967"/>
                </a:solidFill>
                <a:latin typeface="나눔스퀘어" panose="020B0600000101010101" pitchFamily="50" charset="-127"/>
                <a:ea typeface="나눔스퀘어" panose="020B0600000101010101" pitchFamily="50" charset="-127"/>
              </a:rPr>
              <a:t>데이터 마이닝 </a:t>
            </a:r>
            <a:r>
              <a:rPr lang="en-US" altLang="ko-KR" dirty="0">
                <a:solidFill>
                  <a:srgbClr val="160967"/>
                </a:solidFill>
                <a:latin typeface="나눔스퀘어" panose="020B0600000101010101" pitchFamily="50" charset="-127"/>
                <a:ea typeface="나눔스퀘어" panose="020B0600000101010101" pitchFamily="50" charset="-127"/>
              </a:rPr>
              <a:t>/ </a:t>
            </a:r>
            <a:r>
              <a:rPr lang="ko-KR" altLang="en-US" dirty="0">
                <a:solidFill>
                  <a:srgbClr val="160967"/>
                </a:solidFill>
                <a:latin typeface="나눔스퀘어" panose="020B0600000101010101" pitchFamily="50" charset="-127"/>
                <a:ea typeface="나눔스퀘어" panose="020B0600000101010101" pitchFamily="50" charset="-127"/>
              </a:rPr>
              <a:t>정보 디자인</a:t>
            </a:r>
          </a:p>
        </p:txBody>
      </p:sp>
      <p:sp>
        <p:nvSpPr>
          <p:cNvPr id="7" name="TextBox 6">
            <a:extLst>
              <a:ext uri="{FF2B5EF4-FFF2-40B4-BE49-F238E27FC236}">
                <a16:creationId xmlns:a16="http://schemas.microsoft.com/office/drawing/2014/main" id="{99379821-F91D-4FB7-94DB-1ECEE3E63129}"/>
              </a:ext>
            </a:extLst>
          </p:cNvPr>
          <p:cNvSpPr txBox="1"/>
          <p:nvPr/>
        </p:nvSpPr>
        <p:spPr>
          <a:xfrm>
            <a:off x="1685925" y="1857294"/>
            <a:ext cx="8918372" cy="707886"/>
          </a:xfrm>
          <a:prstGeom prst="rect">
            <a:avLst/>
          </a:prstGeom>
          <a:noFill/>
        </p:spPr>
        <p:txBody>
          <a:bodyPr wrap="square" rtlCol="0">
            <a:spAutoFit/>
          </a:bodyPr>
          <a:lstStyle/>
          <a:p>
            <a:r>
              <a:rPr lang="ko-KR" altLang="en-US" sz="4000" b="1" dirty="0">
                <a:solidFill>
                  <a:srgbClr val="160967"/>
                </a:solidFill>
                <a:latin typeface="나눔스퀘어 Bold" panose="020B0600000101010101" pitchFamily="50" charset="-127"/>
                <a:ea typeface="나눔스퀘어 Bold" panose="020B0600000101010101" pitchFamily="50" charset="-127"/>
              </a:rPr>
              <a:t>날씨 데이터를 이용한 폭염 예측</a:t>
            </a:r>
          </a:p>
        </p:txBody>
      </p:sp>
      <p:sp>
        <p:nvSpPr>
          <p:cNvPr id="8" name="TextBox 7">
            <a:extLst>
              <a:ext uri="{FF2B5EF4-FFF2-40B4-BE49-F238E27FC236}">
                <a16:creationId xmlns:a16="http://schemas.microsoft.com/office/drawing/2014/main" id="{6120878F-FB3F-40B7-A048-E05E2097F162}"/>
              </a:ext>
            </a:extLst>
          </p:cNvPr>
          <p:cNvSpPr txBox="1"/>
          <p:nvPr/>
        </p:nvSpPr>
        <p:spPr>
          <a:xfrm>
            <a:off x="9145905" y="4371739"/>
            <a:ext cx="3638550" cy="369332"/>
          </a:xfrm>
          <a:prstGeom prst="rect">
            <a:avLst/>
          </a:prstGeom>
          <a:noFill/>
        </p:spPr>
        <p:txBody>
          <a:bodyPr wrap="square" rtlCol="0">
            <a:spAutoFit/>
          </a:bodyPr>
          <a:lstStyle/>
          <a:p>
            <a:r>
              <a:rPr lang="en-US" altLang="ko-KR" dirty="0">
                <a:solidFill>
                  <a:schemeClr val="bg1">
                    <a:lumMod val="50000"/>
                  </a:schemeClr>
                </a:solidFill>
                <a:latin typeface="나눔스퀘어" panose="020B0600000101010101" pitchFamily="50" charset="-127"/>
                <a:ea typeface="나눔스퀘어" panose="020B0600000101010101" pitchFamily="50" charset="-127"/>
              </a:rPr>
              <a:t>2018204085</a:t>
            </a:r>
            <a:r>
              <a:rPr lang="en-US" altLang="ko-KR" dirty="0">
                <a:latin typeface="나눔스퀘어 Bold" panose="020B0600000101010101" pitchFamily="50" charset="-127"/>
                <a:ea typeface="나눔스퀘어 Bold" panose="020B0600000101010101" pitchFamily="50" charset="-127"/>
              </a:rPr>
              <a:t> </a:t>
            </a:r>
            <a:r>
              <a:rPr lang="ko-KR" altLang="en-US" dirty="0">
                <a:latin typeface="나눔스퀘어 Bold" panose="020B0600000101010101" pitchFamily="50" charset="-127"/>
                <a:ea typeface="나눔스퀘어 Bold" panose="020B0600000101010101" pitchFamily="50" charset="-127"/>
              </a:rPr>
              <a:t>박지영 </a:t>
            </a:r>
            <a:r>
              <a:rPr lang="en-US" altLang="ko-KR" dirty="0">
                <a:latin typeface="나눔스퀘어 Bold" panose="020B0600000101010101" pitchFamily="50" charset="-127"/>
                <a:ea typeface="나눔스퀘어 Bold" panose="020B0600000101010101" pitchFamily="50" charset="-127"/>
              </a:rPr>
              <a:t>(</a:t>
            </a:r>
            <a:r>
              <a:rPr lang="ko-KR" altLang="en-US" dirty="0">
                <a:latin typeface="나눔스퀘어 Bold" panose="020B0600000101010101" pitchFamily="50" charset="-127"/>
                <a:ea typeface="나눔스퀘어 Bold" panose="020B0600000101010101" pitchFamily="50" charset="-127"/>
              </a:rPr>
              <a:t>대표</a:t>
            </a:r>
            <a:r>
              <a:rPr lang="en-US" altLang="ko-KR" dirty="0">
                <a:latin typeface="나눔스퀘어 Bold" panose="020B0600000101010101" pitchFamily="50" charset="-127"/>
                <a:ea typeface="나눔스퀘어 Bold" panose="020B0600000101010101" pitchFamily="50" charset="-127"/>
              </a:rPr>
              <a:t>)</a:t>
            </a:r>
            <a:endParaRPr lang="ko-KR" altLang="en-US" dirty="0">
              <a:latin typeface="나눔스퀘어 Bold" panose="020B0600000101010101" pitchFamily="50" charset="-127"/>
              <a:ea typeface="나눔스퀘어 Bold" panose="020B0600000101010101" pitchFamily="50" charset="-127"/>
            </a:endParaRPr>
          </a:p>
        </p:txBody>
      </p:sp>
      <p:sp>
        <p:nvSpPr>
          <p:cNvPr id="10" name="TextBox 9">
            <a:extLst>
              <a:ext uri="{FF2B5EF4-FFF2-40B4-BE49-F238E27FC236}">
                <a16:creationId xmlns:a16="http://schemas.microsoft.com/office/drawing/2014/main" id="{68E79597-39A1-4FD0-8BCB-FD7CED74DEB6}"/>
              </a:ext>
            </a:extLst>
          </p:cNvPr>
          <p:cNvSpPr txBox="1"/>
          <p:nvPr/>
        </p:nvSpPr>
        <p:spPr>
          <a:xfrm>
            <a:off x="9145905" y="5123141"/>
            <a:ext cx="3638550" cy="369332"/>
          </a:xfrm>
          <a:prstGeom prst="rect">
            <a:avLst/>
          </a:prstGeom>
          <a:noFill/>
        </p:spPr>
        <p:txBody>
          <a:bodyPr wrap="square" rtlCol="0">
            <a:spAutoFit/>
          </a:bodyPr>
          <a:lstStyle/>
          <a:p>
            <a:r>
              <a:rPr lang="en-US" altLang="ko-KR" dirty="0">
                <a:solidFill>
                  <a:schemeClr val="bg1">
                    <a:lumMod val="50000"/>
                  </a:schemeClr>
                </a:solidFill>
                <a:latin typeface="나눔스퀘어" panose="020B0600000101010101" pitchFamily="50" charset="-127"/>
                <a:ea typeface="나눔스퀘어" panose="020B0600000101010101" pitchFamily="50" charset="-127"/>
              </a:rPr>
              <a:t>2019204032</a:t>
            </a:r>
            <a:r>
              <a:rPr lang="en-US" altLang="ko-KR" dirty="0">
                <a:latin typeface="나눔스퀘어 Bold" panose="020B0600000101010101" pitchFamily="50" charset="-127"/>
                <a:ea typeface="나눔스퀘어 Bold" panose="020B0600000101010101" pitchFamily="50" charset="-127"/>
              </a:rPr>
              <a:t> </a:t>
            </a:r>
            <a:r>
              <a:rPr lang="ko-KR" altLang="en-US" dirty="0">
                <a:latin typeface="나눔스퀘어 Bold" panose="020B0600000101010101" pitchFamily="50" charset="-127"/>
                <a:ea typeface="나눔스퀘어 Bold" panose="020B0600000101010101" pitchFamily="50" charset="-127"/>
              </a:rPr>
              <a:t>송인섭</a:t>
            </a:r>
          </a:p>
        </p:txBody>
      </p:sp>
      <p:sp>
        <p:nvSpPr>
          <p:cNvPr id="11" name="TextBox 10">
            <a:extLst>
              <a:ext uri="{FF2B5EF4-FFF2-40B4-BE49-F238E27FC236}">
                <a16:creationId xmlns:a16="http://schemas.microsoft.com/office/drawing/2014/main" id="{5175262B-E265-462E-A729-403A7DE83EDC}"/>
              </a:ext>
            </a:extLst>
          </p:cNvPr>
          <p:cNvSpPr txBox="1"/>
          <p:nvPr/>
        </p:nvSpPr>
        <p:spPr>
          <a:xfrm>
            <a:off x="9145905" y="5505214"/>
            <a:ext cx="3638550" cy="369332"/>
          </a:xfrm>
          <a:prstGeom prst="rect">
            <a:avLst/>
          </a:prstGeom>
          <a:noFill/>
        </p:spPr>
        <p:txBody>
          <a:bodyPr wrap="square" rtlCol="0">
            <a:spAutoFit/>
          </a:bodyPr>
          <a:lstStyle/>
          <a:p>
            <a:r>
              <a:rPr lang="en-US" altLang="ko-KR" dirty="0">
                <a:solidFill>
                  <a:schemeClr val="bg1">
                    <a:lumMod val="50000"/>
                  </a:schemeClr>
                </a:solidFill>
                <a:latin typeface="나눔스퀘어" panose="020B0600000101010101" pitchFamily="50" charset="-127"/>
                <a:ea typeface="나눔스퀘어" panose="020B0600000101010101" pitchFamily="50" charset="-127"/>
              </a:rPr>
              <a:t>2019204037</a:t>
            </a:r>
            <a:r>
              <a:rPr lang="en-US" altLang="ko-KR" dirty="0">
                <a:latin typeface="나눔스퀘어 Bold" panose="020B0600000101010101" pitchFamily="50" charset="-127"/>
                <a:ea typeface="나눔스퀘어 Bold" panose="020B0600000101010101" pitchFamily="50" charset="-127"/>
              </a:rPr>
              <a:t> </a:t>
            </a:r>
            <a:r>
              <a:rPr lang="ko-KR" altLang="en-US" dirty="0">
                <a:latin typeface="나눔스퀘어 Bold" panose="020B0600000101010101" pitchFamily="50" charset="-127"/>
                <a:ea typeface="나눔스퀘어 Bold" panose="020B0600000101010101" pitchFamily="50" charset="-127"/>
              </a:rPr>
              <a:t>오수빈</a:t>
            </a:r>
          </a:p>
        </p:txBody>
      </p:sp>
      <p:sp>
        <p:nvSpPr>
          <p:cNvPr id="12" name="TextBox 11">
            <a:extLst>
              <a:ext uri="{FF2B5EF4-FFF2-40B4-BE49-F238E27FC236}">
                <a16:creationId xmlns:a16="http://schemas.microsoft.com/office/drawing/2014/main" id="{6AB135EC-EF7E-45D2-B2A2-929F7204AC26}"/>
              </a:ext>
            </a:extLst>
          </p:cNvPr>
          <p:cNvSpPr txBox="1"/>
          <p:nvPr/>
        </p:nvSpPr>
        <p:spPr>
          <a:xfrm>
            <a:off x="9145905" y="4747440"/>
            <a:ext cx="3638550" cy="369332"/>
          </a:xfrm>
          <a:prstGeom prst="rect">
            <a:avLst/>
          </a:prstGeom>
          <a:noFill/>
        </p:spPr>
        <p:txBody>
          <a:bodyPr wrap="square" rtlCol="0">
            <a:spAutoFit/>
          </a:bodyPr>
          <a:lstStyle/>
          <a:p>
            <a:r>
              <a:rPr lang="en-US" altLang="ko-KR" dirty="0">
                <a:solidFill>
                  <a:schemeClr val="bg1">
                    <a:lumMod val="50000"/>
                  </a:schemeClr>
                </a:solidFill>
                <a:latin typeface="나눔스퀘어" panose="020B0600000101010101" pitchFamily="50" charset="-127"/>
                <a:ea typeface="나눔스퀘어" panose="020B0600000101010101" pitchFamily="50" charset="-127"/>
              </a:rPr>
              <a:t>2017204077</a:t>
            </a:r>
            <a:r>
              <a:rPr lang="en-US" altLang="ko-KR" dirty="0">
                <a:solidFill>
                  <a:schemeClr val="bg1">
                    <a:lumMod val="50000"/>
                  </a:schemeClr>
                </a:solidFill>
                <a:latin typeface="D2Coding" panose="020B0609020101020101" pitchFamily="49" charset="-127"/>
                <a:ea typeface="나눔스퀘어" panose="020B0600000101010101"/>
              </a:rPr>
              <a:t> </a:t>
            </a:r>
            <a:r>
              <a:rPr lang="ko-KR" altLang="en-US" dirty="0">
                <a:latin typeface="나눔스퀘어 Bold" panose="020B0600000101010101" pitchFamily="50" charset="-127"/>
                <a:ea typeface="나눔스퀘어 Bold" panose="020B0600000101010101" pitchFamily="50" charset="-127"/>
              </a:rPr>
              <a:t>유   준</a:t>
            </a:r>
          </a:p>
        </p:txBody>
      </p:sp>
      <p:sp>
        <p:nvSpPr>
          <p:cNvPr id="13" name="TextBox 12">
            <a:extLst>
              <a:ext uri="{FF2B5EF4-FFF2-40B4-BE49-F238E27FC236}">
                <a16:creationId xmlns:a16="http://schemas.microsoft.com/office/drawing/2014/main" id="{2F16B961-638C-42DE-B9DD-C1718C6892F5}"/>
              </a:ext>
            </a:extLst>
          </p:cNvPr>
          <p:cNvSpPr txBox="1"/>
          <p:nvPr/>
        </p:nvSpPr>
        <p:spPr>
          <a:xfrm>
            <a:off x="9145905" y="5887287"/>
            <a:ext cx="3638550" cy="369332"/>
          </a:xfrm>
          <a:prstGeom prst="rect">
            <a:avLst/>
          </a:prstGeom>
          <a:noFill/>
        </p:spPr>
        <p:txBody>
          <a:bodyPr wrap="square" rtlCol="0">
            <a:spAutoFit/>
          </a:bodyPr>
          <a:lstStyle/>
          <a:p>
            <a:r>
              <a:rPr lang="en-US" altLang="ko-KR" dirty="0">
                <a:solidFill>
                  <a:schemeClr val="bg1">
                    <a:lumMod val="50000"/>
                  </a:schemeClr>
                </a:solidFill>
                <a:latin typeface="나눔스퀘어" panose="020B0600000101010101" pitchFamily="50" charset="-127"/>
                <a:ea typeface="나눔스퀘어" panose="020B0600000101010101" pitchFamily="50" charset="-127"/>
              </a:rPr>
              <a:t>2019204061</a:t>
            </a:r>
            <a:r>
              <a:rPr lang="en-US" altLang="ko-KR" dirty="0">
                <a:latin typeface="나눔스퀘어 Bold" panose="020B0600000101010101" pitchFamily="50" charset="-127"/>
                <a:ea typeface="나눔스퀘어 Bold" panose="020B0600000101010101" pitchFamily="50" charset="-127"/>
              </a:rPr>
              <a:t> </a:t>
            </a:r>
            <a:r>
              <a:rPr lang="ko-KR" altLang="en-US" dirty="0" err="1">
                <a:latin typeface="나눔스퀘어 Bold" panose="020B0600000101010101" pitchFamily="50" charset="-127"/>
                <a:ea typeface="나눔스퀘어 Bold" panose="020B0600000101010101" pitchFamily="50" charset="-127"/>
              </a:rPr>
              <a:t>이규민</a:t>
            </a:r>
            <a:endParaRPr lang="ko-KR" altLang="en-US" dirty="0">
              <a:latin typeface="나눔스퀘어 Bold" panose="020B0600000101010101" pitchFamily="50" charset="-127"/>
              <a:ea typeface="나눔스퀘어 Bold" panose="020B0600000101010101" pitchFamily="50" charset="-127"/>
            </a:endParaRPr>
          </a:p>
        </p:txBody>
      </p:sp>
      <p:cxnSp>
        <p:nvCxnSpPr>
          <p:cNvPr id="20" name="직선 연결선 19">
            <a:extLst>
              <a:ext uri="{FF2B5EF4-FFF2-40B4-BE49-F238E27FC236}">
                <a16:creationId xmlns:a16="http://schemas.microsoft.com/office/drawing/2014/main" id="{C93D8888-EBC8-4913-BD85-450FB87DC59D}"/>
              </a:ext>
            </a:extLst>
          </p:cNvPr>
          <p:cNvCxnSpPr>
            <a:cxnSpLocks/>
          </p:cNvCxnSpPr>
          <p:nvPr/>
        </p:nvCxnSpPr>
        <p:spPr>
          <a:xfrm>
            <a:off x="1685925" y="2624213"/>
            <a:ext cx="10506075" cy="0"/>
          </a:xfrm>
          <a:prstGeom prst="line">
            <a:avLst/>
          </a:prstGeom>
          <a:ln w="25400">
            <a:solidFill>
              <a:srgbClr val="0058A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7987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7C3176EA-4456-4DCA-9977-DA768C32AB1C}"/>
              </a:ext>
            </a:extLst>
          </p:cNvPr>
          <p:cNvCxnSpPr>
            <a:cxnSpLocks/>
          </p:cNvCxnSpPr>
          <p:nvPr/>
        </p:nvCxnSpPr>
        <p:spPr>
          <a:xfrm>
            <a:off x="0" y="720000"/>
            <a:ext cx="12192000" cy="0"/>
          </a:xfrm>
          <a:prstGeom prst="line">
            <a:avLst/>
          </a:prstGeom>
          <a:ln w="25400">
            <a:solidFill>
              <a:srgbClr val="0058A6"/>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6BC5641-2C11-45A9-9A7E-4E498D517EE2}"/>
              </a:ext>
            </a:extLst>
          </p:cNvPr>
          <p:cNvSpPr txBox="1"/>
          <p:nvPr/>
        </p:nvSpPr>
        <p:spPr>
          <a:xfrm>
            <a:off x="719998" y="67613"/>
            <a:ext cx="5642702" cy="584775"/>
          </a:xfrm>
          <a:prstGeom prst="rect">
            <a:avLst/>
          </a:prstGeom>
          <a:noFill/>
        </p:spPr>
        <p:txBody>
          <a:bodyPr wrap="square" rtlCol="0">
            <a:spAutoFit/>
          </a:bodyPr>
          <a:lstStyle/>
          <a:p>
            <a:r>
              <a:rPr lang="en-US" altLang="ko-KR" sz="3200" b="1" dirty="0">
                <a:solidFill>
                  <a:srgbClr val="18005C"/>
                </a:solidFill>
                <a:latin typeface="나눔스퀘어" panose="020B0600000101010101" pitchFamily="50" charset="-127"/>
                <a:ea typeface="나눔스퀘어" panose="020B0600000101010101" pitchFamily="50" charset="-127"/>
              </a:rPr>
              <a:t>02.</a:t>
            </a:r>
            <a:r>
              <a:rPr lang="ko-KR" altLang="en-US" sz="3200" b="1" dirty="0">
                <a:solidFill>
                  <a:srgbClr val="18005C"/>
                </a:solidFill>
                <a:latin typeface="나눔스퀘어" panose="020B0600000101010101" pitchFamily="50" charset="-127"/>
                <a:ea typeface="나눔스퀘어" panose="020B0600000101010101" pitchFamily="50" charset="-127"/>
              </a:rPr>
              <a:t>데이터 </a:t>
            </a:r>
            <a:r>
              <a:rPr lang="ko-KR" altLang="en-US" sz="3200" b="1" dirty="0" err="1">
                <a:solidFill>
                  <a:srgbClr val="18005C"/>
                </a:solidFill>
                <a:latin typeface="나눔스퀘어" panose="020B0600000101010101" pitchFamily="50" charset="-127"/>
                <a:ea typeface="나눔스퀘어" panose="020B0600000101010101" pitchFamily="50" charset="-127"/>
              </a:rPr>
              <a:t>전처리</a:t>
            </a:r>
            <a:r>
              <a:rPr lang="en-US" altLang="ko-KR" sz="3200" b="1" dirty="0">
                <a:solidFill>
                  <a:srgbClr val="18005C"/>
                </a:solidFill>
                <a:latin typeface="나눔스퀘어" panose="020B0600000101010101" pitchFamily="50" charset="-127"/>
                <a:ea typeface="나눔스퀘어" panose="020B0600000101010101" pitchFamily="50" charset="-127"/>
              </a:rPr>
              <a:t> </a:t>
            </a:r>
            <a:r>
              <a:rPr lang="en-US" altLang="ko-KR" sz="2000" b="1" dirty="0">
                <a:solidFill>
                  <a:srgbClr val="18005C"/>
                </a:solidFill>
                <a:latin typeface="나눔스퀘어" panose="020B0600000101010101" pitchFamily="50" charset="-127"/>
                <a:ea typeface="나눔스퀘어" panose="020B0600000101010101" pitchFamily="50" charset="-127"/>
              </a:rPr>
              <a:t>– </a:t>
            </a:r>
            <a:r>
              <a:rPr lang="ko-KR" altLang="en-US" sz="2000" b="1" dirty="0" err="1">
                <a:solidFill>
                  <a:srgbClr val="18005C"/>
                </a:solidFill>
                <a:latin typeface="나눔스퀘어" panose="020B0600000101010101" pitchFamily="50" charset="-127"/>
                <a:ea typeface="나눔스퀘어" panose="020B0600000101010101" pitchFamily="50" charset="-127"/>
              </a:rPr>
              <a:t>결측치</a:t>
            </a:r>
            <a:r>
              <a:rPr lang="ko-KR" altLang="en-US" sz="2000" b="1" dirty="0">
                <a:solidFill>
                  <a:srgbClr val="18005C"/>
                </a:solidFill>
                <a:latin typeface="나눔스퀘어" panose="020B0600000101010101" pitchFamily="50" charset="-127"/>
                <a:ea typeface="나눔스퀘어" panose="020B0600000101010101" pitchFamily="50" charset="-127"/>
              </a:rPr>
              <a:t> 처리</a:t>
            </a:r>
          </a:p>
        </p:txBody>
      </p:sp>
      <p:sp>
        <p:nvSpPr>
          <p:cNvPr id="20" name="자유형: 도형 19">
            <a:extLst>
              <a:ext uri="{FF2B5EF4-FFF2-40B4-BE49-F238E27FC236}">
                <a16:creationId xmlns:a16="http://schemas.microsoft.com/office/drawing/2014/main" id="{9A1EFC0D-2C03-441D-8B1B-D4C8A3EE7000}"/>
              </a:ext>
            </a:extLst>
          </p:cNvPr>
          <p:cNvSpPr/>
          <p:nvPr/>
        </p:nvSpPr>
        <p:spPr>
          <a:xfrm>
            <a:off x="-1" y="0"/>
            <a:ext cx="720000" cy="720000"/>
          </a:xfrm>
          <a:custGeom>
            <a:avLst/>
            <a:gdLst>
              <a:gd name="connsiteX0" fmla="*/ 36001 w 720000"/>
              <a:gd name="connsiteY0" fmla="*/ 36000 h 720000"/>
              <a:gd name="connsiteX1" fmla="*/ 36001 w 720000"/>
              <a:gd name="connsiteY1" fmla="*/ 684000 h 720000"/>
              <a:gd name="connsiteX2" fmla="*/ 684001 w 720000"/>
              <a:gd name="connsiteY2" fmla="*/ 684000 h 720000"/>
              <a:gd name="connsiteX3" fmla="*/ 0 w 720000"/>
              <a:gd name="connsiteY3" fmla="*/ 0 h 720000"/>
              <a:gd name="connsiteX4" fmla="*/ 720000 w 720000"/>
              <a:gd name="connsiteY4" fmla="*/ 0 h 720000"/>
              <a:gd name="connsiteX5" fmla="*/ 720000 w 720000"/>
              <a:gd name="connsiteY5" fmla="*/ 720000 h 720000"/>
              <a:gd name="connsiteX6" fmla="*/ 0 w 720000"/>
              <a:gd name="connsiteY6" fmla="*/ 72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 h="720000">
                <a:moveTo>
                  <a:pt x="36001" y="36000"/>
                </a:moveTo>
                <a:lnTo>
                  <a:pt x="36001" y="684000"/>
                </a:lnTo>
                <a:lnTo>
                  <a:pt x="684001" y="684000"/>
                </a:lnTo>
                <a:close/>
                <a:moveTo>
                  <a:pt x="0" y="0"/>
                </a:moveTo>
                <a:lnTo>
                  <a:pt x="720000" y="0"/>
                </a:lnTo>
                <a:lnTo>
                  <a:pt x="720000" y="720000"/>
                </a:lnTo>
                <a:lnTo>
                  <a:pt x="0" y="720000"/>
                </a:lnTo>
                <a:close/>
              </a:path>
            </a:pathLst>
          </a:custGeom>
          <a:solidFill>
            <a:srgbClr val="0058A6"/>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pic>
        <p:nvPicPr>
          <p:cNvPr id="21" name="그림 20">
            <a:extLst>
              <a:ext uri="{FF2B5EF4-FFF2-40B4-BE49-F238E27FC236}">
                <a16:creationId xmlns:a16="http://schemas.microsoft.com/office/drawing/2014/main" id="{D957EE6D-D145-41F9-AD67-84CD3B5B61CF}"/>
              </a:ext>
            </a:extLst>
          </p:cNvPr>
          <p:cNvPicPr>
            <a:picLocks noChangeAspect="1"/>
          </p:cNvPicPr>
          <p:nvPr/>
        </p:nvPicPr>
        <p:blipFill>
          <a:blip r:embed="rId2"/>
          <a:stretch>
            <a:fillRect/>
          </a:stretch>
        </p:blipFill>
        <p:spPr>
          <a:xfrm>
            <a:off x="10444000" y="0"/>
            <a:ext cx="1748000" cy="684000"/>
          </a:xfrm>
          <a:prstGeom prst="rect">
            <a:avLst/>
          </a:prstGeom>
        </p:spPr>
      </p:pic>
      <p:sp>
        <p:nvSpPr>
          <p:cNvPr id="9" name="TextBox 8">
            <a:extLst>
              <a:ext uri="{FF2B5EF4-FFF2-40B4-BE49-F238E27FC236}">
                <a16:creationId xmlns:a16="http://schemas.microsoft.com/office/drawing/2014/main" id="{D6DEAFFC-A765-4C9D-BD84-F427F592EB91}"/>
              </a:ext>
            </a:extLst>
          </p:cNvPr>
          <p:cNvSpPr txBox="1"/>
          <p:nvPr/>
        </p:nvSpPr>
        <p:spPr>
          <a:xfrm>
            <a:off x="3476064" y="2828835"/>
            <a:ext cx="5773271" cy="369332"/>
          </a:xfrm>
          <a:prstGeom prst="rect">
            <a:avLst/>
          </a:prstGeom>
          <a:noFill/>
        </p:spPr>
        <p:txBody>
          <a:bodyPr wrap="square" rtlCol="0">
            <a:spAutoFit/>
          </a:bodyPr>
          <a:lstStyle/>
          <a:p>
            <a:r>
              <a:rPr lang="ko-KR" altLang="en-US" dirty="0">
                <a:ea typeface="나눔스퀘어" panose="020B0600000101010101"/>
              </a:rPr>
              <a:t>데이터 분석에 </a:t>
            </a:r>
            <a:r>
              <a:rPr lang="ko-KR" altLang="en-US" dirty="0" err="1">
                <a:ea typeface="나눔스퀘어" panose="020B0600000101010101"/>
              </a:rPr>
              <a:t>필요없는</a:t>
            </a:r>
            <a:r>
              <a:rPr lang="ko-KR" altLang="en-US" dirty="0">
                <a:ea typeface="나눔스퀘어" panose="020B0600000101010101"/>
              </a:rPr>
              <a:t> 변수</a:t>
            </a:r>
          </a:p>
        </p:txBody>
      </p:sp>
      <p:pic>
        <p:nvPicPr>
          <p:cNvPr id="4" name="그림 3">
            <a:extLst>
              <a:ext uri="{FF2B5EF4-FFF2-40B4-BE49-F238E27FC236}">
                <a16:creationId xmlns:a16="http://schemas.microsoft.com/office/drawing/2014/main" id="{986E396F-8BAB-43A4-876B-1A2865A366E6}"/>
              </a:ext>
            </a:extLst>
          </p:cNvPr>
          <p:cNvPicPr>
            <a:picLocks noChangeAspect="1"/>
          </p:cNvPicPr>
          <p:nvPr/>
        </p:nvPicPr>
        <p:blipFill>
          <a:blip r:embed="rId3"/>
          <a:stretch>
            <a:fillRect/>
          </a:stretch>
        </p:blipFill>
        <p:spPr>
          <a:xfrm>
            <a:off x="2124075" y="2814637"/>
            <a:ext cx="7943850" cy="1228725"/>
          </a:xfrm>
          <a:prstGeom prst="rect">
            <a:avLst/>
          </a:prstGeom>
          <a:ln>
            <a:solidFill>
              <a:srgbClr val="160967"/>
            </a:solidFill>
          </a:ln>
        </p:spPr>
      </p:pic>
      <p:sp>
        <p:nvSpPr>
          <p:cNvPr id="12" name="TextBox 11">
            <a:extLst>
              <a:ext uri="{FF2B5EF4-FFF2-40B4-BE49-F238E27FC236}">
                <a16:creationId xmlns:a16="http://schemas.microsoft.com/office/drawing/2014/main" id="{4ABE1EBA-385D-4FEA-AB8D-0E5FB8AD709F}"/>
              </a:ext>
            </a:extLst>
          </p:cNvPr>
          <p:cNvSpPr txBox="1"/>
          <p:nvPr/>
        </p:nvSpPr>
        <p:spPr>
          <a:xfrm>
            <a:off x="3705084" y="4176084"/>
            <a:ext cx="4781831" cy="999697"/>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ko-KR" altLang="en-US" sz="2400" dirty="0">
                <a:solidFill>
                  <a:srgbClr val="160967"/>
                </a:solidFill>
                <a:ea typeface="나눔스퀘어" panose="020B0600000101010101"/>
              </a:rPr>
              <a:t>해당 데이터셋에 가장 적합한 </a:t>
            </a:r>
            <a:br>
              <a:rPr lang="en-US" altLang="ko-KR" sz="2400" dirty="0">
                <a:solidFill>
                  <a:srgbClr val="160967"/>
                </a:solidFill>
                <a:ea typeface="나눔스퀘어" panose="020B0600000101010101"/>
              </a:rPr>
            </a:br>
            <a:r>
              <a:rPr lang="ko-KR" altLang="en-US" sz="2400" b="1" dirty="0" err="1">
                <a:solidFill>
                  <a:srgbClr val="0054A3"/>
                </a:solidFill>
                <a:ea typeface="나눔스퀘어" panose="020B0600000101010101"/>
              </a:rPr>
              <a:t>결측치</a:t>
            </a:r>
            <a:r>
              <a:rPr lang="ko-KR" altLang="en-US" sz="2400" b="1" dirty="0">
                <a:solidFill>
                  <a:srgbClr val="0054A3"/>
                </a:solidFill>
                <a:ea typeface="나눔스퀘어" panose="020B0600000101010101"/>
              </a:rPr>
              <a:t> 대체 방법</a:t>
            </a:r>
            <a:r>
              <a:rPr lang="ko-KR" altLang="en-US" sz="2400" dirty="0">
                <a:solidFill>
                  <a:srgbClr val="160967"/>
                </a:solidFill>
                <a:ea typeface="나눔스퀘어" panose="020B0600000101010101"/>
              </a:rPr>
              <a:t>을 탐색</a:t>
            </a:r>
          </a:p>
        </p:txBody>
      </p:sp>
    </p:spTree>
    <p:extLst>
      <p:ext uri="{BB962C8B-B14F-4D97-AF65-F5344CB8AC3E}">
        <p14:creationId xmlns:p14="http://schemas.microsoft.com/office/powerpoint/2010/main" val="267363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7C3176EA-4456-4DCA-9977-DA768C32AB1C}"/>
              </a:ext>
            </a:extLst>
          </p:cNvPr>
          <p:cNvCxnSpPr>
            <a:cxnSpLocks/>
          </p:cNvCxnSpPr>
          <p:nvPr/>
        </p:nvCxnSpPr>
        <p:spPr>
          <a:xfrm>
            <a:off x="0" y="720000"/>
            <a:ext cx="12192000" cy="0"/>
          </a:xfrm>
          <a:prstGeom prst="line">
            <a:avLst/>
          </a:prstGeom>
          <a:ln w="25400">
            <a:solidFill>
              <a:srgbClr val="0058A6"/>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6BC5641-2C11-45A9-9A7E-4E498D517EE2}"/>
              </a:ext>
            </a:extLst>
          </p:cNvPr>
          <p:cNvSpPr txBox="1"/>
          <p:nvPr/>
        </p:nvSpPr>
        <p:spPr>
          <a:xfrm>
            <a:off x="719998" y="67613"/>
            <a:ext cx="5376002" cy="584775"/>
          </a:xfrm>
          <a:prstGeom prst="rect">
            <a:avLst/>
          </a:prstGeom>
          <a:noFill/>
        </p:spPr>
        <p:txBody>
          <a:bodyPr wrap="square" rtlCol="0">
            <a:spAutoFit/>
          </a:bodyPr>
          <a:lstStyle/>
          <a:p>
            <a:r>
              <a:rPr lang="en-US" altLang="ko-KR" sz="3200" b="1" dirty="0">
                <a:solidFill>
                  <a:srgbClr val="18005C"/>
                </a:solidFill>
                <a:latin typeface="나눔스퀘어" panose="020B0600000101010101" pitchFamily="50" charset="-127"/>
                <a:ea typeface="나눔스퀘어" panose="020B0600000101010101" pitchFamily="50" charset="-127"/>
              </a:rPr>
              <a:t>02.</a:t>
            </a:r>
            <a:r>
              <a:rPr lang="ko-KR" altLang="en-US" sz="3200" b="1" dirty="0">
                <a:solidFill>
                  <a:srgbClr val="18005C"/>
                </a:solidFill>
                <a:latin typeface="나눔스퀘어" panose="020B0600000101010101" pitchFamily="50" charset="-127"/>
                <a:ea typeface="나눔스퀘어" panose="020B0600000101010101" pitchFamily="50" charset="-127"/>
              </a:rPr>
              <a:t>데이터 </a:t>
            </a:r>
            <a:r>
              <a:rPr lang="ko-KR" altLang="en-US" sz="3200" b="1" dirty="0" err="1">
                <a:solidFill>
                  <a:srgbClr val="18005C"/>
                </a:solidFill>
                <a:latin typeface="나눔스퀘어" panose="020B0600000101010101" pitchFamily="50" charset="-127"/>
                <a:ea typeface="나눔스퀘어" panose="020B0600000101010101" pitchFamily="50" charset="-127"/>
              </a:rPr>
              <a:t>전처리</a:t>
            </a:r>
            <a:r>
              <a:rPr lang="ko-KR" altLang="en-US" sz="3200" b="1" dirty="0">
                <a:solidFill>
                  <a:srgbClr val="18005C"/>
                </a:solidFill>
                <a:latin typeface="나눔스퀘어" panose="020B0600000101010101" pitchFamily="50" charset="-127"/>
                <a:ea typeface="나눔스퀘어" panose="020B0600000101010101" pitchFamily="50" charset="-127"/>
              </a:rPr>
              <a:t> </a:t>
            </a:r>
            <a:r>
              <a:rPr lang="en-US" altLang="ko-KR" sz="2000" b="1" dirty="0">
                <a:solidFill>
                  <a:srgbClr val="18005C"/>
                </a:solidFill>
                <a:latin typeface="나눔스퀘어" panose="020B0600000101010101" pitchFamily="50" charset="-127"/>
                <a:ea typeface="나눔스퀘어" panose="020B0600000101010101" pitchFamily="50" charset="-127"/>
              </a:rPr>
              <a:t>– </a:t>
            </a:r>
            <a:r>
              <a:rPr lang="ko-KR" altLang="en-US" sz="2000" b="1" dirty="0" err="1">
                <a:solidFill>
                  <a:srgbClr val="18005C"/>
                </a:solidFill>
                <a:latin typeface="나눔스퀘어" panose="020B0600000101010101" pitchFamily="50" charset="-127"/>
                <a:ea typeface="나눔스퀘어" panose="020B0600000101010101" pitchFamily="50" charset="-127"/>
              </a:rPr>
              <a:t>결측치</a:t>
            </a:r>
            <a:r>
              <a:rPr lang="ko-KR" altLang="en-US" sz="2000" b="1" dirty="0">
                <a:solidFill>
                  <a:srgbClr val="18005C"/>
                </a:solidFill>
                <a:latin typeface="나눔스퀘어" panose="020B0600000101010101" pitchFamily="50" charset="-127"/>
                <a:ea typeface="나눔스퀘어" panose="020B0600000101010101" pitchFamily="50" charset="-127"/>
              </a:rPr>
              <a:t> 처리</a:t>
            </a:r>
            <a:r>
              <a:rPr lang="en-US" altLang="ko-KR" sz="2000" b="1" dirty="0">
                <a:solidFill>
                  <a:srgbClr val="18005C"/>
                </a:solidFill>
                <a:latin typeface="나눔스퀘어" panose="020B0600000101010101" pitchFamily="50" charset="-127"/>
                <a:ea typeface="나눔스퀘어" panose="020B0600000101010101" pitchFamily="50" charset="-127"/>
              </a:rPr>
              <a:t> </a:t>
            </a:r>
            <a:endParaRPr lang="ko-KR" altLang="en-US" sz="2000" b="1" dirty="0">
              <a:solidFill>
                <a:srgbClr val="18005C"/>
              </a:solidFill>
              <a:latin typeface="나눔스퀘어" panose="020B0600000101010101" pitchFamily="50" charset="-127"/>
              <a:ea typeface="나눔스퀘어" panose="020B0600000101010101" pitchFamily="50" charset="-127"/>
            </a:endParaRPr>
          </a:p>
        </p:txBody>
      </p:sp>
      <p:sp>
        <p:nvSpPr>
          <p:cNvPr id="20" name="자유형: 도형 19">
            <a:extLst>
              <a:ext uri="{FF2B5EF4-FFF2-40B4-BE49-F238E27FC236}">
                <a16:creationId xmlns:a16="http://schemas.microsoft.com/office/drawing/2014/main" id="{9A1EFC0D-2C03-441D-8B1B-D4C8A3EE7000}"/>
              </a:ext>
            </a:extLst>
          </p:cNvPr>
          <p:cNvSpPr/>
          <p:nvPr/>
        </p:nvSpPr>
        <p:spPr>
          <a:xfrm>
            <a:off x="-1" y="0"/>
            <a:ext cx="720000" cy="720000"/>
          </a:xfrm>
          <a:custGeom>
            <a:avLst/>
            <a:gdLst>
              <a:gd name="connsiteX0" fmla="*/ 36001 w 720000"/>
              <a:gd name="connsiteY0" fmla="*/ 36000 h 720000"/>
              <a:gd name="connsiteX1" fmla="*/ 36001 w 720000"/>
              <a:gd name="connsiteY1" fmla="*/ 684000 h 720000"/>
              <a:gd name="connsiteX2" fmla="*/ 684001 w 720000"/>
              <a:gd name="connsiteY2" fmla="*/ 684000 h 720000"/>
              <a:gd name="connsiteX3" fmla="*/ 0 w 720000"/>
              <a:gd name="connsiteY3" fmla="*/ 0 h 720000"/>
              <a:gd name="connsiteX4" fmla="*/ 720000 w 720000"/>
              <a:gd name="connsiteY4" fmla="*/ 0 h 720000"/>
              <a:gd name="connsiteX5" fmla="*/ 720000 w 720000"/>
              <a:gd name="connsiteY5" fmla="*/ 720000 h 720000"/>
              <a:gd name="connsiteX6" fmla="*/ 0 w 720000"/>
              <a:gd name="connsiteY6" fmla="*/ 72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 h="720000">
                <a:moveTo>
                  <a:pt x="36001" y="36000"/>
                </a:moveTo>
                <a:lnTo>
                  <a:pt x="36001" y="684000"/>
                </a:lnTo>
                <a:lnTo>
                  <a:pt x="684001" y="684000"/>
                </a:lnTo>
                <a:close/>
                <a:moveTo>
                  <a:pt x="0" y="0"/>
                </a:moveTo>
                <a:lnTo>
                  <a:pt x="720000" y="0"/>
                </a:lnTo>
                <a:lnTo>
                  <a:pt x="720000" y="720000"/>
                </a:lnTo>
                <a:lnTo>
                  <a:pt x="0" y="720000"/>
                </a:lnTo>
                <a:close/>
              </a:path>
            </a:pathLst>
          </a:custGeom>
          <a:solidFill>
            <a:srgbClr val="0058A6"/>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pic>
        <p:nvPicPr>
          <p:cNvPr id="21" name="그림 20">
            <a:extLst>
              <a:ext uri="{FF2B5EF4-FFF2-40B4-BE49-F238E27FC236}">
                <a16:creationId xmlns:a16="http://schemas.microsoft.com/office/drawing/2014/main" id="{D957EE6D-D145-41F9-AD67-84CD3B5B61CF}"/>
              </a:ext>
            </a:extLst>
          </p:cNvPr>
          <p:cNvPicPr>
            <a:picLocks noChangeAspect="1"/>
          </p:cNvPicPr>
          <p:nvPr/>
        </p:nvPicPr>
        <p:blipFill>
          <a:blip r:embed="rId2"/>
          <a:stretch>
            <a:fillRect/>
          </a:stretch>
        </p:blipFill>
        <p:spPr>
          <a:xfrm>
            <a:off x="10444000" y="0"/>
            <a:ext cx="1748000" cy="684000"/>
          </a:xfrm>
          <a:prstGeom prst="rect">
            <a:avLst/>
          </a:prstGeom>
        </p:spPr>
      </p:pic>
      <p:pic>
        <p:nvPicPr>
          <p:cNvPr id="8" name="그림 7">
            <a:extLst>
              <a:ext uri="{FF2B5EF4-FFF2-40B4-BE49-F238E27FC236}">
                <a16:creationId xmlns:a16="http://schemas.microsoft.com/office/drawing/2014/main" id="{E5C10B64-FD09-4765-AF02-20C98C5D947F}"/>
              </a:ext>
            </a:extLst>
          </p:cNvPr>
          <p:cNvPicPr>
            <a:picLocks noChangeAspect="1"/>
          </p:cNvPicPr>
          <p:nvPr/>
        </p:nvPicPr>
        <p:blipFill rotWithShape="1">
          <a:blip r:embed="rId3"/>
          <a:srcRect l="84681" t="7633" b="22054"/>
          <a:stretch/>
        </p:blipFill>
        <p:spPr>
          <a:xfrm>
            <a:off x="1297579" y="1988111"/>
            <a:ext cx="1651727" cy="3844273"/>
          </a:xfrm>
          <a:prstGeom prst="rect">
            <a:avLst/>
          </a:prstGeom>
          <a:ln>
            <a:solidFill>
              <a:srgbClr val="160967"/>
            </a:solidFill>
          </a:ln>
        </p:spPr>
      </p:pic>
      <p:sp>
        <p:nvSpPr>
          <p:cNvPr id="2" name="TextBox 1">
            <a:extLst>
              <a:ext uri="{FF2B5EF4-FFF2-40B4-BE49-F238E27FC236}">
                <a16:creationId xmlns:a16="http://schemas.microsoft.com/office/drawing/2014/main" id="{D5802E70-FB2C-4D45-9466-143A446EA1EE}"/>
              </a:ext>
            </a:extLst>
          </p:cNvPr>
          <p:cNvSpPr txBox="1"/>
          <p:nvPr/>
        </p:nvSpPr>
        <p:spPr>
          <a:xfrm>
            <a:off x="1202094" y="1551761"/>
            <a:ext cx="1842695" cy="307777"/>
          </a:xfrm>
          <a:prstGeom prst="rect">
            <a:avLst/>
          </a:prstGeom>
          <a:noFill/>
        </p:spPr>
        <p:txBody>
          <a:bodyPr wrap="square" rtlCol="0">
            <a:spAutoFit/>
          </a:bodyPr>
          <a:lstStyle/>
          <a:p>
            <a:r>
              <a:rPr lang="en-US" altLang="ko-KR" sz="1400" b="1" dirty="0">
                <a:ea typeface="나눔스퀘어" panose="020B0600000101010101"/>
              </a:rPr>
              <a:t>&lt;</a:t>
            </a:r>
            <a:r>
              <a:rPr lang="ko-KR" altLang="en-US" sz="1400" b="1" dirty="0" err="1">
                <a:ea typeface="나눔스퀘어" panose="020B0600000101010101"/>
              </a:rPr>
              <a:t>결측치</a:t>
            </a:r>
            <a:r>
              <a:rPr lang="ko-KR" altLang="en-US" sz="1400" b="1" dirty="0">
                <a:ea typeface="나눔스퀘어" panose="020B0600000101010101"/>
              </a:rPr>
              <a:t> 처리 방법</a:t>
            </a:r>
            <a:r>
              <a:rPr lang="en-US" altLang="ko-KR" sz="1400" b="1" dirty="0">
                <a:ea typeface="나눔스퀘어" panose="020B0600000101010101"/>
              </a:rPr>
              <a:t>&gt;</a:t>
            </a:r>
            <a:endParaRPr lang="ko-KR" altLang="en-US" sz="1400" b="1" dirty="0">
              <a:ea typeface="나눔스퀘어" panose="020B0600000101010101"/>
            </a:endParaRPr>
          </a:p>
        </p:txBody>
      </p:sp>
      <p:sp>
        <p:nvSpPr>
          <p:cNvPr id="4" name="직사각형 3">
            <a:extLst>
              <a:ext uri="{FF2B5EF4-FFF2-40B4-BE49-F238E27FC236}">
                <a16:creationId xmlns:a16="http://schemas.microsoft.com/office/drawing/2014/main" id="{4B7B63FD-BE7E-4973-8BBB-C23C559951D8}"/>
              </a:ext>
            </a:extLst>
          </p:cNvPr>
          <p:cNvSpPr/>
          <p:nvPr/>
        </p:nvSpPr>
        <p:spPr>
          <a:xfrm>
            <a:off x="3420182" y="1988111"/>
            <a:ext cx="7020560" cy="632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1" hangingPunct="1">
              <a:lnSpc>
                <a:spcPct val="130000"/>
              </a:lnSpc>
              <a:spcBef>
                <a:spcPts val="0"/>
              </a:spcBef>
              <a:spcAft>
                <a:spcPts val="0"/>
              </a:spcAft>
              <a:buClrTx/>
              <a:buSzTx/>
              <a:buFont typeface="Arial" panose="020B0604020202020204" pitchFamily="34" charset="0"/>
              <a:buChar char="•"/>
              <a:tabLst/>
              <a:defRPr/>
            </a:pPr>
            <a:r>
              <a:rPr kumimoji="0" lang="ko-KR" altLang="en-US" sz="2400" b="0" i="0" u="none" strike="noStrike" kern="1200" cap="none" spc="0" normalizeH="0" baseline="0" noProof="0" dirty="0">
                <a:ln>
                  <a:noFill/>
                </a:ln>
                <a:solidFill>
                  <a:srgbClr val="160967"/>
                </a:solidFill>
                <a:effectLst/>
                <a:uLnTx/>
                <a:uFillTx/>
                <a:latin typeface="맑은 고딕" panose="020F0502020204030204"/>
                <a:ea typeface="나눔스퀘어" panose="020B0600000101010101"/>
                <a:cs typeface="+mn-cs"/>
              </a:rPr>
              <a:t>데이터셋에 </a:t>
            </a:r>
            <a:r>
              <a:rPr kumimoji="0" lang="ko-KR" altLang="en-US" sz="2400" b="1" i="0" u="none" strike="noStrike" kern="1200" cap="none" spc="0" normalizeH="0" baseline="0" noProof="0" dirty="0" err="1">
                <a:ln>
                  <a:noFill/>
                </a:ln>
                <a:solidFill>
                  <a:srgbClr val="0054A3"/>
                </a:solidFill>
                <a:effectLst/>
                <a:uLnTx/>
                <a:uFillTx/>
                <a:latin typeface="맑은 고딕" panose="020F0502020204030204"/>
                <a:ea typeface="나눔스퀘어" panose="020B0600000101010101"/>
                <a:cs typeface="+mn-cs"/>
              </a:rPr>
              <a:t>결측치</a:t>
            </a:r>
            <a:r>
              <a:rPr kumimoji="0" lang="ko-KR" altLang="en-US" sz="2400" b="0" i="0" u="none" strike="noStrike" kern="1200" cap="none" spc="0" normalizeH="0" baseline="0" noProof="0" dirty="0" err="1">
                <a:ln>
                  <a:noFill/>
                </a:ln>
                <a:solidFill>
                  <a:srgbClr val="160967"/>
                </a:solidFill>
                <a:effectLst/>
                <a:uLnTx/>
                <a:uFillTx/>
                <a:latin typeface="맑은 고딕" panose="020F0502020204030204"/>
                <a:ea typeface="나눔스퀘어" panose="020B0600000101010101"/>
                <a:cs typeface="+mn-cs"/>
              </a:rPr>
              <a:t>가</a:t>
            </a:r>
            <a:r>
              <a:rPr kumimoji="0" lang="ko-KR" altLang="en-US" sz="2400" b="0" i="0" u="none" strike="noStrike" kern="1200" cap="none" spc="0" normalizeH="0" baseline="0" noProof="0" dirty="0">
                <a:ln>
                  <a:noFill/>
                </a:ln>
                <a:solidFill>
                  <a:srgbClr val="160967"/>
                </a:solidFill>
                <a:effectLst/>
                <a:uLnTx/>
                <a:uFillTx/>
                <a:latin typeface="맑은 고딕" panose="020F0502020204030204"/>
                <a:ea typeface="나눔스퀘어" panose="020B0600000101010101"/>
                <a:cs typeface="+mn-cs"/>
              </a:rPr>
              <a:t> 존재하는 행을 모두 </a:t>
            </a:r>
            <a:r>
              <a:rPr kumimoji="0" lang="ko-KR" altLang="en-US" sz="2400" b="1" i="0" u="none" strike="noStrike" kern="1200" cap="none" spc="0" normalizeH="0" baseline="0" noProof="0" dirty="0">
                <a:ln>
                  <a:noFill/>
                </a:ln>
                <a:solidFill>
                  <a:srgbClr val="0054A3"/>
                </a:solidFill>
                <a:effectLst/>
                <a:uLnTx/>
                <a:uFillTx/>
                <a:latin typeface="맑은 고딕" panose="020F0502020204030204"/>
                <a:ea typeface="나눔스퀘어" panose="020B0600000101010101"/>
                <a:cs typeface="+mn-cs"/>
              </a:rPr>
              <a:t>삭제</a:t>
            </a:r>
            <a:endParaRPr kumimoji="0" lang="en-US" altLang="ko-KR" sz="2400" b="1" i="0" u="none" strike="noStrike" kern="1200" cap="none" spc="0" normalizeH="0" baseline="0" noProof="0" dirty="0">
              <a:ln>
                <a:noFill/>
              </a:ln>
              <a:solidFill>
                <a:srgbClr val="0054A3"/>
              </a:solidFill>
              <a:effectLst/>
              <a:uLnTx/>
              <a:uFillTx/>
              <a:latin typeface="맑은 고딕" panose="020F0502020204030204"/>
              <a:ea typeface="나눔스퀘어" panose="020B0600000101010101"/>
              <a:cs typeface="+mn-cs"/>
            </a:endParaRPr>
          </a:p>
        </p:txBody>
      </p:sp>
      <p:sp>
        <p:nvSpPr>
          <p:cNvPr id="10" name="직사각형 9">
            <a:extLst>
              <a:ext uri="{FF2B5EF4-FFF2-40B4-BE49-F238E27FC236}">
                <a16:creationId xmlns:a16="http://schemas.microsoft.com/office/drawing/2014/main" id="{53749702-547B-4D22-831C-3F9F761C82C1}"/>
              </a:ext>
            </a:extLst>
          </p:cNvPr>
          <p:cNvSpPr/>
          <p:nvPr/>
        </p:nvSpPr>
        <p:spPr>
          <a:xfrm>
            <a:off x="3420182" y="2842938"/>
            <a:ext cx="7603415" cy="632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30000"/>
              </a:lnSpc>
              <a:buFont typeface="Arial" panose="020B0604020202020204" pitchFamily="34" charset="0"/>
              <a:buChar char="•"/>
            </a:pPr>
            <a:r>
              <a:rPr lang="ko-KR" altLang="en-US" sz="2400" dirty="0" err="1">
                <a:solidFill>
                  <a:srgbClr val="160967"/>
                </a:solidFill>
                <a:ea typeface="나눔스퀘어" panose="020B0600000101010101"/>
              </a:rPr>
              <a:t>결측치가</a:t>
            </a:r>
            <a:r>
              <a:rPr lang="ko-KR" altLang="en-US" sz="2400" dirty="0">
                <a:solidFill>
                  <a:srgbClr val="160967"/>
                </a:solidFill>
                <a:ea typeface="나눔스퀘어" panose="020B0600000101010101"/>
              </a:rPr>
              <a:t> 없는 데이터셋에서 </a:t>
            </a:r>
            <a:r>
              <a:rPr lang="ko-KR" altLang="en-US" sz="2400" b="1" dirty="0">
                <a:solidFill>
                  <a:srgbClr val="0054A3"/>
                </a:solidFill>
                <a:ea typeface="나눔스퀘어" panose="020B0600000101010101"/>
              </a:rPr>
              <a:t>임의로 </a:t>
            </a:r>
            <a:r>
              <a:rPr lang="ko-KR" altLang="en-US" sz="2400" b="1" dirty="0" err="1">
                <a:solidFill>
                  <a:srgbClr val="0054A3"/>
                </a:solidFill>
                <a:ea typeface="나눔스퀘어" panose="020B0600000101010101"/>
              </a:rPr>
              <a:t>결측치를</a:t>
            </a:r>
            <a:r>
              <a:rPr lang="ko-KR" altLang="en-US" sz="2400" b="1" dirty="0">
                <a:solidFill>
                  <a:srgbClr val="0054A3"/>
                </a:solidFill>
                <a:ea typeface="나눔스퀘어" panose="020B0600000101010101"/>
              </a:rPr>
              <a:t> 생성</a:t>
            </a:r>
            <a:endParaRPr lang="en-US" altLang="ko-KR" sz="2400" b="1" dirty="0">
              <a:solidFill>
                <a:srgbClr val="0054A3"/>
              </a:solidFill>
              <a:ea typeface="나눔스퀘어" panose="020B0600000101010101"/>
            </a:endParaRPr>
          </a:p>
        </p:txBody>
      </p:sp>
      <p:sp>
        <p:nvSpPr>
          <p:cNvPr id="11" name="직사각형 10">
            <a:extLst>
              <a:ext uri="{FF2B5EF4-FFF2-40B4-BE49-F238E27FC236}">
                <a16:creationId xmlns:a16="http://schemas.microsoft.com/office/drawing/2014/main" id="{C70F08F1-7BD5-477D-9C9A-C232C4AEAED6}"/>
              </a:ext>
            </a:extLst>
          </p:cNvPr>
          <p:cNvSpPr/>
          <p:nvPr/>
        </p:nvSpPr>
        <p:spPr>
          <a:xfrm>
            <a:off x="3420182" y="3697765"/>
            <a:ext cx="7603415" cy="632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30000"/>
              </a:lnSpc>
              <a:buFont typeface="Arial" panose="020B0604020202020204" pitchFamily="34" charset="0"/>
              <a:buChar char="•"/>
            </a:pPr>
            <a:r>
              <a:rPr lang="en-US" altLang="ko-KR" sz="2400" dirty="0">
                <a:solidFill>
                  <a:srgbClr val="160967"/>
                </a:solidFill>
                <a:ea typeface="나눔스퀘어" panose="020B0600000101010101"/>
              </a:rPr>
              <a:t>16</a:t>
            </a:r>
            <a:r>
              <a:rPr lang="ko-KR" altLang="en-US" sz="2400" dirty="0">
                <a:solidFill>
                  <a:srgbClr val="160967"/>
                </a:solidFill>
                <a:ea typeface="나눔스퀘어" panose="020B0600000101010101"/>
              </a:rPr>
              <a:t>가지 방법으로 </a:t>
            </a:r>
            <a:r>
              <a:rPr lang="ko-KR" altLang="en-US" sz="2400" b="1" dirty="0" err="1">
                <a:solidFill>
                  <a:srgbClr val="0054A3"/>
                </a:solidFill>
                <a:ea typeface="나눔스퀘어" panose="020B0600000101010101"/>
              </a:rPr>
              <a:t>결측치를</a:t>
            </a:r>
            <a:r>
              <a:rPr lang="ko-KR" altLang="en-US" sz="2400" b="1" dirty="0">
                <a:solidFill>
                  <a:srgbClr val="0054A3"/>
                </a:solidFill>
                <a:ea typeface="나눔스퀘어" panose="020B0600000101010101"/>
              </a:rPr>
              <a:t> 대체</a:t>
            </a:r>
            <a:endParaRPr lang="en-US" altLang="ko-KR" sz="2400" b="1" dirty="0">
              <a:solidFill>
                <a:srgbClr val="0054A3"/>
              </a:solidFill>
              <a:ea typeface="나눔스퀘어" panose="020B0600000101010101"/>
            </a:endParaRPr>
          </a:p>
        </p:txBody>
      </p:sp>
      <p:sp>
        <p:nvSpPr>
          <p:cNvPr id="12" name="직사각형 11">
            <a:extLst>
              <a:ext uri="{FF2B5EF4-FFF2-40B4-BE49-F238E27FC236}">
                <a16:creationId xmlns:a16="http://schemas.microsoft.com/office/drawing/2014/main" id="{90E0D083-32F0-4436-8C86-E29384B0E5E4}"/>
              </a:ext>
            </a:extLst>
          </p:cNvPr>
          <p:cNvSpPr/>
          <p:nvPr/>
        </p:nvSpPr>
        <p:spPr>
          <a:xfrm>
            <a:off x="3420182" y="4552592"/>
            <a:ext cx="7603415" cy="10719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30000"/>
              </a:lnSpc>
              <a:buFont typeface="Arial" panose="020B0604020202020204" pitchFamily="34" charset="0"/>
              <a:buChar char="•"/>
            </a:pPr>
            <a:r>
              <a:rPr lang="ko-KR" altLang="en-US" sz="2400" dirty="0" err="1">
                <a:solidFill>
                  <a:srgbClr val="160967"/>
                </a:solidFill>
                <a:ea typeface="나눔스퀘어" panose="020B0600000101010101"/>
              </a:rPr>
              <a:t>결측치를</a:t>
            </a:r>
            <a:r>
              <a:rPr lang="ko-KR" altLang="en-US" sz="2400" dirty="0">
                <a:solidFill>
                  <a:srgbClr val="160967"/>
                </a:solidFill>
                <a:ea typeface="나눔스퀘어" panose="020B0600000101010101"/>
              </a:rPr>
              <a:t> 대체한 값과 </a:t>
            </a:r>
            <a:r>
              <a:rPr lang="ko-KR" altLang="en-US" sz="2400" dirty="0" err="1">
                <a:solidFill>
                  <a:srgbClr val="160967"/>
                </a:solidFill>
                <a:ea typeface="나눔스퀘어" panose="020B0600000101010101"/>
              </a:rPr>
              <a:t>실제값을</a:t>
            </a:r>
            <a:r>
              <a:rPr lang="ko-KR" altLang="en-US" sz="2400" dirty="0">
                <a:solidFill>
                  <a:srgbClr val="160967"/>
                </a:solidFill>
                <a:ea typeface="나눔스퀘어" panose="020B0600000101010101"/>
              </a:rPr>
              <a:t> 비교해 각 </a:t>
            </a:r>
            <a:r>
              <a:rPr lang="ko-KR" altLang="en-US" sz="2400" dirty="0" err="1">
                <a:solidFill>
                  <a:srgbClr val="160967"/>
                </a:solidFill>
                <a:ea typeface="나눔스퀘어" panose="020B0600000101010101"/>
              </a:rPr>
              <a:t>결측치</a:t>
            </a:r>
            <a:r>
              <a:rPr lang="ko-KR" altLang="en-US" sz="2400" dirty="0">
                <a:solidFill>
                  <a:srgbClr val="160967"/>
                </a:solidFill>
                <a:ea typeface="나눔스퀘어" panose="020B0600000101010101"/>
              </a:rPr>
              <a:t> 대체 방법의 </a:t>
            </a:r>
            <a:r>
              <a:rPr lang="ko-KR" altLang="en-US" sz="2400" b="1" dirty="0">
                <a:solidFill>
                  <a:srgbClr val="0054A3"/>
                </a:solidFill>
                <a:ea typeface="나눔스퀘어" panose="020B0600000101010101"/>
              </a:rPr>
              <a:t>결과 비교</a:t>
            </a:r>
          </a:p>
        </p:txBody>
      </p:sp>
    </p:spTree>
    <p:extLst>
      <p:ext uri="{BB962C8B-B14F-4D97-AF65-F5344CB8AC3E}">
        <p14:creationId xmlns:p14="http://schemas.microsoft.com/office/powerpoint/2010/main" val="4178703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endCondLst>
                                    <p:cond evt="onNext" delay="0">
                                      <p:tgtEl>
                                        <p:sldTgt/>
                                      </p:tgtEl>
                                    </p:cond>
                                  </p:endCondLst>
                                  <p:childTnLst>
                                    <p:set>
                                      <p:cBhvr>
                                        <p:cTn id="6" dur="indefinite"/>
                                        <p:tgtEl>
                                          <p:spTgt spid="2"/>
                                        </p:tgtEl>
                                        <p:attrNameLst>
                                          <p:attrName>style.opacity</p:attrName>
                                        </p:attrNameLst>
                                      </p:cBhvr>
                                      <p:to>
                                        <p:strVal val="0.5"/>
                                      </p:to>
                                    </p:set>
                                    <p:animEffect filter="image" prLst="opacity: 0.5">
                                      <p:cBhvr rctx="IE">
                                        <p:cTn id="7" dur="indefinite"/>
                                        <p:tgtEl>
                                          <p:spTgt spid="2"/>
                                        </p:tgtEl>
                                      </p:cBhvr>
                                    </p:animEffect>
                                  </p:childTnLst>
                                </p:cTn>
                              </p:par>
                              <p:par>
                                <p:cTn id="8" presetID="9" presetClass="emph" presetSubtype="0" nodeType="withEffect">
                                  <p:stCondLst>
                                    <p:cond delay="0"/>
                                  </p:stCondLst>
                                  <p:endCondLst>
                                    <p:cond evt="onNext" delay="0">
                                      <p:tgtEl>
                                        <p:sldTgt/>
                                      </p:tgtEl>
                                    </p:cond>
                                  </p:endCondLst>
                                  <p:childTnLst>
                                    <p:set>
                                      <p:cBhvr>
                                        <p:cTn id="9" dur="indefinite"/>
                                        <p:tgtEl>
                                          <p:spTgt spid="8"/>
                                        </p:tgtEl>
                                        <p:attrNameLst>
                                          <p:attrName>style.opacity</p:attrName>
                                        </p:attrNameLst>
                                      </p:cBhvr>
                                      <p:to>
                                        <p:strVal val="0.5"/>
                                      </p:to>
                                    </p:set>
                                    <p:animEffect filter="image" prLst="opacity: 0.5">
                                      <p:cBhvr rctx="IE">
                                        <p:cTn id="10" dur="indefinite"/>
                                        <p:tgtEl>
                                          <p:spTgt spid="8"/>
                                        </p:tgtEl>
                                      </p:cBhvr>
                                    </p:animEffect>
                                  </p:childTnLst>
                                </p:cTn>
                              </p:par>
                              <p:par>
                                <p:cTn id="11" presetID="6" presetClass="emph" presetSubtype="0" fill="hold" grpId="0" nodeType="withEffect">
                                  <p:stCondLst>
                                    <p:cond delay="0"/>
                                  </p:stCondLst>
                                  <p:childTnLst>
                                    <p:animScale>
                                      <p:cBhvr>
                                        <p:cTn id="12" dur="400" fill="hold"/>
                                        <p:tgtEl>
                                          <p:spTgt spid="4"/>
                                        </p:tgtEl>
                                      </p:cBhvr>
                                      <p:by x="110000" y="110000"/>
                                    </p:animScale>
                                  </p:childTnLst>
                                </p:cTn>
                              </p:par>
                              <p:par>
                                <p:cTn id="13" presetID="9" presetClass="emph" presetSubtype="0" grpId="0" nodeType="withEffect">
                                  <p:stCondLst>
                                    <p:cond delay="0"/>
                                  </p:stCondLst>
                                  <p:endCondLst>
                                    <p:cond evt="onNext" delay="0">
                                      <p:tgtEl>
                                        <p:sldTgt/>
                                      </p:tgtEl>
                                    </p:cond>
                                  </p:endCondLst>
                                  <p:childTnLst>
                                    <p:set>
                                      <p:cBhvr>
                                        <p:cTn id="14" dur="indefinite"/>
                                        <p:tgtEl>
                                          <p:spTgt spid="10"/>
                                        </p:tgtEl>
                                        <p:attrNameLst>
                                          <p:attrName>style.opacity</p:attrName>
                                        </p:attrNameLst>
                                      </p:cBhvr>
                                      <p:to>
                                        <p:strVal val="0.5"/>
                                      </p:to>
                                    </p:set>
                                    <p:animEffect filter="image" prLst="opacity: 0.5">
                                      <p:cBhvr rctx="IE">
                                        <p:cTn id="15" dur="indefinite"/>
                                        <p:tgtEl>
                                          <p:spTgt spid="10"/>
                                        </p:tgtEl>
                                      </p:cBhvr>
                                    </p:animEffect>
                                  </p:childTnLst>
                                </p:cTn>
                              </p:par>
                              <p:par>
                                <p:cTn id="16" presetID="9" presetClass="emph" presetSubtype="0" grpId="0" nodeType="withEffect">
                                  <p:stCondLst>
                                    <p:cond delay="0"/>
                                  </p:stCondLst>
                                  <p:endCondLst>
                                    <p:cond evt="onNext" delay="0">
                                      <p:tgtEl>
                                        <p:sldTgt/>
                                      </p:tgtEl>
                                    </p:cond>
                                  </p:endCondLst>
                                  <p:childTnLst>
                                    <p:set>
                                      <p:cBhvr>
                                        <p:cTn id="17" dur="indefinite"/>
                                        <p:tgtEl>
                                          <p:spTgt spid="11"/>
                                        </p:tgtEl>
                                        <p:attrNameLst>
                                          <p:attrName>style.opacity</p:attrName>
                                        </p:attrNameLst>
                                      </p:cBhvr>
                                      <p:to>
                                        <p:strVal val="0.5"/>
                                      </p:to>
                                    </p:set>
                                    <p:animEffect filter="image" prLst="opacity: 0.5">
                                      <p:cBhvr rctx="IE">
                                        <p:cTn id="18" dur="indefinite"/>
                                        <p:tgtEl>
                                          <p:spTgt spid="11"/>
                                        </p:tgtEl>
                                      </p:cBhvr>
                                    </p:animEffect>
                                  </p:childTnLst>
                                </p:cTn>
                              </p:par>
                              <p:par>
                                <p:cTn id="19" presetID="9" presetClass="emph" presetSubtype="0" grpId="0" nodeType="withEffect">
                                  <p:stCondLst>
                                    <p:cond delay="0"/>
                                  </p:stCondLst>
                                  <p:endCondLst>
                                    <p:cond evt="onNext" delay="0">
                                      <p:tgtEl>
                                        <p:sldTgt/>
                                      </p:tgtEl>
                                    </p:cond>
                                  </p:endCondLst>
                                  <p:childTnLst>
                                    <p:set>
                                      <p:cBhvr>
                                        <p:cTn id="20" dur="indefinite"/>
                                        <p:tgtEl>
                                          <p:spTgt spid="12"/>
                                        </p:tgtEl>
                                        <p:attrNameLst>
                                          <p:attrName>style.opacity</p:attrName>
                                        </p:attrNameLst>
                                      </p:cBhvr>
                                      <p:to>
                                        <p:strVal val="0.5"/>
                                      </p:to>
                                    </p:set>
                                    <p:animEffect filter="image" prLst="opacity: 0.5">
                                      <p:cBhvr rctx="IE">
                                        <p:cTn id="21" dur="indefinite"/>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mph" presetSubtype="0" fill="hold" grpId="1" nodeType="clickEffect">
                                  <p:stCondLst>
                                    <p:cond delay="0"/>
                                  </p:stCondLst>
                                  <p:childTnLst>
                                    <p:animScale>
                                      <p:cBhvr>
                                        <p:cTn id="25" dur="400" fill="hold"/>
                                        <p:tgtEl>
                                          <p:spTgt spid="10"/>
                                        </p:tgtEl>
                                      </p:cBhvr>
                                      <p:by x="110000" y="110000"/>
                                    </p:animScale>
                                  </p:childTnLst>
                                </p:cTn>
                              </p:par>
                              <p:par>
                                <p:cTn id="26" presetID="9" presetClass="emph" presetSubtype="0" grpId="1" nodeType="withEffect">
                                  <p:stCondLst>
                                    <p:cond delay="0"/>
                                  </p:stCondLst>
                                  <p:endCondLst>
                                    <p:cond evt="onNext" delay="0">
                                      <p:tgtEl>
                                        <p:sldTgt/>
                                      </p:tgtEl>
                                    </p:cond>
                                  </p:endCondLst>
                                  <p:childTnLst>
                                    <p:set>
                                      <p:cBhvr>
                                        <p:cTn id="27" dur="indefinite"/>
                                        <p:tgtEl>
                                          <p:spTgt spid="2"/>
                                        </p:tgtEl>
                                        <p:attrNameLst>
                                          <p:attrName>style.opacity</p:attrName>
                                        </p:attrNameLst>
                                      </p:cBhvr>
                                      <p:to>
                                        <p:strVal val="0.5"/>
                                      </p:to>
                                    </p:set>
                                    <p:animEffect filter="image" prLst="opacity: 0.5">
                                      <p:cBhvr rctx="IE">
                                        <p:cTn id="28" dur="indefinite"/>
                                        <p:tgtEl>
                                          <p:spTgt spid="2"/>
                                        </p:tgtEl>
                                      </p:cBhvr>
                                    </p:animEffect>
                                  </p:childTnLst>
                                </p:cTn>
                              </p:par>
                              <p:par>
                                <p:cTn id="29" presetID="9" presetClass="emph" presetSubtype="0" nodeType="withEffect">
                                  <p:stCondLst>
                                    <p:cond delay="0"/>
                                  </p:stCondLst>
                                  <p:endCondLst>
                                    <p:cond evt="onNext" delay="0">
                                      <p:tgtEl>
                                        <p:sldTgt/>
                                      </p:tgtEl>
                                    </p:cond>
                                  </p:endCondLst>
                                  <p:childTnLst>
                                    <p:set>
                                      <p:cBhvr>
                                        <p:cTn id="30" dur="indefinite"/>
                                        <p:tgtEl>
                                          <p:spTgt spid="8"/>
                                        </p:tgtEl>
                                        <p:attrNameLst>
                                          <p:attrName>style.opacity</p:attrName>
                                        </p:attrNameLst>
                                      </p:cBhvr>
                                      <p:to>
                                        <p:strVal val="0.5"/>
                                      </p:to>
                                    </p:set>
                                    <p:animEffect filter="image" prLst="opacity: 0.5">
                                      <p:cBhvr rctx="IE">
                                        <p:cTn id="31" dur="indefinite"/>
                                        <p:tgtEl>
                                          <p:spTgt spid="8"/>
                                        </p:tgtEl>
                                      </p:cBhvr>
                                    </p:animEffect>
                                  </p:childTnLst>
                                </p:cTn>
                              </p:par>
                              <p:par>
                                <p:cTn id="32" presetID="6" presetClass="emph" presetSubtype="0" fill="hold" grpId="4" nodeType="withEffect">
                                  <p:stCondLst>
                                    <p:cond delay="0"/>
                                  </p:stCondLst>
                                  <p:childTnLst>
                                    <p:animScale>
                                      <p:cBhvr>
                                        <p:cTn id="33" dur="300" fill="hold"/>
                                        <p:tgtEl>
                                          <p:spTgt spid="4"/>
                                        </p:tgtEl>
                                      </p:cBhvr>
                                      <p:by x="90000" y="90000"/>
                                    </p:animScale>
                                  </p:childTnLst>
                                </p:cTn>
                              </p:par>
                              <p:par>
                                <p:cTn id="34" presetID="9" presetClass="emph" presetSubtype="0" grpId="1" nodeType="withEffect">
                                  <p:stCondLst>
                                    <p:cond delay="0"/>
                                  </p:stCondLst>
                                  <p:endCondLst>
                                    <p:cond evt="onNext" delay="0">
                                      <p:tgtEl>
                                        <p:sldTgt/>
                                      </p:tgtEl>
                                    </p:cond>
                                  </p:endCondLst>
                                  <p:childTnLst>
                                    <p:set>
                                      <p:cBhvr>
                                        <p:cTn id="35" dur="indefinite"/>
                                        <p:tgtEl>
                                          <p:spTgt spid="4"/>
                                        </p:tgtEl>
                                        <p:attrNameLst>
                                          <p:attrName>style.opacity</p:attrName>
                                        </p:attrNameLst>
                                      </p:cBhvr>
                                      <p:to>
                                        <p:strVal val="0.5"/>
                                      </p:to>
                                    </p:set>
                                    <p:animEffect filter="image" prLst="opacity: 0.5">
                                      <p:cBhvr rctx="IE">
                                        <p:cTn id="36" dur="indefinite"/>
                                        <p:tgtEl>
                                          <p:spTgt spid="4"/>
                                        </p:tgtEl>
                                      </p:cBhvr>
                                    </p:animEffect>
                                  </p:childTnLst>
                                </p:cTn>
                              </p:par>
                              <p:par>
                                <p:cTn id="37" presetID="9" presetClass="emph" presetSubtype="0" grpId="1" nodeType="withEffect">
                                  <p:stCondLst>
                                    <p:cond delay="0"/>
                                  </p:stCondLst>
                                  <p:endCondLst>
                                    <p:cond evt="onNext" delay="0">
                                      <p:tgtEl>
                                        <p:sldTgt/>
                                      </p:tgtEl>
                                    </p:cond>
                                  </p:endCondLst>
                                  <p:childTnLst>
                                    <p:set>
                                      <p:cBhvr>
                                        <p:cTn id="38" dur="indefinite"/>
                                        <p:tgtEl>
                                          <p:spTgt spid="11"/>
                                        </p:tgtEl>
                                        <p:attrNameLst>
                                          <p:attrName>style.opacity</p:attrName>
                                        </p:attrNameLst>
                                      </p:cBhvr>
                                      <p:to>
                                        <p:strVal val="0.5"/>
                                      </p:to>
                                    </p:set>
                                    <p:animEffect filter="image" prLst="opacity: 0.5">
                                      <p:cBhvr rctx="IE">
                                        <p:cTn id="39" dur="indefinite"/>
                                        <p:tgtEl>
                                          <p:spTgt spid="11"/>
                                        </p:tgtEl>
                                      </p:cBhvr>
                                    </p:animEffect>
                                  </p:childTnLst>
                                </p:cTn>
                              </p:par>
                              <p:par>
                                <p:cTn id="40" presetID="9" presetClass="emph" presetSubtype="0" grpId="1" nodeType="withEffect">
                                  <p:stCondLst>
                                    <p:cond delay="0"/>
                                  </p:stCondLst>
                                  <p:endCondLst>
                                    <p:cond evt="onNext" delay="0">
                                      <p:tgtEl>
                                        <p:sldTgt/>
                                      </p:tgtEl>
                                    </p:cond>
                                  </p:endCondLst>
                                  <p:childTnLst>
                                    <p:set>
                                      <p:cBhvr>
                                        <p:cTn id="41" dur="indefinite"/>
                                        <p:tgtEl>
                                          <p:spTgt spid="12"/>
                                        </p:tgtEl>
                                        <p:attrNameLst>
                                          <p:attrName>style.opacity</p:attrName>
                                        </p:attrNameLst>
                                      </p:cBhvr>
                                      <p:to>
                                        <p:strVal val="0.5"/>
                                      </p:to>
                                    </p:set>
                                    <p:animEffect filter="image" prLst="opacity: 0.5">
                                      <p:cBhvr rctx="IE">
                                        <p:cTn id="42" dur="indefinite"/>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mph" presetSubtype="0" fill="hold" grpId="2" nodeType="clickEffect">
                                  <p:stCondLst>
                                    <p:cond delay="0"/>
                                  </p:stCondLst>
                                  <p:childTnLst>
                                    <p:animScale>
                                      <p:cBhvr>
                                        <p:cTn id="46" dur="400" fill="hold"/>
                                        <p:tgtEl>
                                          <p:spTgt spid="11"/>
                                        </p:tgtEl>
                                      </p:cBhvr>
                                      <p:by x="110000" y="110000"/>
                                    </p:animScale>
                                  </p:childTnLst>
                                </p:cTn>
                              </p:par>
                              <p:par>
                                <p:cTn id="47" presetID="6" presetClass="emph" presetSubtype="0" fill="hold" grpId="2" nodeType="withEffect">
                                  <p:stCondLst>
                                    <p:cond delay="0"/>
                                  </p:stCondLst>
                                  <p:childTnLst>
                                    <p:animScale>
                                      <p:cBhvr>
                                        <p:cTn id="48" dur="500" fill="hold"/>
                                        <p:tgtEl>
                                          <p:spTgt spid="2"/>
                                        </p:tgtEl>
                                      </p:cBhvr>
                                      <p:by x="105000" y="105000"/>
                                    </p:animScale>
                                  </p:childTnLst>
                                </p:cTn>
                              </p:par>
                              <p:par>
                                <p:cTn id="49" presetID="6" presetClass="emph" presetSubtype="0" fill="hold" nodeType="withEffect">
                                  <p:stCondLst>
                                    <p:cond delay="0"/>
                                  </p:stCondLst>
                                  <p:childTnLst>
                                    <p:animScale>
                                      <p:cBhvr>
                                        <p:cTn id="50" dur="500" fill="hold"/>
                                        <p:tgtEl>
                                          <p:spTgt spid="8"/>
                                        </p:tgtEl>
                                      </p:cBhvr>
                                      <p:by x="105000" y="105000"/>
                                    </p:animScale>
                                  </p:childTnLst>
                                </p:cTn>
                              </p:par>
                              <p:par>
                                <p:cTn id="51" presetID="6" presetClass="emph" presetSubtype="0" fill="hold" grpId="4" nodeType="withEffect">
                                  <p:stCondLst>
                                    <p:cond delay="0"/>
                                  </p:stCondLst>
                                  <p:childTnLst>
                                    <p:animScale>
                                      <p:cBhvr>
                                        <p:cTn id="52" dur="300" fill="hold"/>
                                        <p:tgtEl>
                                          <p:spTgt spid="10"/>
                                        </p:tgtEl>
                                      </p:cBhvr>
                                      <p:by x="90000" y="90000"/>
                                    </p:animScale>
                                  </p:childTnLst>
                                </p:cTn>
                              </p:par>
                              <p:par>
                                <p:cTn id="53" presetID="9" presetClass="emph" presetSubtype="0" grpId="2" nodeType="withEffect">
                                  <p:stCondLst>
                                    <p:cond delay="0"/>
                                  </p:stCondLst>
                                  <p:endCondLst>
                                    <p:cond evt="onNext" delay="0">
                                      <p:tgtEl>
                                        <p:sldTgt/>
                                      </p:tgtEl>
                                    </p:cond>
                                  </p:endCondLst>
                                  <p:childTnLst>
                                    <p:set>
                                      <p:cBhvr>
                                        <p:cTn id="54" dur="indefinite"/>
                                        <p:tgtEl>
                                          <p:spTgt spid="4"/>
                                        </p:tgtEl>
                                        <p:attrNameLst>
                                          <p:attrName>style.opacity</p:attrName>
                                        </p:attrNameLst>
                                      </p:cBhvr>
                                      <p:to>
                                        <p:strVal val="0.5"/>
                                      </p:to>
                                    </p:set>
                                    <p:animEffect filter="image" prLst="opacity: 0.5">
                                      <p:cBhvr rctx="IE">
                                        <p:cTn id="55" dur="indefinite"/>
                                        <p:tgtEl>
                                          <p:spTgt spid="4"/>
                                        </p:tgtEl>
                                      </p:cBhvr>
                                    </p:animEffect>
                                  </p:childTnLst>
                                </p:cTn>
                              </p:par>
                              <p:par>
                                <p:cTn id="56" presetID="9" presetClass="emph" presetSubtype="0" grpId="2" nodeType="withEffect">
                                  <p:stCondLst>
                                    <p:cond delay="0"/>
                                  </p:stCondLst>
                                  <p:endCondLst>
                                    <p:cond evt="onNext" delay="0">
                                      <p:tgtEl>
                                        <p:sldTgt/>
                                      </p:tgtEl>
                                    </p:cond>
                                  </p:endCondLst>
                                  <p:childTnLst>
                                    <p:set>
                                      <p:cBhvr>
                                        <p:cTn id="57" dur="indefinite"/>
                                        <p:tgtEl>
                                          <p:spTgt spid="10"/>
                                        </p:tgtEl>
                                        <p:attrNameLst>
                                          <p:attrName>style.opacity</p:attrName>
                                        </p:attrNameLst>
                                      </p:cBhvr>
                                      <p:to>
                                        <p:strVal val="0.5"/>
                                      </p:to>
                                    </p:set>
                                    <p:animEffect filter="image" prLst="opacity: 0.5">
                                      <p:cBhvr rctx="IE">
                                        <p:cTn id="58" dur="indefinite"/>
                                        <p:tgtEl>
                                          <p:spTgt spid="10"/>
                                        </p:tgtEl>
                                      </p:cBhvr>
                                    </p:animEffect>
                                  </p:childTnLst>
                                </p:cTn>
                              </p:par>
                              <p:par>
                                <p:cTn id="59" presetID="9" presetClass="emph" presetSubtype="0" grpId="2" nodeType="withEffect">
                                  <p:stCondLst>
                                    <p:cond delay="0"/>
                                  </p:stCondLst>
                                  <p:endCondLst>
                                    <p:cond evt="onNext" delay="0">
                                      <p:tgtEl>
                                        <p:sldTgt/>
                                      </p:tgtEl>
                                    </p:cond>
                                  </p:endCondLst>
                                  <p:childTnLst>
                                    <p:set>
                                      <p:cBhvr>
                                        <p:cTn id="60" dur="indefinite"/>
                                        <p:tgtEl>
                                          <p:spTgt spid="12"/>
                                        </p:tgtEl>
                                        <p:attrNameLst>
                                          <p:attrName>style.opacity</p:attrName>
                                        </p:attrNameLst>
                                      </p:cBhvr>
                                      <p:to>
                                        <p:strVal val="0.5"/>
                                      </p:to>
                                    </p:set>
                                    <p:animEffect filter="image" prLst="opacity: 0.5">
                                      <p:cBhvr rctx="IE">
                                        <p:cTn id="61" dur="indefinite"/>
                                        <p:tgtEl>
                                          <p:spTgt spid="12"/>
                                        </p:tgtEl>
                                      </p:cBhvr>
                                    </p:animEffect>
                                  </p:childTnLst>
                                </p:cTn>
                              </p:par>
                            </p:childTnLst>
                          </p:cTn>
                        </p:par>
                      </p:childTnLst>
                    </p:cTn>
                  </p:par>
                  <p:par>
                    <p:cTn id="62" fill="hold">
                      <p:stCondLst>
                        <p:cond delay="indefinite"/>
                      </p:stCondLst>
                      <p:childTnLst>
                        <p:par>
                          <p:cTn id="63" fill="hold">
                            <p:stCondLst>
                              <p:cond delay="0"/>
                            </p:stCondLst>
                            <p:childTnLst>
                              <p:par>
                                <p:cTn id="64" presetID="6" presetClass="emph" presetSubtype="0" fill="hold" grpId="3" nodeType="clickEffect">
                                  <p:stCondLst>
                                    <p:cond delay="0"/>
                                  </p:stCondLst>
                                  <p:childTnLst>
                                    <p:animScale>
                                      <p:cBhvr>
                                        <p:cTn id="65" dur="400" fill="hold"/>
                                        <p:tgtEl>
                                          <p:spTgt spid="12"/>
                                        </p:tgtEl>
                                      </p:cBhvr>
                                      <p:by x="110000" y="110000"/>
                                    </p:animScale>
                                  </p:childTnLst>
                                </p:cTn>
                              </p:par>
                              <p:par>
                                <p:cTn id="66" presetID="6" presetClass="emph" presetSubtype="0" fill="hold" grpId="3" nodeType="withEffect">
                                  <p:stCondLst>
                                    <p:cond delay="0"/>
                                  </p:stCondLst>
                                  <p:childTnLst>
                                    <p:animScale>
                                      <p:cBhvr>
                                        <p:cTn id="67" dur="300" fill="hold"/>
                                        <p:tgtEl>
                                          <p:spTgt spid="2"/>
                                        </p:tgtEl>
                                      </p:cBhvr>
                                      <p:by x="95000" y="95000"/>
                                    </p:animScale>
                                  </p:childTnLst>
                                </p:cTn>
                              </p:par>
                              <p:par>
                                <p:cTn id="68" presetID="6" presetClass="emph" presetSubtype="0" fill="hold" nodeType="withEffect">
                                  <p:stCondLst>
                                    <p:cond delay="0"/>
                                  </p:stCondLst>
                                  <p:childTnLst>
                                    <p:animScale>
                                      <p:cBhvr>
                                        <p:cTn id="69" dur="300" fill="hold"/>
                                        <p:tgtEl>
                                          <p:spTgt spid="8"/>
                                        </p:tgtEl>
                                      </p:cBhvr>
                                      <p:by x="95000" y="95000"/>
                                    </p:animScale>
                                  </p:childTnLst>
                                </p:cTn>
                              </p:par>
                              <p:par>
                                <p:cTn id="70" presetID="9" presetClass="emph" presetSubtype="0" grpId="4" nodeType="withEffect">
                                  <p:stCondLst>
                                    <p:cond delay="0"/>
                                  </p:stCondLst>
                                  <p:childTnLst>
                                    <p:set>
                                      <p:cBhvr>
                                        <p:cTn id="71" dur="indefinite"/>
                                        <p:tgtEl>
                                          <p:spTgt spid="2"/>
                                        </p:tgtEl>
                                        <p:attrNameLst>
                                          <p:attrName>style.opacity</p:attrName>
                                        </p:attrNameLst>
                                      </p:cBhvr>
                                      <p:to>
                                        <p:strVal val="0.5"/>
                                      </p:to>
                                    </p:set>
                                    <p:animEffect filter="image" prLst="opacity: 0.5">
                                      <p:cBhvr rctx="IE">
                                        <p:cTn id="72" dur="indefinite"/>
                                        <p:tgtEl>
                                          <p:spTgt spid="2"/>
                                        </p:tgtEl>
                                      </p:cBhvr>
                                    </p:animEffect>
                                  </p:childTnLst>
                                </p:cTn>
                              </p:par>
                              <p:par>
                                <p:cTn id="73" presetID="9" presetClass="emph" presetSubtype="0" nodeType="withEffect">
                                  <p:stCondLst>
                                    <p:cond delay="0"/>
                                  </p:stCondLst>
                                  <p:childTnLst>
                                    <p:set>
                                      <p:cBhvr>
                                        <p:cTn id="74" dur="indefinite"/>
                                        <p:tgtEl>
                                          <p:spTgt spid="8"/>
                                        </p:tgtEl>
                                        <p:attrNameLst>
                                          <p:attrName>style.opacity</p:attrName>
                                        </p:attrNameLst>
                                      </p:cBhvr>
                                      <p:to>
                                        <p:strVal val="0.5"/>
                                      </p:to>
                                    </p:set>
                                    <p:animEffect filter="image" prLst="opacity: 0.5">
                                      <p:cBhvr rctx="IE">
                                        <p:cTn id="75" dur="indefinite"/>
                                        <p:tgtEl>
                                          <p:spTgt spid="8"/>
                                        </p:tgtEl>
                                      </p:cBhvr>
                                    </p:animEffect>
                                  </p:childTnLst>
                                </p:cTn>
                              </p:par>
                              <p:par>
                                <p:cTn id="76" presetID="6" presetClass="emph" presetSubtype="0" fill="hold" grpId="4" nodeType="withEffect">
                                  <p:stCondLst>
                                    <p:cond delay="0"/>
                                  </p:stCondLst>
                                  <p:childTnLst>
                                    <p:animScale>
                                      <p:cBhvr>
                                        <p:cTn id="77" dur="300" fill="hold"/>
                                        <p:tgtEl>
                                          <p:spTgt spid="11"/>
                                        </p:tgtEl>
                                      </p:cBhvr>
                                      <p:by x="90000" y="90000"/>
                                    </p:animScale>
                                  </p:childTnLst>
                                </p:cTn>
                              </p:par>
                              <p:par>
                                <p:cTn id="78" presetID="9" presetClass="emph" presetSubtype="0" grpId="3" nodeType="withEffect">
                                  <p:stCondLst>
                                    <p:cond delay="0"/>
                                  </p:stCondLst>
                                  <p:endCondLst>
                                    <p:cond evt="onNext" delay="0">
                                      <p:tgtEl>
                                        <p:sldTgt/>
                                      </p:tgtEl>
                                    </p:cond>
                                  </p:endCondLst>
                                  <p:childTnLst>
                                    <p:set>
                                      <p:cBhvr>
                                        <p:cTn id="79" dur="indefinite"/>
                                        <p:tgtEl>
                                          <p:spTgt spid="4"/>
                                        </p:tgtEl>
                                        <p:attrNameLst>
                                          <p:attrName>style.opacity</p:attrName>
                                        </p:attrNameLst>
                                      </p:cBhvr>
                                      <p:to>
                                        <p:strVal val="0.5"/>
                                      </p:to>
                                    </p:set>
                                    <p:animEffect filter="image" prLst="opacity: 0.5">
                                      <p:cBhvr rctx="IE">
                                        <p:cTn id="80" dur="indefinite"/>
                                        <p:tgtEl>
                                          <p:spTgt spid="4"/>
                                        </p:tgtEl>
                                      </p:cBhvr>
                                    </p:animEffect>
                                  </p:childTnLst>
                                </p:cTn>
                              </p:par>
                              <p:par>
                                <p:cTn id="81" presetID="9" presetClass="emph" presetSubtype="0" grpId="3" nodeType="withEffect">
                                  <p:stCondLst>
                                    <p:cond delay="0"/>
                                  </p:stCondLst>
                                  <p:endCondLst>
                                    <p:cond evt="onNext" delay="0">
                                      <p:tgtEl>
                                        <p:sldTgt/>
                                      </p:tgtEl>
                                    </p:cond>
                                  </p:endCondLst>
                                  <p:childTnLst>
                                    <p:set>
                                      <p:cBhvr>
                                        <p:cTn id="82" dur="indefinite"/>
                                        <p:tgtEl>
                                          <p:spTgt spid="10"/>
                                        </p:tgtEl>
                                        <p:attrNameLst>
                                          <p:attrName>style.opacity</p:attrName>
                                        </p:attrNameLst>
                                      </p:cBhvr>
                                      <p:to>
                                        <p:strVal val="0.5"/>
                                      </p:to>
                                    </p:set>
                                    <p:animEffect filter="image" prLst="opacity: 0.5">
                                      <p:cBhvr rctx="IE">
                                        <p:cTn id="83" dur="indefinite"/>
                                        <p:tgtEl>
                                          <p:spTgt spid="10"/>
                                        </p:tgtEl>
                                      </p:cBhvr>
                                    </p:animEffect>
                                  </p:childTnLst>
                                </p:cTn>
                              </p:par>
                              <p:par>
                                <p:cTn id="84" presetID="9" presetClass="emph" presetSubtype="0" grpId="3" nodeType="withEffect">
                                  <p:stCondLst>
                                    <p:cond delay="0"/>
                                  </p:stCondLst>
                                  <p:endCondLst>
                                    <p:cond evt="onNext" delay="0">
                                      <p:tgtEl>
                                        <p:sldTgt/>
                                      </p:tgtEl>
                                    </p:cond>
                                  </p:endCondLst>
                                  <p:childTnLst>
                                    <p:set>
                                      <p:cBhvr>
                                        <p:cTn id="85" dur="indefinite"/>
                                        <p:tgtEl>
                                          <p:spTgt spid="11"/>
                                        </p:tgtEl>
                                        <p:attrNameLst>
                                          <p:attrName>style.opacity</p:attrName>
                                        </p:attrNameLst>
                                      </p:cBhvr>
                                      <p:to>
                                        <p:strVal val="0.5"/>
                                      </p:to>
                                    </p:set>
                                    <p:animEffect filter="image" prLst="opacity: 0.5">
                                      <p:cBhvr rctx="IE">
                                        <p:cTn id="86" dur="indefinite"/>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P spid="2" grpId="4"/>
      <p:bldP spid="4" grpId="0" animBg="1"/>
      <p:bldP spid="4" grpId="1" animBg="1"/>
      <p:bldP spid="4" grpId="2" animBg="1"/>
      <p:bldP spid="4" grpId="3" animBg="1"/>
      <p:bldP spid="4" grpId="4"/>
      <p:bldP spid="10" grpId="0" animBg="1"/>
      <p:bldP spid="10" grpId="1" animBg="1"/>
      <p:bldP spid="10" grpId="2" animBg="1"/>
      <p:bldP spid="10" grpId="3" animBg="1"/>
      <p:bldP spid="10" grpId="4"/>
      <p:bldP spid="11" grpId="0" animBg="1"/>
      <p:bldP spid="11" grpId="1" animBg="1"/>
      <p:bldP spid="11" grpId="2" animBg="1"/>
      <p:bldP spid="11" grpId="3" animBg="1"/>
      <p:bldP spid="11" grpId="4"/>
      <p:bldP spid="12" grpId="0" animBg="1"/>
      <p:bldP spid="12" grpId="1" animBg="1"/>
      <p:bldP spid="12" grpId="2" animBg="1"/>
      <p:bldP spid="12" grpId="3"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그림 8">
            <a:extLst>
              <a:ext uri="{FF2B5EF4-FFF2-40B4-BE49-F238E27FC236}">
                <a16:creationId xmlns:a16="http://schemas.microsoft.com/office/drawing/2014/main" id="{A2DC45FB-4F72-4EC4-A43D-7E4AD6010854}"/>
              </a:ext>
            </a:extLst>
          </p:cNvPr>
          <p:cNvPicPr>
            <a:picLocks noChangeAspect="1"/>
          </p:cNvPicPr>
          <p:nvPr/>
        </p:nvPicPr>
        <p:blipFill>
          <a:blip r:embed="rId2"/>
          <a:stretch>
            <a:fillRect/>
          </a:stretch>
        </p:blipFill>
        <p:spPr>
          <a:xfrm>
            <a:off x="689702" y="986710"/>
            <a:ext cx="10782300" cy="5467350"/>
          </a:xfrm>
          <a:prstGeom prst="rect">
            <a:avLst/>
          </a:prstGeom>
          <a:ln>
            <a:solidFill>
              <a:srgbClr val="160967"/>
            </a:solidFill>
          </a:ln>
        </p:spPr>
      </p:pic>
      <p:cxnSp>
        <p:nvCxnSpPr>
          <p:cNvPr id="3" name="직선 연결선 2">
            <a:extLst>
              <a:ext uri="{FF2B5EF4-FFF2-40B4-BE49-F238E27FC236}">
                <a16:creationId xmlns:a16="http://schemas.microsoft.com/office/drawing/2014/main" id="{7C3176EA-4456-4DCA-9977-DA768C32AB1C}"/>
              </a:ext>
            </a:extLst>
          </p:cNvPr>
          <p:cNvCxnSpPr>
            <a:cxnSpLocks/>
          </p:cNvCxnSpPr>
          <p:nvPr/>
        </p:nvCxnSpPr>
        <p:spPr>
          <a:xfrm>
            <a:off x="0" y="720000"/>
            <a:ext cx="12192000" cy="0"/>
          </a:xfrm>
          <a:prstGeom prst="line">
            <a:avLst/>
          </a:prstGeom>
          <a:ln w="25400">
            <a:solidFill>
              <a:srgbClr val="0058A6"/>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6BC5641-2C11-45A9-9A7E-4E498D517EE2}"/>
              </a:ext>
            </a:extLst>
          </p:cNvPr>
          <p:cNvSpPr txBox="1"/>
          <p:nvPr/>
        </p:nvSpPr>
        <p:spPr>
          <a:xfrm>
            <a:off x="719998" y="67613"/>
            <a:ext cx="6499952" cy="584775"/>
          </a:xfrm>
          <a:prstGeom prst="rect">
            <a:avLst/>
          </a:prstGeom>
          <a:noFill/>
        </p:spPr>
        <p:txBody>
          <a:bodyPr wrap="square" rtlCol="0">
            <a:spAutoFit/>
          </a:bodyPr>
          <a:lstStyle/>
          <a:p>
            <a:r>
              <a:rPr lang="en-US" altLang="ko-KR" sz="3200" b="1" dirty="0">
                <a:solidFill>
                  <a:srgbClr val="18005C"/>
                </a:solidFill>
                <a:latin typeface="나눔스퀘어" panose="020B0600000101010101" pitchFamily="50" charset="-127"/>
                <a:ea typeface="나눔스퀘어" panose="020B0600000101010101" pitchFamily="50" charset="-127"/>
              </a:rPr>
              <a:t>02.</a:t>
            </a:r>
            <a:r>
              <a:rPr lang="ko-KR" altLang="en-US" sz="3200" b="1" dirty="0">
                <a:solidFill>
                  <a:srgbClr val="18005C"/>
                </a:solidFill>
                <a:latin typeface="나눔스퀘어" panose="020B0600000101010101" pitchFamily="50" charset="-127"/>
                <a:ea typeface="나눔스퀘어" panose="020B0600000101010101" pitchFamily="50" charset="-127"/>
              </a:rPr>
              <a:t>데이터 </a:t>
            </a:r>
            <a:r>
              <a:rPr lang="ko-KR" altLang="en-US" sz="3200" b="1" dirty="0" err="1">
                <a:solidFill>
                  <a:srgbClr val="18005C"/>
                </a:solidFill>
                <a:latin typeface="나눔스퀘어" panose="020B0600000101010101" pitchFamily="50" charset="-127"/>
                <a:ea typeface="나눔스퀘어" panose="020B0600000101010101" pitchFamily="50" charset="-127"/>
              </a:rPr>
              <a:t>전처리</a:t>
            </a:r>
            <a:r>
              <a:rPr lang="ko-KR" altLang="en-US" sz="3200" b="1" dirty="0">
                <a:solidFill>
                  <a:srgbClr val="18005C"/>
                </a:solidFill>
                <a:latin typeface="나눔스퀘어" panose="020B0600000101010101" pitchFamily="50" charset="-127"/>
                <a:ea typeface="나눔스퀘어" panose="020B0600000101010101" pitchFamily="50" charset="-127"/>
              </a:rPr>
              <a:t> </a:t>
            </a:r>
            <a:r>
              <a:rPr lang="en-US" altLang="ko-KR" sz="2000" b="1" dirty="0">
                <a:solidFill>
                  <a:srgbClr val="18005C"/>
                </a:solidFill>
                <a:latin typeface="나눔스퀘어" panose="020B0600000101010101" pitchFamily="50" charset="-127"/>
                <a:ea typeface="나눔스퀘어" panose="020B0600000101010101" pitchFamily="50" charset="-127"/>
              </a:rPr>
              <a:t>– </a:t>
            </a:r>
            <a:r>
              <a:rPr lang="ko-KR" altLang="en-US" sz="2000" b="1" dirty="0" err="1">
                <a:solidFill>
                  <a:srgbClr val="18005C"/>
                </a:solidFill>
                <a:latin typeface="나눔스퀘어" panose="020B0600000101010101" pitchFamily="50" charset="-127"/>
                <a:ea typeface="나눔스퀘어" panose="020B0600000101010101" pitchFamily="50" charset="-127"/>
              </a:rPr>
              <a:t>결측치</a:t>
            </a:r>
            <a:r>
              <a:rPr lang="ko-KR" altLang="en-US" sz="2000" b="1" dirty="0">
                <a:solidFill>
                  <a:srgbClr val="18005C"/>
                </a:solidFill>
                <a:latin typeface="나눔스퀘어" panose="020B0600000101010101" pitchFamily="50" charset="-127"/>
                <a:ea typeface="나눔스퀘어" panose="020B0600000101010101" pitchFamily="50" charset="-127"/>
              </a:rPr>
              <a:t> 처리</a:t>
            </a:r>
            <a:r>
              <a:rPr lang="en-US" altLang="ko-KR" sz="2000" b="1" dirty="0">
                <a:solidFill>
                  <a:srgbClr val="18005C"/>
                </a:solidFill>
                <a:latin typeface="나눔스퀘어" panose="020B0600000101010101" pitchFamily="50" charset="-127"/>
                <a:ea typeface="나눔스퀘어" panose="020B0600000101010101" pitchFamily="50" charset="-127"/>
              </a:rPr>
              <a:t> </a:t>
            </a:r>
            <a:endParaRPr lang="ko-KR" altLang="en-US" sz="2000" b="1" dirty="0">
              <a:solidFill>
                <a:srgbClr val="18005C"/>
              </a:solidFill>
              <a:latin typeface="나눔스퀘어" panose="020B0600000101010101" pitchFamily="50" charset="-127"/>
              <a:ea typeface="나눔스퀘어" panose="020B0600000101010101" pitchFamily="50" charset="-127"/>
            </a:endParaRPr>
          </a:p>
        </p:txBody>
      </p:sp>
      <p:sp>
        <p:nvSpPr>
          <p:cNvPr id="20" name="자유형: 도형 19">
            <a:extLst>
              <a:ext uri="{FF2B5EF4-FFF2-40B4-BE49-F238E27FC236}">
                <a16:creationId xmlns:a16="http://schemas.microsoft.com/office/drawing/2014/main" id="{9A1EFC0D-2C03-441D-8B1B-D4C8A3EE7000}"/>
              </a:ext>
            </a:extLst>
          </p:cNvPr>
          <p:cNvSpPr/>
          <p:nvPr/>
        </p:nvSpPr>
        <p:spPr>
          <a:xfrm>
            <a:off x="-1" y="0"/>
            <a:ext cx="720000" cy="720000"/>
          </a:xfrm>
          <a:custGeom>
            <a:avLst/>
            <a:gdLst>
              <a:gd name="connsiteX0" fmla="*/ 36001 w 720000"/>
              <a:gd name="connsiteY0" fmla="*/ 36000 h 720000"/>
              <a:gd name="connsiteX1" fmla="*/ 36001 w 720000"/>
              <a:gd name="connsiteY1" fmla="*/ 684000 h 720000"/>
              <a:gd name="connsiteX2" fmla="*/ 684001 w 720000"/>
              <a:gd name="connsiteY2" fmla="*/ 684000 h 720000"/>
              <a:gd name="connsiteX3" fmla="*/ 0 w 720000"/>
              <a:gd name="connsiteY3" fmla="*/ 0 h 720000"/>
              <a:gd name="connsiteX4" fmla="*/ 720000 w 720000"/>
              <a:gd name="connsiteY4" fmla="*/ 0 h 720000"/>
              <a:gd name="connsiteX5" fmla="*/ 720000 w 720000"/>
              <a:gd name="connsiteY5" fmla="*/ 720000 h 720000"/>
              <a:gd name="connsiteX6" fmla="*/ 0 w 720000"/>
              <a:gd name="connsiteY6" fmla="*/ 72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 h="720000">
                <a:moveTo>
                  <a:pt x="36001" y="36000"/>
                </a:moveTo>
                <a:lnTo>
                  <a:pt x="36001" y="684000"/>
                </a:lnTo>
                <a:lnTo>
                  <a:pt x="684001" y="684000"/>
                </a:lnTo>
                <a:close/>
                <a:moveTo>
                  <a:pt x="0" y="0"/>
                </a:moveTo>
                <a:lnTo>
                  <a:pt x="720000" y="0"/>
                </a:lnTo>
                <a:lnTo>
                  <a:pt x="720000" y="720000"/>
                </a:lnTo>
                <a:lnTo>
                  <a:pt x="0" y="720000"/>
                </a:lnTo>
                <a:close/>
              </a:path>
            </a:pathLst>
          </a:custGeom>
          <a:solidFill>
            <a:srgbClr val="0058A6"/>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pic>
        <p:nvPicPr>
          <p:cNvPr id="21" name="그림 20">
            <a:extLst>
              <a:ext uri="{FF2B5EF4-FFF2-40B4-BE49-F238E27FC236}">
                <a16:creationId xmlns:a16="http://schemas.microsoft.com/office/drawing/2014/main" id="{D957EE6D-D145-41F9-AD67-84CD3B5B61CF}"/>
              </a:ext>
            </a:extLst>
          </p:cNvPr>
          <p:cNvPicPr>
            <a:picLocks noChangeAspect="1"/>
          </p:cNvPicPr>
          <p:nvPr/>
        </p:nvPicPr>
        <p:blipFill>
          <a:blip r:embed="rId3"/>
          <a:stretch>
            <a:fillRect/>
          </a:stretch>
        </p:blipFill>
        <p:spPr>
          <a:xfrm>
            <a:off x="10444000" y="0"/>
            <a:ext cx="1748000" cy="684000"/>
          </a:xfrm>
          <a:prstGeom prst="rect">
            <a:avLst/>
          </a:prstGeom>
        </p:spPr>
      </p:pic>
      <p:sp>
        <p:nvSpPr>
          <p:cNvPr id="13" name="직사각형 12">
            <a:extLst>
              <a:ext uri="{FF2B5EF4-FFF2-40B4-BE49-F238E27FC236}">
                <a16:creationId xmlns:a16="http://schemas.microsoft.com/office/drawing/2014/main" id="{E1301DCB-118B-4E21-841E-54124D24EB56}"/>
              </a:ext>
            </a:extLst>
          </p:cNvPr>
          <p:cNvSpPr/>
          <p:nvPr/>
        </p:nvSpPr>
        <p:spPr>
          <a:xfrm>
            <a:off x="2986769" y="5189798"/>
            <a:ext cx="1017671" cy="107721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ea typeface="나눔스퀘어" panose="020B0600000101010101"/>
            </a:endParaRPr>
          </a:p>
        </p:txBody>
      </p:sp>
      <p:cxnSp>
        <p:nvCxnSpPr>
          <p:cNvPr id="15" name="직선 연결선 14">
            <a:extLst>
              <a:ext uri="{FF2B5EF4-FFF2-40B4-BE49-F238E27FC236}">
                <a16:creationId xmlns:a16="http://schemas.microsoft.com/office/drawing/2014/main" id="{D1B5F432-2A25-4DD1-94F4-CCBC8AD7A783}"/>
              </a:ext>
            </a:extLst>
          </p:cNvPr>
          <p:cNvCxnSpPr>
            <a:cxnSpLocks/>
          </p:cNvCxnSpPr>
          <p:nvPr/>
        </p:nvCxnSpPr>
        <p:spPr>
          <a:xfrm>
            <a:off x="2357120" y="1407125"/>
            <a:ext cx="419083"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70509A30-F1F7-48BB-9B10-14D9651271F3}"/>
              </a:ext>
            </a:extLst>
          </p:cNvPr>
          <p:cNvSpPr/>
          <p:nvPr/>
        </p:nvSpPr>
        <p:spPr>
          <a:xfrm>
            <a:off x="1783335" y="5203250"/>
            <a:ext cx="182100" cy="125080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ea typeface="나눔스퀘어" panose="020B0600000101010101"/>
            </a:endParaRPr>
          </a:p>
        </p:txBody>
      </p:sp>
      <p:sp>
        <p:nvSpPr>
          <p:cNvPr id="11" name="직사각형 10">
            <a:extLst>
              <a:ext uri="{FF2B5EF4-FFF2-40B4-BE49-F238E27FC236}">
                <a16:creationId xmlns:a16="http://schemas.microsoft.com/office/drawing/2014/main" id="{687BBE70-AC6B-4E1D-BD44-403437615553}"/>
              </a:ext>
            </a:extLst>
          </p:cNvPr>
          <p:cNvSpPr/>
          <p:nvPr/>
        </p:nvSpPr>
        <p:spPr>
          <a:xfrm>
            <a:off x="2124920" y="5172519"/>
            <a:ext cx="681341" cy="128152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ea typeface="나눔스퀘어" panose="020B0600000101010101"/>
            </a:endParaRPr>
          </a:p>
        </p:txBody>
      </p:sp>
    </p:spTree>
    <p:extLst>
      <p:ext uri="{BB962C8B-B14F-4D97-AF65-F5344CB8AC3E}">
        <p14:creationId xmlns:p14="http://schemas.microsoft.com/office/powerpoint/2010/main" val="2110473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7C3176EA-4456-4DCA-9977-DA768C32AB1C}"/>
              </a:ext>
            </a:extLst>
          </p:cNvPr>
          <p:cNvCxnSpPr>
            <a:cxnSpLocks/>
          </p:cNvCxnSpPr>
          <p:nvPr/>
        </p:nvCxnSpPr>
        <p:spPr>
          <a:xfrm>
            <a:off x="0" y="720000"/>
            <a:ext cx="12192000" cy="0"/>
          </a:xfrm>
          <a:prstGeom prst="line">
            <a:avLst/>
          </a:prstGeom>
          <a:ln w="25400">
            <a:solidFill>
              <a:srgbClr val="0058A6"/>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6BC5641-2C11-45A9-9A7E-4E498D517EE2}"/>
              </a:ext>
            </a:extLst>
          </p:cNvPr>
          <p:cNvSpPr txBox="1"/>
          <p:nvPr/>
        </p:nvSpPr>
        <p:spPr>
          <a:xfrm>
            <a:off x="719998" y="67613"/>
            <a:ext cx="5376002" cy="584775"/>
          </a:xfrm>
          <a:prstGeom prst="rect">
            <a:avLst/>
          </a:prstGeom>
          <a:noFill/>
        </p:spPr>
        <p:txBody>
          <a:bodyPr wrap="square" rtlCol="0">
            <a:spAutoFit/>
          </a:bodyPr>
          <a:lstStyle/>
          <a:p>
            <a:r>
              <a:rPr lang="en-US" altLang="ko-KR" sz="3200" b="1" dirty="0">
                <a:solidFill>
                  <a:srgbClr val="18005C"/>
                </a:solidFill>
                <a:latin typeface="나눔스퀘어" panose="020B0600000101010101" pitchFamily="50" charset="-127"/>
                <a:ea typeface="나눔스퀘어" panose="020B0600000101010101" pitchFamily="50" charset="-127"/>
              </a:rPr>
              <a:t>02.</a:t>
            </a:r>
            <a:r>
              <a:rPr lang="ko-KR" altLang="en-US" sz="3200" b="1" dirty="0">
                <a:solidFill>
                  <a:srgbClr val="18005C"/>
                </a:solidFill>
                <a:latin typeface="나눔스퀘어" panose="020B0600000101010101" pitchFamily="50" charset="-127"/>
                <a:ea typeface="나눔스퀘어" panose="020B0600000101010101" pitchFamily="50" charset="-127"/>
              </a:rPr>
              <a:t>데이터 </a:t>
            </a:r>
            <a:r>
              <a:rPr lang="ko-KR" altLang="en-US" sz="3200" b="1" dirty="0" err="1">
                <a:solidFill>
                  <a:srgbClr val="18005C"/>
                </a:solidFill>
                <a:latin typeface="나눔스퀘어" panose="020B0600000101010101" pitchFamily="50" charset="-127"/>
                <a:ea typeface="나눔스퀘어" panose="020B0600000101010101" pitchFamily="50" charset="-127"/>
              </a:rPr>
              <a:t>전처리</a:t>
            </a:r>
            <a:r>
              <a:rPr lang="ko-KR" altLang="en-US" sz="3200" b="1" dirty="0">
                <a:solidFill>
                  <a:srgbClr val="18005C"/>
                </a:solidFill>
                <a:latin typeface="나눔스퀘어" panose="020B0600000101010101" pitchFamily="50" charset="-127"/>
                <a:ea typeface="나눔스퀘어" panose="020B0600000101010101" pitchFamily="50" charset="-127"/>
              </a:rPr>
              <a:t> </a:t>
            </a:r>
            <a:r>
              <a:rPr lang="en-US" altLang="ko-KR" sz="2000" b="1" dirty="0">
                <a:solidFill>
                  <a:srgbClr val="18005C"/>
                </a:solidFill>
                <a:latin typeface="나눔스퀘어" panose="020B0600000101010101" pitchFamily="50" charset="-127"/>
                <a:ea typeface="나눔스퀘어" panose="020B0600000101010101" pitchFamily="50" charset="-127"/>
              </a:rPr>
              <a:t>– </a:t>
            </a:r>
            <a:r>
              <a:rPr lang="ko-KR" altLang="en-US" sz="2000" b="1" dirty="0" err="1">
                <a:solidFill>
                  <a:srgbClr val="18005C"/>
                </a:solidFill>
                <a:latin typeface="나눔스퀘어" panose="020B0600000101010101" pitchFamily="50" charset="-127"/>
                <a:ea typeface="나눔스퀘어" panose="020B0600000101010101" pitchFamily="50" charset="-127"/>
              </a:rPr>
              <a:t>결측치</a:t>
            </a:r>
            <a:r>
              <a:rPr lang="ko-KR" altLang="en-US" sz="2000" b="1" dirty="0">
                <a:solidFill>
                  <a:srgbClr val="18005C"/>
                </a:solidFill>
                <a:latin typeface="나눔스퀘어" panose="020B0600000101010101" pitchFamily="50" charset="-127"/>
                <a:ea typeface="나눔스퀘어" panose="020B0600000101010101" pitchFamily="50" charset="-127"/>
              </a:rPr>
              <a:t> 처리</a:t>
            </a:r>
            <a:r>
              <a:rPr lang="en-US" altLang="ko-KR" sz="2000" b="1" dirty="0">
                <a:solidFill>
                  <a:srgbClr val="18005C"/>
                </a:solidFill>
                <a:latin typeface="나눔스퀘어" panose="020B0600000101010101" pitchFamily="50" charset="-127"/>
                <a:ea typeface="나눔스퀘어" panose="020B0600000101010101" pitchFamily="50" charset="-127"/>
              </a:rPr>
              <a:t> </a:t>
            </a:r>
            <a:endParaRPr lang="ko-KR" altLang="en-US" sz="2000" b="1" dirty="0">
              <a:solidFill>
                <a:srgbClr val="18005C"/>
              </a:solidFill>
              <a:latin typeface="나눔스퀘어" panose="020B0600000101010101" pitchFamily="50" charset="-127"/>
              <a:ea typeface="나눔스퀘어" panose="020B0600000101010101" pitchFamily="50" charset="-127"/>
            </a:endParaRPr>
          </a:p>
        </p:txBody>
      </p:sp>
      <p:sp>
        <p:nvSpPr>
          <p:cNvPr id="20" name="자유형: 도형 19">
            <a:extLst>
              <a:ext uri="{FF2B5EF4-FFF2-40B4-BE49-F238E27FC236}">
                <a16:creationId xmlns:a16="http://schemas.microsoft.com/office/drawing/2014/main" id="{9A1EFC0D-2C03-441D-8B1B-D4C8A3EE7000}"/>
              </a:ext>
            </a:extLst>
          </p:cNvPr>
          <p:cNvSpPr/>
          <p:nvPr/>
        </p:nvSpPr>
        <p:spPr>
          <a:xfrm>
            <a:off x="-1" y="0"/>
            <a:ext cx="720000" cy="720000"/>
          </a:xfrm>
          <a:custGeom>
            <a:avLst/>
            <a:gdLst>
              <a:gd name="connsiteX0" fmla="*/ 36001 w 720000"/>
              <a:gd name="connsiteY0" fmla="*/ 36000 h 720000"/>
              <a:gd name="connsiteX1" fmla="*/ 36001 w 720000"/>
              <a:gd name="connsiteY1" fmla="*/ 684000 h 720000"/>
              <a:gd name="connsiteX2" fmla="*/ 684001 w 720000"/>
              <a:gd name="connsiteY2" fmla="*/ 684000 h 720000"/>
              <a:gd name="connsiteX3" fmla="*/ 0 w 720000"/>
              <a:gd name="connsiteY3" fmla="*/ 0 h 720000"/>
              <a:gd name="connsiteX4" fmla="*/ 720000 w 720000"/>
              <a:gd name="connsiteY4" fmla="*/ 0 h 720000"/>
              <a:gd name="connsiteX5" fmla="*/ 720000 w 720000"/>
              <a:gd name="connsiteY5" fmla="*/ 720000 h 720000"/>
              <a:gd name="connsiteX6" fmla="*/ 0 w 720000"/>
              <a:gd name="connsiteY6" fmla="*/ 72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 h="720000">
                <a:moveTo>
                  <a:pt x="36001" y="36000"/>
                </a:moveTo>
                <a:lnTo>
                  <a:pt x="36001" y="684000"/>
                </a:lnTo>
                <a:lnTo>
                  <a:pt x="684001" y="684000"/>
                </a:lnTo>
                <a:close/>
                <a:moveTo>
                  <a:pt x="0" y="0"/>
                </a:moveTo>
                <a:lnTo>
                  <a:pt x="720000" y="0"/>
                </a:lnTo>
                <a:lnTo>
                  <a:pt x="720000" y="720000"/>
                </a:lnTo>
                <a:lnTo>
                  <a:pt x="0" y="720000"/>
                </a:lnTo>
                <a:close/>
              </a:path>
            </a:pathLst>
          </a:custGeom>
          <a:solidFill>
            <a:srgbClr val="0058A6"/>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pic>
        <p:nvPicPr>
          <p:cNvPr id="21" name="그림 20">
            <a:extLst>
              <a:ext uri="{FF2B5EF4-FFF2-40B4-BE49-F238E27FC236}">
                <a16:creationId xmlns:a16="http://schemas.microsoft.com/office/drawing/2014/main" id="{D957EE6D-D145-41F9-AD67-84CD3B5B61CF}"/>
              </a:ext>
            </a:extLst>
          </p:cNvPr>
          <p:cNvPicPr>
            <a:picLocks noChangeAspect="1"/>
          </p:cNvPicPr>
          <p:nvPr/>
        </p:nvPicPr>
        <p:blipFill>
          <a:blip r:embed="rId2"/>
          <a:stretch>
            <a:fillRect/>
          </a:stretch>
        </p:blipFill>
        <p:spPr>
          <a:xfrm>
            <a:off x="10444000" y="0"/>
            <a:ext cx="1748000" cy="684000"/>
          </a:xfrm>
          <a:prstGeom prst="rect">
            <a:avLst/>
          </a:prstGeom>
        </p:spPr>
      </p:pic>
      <p:pic>
        <p:nvPicPr>
          <p:cNvPr id="5" name="그림 4">
            <a:extLst>
              <a:ext uri="{FF2B5EF4-FFF2-40B4-BE49-F238E27FC236}">
                <a16:creationId xmlns:a16="http://schemas.microsoft.com/office/drawing/2014/main" id="{333E89C9-602B-4315-AC4A-A6F92C11E6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2159" y="756001"/>
            <a:ext cx="7567682" cy="6128606"/>
          </a:xfrm>
          <a:prstGeom prst="rect">
            <a:avLst/>
          </a:prstGeom>
          <a:ln>
            <a:solidFill>
              <a:srgbClr val="160967"/>
            </a:solidFill>
          </a:ln>
        </p:spPr>
      </p:pic>
      <p:sp>
        <p:nvSpPr>
          <p:cNvPr id="13" name="직사각형 12">
            <a:extLst>
              <a:ext uri="{FF2B5EF4-FFF2-40B4-BE49-F238E27FC236}">
                <a16:creationId xmlns:a16="http://schemas.microsoft.com/office/drawing/2014/main" id="{E1301DCB-118B-4E21-841E-54124D24EB56}"/>
              </a:ext>
            </a:extLst>
          </p:cNvPr>
          <p:cNvSpPr/>
          <p:nvPr/>
        </p:nvSpPr>
        <p:spPr>
          <a:xfrm>
            <a:off x="3950208" y="5736336"/>
            <a:ext cx="688848" cy="81076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ea typeface="나눔스퀘어" panose="020B0600000101010101"/>
            </a:endParaRPr>
          </a:p>
        </p:txBody>
      </p:sp>
      <p:cxnSp>
        <p:nvCxnSpPr>
          <p:cNvPr id="15" name="직선 연결선 14">
            <a:extLst>
              <a:ext uri="{FF2B5EF4-FFF2-40B4-BE49-F238E27FC236}">
                <a16:creationId xmlns:a16="http://schemas.microsoft.com/office/drawing/2014/main" id="{D1B5F432-2A25-4DD1-94F4-CCBC8AD7A783}"/>
              </a:ext>
            </a:extLst>
          </p:cNvPr>
          <p:cNvCxnSpPr>
            <a:cxnSpLocks/>
          </p:cNvCxnSpPr>
          <p:nvPr/>
        </p:nvCxnSpPr>
        <p:spPr>
          <a:xfrm>
            <a:off x="3517392" y="1133856"/>
            <a:ext cx="28041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직사각형 8">
            <a:extLst>
              <a:ext uri="{FF2B5EF4-FFF2-40B4-BE49-F238E27FC236}">
                <a16:creationId xmlns:a16="http://schemas.microsoft.com/office/drawing/2014/main" id="{01C712B3-F3F6-4C1C-B56B-7268603B7979}"/>
              </a:ext>
            </a:extLst>
          </p:cNvPr>
          <p:cNvSpPr/>
          <p:nvPr/>
        </p:nvSpPr>
        <p:spPr>
          <a:xfrm>
            <a:off x="3578317" y="5736336"/>
            <a:ext cx="147462" cy="81076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ea typeface="나눔스퀘어" panose="020B0600000101010101"/>
            </a:endParaRPr>
          </a:p>
        </p:txBody>
      </p:sp>
      <p:sp>
        <p:nvSpPr>
          <p:cNvPr id="10" name="직사각형 9">
            <a:extLst>
              <a:ext uri="{FF2B5EF4-FFF2-40B4-BE49-F238E27FC236}">
                <a16:creationId xmlns:a16="http://schemas.microsoft.com/office/drawing/2014/main" id="{FEDC9103-4321-4603-A5BB-906F7B938AF2}"/>
              </a:ext>
            </a:extLst>
          </p:cNvPr>
          <p:cNvSpPr/>
          <p:nvPr/>
        </p:nvSpPr>
        <p:spPr>
          <a:xfrm>
            <a:off x="3350838" y="5736336"/>
            <a:ext cx="147462" cy="81076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ea typeface="나눔스퀘어" panose="020B0600000101010101"/>
            </a:endParaRPr>
          </a:p>
        </p:txBody>
      </p:sp>
      <p:sp>
        <p:nvSpPr>
          <p:cNvPr id="11" name="직사각형 10">
            <a:extLst>
              <a:ext uri="{FF2B5EF4-FFF2-40B4-BE49-F238E27FC236}">
                <a16:creationId xmlns:a16="http://schemas.microsoft.com/office/drawing/2014/main" id="{BB71A7FA-BE75-4B13-A91B-30D29884D6E8}"/>
              </a:ext>
            </a:extLst>
          </p:cNvPr>
          <p:cNvSpPr/>
          <p:nvPr/>
        </p:nvSpPr>
        <p:spPr>
          <a:xfrm>
            <a:off x="3105264" y="5736970"/>
            <a:ext cx="144413" cy="97039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ea typeface="나눔스퀘어" panose="020B0600000101010101"/>
            </a:endParaRPr>
          </a:p>
        </p:txBody>
      </p:sp>
      <p:sp>
        <p:nvSpPr>
          <p:cNvPr id="2" name="TextBox 1">
            <a:extLst>
              <a:ext uri="{FF2B5EF4-FFF2-40B4-BE49-F238E27FC236}">
                <a16:creationId xmlns:a16="http://schemas.microsoft.com/office/drawing/2014/main" id="{C199824E-7CAF-4B09-8C1E-31BD21637EC6}"/>
              </a:ext>
            </a:extLst>
          </p:cNvPr>
          <p:cNvSpPr txBox="1"/>
          <p:nvPr/>
        </p:nvSpPr>
        <p:spPr>
          <a:xfrm>
            <a:off x="0" y="720000"/>
            <a:ext cx="12192000" cy="6138000"/>
          </a:xfrm>
          <a:prstGeom prst="rect">
            <a:avLst/>
          </a:prstGeom>
          <a:solidFill>
            <a:schemeClr val="bg1">
              <a:lumMod val="95000"/>
              <a:alpha val="70000"/>
            </a:schemeClr>
          </a:solidFill>
        </p:spPr>
        <p:txBody>
          <a:bodyPr wrap="square" rtlCol="0">
            <a:spAutoFit/>
          </a:bodyPr>
          <a:lstStyle/>
          <a:p>
            <a:endParaRPr lang="ko-KR" altLang="en-US" dirty="0"/>
          </a:p>
        </p:txBody>
      </p:sp>
      <p:sp>
        <p:nvSpPr>
          <p:cNvPr id="12" name="TextBox 11">
            <a:extLst>
              <a:ext uri="{FF2B5EF4-FFF2-40B4-BE49-F238E27FC236}">
                <a16:creationId xmlns:a16="http://schemas.microsoft.com/office/drawing/2014/main" id="{5A050825-D019-4BBA-8818-742C3A995B32}"/>
              </a:ext>
            </a:extLst>
          </p:cNvPr>
          <p:cNvSpPr txBox="1"/>
          <p:nvPr/>
        </p:nvSpPr>
        <p:spPr>
          <a:xfrm>
            <a:off x="3209364" y="3140304"/>
            <a:ext cx="5773271" cy="461665"/>
          </a:xfrm>
          <a:prstGeom prst="rect">
            <a:avLst/>
          </a:prstGeom>
          <a:noFill/>
        </p:spPr>
        <p:txBody>
          <a:bodyPr wrap="square" rtlCol="0">
            <a:spAutoFit/>
          </a:bodyPr>
          <a:lstStyle/>
          <a:p>
            <a:r>
              <a:rPr lang="ko-KR" altLang="en-US" sz="2400" dirty="0">
                <a:solidFill>
                  <a:srgbClr val="160967"/>
                </a:solidFill>
                <a:ea typeface="나눔스퀘어" panose="020B0600000101010101"/>
              </a:rPr>
              <a:t>해당 데이터셋의 </a:t>
            </a:r>
            <a:r>
              <a:rPr lang="ko-KR" altLang="en-US" sz="2400" dirty="0" err="1">
                <a:solidFill>
                  <a:srgbClr val="160967"/>
                </a:solidFill>
                <a:ea typeface="나눔스퀘어" panose="020B0600000101010101"/>
              </a:rPr>
              <a:t>결측치를</a:t>
            </a:r>
            <a:r>
              <a:rPr lang="en-US" altLang="ko-KR" sz="2400" dirty="0">
                <a:solidFill>
                  <a:srgbClr val="160967"/>
                </a:solidFill>
                <a:ea typeface="나눔스퀘어" panose="020B0600000101010101"/>
              </a:rPr>
              <a:t> </a:t>
            </a:r>
            <a:r>
              <a:rPr lang="en-US" altLang="ko-KR" sz="2400" b="1" dirty="0">
                <a:solidFill>
                  <a:srgbClr val="0054A3"/>
                </a:solidFill>
                <a:ea typeface="나눔스퀘어" panose="020B0600000101010101"/>
              </a:rPr>
              <a:t>mice</a:t>
            </a:r>
            <a:r>
              <a:rPr lang="ko-KR" altLang="en-US" sz="2400" dirty="0">
                <a:solidFill>
                  <a:srgbClr val="160967"/>
                </a:solidFill>
                <a:ea typeface="나눔스퀘어" panose="020B0600000101010101"/>
              </a:rPr>
              <a:t>로 대체</a:t>
            </a:r>
          </a:p>
        </p:txBody>
      </p:sp>
    </p:spTree>
    <p:extLst>
      <p:ext uri="{BB962C8B-B14F-4D97-AF65-F5344CB8AC3E}">
        <p14:creationId xmlns:p14="http://schemas.microsoft.com/office/powerpoint/2010/main" val="2486618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자유형: 도형 77">
            <a:extLst>
              <a:ext uri="{FF2B5EF4-FFF2-40B4-BE49-F238E27FC236}">
                <a16:creationId xmlns:a16="http://schemas.microsoft.com/office/drawing/2014/main" id="{A93AD010-E9AB-4519-A2AC-CD017F5805D8}"/>
              </a:ext>
            </a:extLst>
          </p:cNvPr>
          <p:cNvSpPr/>
          <p:nvPr/>
        </p:nvSpPr>
        <p:spPr>
          <a:xfrm rot="10800000" flipV="1">
            <a:off x="-3" y="-11211"/>
            <a:ext cx="4770120" cy="6858000"/>
          </a:xfrm>
          <a:custGeom>
            <a:avLst/>
            <a:gdLst>
              <a:gd name="connsiteX0" fmla="*/ 5852160 w 5852160"/>
              <a:gd name="connsiteY0" fmla="*/ 6858000 h 6858000"/>
              <a:gd name="connsiteX1" fmla="*/ 1737360 w 5852160"/>
              <a:gd name="connsiteY1" fmla="*/ 6858000 h 6858000"/>
              <a:gd name="connsiteX2" fmla="*/ 0 w 5852160"/>
              <a:gd name="connsiteY2" fmla="*/ 0 h 6858000"/>
              <a:gd name="connsiteX3" fmla="*/ 5852160 w 5852160"/>
              <a:gd name="connsiteY3" fmla="*/ 0 h 6858000"/>
            </a:gdLst>
            <a:ahLst/>
            <a:cxnLst>
              <a:cxn ang="0">
                <a:pos x="connsiteX0" y="connsiteY0"/>
              </a:cxn>
              <a:cxn ang="0">
                <a:pos x="connsiteX1" y="connsiteY1"/>
              </a:cxn>
              <a:cxn ang="0">
                <a:pos x="connsiteX2" y="connsiteY2"/>
              </a:cxn>
              <a:cxn ang="0">
                <a:pos x="connsiteX3" y="connsiteY3"/>
              </a:cxn>
            </a:cxnLst>
            <a:rect l="l" t="t" r="r" b="b"/>
            <a:pathLst>
              <a:path w="5852160" h="6858000">
                <a:moveTo>
                  <a:pt x="5852160" y="6858000"/>
                </a:moveTo>
                <a:lnTo>
                  <a:pt x="1737360" y="6858000"/>
                </a:lnTo>
                <a:lnTo>
                  <a:pt x="0" y="0"/>
                </a:lnTo>
                <a:lnTo>
                  <a:pt x="5852160" y="0"/>
                </a:lnTo>
                <a:close/>
              </a:path>
            </a:pathLst>
          </a:custGeom>
          <a:solidFill>
            <a:srgbClr val="160967"/>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sp>
        <p:nvSpPr>
          <p:cNvPr id="40" name="자유형: 도형 39">
            <a:extLst>
              <a:ext uri="{FF2B5EF4-FFF2-40B4-BE49-F238E27FC236}">
                <a16:creationId xmlns:a16="http://schemas.microsoft.com/office/drawing/2014/main" id="{2A243579-2D44-4105-9C4F-C809C0597331}"/>
              </a:ext>
            </a:extLst>
          </p:cNvPr>
          <p:cNvSpPr/>
          <p:nvPr/>
        </p:nvSpPr>
        <p:spPr>
          <a:xfrm rot="10800000">
            <a:off x="-1" y="0"/>
            <a:ext cx="5242559" cy="6858000"/>
          </a:xfrm>
          <a:custGeom>
            <a:avLst/>
            <a:gdLst>
              <a:gd name="connsiteX0" fmla="*/ 5852160 w 5852160"/>
              <a:gd name="connsiteY0" fmla="*/ 6858000 h 6858000"/>
              <a:gd name="connsiteX1" fmla="*/ 1737360 w 5852160"/>
              <a:gd name="connsiteY1" fmla="*/ 6858000 h 6858000"/>
              <a:gd name="connsiteX2" fmla="*/ 0 w 5852160"/>
              <a:gd name="connsiteY2" fmla="*/ 0 h 6858000"/>
              <a:gd name="connsiteX3" fmla="*/ 5852160 w 5852160"/>
              <a:gd name="connsiteY3" fmla="*/ 0 h 6858000"/>
            </a:gdLst>
            <a:ahLst/>
            <a:cxnLst>
              <a:cxn ang="0">
                <a:pos x="connsiteX0" y="connsiteY0"/>
              </a:cxn>
              <a:cxn ang="0">
                <a:pos x="connsiteX1" y="connsiteY1"/>
              </a:cxn>
              <a:cxn ang="0">
                <a:pos x="connsiteX2" y="connsiteY2"/>
              </a:cxn>
              <a:cxn ang="0">
                <a:pos x="connsiteX3" y="connsiteY3"/>
              </a:cxn>
            </a:cxnLst>
            <a:rect l="l" t="t" r="r" b="b"/>
            <a:pathLst>
              <a:path w="5852160" h="6858000">
                <a:moveTo>
                  <a:pt x="5852160" y="6858000"/>
                </a:moveTo>
                <a:lnTo>
                  <a:pt x="1737360" y="6858000"/>
                </a:lnTo>
                <a:lnTo>
                  <a:pt x="0" y="0"/>
                </a:lnTo>
                <a:lnTo>
                  <a:pt x="5852160" y="0"/>
                </a:lnTo>
                <a:close/>
              </a:path>
            </a:pathLst>
          </a:custGeom>
          <a:solidFill>
            <a:srgbClr val="0058A6"/>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grpSp>
        <p:nvGrpSpPr>
          <p:cNvPr id="80" name="그룹 79">
            <a:extLst>
              <a:ext uri="{FF2B5EF4-FFF2-40B4-BE49-F238E27FC236}">
                <a16:creationId xmlns:a16="http://schemas.microsoft.com/office/drawing/2014/main" id="{272A379A-C992-4486-9E77-3B6054AD3AD9}"/>
              </a:ext>
            </a:extLst>
          </p:cNvPr>
          <p:cNvGrpSpPr/>
          <p:nvPr/>
        </p:nvGrpSpPr>
        <p:grpSpPr>
          <a:xfrm>
            <a:off x="380998" y="2979000"/>
            <a:ext cx="3600000" cy="900000"/>
            <a:chOff x="563879" y="2975400"/>
            <a:chExt cx="3600000" cy="900000"/>
          </a:xfrm>
        </p:grpSpPr>
        <p:sp>
          <p:nvSpPr>
            <p:cNvPr id="41" name="TextBox 40">
              <a:extLst>
                <a:ext uri="{FF2B5EF4-FFF2-40B4-BE49-F238E27FC236}">
                  <a16:creationId xmlns:a16="http://schemas.microsoft.com/office/drawing/2014/main" id="{3532E869-0910-4807-AF42-C88594BAFD94}"/>
                </a:ext>
              </a:extLst>
            </p:cNvPr>
            <p:cNvSpPr txBox="1"/>
            <p:nvPr/>
          </p:nvSpPr>
          <p:spPr>
            <a:xfrm>
              <a:off x="563879" y="2975400"/>
              <a:ext cx="3600000" cy="900000"/>
            </a:xfrm>
            <a:prstGeom prst="rect">
              <a:avLst/>
            </a:prstGeom>
            <a:noFill/>
            <a:effectLst>
              <a:innerShdw blurRad="114300">
                <a:prstClr val="black"/>
              </a:innerShdw>
            </a:effectLst>
          </p:spPr>
          <p:txBody>
            <a:bodyPr wrap="square" rtlCol="0" anchor="ctr" anchorCtr="0">
              <a:spAutoFit/>
            </a:bodyPr>
            <a:lstStyle/>
            <a:p>
              <a:pPr algn="ctr"/>
              <a:r>
                <a:rPr lang="en-US" altLang="ko-KR" sz="4800" dirty="0">
                  <a:solidFill>
                    <a:schemeClr val="bg1"/>
                  </a:solidFill>
                  <a:effectLst>
                    <a:innerShdw blurRad="63500" dist="50800" dir="16200000">
                      <a:prstClr val="black">
                        <a:alpha val="50000"/>
                      </a:prstClr>
                    </a:innerShdw>
                  </a:effectLst>
                  <a:latin typeface="나눔스퀘어 Bold" panose="020B0600000101010101" pitchFamily="50" charset="-127"/>
                  <a:ea typeface="나눔스퀘어 Bold" panose="020B0600000101010101" pitchFamily="50" charset="-127"/>
                </a:rPr>
                <a:t>CONTENTS</a:t>
              </a:r>
              <a:endParaRPr lang="ko-KR" altLang="en-US" sz="4800" dirty="0">
                <a:solidFill>
                  <a:schemeClr val="bg1"/>
                </a:solidFill>
                <a:effectLst>
                  <a:innerShdw blurRad="63500" dist="50800" dir="16200000">
                    <a:prstClr val="black">
                      <a:alpha val="50000"/>
                    </a:prstClr>
                  </a:innerShdw>
                </a:effectLst>
                <a:latin typeface="나눔스퀘어 Bold" panose="020B0600000101010101" pitchFamily="50" charset="-127"/>
                <a:ea typeface="나눔스퀘어 Bold" panose="020B0600000101010101" pitchFamily="50" charset="-127"/>
              </a:endParaRPr>
            </a:p>
          </p:txBody>
        </p:sp>
        <p:sp>
          <p:nvSpPr>
            <p:cNvPr id="77" name="직사각형 76">
              <a:extLst>
                <a:ext uri="{FF2B5EF4-FFF2-40B4-BE49-F238E27FC236}">
                  <a16:creationId xmlns:a16="http://schemas.microsoft.com/office/drawing/2014/main" id="{B53439A2-C9D0-40D8-863C-34BDAE9FA108}"/>
                </a:ext>
              </a:extLst>
            </p:cNvPr>
            <p:cNvSpPr/>
            <p:nvPr/>
          </p:nvSpPr>
          <p:spPr>
            <a:xfrm>
              <a:off x="563879" y="2975400"/>
              <a:ext cx="3600000" cy="900000"/>
            </a:xfrm>
            <a:prstGeom prst="rect">
              <a:avLst/>
            </a:prstGeom>
            <a:noFill/>
            <a:ln w="38100">
              <a:solidFill>
                <a:schemeClr val="bg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ea typeface="나눔스퀘어" panose="020B0600000101010101"/>
              </a:endParaRPr>
            </a:p>
          </p:txBody>
        </p:sp>
      </p:grpSp>
      <p:grpSp>
        <p:nvGrpSpPr>
          <p:cNvPr id="91" name="그룹 90">
            <a:extLst>
              <a:ext uri="{FF2B5EF4-FFF2-40B4-BE49-F238E27FC236}">
                <a16:creationId xmlns:a16="http://schemas.microsoft.com/office/drawing/2014/main" id="{A9D8F896-7BEC-4D43-89FD-3AE40617E2E5}"/>
              </a:ext>
            </a:extLst>
          </p:cNvPr>
          <p:cNvGrpSpPr/>
          <p:nvPr/>
        </p:nvGrpSpPr>
        <p:grpSpPr>
          <a:xfrm>
            <a:off x="6519945" y="1563446"/>
            <a:ext cx="4325279" cy="720000"/>
            <a:chOff x="6096000" y="1091701"/>
            <a:chExt cx="4325279" cy="720000"/>
          </a:xfrm>
        </p:grpSpPr>
        <p:sp>
          <p:nvSpPr>
            <p:cNvPr id="42" name="직사각형 41">
              <a:extLst>
                <a:ext uri="{FF2B5EF4-FFF2-40B4-BE49-F238E27FC236}">
                  <a16:creationId xmlns:a16="http://schemas.microsoft.com/office/drawing/2014/main" id="{2A3ED8AE-DBA2-41D5-8F00-B7F8FCFB9E02}"/>
                </a:ext>
              </a:extLst>
            </p:cNvPr>
            <p:cNvSpPr/>
            <p:nvPr/>
          </p:nvSpPr>
          <p:spPr>
            <a:xfrm>
              <a:off x="6096000" y="1091701"/>
              <a:ext cx="180000" cy="720000"/>
            </a:xfrm>
            <a:prstGeom prst="rect">
              <a:avLst/>
            </a:prstGeom>
            <a:solidFill>
              <a:srgbClr val="0058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bg1">
                    <a:lumMod val="50000"/>
                  </a:schemeClr>
                </a:solidFill>
                <a:ea typeface="나눔스퀘어" panose="020B0600000101010101"/>
              </a:endParaRPr>
            </a:p>
          </p:txBody>
        </p:sp>
        <p:sp>
          <p:nvSpPr>
            <p:cNvPr id="44" name="TextBox 43">
              <a:extLst>
                <a:ext uri="{FF2B5EF4-FFF2-40B4-BE49-F238E27FC236}">
                  <a16:creationId xmlns:a16="http://schemas.microsoft.com/office/drawing/2014/main" id="{A8903E30-827C-4111-BF5A-3163C2064ABE}"/>
                </a:ext>
              </a:extLst>
            </p:cNvPr>
            <p:cNvSpPr txBox="1"/>
            <p:nvPr/>
          </p:nvSpPr>
          <p:spPr>
            <a:xfrm>
              <a:off x="6580800" y="1251645"/>
              <a:ext cx="3840479" cy="400110"/>
            </a:xfrm>
            <a:prstGeom prst="rect">
              <a:avLst/>
            </a:prstGeom>
            <a:noFill/>
          </p:spPr>
          <p:txBody>
            <a:bodyPr wrap="square" rtlCol="0" anchor="ctr" anchorCtr="0">
              <a:spAutoFit/>
            </a:bodyPr>
            <a:lstStyle/>
            <a:p>
              <a:r>
                <a:rPr lang="en-US" altLang="ko-KR" sz="2000" dirty="0">
                  <a:solidFill>
                    <a:schemeClr val="bg1">
                      <a:lumMod val="50000"/>
                    </a:schemeClr>
                  </a:solidFill>
                  <a:latin typeface="나눔스퀘어 Bold" panose="020B0600000101010101" pitchFamily="50" charset="-127"/>
                  <a:ea typeface="나눔스퀘어 Bold" panose="020B0600000101010101" pitchFamily="50" charset="-127"/>
                </a:rPr>
                <a:t>1. </a:t>
              </a:r>
              <a:r>
                <a:rPr lang="ko-KR" altLang="en-US" sz="2000" dirty="0">
                  <a:solidFill>
                    <a:schemeClr val="bg1">
                      <a:lumMod val="50000"/>
                    </a:schemeClr>
                  </a:solidFill>
                  <a:latin typeface="나눔스퀘어 Bold" panose="020B0600000101010101" pitchFamily="50" charset="-127"/>
                  <a:ea typeface="나눔스퀘어 Bold" panose="020B0600000101010101" pitchFamily="50" charset="-127"/>
                </a:rPr>
                <a:t>주제</a:t>
              </a:r>
              <a:endParaRPr lang="en-US" altLang="ko-KR" sz="2000" dirty="0">
                <a:solidFill>
                  <a:schemeClr val="bg1">
                    <a:lumMod val="50000"/>
                  </a:schemeClr>
                </a:solidFill>
                <a:latin typeface="나눔스퀘어 Bold" panose="020B0600000101010101" pitchFamily="50" charset="-127"/>
                <a:ea typeface="나눔스퀘어 Bold" panose="020B0600000101010101" pitchFamily="50" charset="-127"/>
              </a:endParaRPr>
            </a:p>
          </p:txBody>
        </p:sp>
      </p:grpSp>
      <p:grpSp>
        <p:nvGrpSpPr>
          <p:cNvPr id="92" name="그룹 91">
            <a:extLst>
              <a:ext uri="{FF2B5EF4-FFF2-40B4-BE49-F238E27FC236}">
                <a16:creationId xmlns:a16="http://schemas.microsoft.com/office/drawing/2014/main" id="{3A14679E-0FCF-4AA8-BFCB-AA78A66D0039}"/>
              </a:ext>
            </a:extLst>
          </p:cNvPr>
          <p:cNvGrpSpPr/>
          <p:nvPr/>
        </p:nvGrpSpPr>
        <p:grpSpPr>
          <a:xfrm>
            <a:off x="6519945" y="2633728"/>
            <a:ext cx="4325279" cy="720000"/>
            <a:chOff x="6096000" y="2068031"/>
            <a:chExt cx="4325279" cy="720000"/>
          </a:xfrm>
        </p:grpSpPr>
        <p:sp>
          <p:nvSpPr>
            <p:cNvPr id="82" name="직사각형 81">
              <a:extLst>
                <a:ext uri="{FF2B5EF4-FFF2-40B4-BE49-F238E27FC236}">
                  <a16:creationId xmlns:a16="http://schemas.microsoft.com/office/drawing/2014/main" id="{7284992A-5E99-4539-B36A-76B91455FA5C}"/>
                </a:ext>
              </a:extLst>
            </p:cNvPr>
            <p:cNvSpPr/>
            <p:nvPr/>
          </p:nvSpPr>
          <p:spPr>
            <a:xfrm>
              <a:off x="6096000" y="2068031"/>
              <a:ext cx="180000" cy="720000"/>
            </a:xfrm>
            <a:prstGeom prst="rect">
              <a:avLst/>
            </a:prstGeom>
            <a:solidFill>
              <a:srgbClr val="0058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bg1">
                    <a:lumMod val="50000"/>
                  </a:schemeClr>
                </a:solidFill>
                <a:ea typeface="나눔스퀘어" panose="020B0600000101010101"/>
              </a:endParaRPr>
            </a:p>
          </p:txBody>
        </p:sp>
        <p:sp>
          <p:nvSpPr>
            <p:cNvPr id="83" name="TextBox 82">
              <a:extLst>
                <a:ext uri="{FF2B5EF4-FFF2-40B4-BE49-F238E27FC236}">
                  <a16:creationId xmlns:a16="http://schemas.microsoft.com/office/drawing/2014/main" id="{110EFEBF-E023-4236-AA05-FBC61C90C0EE}"/>
                </a:ext>
              </a:extLst>
            </p:cNvPr>
            <p:cNvSpPr txBox="1"/>
            <p:nvPr/>
          </p:nvSpPr>
          <p:spPr>
            <a:xfrm>
              <a:off x="6580800" y="2227975"/>
              <a:ext cx="3840479" cy="400110"/>
            </a:xfrm>
            <a:prstGeom prst="rect">
              <a:avLst/>
            </a:prstGeom>
            <a:noFill/>
          </p:spPr>
          <p:txBody>
            <a:bodyPr wrap="square" rtlCol="0" anchor="ctr" anchorCtr="0">
              <a:spAutoFit/>
            </a:bodyPr>
            <a:lstStyle/>
            <a:p>
              <a:r>
                <a:rPr lang="en-US" altLang="ko-KR" sz="2000" dirty="0">
                  <a:solidFill>
                    <a:schemeClr val="bg1">
                      <a:lumMod val="50000"/>
                    </a:schemeClr>
                  </a:solidFill>
                  <a:latin typeface="나눔스퀘어 Bold" panose="020B0600000101010101" pitchFamily="50" charset="-127"/>
                  <a:ea typeface="나눔스퀘어 Bold" panose="020B0600000101010101" pitchFamily="50" charset="-127"/>
                </a:rPr>
                <a:t>2. </a:t>
              </a:r>
              <a:r>
                <a:rPr lang="ko-KR" altLang="en-US" sz="2000" dirty="0">
                  <a:solidFill>
                    <a:schemeClr val="bg1">
                      <a:lumMod val="50000"/>
                    </a:schemeClr>
                  </a:solidFill>
                  <a:latin typeface="나눔스퀘어 Bold" panose="020B0600000101010101" pitchFamily="50" charset="-127"/>
                  <a:ea typeface="나눔스퀘어 Bold" panose="020B0600000101010101" pitchFamily="50" charset="-127"/>
                </a:rPr>
                <a:t>데이터 </a:t>
              </a:r>
              <a:r>
                <a:rPr lang="ko-KR" altLang="en-US" sz="2000" dirty="0" err="1">
                  <a:solidFill>
                    <a:schemeClr val="bg1">
                      <a:lumMod val="50000"/>
                    </a:schemeClr>
                  </a:solidFill>
                  <a:latin typeface="나눔스퀘어 Bold" panose="020B0600000101010101" pitchFamily="50" charset="-127"/>
                  <a:ea typeface="나눔스퀘어 Bold" panose="020B0600000101010101" pitchFamily="50" charset="-127"/>
                </a:rPr>
                <a:t>전처리</a:t>
              </a:r>
              <a:endParaRPr lang="en-US" altLang="ko-KR" sz="2000" dirty="0">
                <a:solidFill>
                  <a:schemeClr val="bg1">
                    <a:lumMod val="50000"/>
                  </a:schemeClr>
                </a:solidFill>
                <a:latin typeface="나눔스퀘어 Bold" panose="020B0600000101010101" pitchFamily="50" charset="-127"/>
                <a:ea typeface="나눔스퀘어 Bold" panose="020B0600000101010101" pitchFamily="50" charset="-127"/>
              </a:endParaRPr>
            </a:p>
          </p:txBody>
        </p:sp>
      </p:grpSp>
      <p:grpSp>
        <p:nvGrpSpPr>
          <p:cNvPr id="94" name="그룹 93">
            <a:extLst>
              <a:ext uri="{FF2B5EF4-FFF2-40B4-BE49-F238E27FC236}">
                <a16:creationId xmlns:a16="http://schemas.microsoft.com/office/drawing/2014/main" id="{6B310FAA-DFA4-4AB3-8159-EF936E6FFC7D}"/>
              </a:ext>
            </a:extLst>
          </p:cNvPr>
          <p:cNvGrpSpPr/>
          <p:nvPr/>
        </p:nvGrpSpPr>
        <p:grpSpPr>
          <a:xfrm>
            <a:off x="6519945" y="5226942"/>
            <a:ext cx="4325279" cy="720000"/>
            <a:chOff x="6096000" y="3977718"/>
            <a:chExt cx="4325279" cy="720000"/>
          </a:xfrm>
        </p:grpSpPr>
        <p:sp>
          <p:nvSpPr>
            <p:cNvPr id="86" name="직사각형 85">
              <a:extLst>
                <a:ext uri="{FF2B5EF4-FFF2-40B4-BE49-F238E27FC236}">
                  <a16:creationId xmlns:a16="http://schemas.microsoft.com/office/drawing/2014/main" id="{7C4F0279-33A3-4430-90D4-E8E9C0E9D429}"/>
                </a:ext>
              </a:extLst>
            </p:cNvPr>
            <p:cNvSpPr/>
            <p:nvPr/>
          </p:nvSpPr>
          <p:spPr>
            <a:xfrm>
              <a:off x="6096000" y="3977718"/>
              <a:ext cx="180000" cy="720000"/>
            </a:xfrm>
            <a:prstGeom prst="rect">
              <a:avLst/>
            </a:prstGeom>
            <a:solidFill>
              <a:srgbClr val="0058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bg1">
                    <a:lumMod val="50000"/>
                  </a:schemeClr>
                </a:solidFill>
                <a:ea typeface="나눔스퀘어" panose="020B0600000101010101"/>
              </a:endParaRPr>
            </a:p>
          </p:txBody>
        </p:sp>
        <p:sp>
          <p:nvSpPr>
            <p:cNvPr id="87" name="TextBox 86">
              <a:extLst>
                <a:ext uri="{FF2B5EF4-FFF2-40B4-BE49-F238E27FC236}">
                  <a16:creationId xmlns:a16="http://schemas.microsoft.com/office/drawing/2014/main" id="{BD0CF636-D58C-42B0-868F-813F0F16D4FD}"/>
                </a:ext>
              </a:extLst>
            </p:cNvPr>
            <p:cNvSpPr txBox="1"/>
            <p:nvPr/>
          </p:nvSpPr>
          <p:spPr>
            <a:xfrm>
              <a:off x="6580800" y="4137662"/>
              <a:ext cx="3840479" cy="400110"/>
            </a:xfrm>
            <a:prstGeom prst="rect">
              <a:avLst/>
            </a:prstGeom>
            <a:noFill/>
          </p:spPr>
          <p:txBody>
            <a:bodyPr wrap="square" rtlCol="0" anchor="ctr" anchorCtr="0">
              <a:spAutoFit/>
            </a:bodyPr>
            <a:lstStyle/>
            <a:p>
              <a:r>
                <a:rPr lang="en-US" altLang="ko-KR" sz="2000" dirty="0">
                  <a:solidFill>
                    <a:schemeClr val="bg1">
                      <a:lumMod val="50000"/>
                    </a:schemeClr>
                  </a:solidFill>
                  <a:latin typeface="나눔스퀘어 Bold" panose="020B0600000101010101" pitchFamily="50" charset="-127"/>
                  <a:ea typeface="나눔스퀘어 Bold" panose="020B0600000101010101" pitchFamily="50" charset="-127"/>
                </a:rPr>
                <a:t>4. </a:t>
              </a:r>
              <a:r>
                <a:rPr lang="ko-KR" altLang="en-US" sz="2000" dirty="0">
                  <a:solidFill>
                    <a:schemeClr val="bg1">
                      <a:lumMod val="50000"/>
                    </a:schemeClr>
                  </a:solidFill>
                  <a:latin typeface="나눔스퀘어 Bold" panose="020B0600000101010101" pitchFamily="50" charset="-127"/>
                  <a:ea typeface="나눔스퀘어 Bold" panose="020B0600000101010101" pitchFamily="50" charset="-127"/>
                </a:rPr>
                <a:t>대시보드</a:t>
              </a:r>
              <a:endParaRPr lang="en-US" altLang="ko-KR" sz="2000" dirty="0">
                <a:solidFill>
                  <a:schemeClr val="bg1">
                    <a:lumMod val="50000"/>
                  </a:schemeClr>
                </a:solidFill>
                <a:latin typeface="나눔스퀘어 Bold" panose="020B0600000101010101" pitchFamily="50" charset="-127"/>
                <a:ea typeface="나눔스퀘어 Bold" panose="020B0600000101010101" pitchFamily="50" charset="-127"/>
              </a:endParaRPr>
            </a:p>
          </p:txBody>
        </p:sp>
      </p:grpSp>
      <p:grpSp>
        <p:nvGrpSpPr>
          <p:cNvPr id="22" name="그룹 21">
            <a:extLst>
              <a:ext uri="{FF2B5EF4-FFF2-40B4-BE49-F238E27FC236}">
                <a16:creationId xmlns:a16="http://schemas.microsoft.com/office/drawing/2014/main" id="{676D7A1F-4C33-4F25-A089-3E1186E6AC5E}"/>
              </a:ext>
            </a:extLst>
          </p:cNvPr>
          <p:cNvGrpSpPr/>
          <p:nvPr/>
        </p:nvGrpSpPr>
        <p:grpSpPr>
          <a:xfrm>
            <a:off x="6519945" y="3704010"/>
            <a:ext cx="4325279" cy="720000"/>
            <a:chOff x="6096000" y="2068031"/>
            <a:chExt cx="4325279" cy="720000"/>
          </a:xfrm>
        </p:grpSpPr>
        <p:sp>
          <p:nvSpPr>
            <p:cNvPr id="23" name="직사각형 22">
              <a:extLst>
                <a:ext uri="{FF2B5EF4-FFF2-40B4-BE49-F238E27FC236}">
                  <a16:creationId xmlns:a16="http://schemas.microsoft.com/office/drawing/2014/main" id="{F952F474-AC10-4F69-B32B-521687A1AAE5}"/>
                </a:ext>
              </a:extLst>
            </p:cNvPr>
            <p:cNvSpPr/>
            <p:nvPr/>
          </p:nvSpPr>
          <p:spPr>
            <a:xfrm>
              <a:off x="6096000" y="2068031"/>
              <a:ext cx="180000" cy="720000"/>
            </a:xfrm>
            <a:prstGeom prst="rect">
              <a:avLst/>
            </a:prstGeom>
            <a:solidFill>
              <a:srgbClr val="0058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160967"/>
                </a:solidFill>
                <a:ea typeface="나눔스퀘어" panose="020B0600000101010101"/>
              </a:endParaRPr>
            </a:p>
          </p:txBody>
        </p:sp>
        <p:sp>
          <p:nvSpPr>
            <p:cNvPr id="24" name="TextBox 23">
              <a:extLst>
                <a:ext uri="{FF2B5EF4-FFF2-40B4-BE49-F238E27FC236}">
                  <a16:creationId xmlns:a16="http://schemas.microsoft.com/office/drawing/2014/main" id="{89123F0A-896E-465B-BE8A-181D80BE6DB0}"/>
                </a:ext>
              </a:extLst>
            </p:cNvPr>
            <p:cNvSpPr txBox="1"/>
            <p:nvPr/>
          </p:nvSpPr>
          <p:spPr>
            <a:xfrm>
              <a:off x="6580800" y="2135643"/>
              <a:ext cx="3840479" cy="584775"/>
            </a:xfrm>
            <a:prstGeom prst="rect">
              <a:avLst/>
            </a:prstGeom>
            <a:noFill/>
          </p:spPr>
          <p:txBody>
            <a:bodyPr wrap="square" rtlCol="0" anchor="ctr" anchorCtr="0">
              <a:spAutoFit/>
            </a:bodyPr>
            <a:lstStyle/>
            <a:p>
              <a:r>
                <a:rPr lang="en-US" altLang="ko-KR" sz="3200" b="1" dirty="0">
                  <a:solidFill>
                    <a:srgbClr val="160967"/>
                  </a:solidFill>
                  <a:latin typeface="나눔스퀘어 Bold" panose="020B0600000101010101" pitchFamily="50" charset="-127"/>
                  <a:ea typeface="나눔스퀘어 Bold" panose="020B0600000101010101" pitchFamily="50" charset="-127"/>
                </a:rPr>
                <a:t>3. </a:t>
              </a:r>
              <a:r>
                <a:rPr lang="ko-KR" altLang="en-US" sz="3200" b="1" dirty="0">
                  <a:solidFill>
                    <a:srgbClr val="160967"/>
                  </a:solidFill>
                  <a:latin typeface="나눔스퀘어 Bold" panose="020B0600000101010101" pitchFamily="50" charset="-127"/>
                  <a:ea typeface="나눔스퀘어 Bold" panose="020B0600000101010101" pitchFamily="50" charset="-127"/>
                </a:rPr>
                <a:t>데이터 분석</a:t>
              </a:r>
              <a:endParaRPr lang="en-US" altLang="ko-KR" sz="3200" b="1" dirty="0">
                <a:solidFill>
                  <a:srgbClr val="160967"/>
                </a:solidFill>
                <a:latin typeface="나눔스퀘어 Bold" panose="020B0600000101010101" pitchFamily="50" charset="-127"/>
                <a:ea typeface="나눔스퀘어 Bold" panose="020B0600000101010101" pitchFamily="50" charset="-127"/>
              </a:endParaRPr>
            </a:p>
          </p:txBody>
        </p:sp>
      </p:grpSp>
      <p:sp>
        <p:nvSpPr>
          <p:cNvPr id="19" name="TextBox 18">
            <a:extLst>
              <a:ext uri="{FF2B5EF4-FFF2-40B4-BE49-F238E27FC236}">
                <a16:creationId xmlns:a16="http://schemas.microsoft.com/office/drawing/2014/main" id="{09092F05-A0A3-45ED-BE2A-A3F08DD24DC3}"/>
              </a:ext>
            </a:extLst>
          </p:cNvPr>
          <p:cNvSpPr txBox="1"/>
          <p:nvPr/>
        </p:nvSpPr>
        <p:spPr>
          <a:xfrm>
            <a:off x="7033320" y="4316754"/>
            <a:ext cx="3840479" cy="848437"/>
          </a:xfrm>
          <a:prstGeom prst="rect">
            <a:avLst/>
          </a:prstGeom>
          <a:noFill/>
        </p:spPr>
        <p:txBody>
          <a:bodyPr wrap="square" rtlCol="0">
            <a:spAutoFit/>
          </a:bodyPr>
          <a:lstStyle/>
          <a:p>
            <a:pPr marL="285750" indent="-285750">
              <a:lnSpc>
                <a:spcPct val="130000"/>
              </a:lnSpc>
              <a:buFontTx/>
              <a:buChar char="-"/>
            </a:pPr>
            <a:r>
              <a:rPr lang="ko-KR" altLang="en-US" sz="2000" b="1" dirty="0">
                <a:solidFill>
                  <a:srgbClr val="160967"/>
                </a:solidFill>
                <a:ea typeface="나눔스퀘어" panose="020B0600000101010101"/>
              </a:rPr>
              <a:t>선형회귀모델</a:t>
            </a:r>
            <a:endParaRPr lang="en-US" altLang="ko-KR" sz="2000" b="1" dirty="0">
              <a:solidFill>
                <a:srgbClr val="160967"/>
              </a:solidFill>
              <a:ea typeface="나눔스퀘어" panose="020B0600000101010101"/>
            </a:endParaRPr>
          </a:p>
          <a:p>
            <a:pPr marL="285750" indent="-285750">
              <a:lnSpc>
                <a:spcPct val="130000"/>
              </a:lnSpc>
              <a:buFontTx/>
              <a:buChar char="-"/>
            </a:pPr>
            <a:r>
              <a:rPr lang="ko-KR" altLang="en-US" sz="2000" b="1" dirty="0">
                <a:solidFill>
                  <a:srgbClr val="160967"/>
                </a:solidFill>
                <a:ea typeface="나눔스퀘어" panose="020B0600000101010101"/>
              </a:rPr>
              <a:t>시계열모델</a:t>
            </a:r>
            <a:endParaRPr lang="en-US" altLang="ko-KR" sz="2000" b="1" dirty="0">
              <a:solidFill>
                <a:srgbClr val="160967"/>
              </a:solidFill>
              <a:ea typeface="나눔스퀘어" panose="020B0600000101010101"/>
            </a:endParaRPr>
          </a:p>
        </p:txBody>
      </p:sp>
    </p:spTree>
    <p:extLst>
      <p:ext uri="{BB962C8B-B14F-4D97-AF65-F5344CB8AC3E}">
        <p14:creationId xmlns:p14="http://schemas.microsoft.com/office/powerpoint/2010/main" val="331200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직사각형 30">
            <a:extLst>
              <a:ext uri="{FF2B5EF4-FFF2-40B4-BE49-F238E27FC236}">
                <a16:creationId xmlns:a16="http://schemas.microsoft.com/office/drawing/2014/main" id="{83AF05D3-1CA4-4A47-B1BE-546CABD48DA3}"/>
              </a:ext>
            </a:extLst>
          </p:cNvPr>
          <p:cNvSpPr/>
          <p:nvPr/>
        </p:nvSpPr>
        <p:spPr>
          <a:xfrm>
            <a:off x="1773717" y="1994053"/>
            <a:ext cx="2700734" cy="2875402"/>
          </a:xfrm>
          <a:prstGeom prst="rect">
            <a:avLst/>
          </a:prstGeom>
          <a:noFill/>
          <a:ln>
            <a:solidFill>
              <a:srgbClr val="1609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a:extLst>
              <a:ext uri="{FF2B5EF4-FFF2-40B4-BE49-F238E27FC236}">
                <a16:creationId xmlns:a16="http://schemas.microsoft.com/office/drawing/2014/main" id="{61B7B54F-3210-438B-8CE7-88E0C34F78ED}"/>
              </a:ext>
            </a:extLst>
          </p:cNvPr>
          <p:cNvSpPr/>
          <p:nvPr/>
        </p:nvSpPr>
        <p:spPr>
          <a:xfrm>
            <a:off x="7373480" y="1994053"/>
            <a:ext cx="3478134" cy="2875402"/>
          </a:xfrm>
          <a:prstGeom prst="rect">
            <a:avLst/>
          </a:prstGeom>
          <a:noFill/>
          <a:ln>
            <a:solidFill>
              <a:srgbClr val="1609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 name="직선 연결선 2">
            <a:extLst>
              <a:ext uri="{FF2B5EF4-FFF2-40B4-BE49-F238E27FC236}">
                <a16:creationId xmlns:a16="http://schemas.microsoft.com/office/drawing/2014/main" id="{7C3176EA-4456-4DCA-9977-DA768C32AB1C}"/>
              </a:ext>
            </a:extLst>
          </p:cNvPr>
          <p:cNvCxnSpPr>
            <a:cxnSpLocks/>
          </p:cNvCxnSpPr>
          <p:nvPr/>
        </p:nvCxnSpPr>
        <p:spPr>
          <a:xfrm>
            <a:off x="0" y="720000"/>
            <a:ext cx="12192000" cy="0"/>
          </a:xfrm>
          <a:prstGeom prst="line">
            <a:avLst/>
          </a:prstGeom>
          <a:ln w="25400">
            <a:solidFill>
              <a:srgbClr val="0058A6"/>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6BC5641-2C11-45A9-9A7E-4E498D517EE2}"/>
              </a:ext>
            </a:extLst>
          </p:cNvPr>
          <p:cNvSpPr txBox="1"/>
          <p:nvPr/>
        </p:nvSpPr>
        <p:spPr>
          <a:xfrm>
            <a:off x="719998" y="67613"/>
            <a:ext cx="4499701" cy="584775"/>
          </a:xfrm>
          <a:prstGeom prst="rect">
            <a:avLst/>
          </a:prstGeom>
          <a:noFill/>
        </p:spPr>
        <p:txBody>
          <a:bodyPr wrap="square" rtlCol="0">
            <a:spAutoFit/>
          </a:bodyPr>
          <a:lstStyle/>
          <a:p>
            <a:r>
              <a:rPr lang="en-US" altLang="ko-KR" sz="3200" b="1" dirty="0">
                <a:solidFill>
                  <a:srgbClr val="18005C"/>
                </a:solidFill>
                <a:latin typeface="나눔스퀘어" panose="020B0600000101010101" pitchFamily="50" charset="-127"/>
                <a:ea typeface="나눔스퀘어" panose="020B0600000101010101" pitchFamily="50" charset="-127"/>
              </a:rPr>
              <a:t>03.</a:t>
            </a:r>
            <a:r>
              <a:rPr lang="ko-KR" altLang="en-US" sz="3200" b="1" dirty="0">
                <a:solidFill>
                  <a:srgbClr val="18005C"/>
                </a:solidFill>
                <a:latin typeface="나눔스퀘어" panose="020B0600000101010101" pitchFamily="50" charset="-127"/>
                <a:ea typeface="나눔스퀘어" panose="020B0600000101010101" pitchFamily="50" charset="-127"/>
              </a:rPr>
              <a:t>데이터 분석 </a:t>
            </a:r>
            <a:r>
              <a:rPr lang="en-US" altLang="ko-KR" sz="2000" b="1" dirty="0">
                <a:solidFill>
                  <a:srgbClr val="18005C"/>
                </a:solidFill>
                <a:latin typeface="나눔스퀘어" panose="020B0600000101010101" pitchFamily="50" charset="-127"/>
                <a:ea typeface="나눔스퀘어" panose="020B0600000101010101" pitchFamily="50" charset="-127"/>
              </a:rPr>
              <a:t>- </a:t>
            </a:r>
            <a:r>
              <a:rPr lang="ko-KR" altLang="en-US" sz="2000" b="1" dirty="0">
                <a:solidFill>
                  <a:srgbClr val="18005C"/>
                </a:solidFill>
                <a:latin typeface="나눔스퀘어" panose="020B0600000101010101" pitchFamily="50" charset="-127"/>
                <a:ea typeface="나눔스퀘어" panose="020B0600000101010101" pitchFamily="50" charset="-127"/>
              </a:rPr>
              <a:t>모델</a:t>
            </a:r>
          </a:p>
        </p:txBody>
      </p:sp>
      <p:sp>
        <p:nvSpPr>
          <p:cNvPr id="20" name="자유형: 도형 19">
            <a:extLst>
              <a:ext uri="{FF2B5EF4-FFF2-40B4-BE49-F238E27FC236}">
                <a16:creationId xmlns:a16="http://schemas.microsoft.com/office/drawing/2014/main" id="{9A1EFC0D-2C03-441D-8B1B-D4C8A3EE7000}"/>
              </a:ext>
            </a:extLst>
          </p:cNvPr>
          <p:cNvSpPr/>
          <p:nvPr/>
        </p:nvSpPr>
        <p:spPr>
          <a:xfrm>
            <a:off x="-1" y="0"/>
            <a:ext cx="720000" cy="720000"/>
          </a:xfrm>
          <a:custGeom>
            <a:avLst/>
            <a:gdLst>
              <a:gd name="connsiteX0" fmla="*/ 36001 w 720000"/>
              <a:gd name="connsiteY0" fmla="*/ 36000 h 720000"/>
              <a:gd name="connsiteX1" fmla="*/ 36001 w 720000"/>
              <a:gd name="connsiteY1" fmla="*/ 684000 h 720000"/>
              <a:gd name="connsiteX2" fmla="*/ 684001 w 720000"/>
              <a:gd name="connsiteY2" fmla="*/ 684000 h 720000"/>
              <a:gd name="connsiteX3" fmla="*/ 0 w 720000"/>
              <a:gd name="connsiteY3" fmla="*/ 0 h 720000"/>
              <a:gd name="connsiteX4" fmla="*/ 720000 w 720000"/>
              <a:gd name="connsiteY4" fmla="*/ 0 h 720000"/>
              <a:gd name="connsiteX5" fmla="*/ 720000 w 720000"/>
              <a:gd name="connsiteY5" fmla="*/ 720000 h 720000"/>
              <a:gd name="connsiteX6" fmla="*/ 0 w 720000"/>
              <a:gd name="connsiteY6" fmla="*/ 72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 h="720000">
                <a:moveTo>
                  <a:pt x="36001" y="36000"/>
                </a:moveTo>
                <a:lnTo>
                  <a:pt x="36001" y="684000"/>
                </a:lnTo>
                <a:lnTo>
                  <a:pt x="684001" y="684000"/>
                </a:lnTo>
                <a:close/>
                <a:moveTo>
                  <a:pt x="0" y="0"/>
                </a:moveTo>
                <a:lnTo>
                  <a:pt x="720000" y="0"/>
                </a:lnTo>
                <a:lnTo>
                  <a:pt x="720000" y="720000"/>
                </a:lnTo>
                <a:lnTo>
                  <a:pt x="0" y="720000"/>
                </a:lnTo>
                <a:close/>
              </a:path>
            </a:pathLst>
          </a:custGeom>
          <a:solidFill>
            <a:srgbClr val="0058A6"/>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pic>
        <p:nvPicPr>
          <p:cNvPr id="21" name="그림 20">
            <a:extLst>
              <a:ext uri="{FF2B5EF4-FFF2-40B4-BE49-F238E27FC236}">
                <a16:creationId xmlns:a16="http://schemas.microsoft.com/office/drawing/2014/main" id="{D957EE6D-D145-41F9-AD67-84CD3B5B61CF}"/>
              </a:ext>
            </a:extLst>
          </p:cNvPr>
          <p:cNvPicPr>
            <a:picLocks noChangeAspect="1"/>
          </p:cNvPicPr>
          <p:nvPr/>
        </p:nvPicPr>
        <p:blipFill>
          <a:blip r:embed="rId2"/>
          <a:stretch>
            <a:fillRect/>
          </a:stretch>
        </p:blipFill>
        <p:spPr>
          <a:xfrm>
            <a:off x="10444000" y="0"/>
            <a:ext cx="1748000" cy="684000"/>
          </a:xfrm>
          <a:prstGeom prst="rect">
            <a:avLst/>
          </a:prstGeom>
        </p:spPr>
      </p:pic>
      <p:sp>
        <p:nvSpPr>
          <p:cNvPr id="24" name="TextBox 23">
            <a:extLst>
              <a:ext uri="{FF2B5EF4-FFF2-40B4-BE49-F238E27FC236}">
                <a16:creationId xmlns:a16="http://schemas.microsoft.com/office/drawing/2014/main" id="{8AAD4B4E-D864-4FE8-B805-EDADECCDC13F}"/>
              </a:ext>
            </a:extLst>
          </p:cNvPr>
          <p:cNvSpPr txBox="1"/>
          <p:nvPr/>
        </p:nvSpPr>
        <p:spPr>
          <a:xfrm>
            <a:off x="1661118" y="2488986"/>
            <a:ext cx="2925931" cy="584775"/>
          </a:xfrm>
          <a:prstGeom prst="rect">
            <a:avLst/>
          </a:prstGeom>
          <a:noFill/>
        </p:spPr>
        <p:txBody>
          <a:bodyPr wrap="square" rtlCol="0">
            <a:spAutoFit/>
          </a:bodyPr>
          <a:lstStyle/>
          <a:p>
            <a:pPr algn="ctr"/>
            <a:r>
              <a:rPr lang="ko-KR" altLang="en-US" sz="3200" dirty="0">
                <a:solidFill>
                  <a:srgbClr val="160967"/>
                </a:solidFill>
                <a:latin typeface="나눔스퀘어" panose="020B0600000101010101" pitchFamily="50" charset="-127"/>
                <a:ea typeface="나눔스퀘어" panose="020B0600000101010101" pitchFamily="50" charset="-127"/>
              </a:rPr>
              <a:t>선형회귀모델</a:t>
            </a:r>
          </a:p>
        </p:txBody>
      </p:sp>
      <p:sp>
        <p:nvSpPr>
          <p:cNvPr id="25" name="TextBox 24">
            <a:extLst>
              <a:ext uri="{FF2B5EF4-FFF2-40B4-BE49-F238E27FC236}">
                <a16:creationId xmlns:a16="http://schemas.microsoft.com/office/drawing/2014/main" id="{397D455E-F0DA-4F21-8C30-003E645F8CB4}"/>
              </a:ext>
            </a:extLst>
          </p:cNvPr>
          <p:cNvSpPr txBox="1"/>
          <p:nvPr/>
        </p:nvSpPr>
        <p:spPr>
          <a:xfrm>
            <a:off x="1886557" y="3762262"/>
            <a:ext cx="2475052" cy="584775"/>
          </a:xfrm>
          <a:prstGeom prst="rect">
            <a:avLst/>
          </a:prstGeom>
          <a:noFill/>
        </p:spPr>
        <p:txBody>
          <a:bodyPr wrap="square" rtlCol="0">
            <a:spAutoFit/>
          </a:bodyPr>
          <a:lstStyle/>
          <a:p>
            <a:pPr algn="ctr"/>
            <a:r>
              <a:rPr lang="ko-KR" altLang="en-US" sz="3200" dirty="0">
                <a:solidFill>
                  <a:srgbClr val="160967"/>
                </a:solidFill>
                <a:latin typeface="나눔스퀘어" panose="020B0600000101010101" pitchFamily="50" charset="-127"/>
                <a:ea typeface="나눔스퀘어" panose="020B0600000101010101" pitchFamily="50" charset="-127"/>
              </a:rPr>
              <a:t>시계열모델</a:t>
            </a:r>
          </a:p>
        </p:txBody>
      </p:sp>
      <p:sp>
        <p:nvSpPr>
          <p:cNvPr id="12" name="TextBox 11">
            <a:extLst>
              <a:ext uri="{FF2B5EF4-FFF2-40B4-BE49-F238E27FC236}">
                <a16:creationId xmlns:a16="http://schemas.microsoft.com/office/drawing/2014/main" id="{06373D41-475C-4679-851B-2F8E9E10763D}"/>
              </a:ext>
            </a:extLst>
          </p:cNvPr>
          <p:cNvSpPr txBox="1"/>
          <p:nvPr/>
        </p:nvSpPr>
        <p:spPr>
          <a:xfrm>
            <a:off x="7134338" y="2488959"/>
            <a:ext cx="3982597" cy="584775"/>
          </a:xfrm>
          <a:prstGeom prst="rect">
            <a:avLst/>
          </a:prstGeom>
          <a:noFill/>
        </p:spPr>
        <p:txBody>
          <a:bodyPr wrap="square" rtlCol="0">
            <a:spAutoFit/>
          </a:bodyPr>
          <a:lstStyle/>
          <a:p>
            <a:pPr algn="ctr"/>
            <a:r>
              <a:rPr lang="ko-KR" altLang="en-US" sz="3200" dirty="0" err="1">
                <a:solidFill>
                  <a:srgbClr val="160967"/>
                </a:solidFill>
                <a:latin typeface="나눔스퀘어" panose="020B0600000101010101" pitchFamily="50" charset="-127"/>
                <a:ea typeface="나눔스퀘어" panose="020B0600000101010101" pitchFamily="50" charset="-127"/>
              </a:rPr>
              <a:t>로지스틱회귀모델</a:t>
            </a:r>
            <a:endParaRPr lang="ko-KR" altLang="en-US" sz="3200" dirty="0">
              <a:solidFill>
                <a:srgbClr val="160967"/>
              </a:solidFill>
              <a:latin typeface="나눔스퀘어" panose="020B0600000101010101" pitchFamily="50" charset="-127"/>
              <a:ea typeface="나눔스퀘어" panose="020B0600000101010101" pitchFamily="50" charset="-127"/>
            </a:endParaRPr>
          </a:p>
        </p:txBody>
      </p:sp>
      <p:sp>
        <p:nvSpPr>
          <p:cNvPr id="15" name="TextBox 14">
            <a:extLst>
              <a:ext uri="{FF2B5EF4-FFF2-40B4-BE49-F238E27FC236}">
                <a16:creationId xmlns:a16="http://schemas.microsoft.com/office/drawing/2014/main" id="{75739756-F9AE-4AB3-885C-E83AA35130A5}"/>
              </a:ext>
            </a:extLst>
          </p:cNvPr>
          <p:cNvSpPr txBox="1"/>
          <p:nvPr/>
        </p:nvSpPr>
        <p:spPr>
          <a:xfrm>
            <a:off x="7662670" y="3762262"/>
            <a:ext cx="2925931" cy="584775"/>
          </a:xfrm>
          <a:prstGeom prst="rect">
            <a:avLst/>
          </a:prstGeom>
          <a:noFill/>
        </p:spPr>
        <p:txBody>
          <a:bodyPr wrap="square" rtlCol="0">
            <a:spAutoFit/>
          </a:bodyPr>
          <a:lstStyle/>
          <a:p>
            <a:pPr algn="ctr"/>
            <a:r>
              <a:rPr lang="ko-KR" altLang="en-US" sz="3200" dirty="0">
                <a:solidFill>
                  <a:srgbClr val="160967"/>
                </a:solidFill>
                <a:latin typeface="나눔스퀘어" panose="020B0600000101010101" pitchFamily="50" charset="-127"/>
                <a:ea typeface="나눔스퀘어" panose="020B0600000101010101" pitchFamily="50" charset="-127"/>
              </a:rPr>
              <a:t>의사결정모델</a:t>
            </a:r>
          </a:p>
        </p:txBody>
      </p:sp>
      <p:sp>
        <p:nvSpPr>
          <p:cNvPr id="34" name="TextBox 33">
            <a:extLst>
              <a:ext uri="{FF2B5EF4-FFF2-40B4-BE49-F238E27FC236}">
                <a16:creationId xmlns:a16="http://schemas.microsoft.com/office/drawing/2014/main" id="{FE54AADC-9842-4C52-B7AA-68B229B7A937}"/>
              </a:ext>
            </a:extLst>
          </p:cNvPr>
          <p:cNvSpPr txBox="1"/>
          <p:nvPr/>
        </p:nvSpPr>
        <p:spPr>
          <a:xfrm>
            <a:off x="1661118" y="2488959"/>
            <a:ext cx="2925931" cy="584775"/>
          </a:xfrm>
          <a:prstGeom prst="rect">
            <a:avLst/>
          </a:prstGeom>
          <a:noFill/>
        </p:spPr>
        <p:txBody>
          <a:bodyPr wrap="square" rtlCol="0">
            <a:spAutoFit/>
          </a:bodyPr>
          <a:lstStyle/>
          <a:p>
            <a:pPr algn="ctr"/>
            <a:r>
              <a:rPr lang="ko-KR" altLang="en-US" sz="3200" b="1" dirty="0">
                <a:solidFill>
                  <a:srgbClr val="0054A3"/>
                </a:solidFill>
                <a:latin typeface="나눔스퀘어" panose="020B0600000101010101" pitchFamily="50" charset="-127"/>
                <a:ea typeface="나눔스퀘어" panose="020B0600000101010101" pitchFamily="50" charset="-127"/>
              </a:rPr>
              <a:t>선형회귀모델</a:t>
            </a:r>
          </a:p>
        </p:txBody>
      </p:sp>
      <p:sp>
        <p:nvSpPr>
          <p:cNvPr id="35" name="TextBox 34">
            <a:extLst>
              <a:ext uri="{FF2B5EF4-FFF2-40B4-BE49-F238E27FC236}">
                <a16:creationId xmlns:a16="http://schemas.microsoft.com/office/drawing/2014/main" id="{899D6DB8-ACAF-427E-AFB3-693EADC102F7}"/>
              </a:ext>
            </a:extLst>
          </p:cNvPr>
          <p:cNvSpPr txBox="1"/>
          <p:nvPr/>
        </p:nvSpPr>
        <p:spPr>
          <a:xfrm>
            <a:off x="1886557" y="3762235"/>
            <a:ext cx="2475052" cy="584775"/>
          </a:xfrm>
          <a:prstGeom prst="rect">
            <a:avLst/>
          </a:prstGeom>
          <a:noFill/>
        </p:spPr>
        <p:txBody>
          <a:bodyPr wrap="square" rtlCol="0">
            <a:spAutoFit/>
          </a:bodyPr>
          <a:lstStyle/>
          <a:p>
            <a:pPr algn="ctr"/>
            <a:r>
              <a:rPr lang="ko-KR" altLang="en-US" sz="3200" b="1" dirty="0">
                <a:solidFill>
                  <a:srgbClr val="0054A3"/>
                </a:solidFill>
                <a:latin typeface="나눔스퀘어" panose="020B0600000101010101" pitchFamily="50" charset="-127"/>
                <a:ea typeface="나눔스퀘어" panose="020B0600000101010101" pitchFamily="50" charset="-127"/>
              </a:rPr>
              <a:t>시계열모델</a:t>
            </a:r>
          </a:p>
        </p:txBody>
      </p:sp>
      <p:sp>
        <p:nvSpPr>
          <p:cNvPr id="33" name="TextBox 32">
            <a:extLst>
              <a:ext uri="{FF2B5EF4-FFF2-40B4-BE49-F238E27FC236}">
                <a16:creationId xmlns:a16="http://schemas.microsoft.com/office/drawing/2014/main" id="{A25D2EAD-38D1-45BD-AFCD-C0C143943C1E}"/>
              </a:ext>
            </a:extLst>
          </p:cNvPr>
          <p:cNvSpPr txBox="1"/>
          <p:nvPr/>
        </p:nvSpPr>
        <p:spPr>
          <a:xfrm>
            <a:off x="0" y="720000"/>
            <a:ext cx="12192000" cy="6138000"/>
          </a:xfrm>
          <a:prstGeom prst="rect">
            <a:avLst/>
          </a:prstGeom>
          <a:solidFill>
            <a:schemeClr val="bg1">
              <a:lumMod val="95000"/>
              <a:alpha val="70000"/>
            </a:schemeClr>
          </a:solidFill>
        </p:spPr>
        <p:txBody>
          <a:bodyPr wrap="square" rtlCol="0">
            <a:spAutoFit/>
          </a:bodyPr>
          <a:lstStyle/>
          <a:p>
            <a:endParaRPr lang="ko-KR" altLang="en-US" dirty="0"/>
          </a:p>
        </p:txBody>
      </p:sp>
      <p:pic>
        <p:nvPicPr>
          <p:cNvPr id="28" name="그림 27">
            <a:extLst>
              <a:ext uri="{FF2B5EF4-FFF2-40B4-BE49-F238E27FC236}">
                <a16:creationId xmlns:a16="http://schemas.microsoft.com/office/drawing/2014/main" id="{78F41CD3-E8CC-4D25-9DD5-2B50E5722EE2}"/>
              </a:ext>
            </a:extLst>
          </p:cNvPr>
          <p:cNvPicPr>
            <a:picLocks noChangeAspect="1"/>
          </p:cNvPicPr>
          <p:nvPr/>
        </p:nvPicPr>
        <p:blipFill rotWithShape="1">
          <a:blip r:embed="rId3"/>
          <a:srcRect r="24867" b="75465"/>
          <a:stretch/>
        </p:blipFill>
        <p:spPr>
          <a:xfrm>
            <a:off x="3827357" y="2831957"/>
            <a:ext cx="4537285" cy="1914086"/>
          </a:xfrm>
          <a:prstGeom prst="rect">
            <a:avLst/>
          </a:prstGeom>
          <a:ln>
            <a:solidFill>
              <a:srgbClr val="160967"/>
            </a:solidFill>
          </a:ln>
        </p:spPr>
      </p:pic>
    </p:spTree>
    <p:extLst>
      <p:ext uri="{BB962C8B-B14F-4D97-AF65-F5344CB8AC3E}">
        <p14:creationId xmlns:p14="http://schemas.microsoft.com/office/powerpoint/2010/main" val="346999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3"/>
                                        </p:tgtEl>
                                      </p:cBhvr>
                                    </p:animEffect>
                                    <p:set>
                                      <p:cBhvr>
                                        <p:cTn id="15" dur="1" fill="hold">
                                          <p:stCondLst>
                                            <p:cond delay="499"/>
                                          </p:stCondLst>
                                        </p:cTn>
                                        <p:tgtEl>
                                          <p:spTgt spid="33"/>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28"/>
                                        </p:tgtEl>
                                      </p:cBhvr>
                                    </p:animEffect>
                                    <p:set>
                                      <p:cBhvr>
                                        <p:cTn id="18" dur="1" fill="hold">
                                          <p:stCondLst>
                                            <p:cond delay="499"/>
                                          </p:stCondLst>
                                        </p:cTn>
                                        <p:tgtEl>
                                          <p:spTgt spid="28"/>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par>
                                <p:cTn id="25" presetID="10" presetClass="exit" presetSubtype="0" fill="hold" grpId="0" nodeType="withEffect">
                                  <p:stCondLst>
                                    <p:cond delay="0"/>
                                  </p:stCondLst>
                                  <p:childTnLst>
                                    <p:animEffect transition="out" filter="fade">
                                      <p:cBhvr>
                                        <p:cTn id="26" dur="500"/>
                                        <p:tgtEl>
                                          <p:spTgt spid="24"/>
                                        </p:tgtEl>
                                      </p:cBhvr>
                                    </p:animEffect>
                                    <p:set>
                                      <p:cBhvr>
                                        <p:cTn id="27" dur="1" fill="hold">
                                          <p:stCondLst>
                                            <p:cond delay="499"/>
                                          </p:stCondLst>
                                        </p:cTn>
                                        <p:tgtEl>
                                          <p:spTgt spid="24"/>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500"/>
                                        <p:tgtEl>
                                          <p:spTgt spid="25"/>
                                        </p:tgtEl>
                                      </p:cBhvr>
                                    </p:animEffect>
                                    <p:set>
                                      <p:cBhvr>
                                        <p:cTn id="30"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34" grpId="0"/>
      <p:bldP spid="35" grpId="0"/>
      <p:bldP spid="33" grpId="0" animBg="1"/>
      <p:bldP spid="33"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7C3176EA-4456-4DCA-9977-DA768C32AB1C}"/>
              </a:ext>
            </a:extLst>
          </p:cNvPr>
          <p:cNvCxnSpPr>
            <a:cxnSpLocks/>
          </p:cNvCxnSpPr>
          <p:nvPr/>
        </p:nvCxnSpPr>
        <p:spPr>
          <a:xfrm>
            <a:off x="0" y="720000"/>
            <a:ext cx="12192000" cy="0"/>
          </a:xfrm>
          <a:prstGeom prst="line">
            <a:avLst/>
          </a:prstGeom>
          <a:ln w="25400">
            <a:solidFill>
              <a:srgbClr val="0058A6"/>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6BC5641-2C11-45A9-9A7E-4E498D517EE2}"/>
              </a:ext>
            </a:extLst>
          </p:cNvPr>
          <p:cNvSpPr txBox="1"/>
          <p:nvPr/>
        </p:nvSpPr>
        <p:spPr>
          <a:xfrm>
            <a:off x="719998" y="67613"/>
            <a:ext cx="4499701" cy="584775"/>
          </a:xfrm>
          <a:prstGeom prst="rect">
            <a:avLst/>
          </a:prstGeom>
          <a:noFill/>
        </p:spPr>
        <p:txBody>
          <a:bodyPr wrap="square" rtlCol="0">
            <a:spAutoFit/>
          </a:bodyPr>
          <a:lstStyle/>
          <a:p>
            <a:r>
              <a:rPr lang="en-US" altLang="ko-KR" sz="3200" b="1" dirty="0">
                <a:solidFill>
                  <a:srgbClr val="18005C"/>
                </a:solidFill>
                <a:latin typeface="나눔스퀘어" panose="020B0600000101010101" pitchFamily="50" charset="-127"/>
                <a:ea typeface="나눔스퀘어" panose="020B0600000101010101" pitchFamily="50" charset="-127"/>
              </a:rPr>
              <a:t>03.</a:t>
            </a:r>
            <a:r>
              <a:rPr lang="ko-KR" altLang="en-US" sz="3200" b="1" dirty="0">
                <a:solidFill>
                  <a:srgbClr val="18005C"/>
                </a:solidFill>
                <a:latin typeface="나눔스퀘어" panose="020B0600000101010101" pitchFamily="50" charset="-127"/>
                <a:ea typeface="나눔스퀘어" panose="020B0600000101010101" pitchFamily="50" charset="-127"/>
              </a:rPr>
              <a:t>데이터 분석 </a:t>
            </a:r>
            <a:r>
              <a:rPr lang="en-US" altLang="ko-KR" sz="2000" b="1" dirty="0">
                <a:solidFill>
                  <a:srgbClr val="18005C"/>
                </a:solidFill>
                <a:latin typeface="나눔스퀘어" panose="020B0600000101010101" pitchFamily="50" charset="-127"/>
                <a:ea typeface="나눔스퀘어" panose="020B0600000101010101" pitchFamily="50" charset="-127"/>
              </a:rPr>
              <a:t>- </a:t>
            </a:r>
            <a:r>
              <a:rPr lang="ko-KR" altLang="en-US" sz="2000" b="1" dirty="0">
                <a:solidFill>
                  <a:srgbClr val="18005C"/>
                </a:solidFill>
                <a:latin typeface="나눔스퀘어" panose="020B0600000101010101" pitchFamily="50" charset="-127"/>
                <a:ea typeface="나눔스퀘어" panose="020B0600000101010101" pitchFamily="50" charset="-127"/>
              </a:rPr>
              <a:t>모델</a:t>
            </a:r>
          </a:p>
        </p:txBody>
      </p:sp>
      <p:sp>
        <p:nvSpPr>
          <p:cNvPr id="20" name="자유형: 도형 19">
            <a:extLst>
              <a:ext uri="{FF2B5EF4-FFF2-40B4-BE49-F238E27FC236}">
                <a16:creationId xmlns:a16="http://schemas.microsoft.com/office/drawing/2014/main" id="{9A1EFC0D-2C03-441D-8B1B-D4C8A3EE7000}"/>
              </a:ext>
            </a:extLst>
          </p:cNvPr>
          <p:cNvSpPr/>
          <p:nvPr/>
        </p:nvSpPr>
        <p:spPr>
          <a:xfrm>
            <a:off x="-1" y="0"/>
            <a:ext cx="720000" cy="720000"/>
          </a:xfrm>
          <a:custGeom>
            <a:avLst/>
            <a:gdLst>
              <a:gd name="connsiteX0" fmla="*/ 36001 w 720000"/>
              <a:gd name="connsiteY0" fmla="*/ 36000 h 720000"/>
              <a:gd name="connsiteX1" fmla="*/ 36001 w 720000"/>
              <a:gd name="connsiteY1" fmla="*/ 684000 h 720000"/>
              <a:gd name="connsiteX2" fmla="*/ 684001 w 720000"/>
              <a:gd name="connsiteY2" fmla="*/ 684000 h 720000"/>
              <a:gd name="connsiteX3" fmla="*/ 0 w 720000"/>
              <a:gd name="connsiteY3" fmla="*/ 0 h 720000"/>
              <a:gd name="connsiteX4" fmla="*/ 720000 w 720000"/>
              <a:gd name="connsiteY4" fmla="*/ 0 h 720000"/>
              <a:gd name="connsiteX5" fmla="*/ 720000 w 720000"/>
              <a:gd name="connsiteY5" fmla="*/ 720000 h 720000"/>
              <a:gd name="connsiteX6" fmla="*/ 0 w 720000"/>
              <a:gd name="connsiteY6" fmla="*/ 72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 h="720000">
                <a:moveTo>
                  <a:pt x="36001" y="36000"/>
                </a:moveTo>
                <a:lnTo>
                  <a:pt x="36001" y="684000"/>
                </a:lnTo>
                <a:lnTo>
                  <a:pt x="684001" y="684000"/>
                </a:lnTo>
                <a:close/>
                <a:moveTo>
                  <a:pt x="0" y="0"/>
                </a:moveTo>
                <a:lnTo>
                  <a:pt x="720000" y="0"/>
                </a:lnTo>
                <a:lnTo>
                  <a:pt x="720000" y="720000"/>
                </a:lnTo>
                <a:lnTo>
                  <a:pt x="0" y="720000"/>
                </a:lnTo>
                <a:close/>
              </a:path>
            </a:pathLst>
          </a:custGeom>
          <a:solidFill>
            <a:srgbClr val="0058A6"/>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pic>
        <p:nvPicPr>
          <p:cNvPr id="21" name="그림 20">
            <a:extLst>
              <a:ext uri="{FF2B5EF4-FFF2-40B4-BE49-F238E27FC236}">
                <a16:creationId xmlns:a16="http://schemas.microsoft.com/office/drawing/2014/main" id="{D957EE6D-D145-41F9-AD67-84CD3B5B61CF}"/>
              </a:ext>
            </a:extLst>
          </p:cNvPr>
          <p:cNvPicPr>
            <a:picLocks noChangeAspect="1"/>
          </p:cNvPicPr>
          <p:nvPr/>
        </p:nvPicPr>
        <p:blipFill>
          <a:blip r:embed="rId2"/>
          <a:stretch>
            <a:fillRect/>
          </a:stretch>
        </p:blipFill>
        <p:spPr>
          <a:xfrm>
            <a:off x="10444000" y="0"/>
            <a:ext cx="1748000" cy="684000"/>
          </a:xfrm>
          <a:prstGeom prst="rect">
            <a:avLst/>
          </a:prstGeom>
        </p:spPr>
      </p:pic>
      <p:sp>
        <p:nvSpPr>
          <p:cNvPr id="24" name="TextBox 23">
            <a:extLst>
              <a:ext uri="{FF2B5EF4-FFF2-40B4-BE49-F238E27FC236}">
                <a16:creationId xmlns:a16="http://schemas.microsoft.com/office/drawing/2014/main" id="{8AAD4B4E-D864-4FE8-B805-EDADECCDC13F}"/>
              </a:ext>
            </a:extLst>
          </p:cNvPr>
          <p:cNvSpPr txBox="1"/>
          <p:nvPr/>
        </p:nvSpPr>
        <p:spPr>
          <a:xfrm>
            <a:off x="2115239" y="2952178"/>
            <a:ext cx="2925931" cy="584775"/>
          </a:xfrm>
          <a:prstGeom prst="rect">
            <a:avLst/>
          </a:prstGeom>
          <a:noFill/>
        </p:spPr>
        <p:txBody>
          <a:bodyPr wrap="square" rtlCol="0">
            <a:spAutoFit/>
          </a:bodyPr>
          <a:lstStyle/>
          <a:p>
            <a:pPr algn="ctr"/>
            <a:r>
              <a:rPr lang="ko-KR" altLang="en-US" sz="3200" b="1" dirty="0">
                <a:solidFill>
                  <a:srgbClr val="0054A3"/>
                </a:solidFill>
                <a:latin typeface="나눔스퀘어" panose="020B0600000101010101" pitchFamily="50" charset="-127"/>
                <a:ea typeface="나눔스퀘어" panose="020B0600000101010101" pitchFamily="50" charset="-127"/>
              </a:rPr>
              <a:t>선형회귀모델</a:t>
            </a:r>
          </a:p>
        </p:txBody>
      </p:sp>
      <p:sp>
        <p:nvSpPr>
          <p:cNvPr id="25" name="TextBox 24">
            <a:extLst>
              <a:ext uri="{FF2B5EF4-FFF2-40B4-BE49-F238E27FC236}">
                <a16:creationId xmlns:a16="http://schemas.microsoft.com/office/drawing/2014/main" id="{397D455E-F0DA-4F21-8C30-003E645F8CB4}"/>
              </a:ext>
            </a:extLst>
          </p:cNvPr>
          <p:cNvSpPr txBox="1"/>
          <p:nvPr/>
        </p:nvSpPr>
        <p:spPr>
          <a:xfrm>
            <a:off x="2566118" y="3974937"/>
            <a:ext cx="2475052" cy="584775"/>
          </a:xfrm>
          <a:prstGeom prst="rect">
            <a:avLst/>
          </a:prstGeom>
          <a:noFill/>
        </p:spPr>
        <p:txBody>
          <a:bodyPr wrap="square" rtlCol="0">
            <a:spAutoFit/>
          </a:bodyPr>
          <a:lstStyle/>
          <a:p>
            <a:pPr algn="ctr"/>
            <a:r>
              <a:rPr lang="ko-KR" altLang="en-US" sz="3200" b="1" dirty="0">
                <a:solidFill>
                  <a:srgbClr val="0054A3"/>
                </a:solidFill>
                <a:latin typeface="나눔스퀘어" panose="020B0600000101010101" pitchFamily="50" charset="-127"/>
                <a:ea typeface="나눔스퀘어" panose="020B0600000101010101" pitchFamily="50" charset="-127"/>
              </a:rPr>
              <a:t>시계열모델</a:t>
            </a:r>
          </a:p>
        </p:txBody>
      </p:sp>
      <p:sp>
        <p:nvSpPr>
          <p:cNvPr id="26" name="TextBox 25">
            <a:extLst>
              <a:ext uri="{FF2B5EF4-FFF2-40B4-BE49-F238E27FC236}">
                <a16:creationId xmlns:a16="http://schemas.microsoft.com/office/drawing/2014/main" id="{670CC652-4EF3-4392-A173-F0AD68140F32}"/>
              </a:ext>
            </a:extLst>
          </p:cNvPr>
          <p:cNvSpPr txBox="1"/>
          <p:nvPr/>
        </p:nvSpPr>
        <p:spPr>
          <a:xfrm>
            <a:off x="7392761" y="3970198"/>
            <a:ext cx="2017854" cy="584775"/>
          </a:xfrm>
          <a:prstGeom prst="rect">
            <a:avLst/>
          </a:prstGeom>
          <a:noFill/>
        </p:spPr>
        <p:txBody>
          <a:bodyPr wrap="square" rtlCol="0">
            <a:spAutoFit/>
          </a:bodyPr>
          <a:lstStyle/>
          <a:p>
            <a:pPr algn="ctr"/>
            <a:r>
              <a:rPr lang="ko-KR" altLang="en-US" sz="3200" b="1" dirty="0">
                <a:solidFill>
                  <a:srgbClr val="0054A3"/>
                </a:solidFill>
                <a:latin typeface="나눔스퀘어" panose="020B0600000101010101" pitchFamily="50" charset="-127"/>
                <a:ea typeface="나눔스퀘어" panose="020B0600000101010101" pitchFamily="50" charset="-127"/>
              </a:rPr>
              <a:t>장기</a:t>
            </a:r>
            <a:r>
              <a:rPr lang="ko-KR" altLang="en-US" sz="3200" dirty="0">
                <a:solidFill>
                  <a:srgbClr val="160967"/>
                </a:solidFill>
                <a:latin typeface="나눔스퀘어" panose="020B0600000101010101" pitchFamily="50" charset="-127"/>
                <a:ea typeface="나눔스퀘어" panose="020B0600000101010101" pitchFamily="50" charset="-127"/>
              </a:rPr>
              <a:t> 예측</a:t>
            </a:r>
          </a:p>
        </p:txBody>
      </p:sp>
      <p:sp>
        <p:nvSpPr>
          <p:cNvPr id="27" name="TextBox 26">
            <a:extLst>
              <a:ext uri="{FF2B5EF4-FFF2-40B4-BE49-F238E27FC236}">
                <a16:creationId xmlns:a16="http://schemas.microsoft.com/office/drawing/2014/main" id="{44AA39B7-010C-4870-B8AF-039B6FF6FA8F}"/>
              </a:ext>
            </a:extLst>
          </p:cNvPr>
          <p:cNvSpPr txBox="1"/>
          <p:nvPr/>
        </p:nvSpPr>
        <p:spPr>
          <a:xfrm>
            <a:off x="7392761" y="2942712"/>
            <a:ext cx="2017854" cy="584775"/>
          </a:xfrm>
          <a:prstGeom prst="rect">
            <a:avLst/>
          </a:prstGeom>
          <a:noFill/>
        </p:spPr>
        <p:txBody>
          <a:bodyPr wrap="square" rtlCol="0">
            <a:spAutoFit/>
          </a:bodyPr>
          <a:lstStyle/>
          <a:p>
            <a:pPr algn="ctr"/>
            <a:r>
              <a:rPr lang="ko-KR" altLang="en-US" sz="3200" b="1" dirty="0">
                <a:solidFill>
                  <a:srgbClr val="0054A3"/>
                </a:solidFill>
                <a:latin typeface="나눔스퀘어" panose="020B0600000101010101" pitchFamily="50" charset="-127"/>
                <a:ea typeface="나눔스퀘어" panose="020B0600000101010101" pitchFamily="50" charset="-127"/>
              </a:rPr>
              <a:t>단기</a:t>
            </a:r>
            <a:r>
              <a:rPr lang="ko-KR" altLang="en-US" sz="3200" dirty="0">
                <a:solidFill>
                  <a:srgbClr val="160967"/>
                </a:solidFill>
                <a:latin typeface="나눔스퀘어" panose="020B0600000101010101" pitchFamily="50" charset="-127"/>
                <a:ea typeface="나눔스퀘어" panose="020B0600000101010101" pitchFamily="50" charset="-127"/>
              </a:rPr>
              <a:t> 예측</a:t>
            </a:r>
          </a:p>
        </p:txBody>
      </p:sp>
      <p:cxnSp>
        <p:nvCxnSpPr>
          <p:cNvPr id="51" name="직선 화살표 연결선 50">
            <a:extLst>
              <a:ext uri="{FF2B5EF4-FFF2-40B4-BE49-F238E27FC236}">
                <a16:creationId xmlns:a16="http://schemas.microsoft.com/office/drawing/2014/main" id="{7DBB56C3-FB73-4A56-A44C-4DEE03212B29}"/>
              </a:ext>
            </a:extLst>
          </p:cNvPr>
          <p:cNvCxnSpPr>
            <a:cxnSpLocks/>
            <a:stCxn id="24" idx="3"/>
            <a:endCxn id="27" idx="1"/>
          </p:cNvCxnSpPr>
          <p:nvPr/>
        </p:nvCxnSpPr>
        <p:spPr>
          <a:xfrm flipV="1">
            <a:off x="5041170" y="3235100"/>
            <a:ext cx="2351591" cy="946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5" name="직선 화살표 연결선 54">
            <a:extLst>
              <a:ext uri="{FF2B5EF4-FFF2-40B4-BE49-F238E27FC236}">
                <a16:creationId xmlns:a16="http://schemas.microsoft.com/office/drawing/2014/main" id="{9674C2D5-490E-4355-98B1-5FBB4F356CF8}"/>
              </a:ext>
            </a:extLst>
          </p:cNvPr>
          <p:cNvCxnSpPr>
            <a:cxnSpLocks/>
            <a:stCxn id="25" idx="3"/>
            <a:endCxn id="26" idx="1"/>
          </p:cNvCxnSpPr>
          <p:nvPr/>
        </p:nvCxnSpPr>
        <p:spPr>
          <a:xfrm flipV="1">
            <a:off x="5041170" y="4262586"/>
            <a:ext cx="2351591" cy="473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785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7C3176EA-4456-4DCA-9977-DA768C32AB1C}"/>
              </a:ext>
            </a:extLst>
          </p:cNvPr>
          <p:cNvCxnSpPr>
            <a:cxnSpLocks/>
          </p:cNvCxnSpPr>
          <p:nvPr/>
        </p:nvCxnSpPr>
        <p:spPr>
          <a:xfrm>
            <a:off x="0" y="720000"/>
            <a:ext cx="12192000" cy="0"/>
          </a:xfrm>
          <a:prstGeom prst="line">
            <a:avLst/>
          </a:prstGeom>
          <a:ln w="25400">
            <a:solidFill>
              <a:srgbClr val="0058A6"/>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6BC5641-2C11-45A9-9A7E-4E498D517EE2}"/>
              </a:ext>
            </a:extLst>
          </p:cNvPr>
          <p:cNvSpPr txBox="1"/>
          <p:nvPr/>
        </p:nvSpPr>
        <p:spPr>
          <a:xfrm>
            <a:off x="719998" y="67613"/>
            <a:ext cx="5528402" cy="584775"/>
          </a:xfrm>
          <a:prstGeom prst="rect">
            <a:avLst/>
          </a:prstGeom>
          <a:noFill/>
        </p:spPr>
        <p:txBody>
          <a:bodyPr wrap="square" rtlCol="0">
            <a:spAutoFit/>
          </a:bodyPr>
          <a:lstStyle/>
          <a:p>
            <a:r>
              <a:rPr lang="en-US" altLang="ko-KR" sz="3200" b="1" dirty="0">
                <a:solidFill>
                  <a:srgbClr val="18005C"/>
                </a:solidFill>
                <a:latin typeface="나눔스퀘어" panose="020B0600000101010101" pitchFamily="50" charset="-127"/>
                <a:ea typeface="나눔스퀘어" panose="020B0600000101010101" pitchFamily="50" charset="-127"/>
              </a:rPr>
              <a:t>03.</a:t>
            </a:r>
            <a:r>
              <a:rPr lang="ko-KR" altLang="en-US" sz="3200" b="1" dirty="0">
                <a:solidFill>
                  <a:srgbClr val="18005C"/>
                </a:solidFill>
                <a:latin typeface="나눔스퀘어" panose="020B0600000101010101" pitchFamily="50" charset="-127"/>
                <a:ea typeface="나눔스퀘어" panose="020B0600000101010101" pitchFamily="50" charset="-127"/>
              </a:rPr>
              <a:t>데이터 분석 </a:t>
            </a:r>
            <a:r>
              <a:rPr lang="en-US" altLang="ko-KR" sz="2000" b="1" dirty="0">
                <a:solidFill>
                  <a:srgbClr val="18005C"/>
                </a:solidFill>
                <a:latin typeface="나눔스퀘어" panose="020B0600000101010101" pitchFamily="50" charset="-127"/>
                <a:ea typeface="나눔스퀘어" panose="020B0600000101010101" pitchFamily="50" charset="-127"/>
              </a:rPr>
              <a:t>– </a:t>
            </a:r>
            <a:r>
              <a:rPr lang="ko-KR" altLang="en-US" sz="2000" b="1" dirty="0">
                <a:solidFill>
                  <a:srgbClr val="18005C"/>
                </a:solidFill>
                <a:latin typeface="나눔스퀘어" panose="020B0600000101010101" pitchFamily="50" charset="-127"/>
                <a:ea typeface="나눔스퀘어" panose="020B0600000101010101" pitchFamily="50" charset="-127"/>
              </a:rPr>
              <a:t>선형회귀모델</a:t>
            </a:r>
          </a:p>
        </p:txBody>
      </p:sp>
      <p:sp>
        <p:nvSpPr>
          <p:cNvPr id="20" name="자유형: 도형 19">
            <a:extLst>
              <a:ext uri="{FF2B5EF4-FFF2-40B4-BE49-F238E27FC236}">
                <a16:creationId xmlns:a16="http://schemas.microsoft.com/office/drawing/2014/main" id="{9A1EFC0D-2C03-441D-8B1B-D4C8A3EE7000}"/>
              </a:ext>
            </a:extLst>
          </p:cNvPr>
          <p:cNvSpPr/>
          <p:nvPr/>
        </p:nvSpPr>
        <p:spPr>
          <a:xfrm>
            <a:off x="-1" y="0"/>
            <a:ext cx="720000" cy="720000"/>
          </a:xfrm>
          <a:custGeom>
            <a:avLst/>
            <a:gdLst>
              <a:gd name="connsiteX0" fmla="*/ 36001 w 720000"/>
              <a:gd name="connsiteY0" fmla="*/ 36000 h 720000"/>
              <a:gd name="connsiteX1" fmla="*/ 36001 w 720000"/>
              <a:gd name="connsiteY1" fmla="*/ 684000 h 720000"/>
              <a:gd name="connsiteX2" fmla="*/ 684001 w 720000"/>
              <a:gd name="connsiteY2" fmla="*/ 684000 h 720000"/>
              <a:gd name="connsiteX3" fmla="*/ 0 w 720000"/>
              <a:gd name="connsiteY3" fmla="*/ 0 h 720000"/>
              <a:gd name="connsiteX4" fmla="*/ 720000 w 720000"/>
              <a:gd name="connsiteY4" fmla="*/ 0 h 720000"/>
              <a:gd name="connsiteX5" fmla="*/ 720000 w 720000"/>
              <a:gd name="connsiteY5" fmla="*/ 720000 h 720000"/>
              <a:gd name="connsiteX6" fmla="*/ 0 w 720000"/>
              <a:gd name="connsiteY6" fmla="*/ 72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 h="720000">
                <a:moveTo>
                  <a:pt x="36001" y="36000"/>
                </a:moveTo>
                <a:lnTo>
                  <a:pt x="36001" y="684000"/>
                </a:lnTo>
                <a:lnTo>
                  <a:pt x="684001" y="684000"/>
                </a:lnTo>
                <a:close/>
                <a:moveTo>
                  <a:pt x="0" y="0"/>
                </a:moveTo>
                <a:lnTo>
                  <a:pt x="720000" y="0"/>
                </a:lnTo>
                <a:lnTo>
                  <a:pt x="720000" y="720000"/>
                </a:lnTo>
                <a:lnTo>
                  <a:pt x="0" y="720000"/>
                </a:lnTo>
                <a:close/>
              </a:path>
            </a:pathLst>
          </a:custGeom>
          <a:solidFill>
            <a:srgbClr val="0058A6"/>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pic>
        <p:nvPicPr>
          <p:cNvPr id="21" name="그림 20">
            <a:extLst>
              <a:ext uri="{FF2B5EF4-FFF2-40B4-BE49-F238E27FC236}">
                <a16:creationId xmlns:a16="http://schemas.microsoft.com/office/drawing/2014/main" id="{D957EE6D-D145-41F9-AD67-84CD3B5B61CF}"/>
              </a:ext>
            </a:extLst>
          </p:cNvPr>
          <p:cNvPicPr>
            <a:picLocks noChangeAspect="1"/>
          </p:cNvPicPr>
          <p:nvPr/>
        </p:nvPicPr>
        <p:blipFill>
          <a:blip r:embed="rId2"/>
          <a:stretch>
            <a:fillRect/>
          </a:stretch>
        </p:blipFill>
        <p:spPr>
          <a:xfrm>
            <a:off x="10444000" y="0"/>
            <a:ext cx="1748000" cy="684000"/>
          </a:xfrm>
          <a:prstGeom prst="rect">
            <a:avLst/>
          </a:prstGeom>
        </p:spPr>
      </p:pic>
      <p:sp>
        <p:nvSpPr>
          <p:cNvPr id="7" name="TextBox 6">
            <a:extLst>
              <a:ext uri="{FF2B5EF4-FFF2-40B4-BE49-F238E27FC236}">
                <a16:creationId xmlns:a16="http://schemas.microsoft.com/office/drawing/2014/main" id="{A59F332A-A1E8-4A90-9AE2-586D46885FE5}"/>
              </a:ext>
            </a:extLst>
          </p:cNvPr>
          <p:cNvSpPr txBox="1"/>
          <p:nvPr/>
        </p:nvSpPr>
        <p:spPr>
          <a:xfrm>
            <a:off x="5489049" y="1789776"/>
            <a:ext cx="6631351" cy="4360617"/>
          </a:xfrm>
          <a:prstGeom prst="rect">
            <a:avLst/>
          </a:prstGeom>
          <a:noFill/>
        </p:spPr>
        <p:txBody>
          <a:bodyPr wrap="square" rtlCol="0">
            <a:spAutoFit/>
          </a:bodyPr>
          <a:lstStyle/>
          <a:p>
            <a:pPr marL="342900" indent="-342900">
              <a:lnSpc>
                <a:spcPct val="130000"/>
              </a:lnSpc>
              <a:buFont typeface="Arial" panose="020B0604020202020204" pitchFamily="34" charset="0"/>
              <a:buChar char="•"/>
            </a:pPr>
            <a:r>
              <a:rPr lang="ko-KR" altLang="en-US" sz="2400" b="1" dirty="0">
                <a:solidFill>
                  <a:srgbClr val="0054A3"/>
                </a:solidFill>
                <a:ea typeface="나눔스퀘어" panose="020B0600000101010101"/>
              </a:rPr>
              <a:t>종속변수</a:t>
            </a:r>
            <a:r>
              <a:rPr lang="ko-KR" altLang="en-US" sz="2400" dirty="0">
                <a:solidFill>
                  <a:srgbClr val="160967"/>
                </a:solidFill>
                <a:ea typeface="나눔스퀘어" panose="020B0600000101010101"/>
              </a:rPr>
              <a:t> </a:t>
            </a:r>
            <a:r>
              <a:rPr lang="en-US" altLang="ko-KR" sz="2400" dirty="0">
                <a:solidFill>
                  <a:srgbClr val="160967"/>
                </a:solidFill>
                <a:ea typeface="나눔스퀘어" panose="020B0600000101010101"/>
              </a:rPr>
              <a:t>: </a:t>
            </a:r>
            <a:r>
              <a:rPr lang="en-US" altLang="ko-KR" sz="2400" b="1" dirty="0">
                <a:solidFill>
                  <a:srgbClr val="0054A3"/>
                </a:solidFill>
                <a:ea typeface="나눔스퀘어" panose="020B0600000101010101"/>
              </a:rPr>
              <a:t>1,2,3,4,5,6,7</a:t>
            </a:r>
            <a:r>
              <a:rPr lang="ko-KR" altLang="en-US" sz="2400" b="1" dirty="0">
                <a:solidFill>
                  <a:srgbClr val="0054A3"/>
                </a:solidFill>
                <a:ea typeface="나눔스퀘어" panose="020B0600000101010101"/>
              </a:rPr>
              <a:t>일 후</a:t>
            </a:r>
            <a:r>
              <a:rPr lang="ko-KR" altLang="en-US" sz="2400" dirty="0">
                <a:solidFill>
                  <a:srgbClr val="160967"/>
                </a:solidFill>
                <a:ea typeface="나눔스퀘어" panose="020B0600000101010101"/>
              </a:rPr>
              <a:t>의 </a:t>
            </a:r>
            <a:r>
              <a:rPr lang="ko-KR" altLang="en-US" sz="2400" b="1" dirty="0">
                <a:solidFill>
                  <a:srgbClr val="0054A3"/>
                </a:solidFill>
                <a:ea typeface="나눔스퀘어" panose="020B0600000101010101"/>
              </a:rPr>
              <a:t>최고기온</a:t>
            </a:r>
            <a:endParaRPr lang="en-US" altLang="ko-KR" sz="2400" b="1" dirty="0">
              <a:solidFill>
                <a:srgbClr val="0054A3"/>
              </a:solidFill>
              <a:ea typeface="나눔스퀘어" panose="020B0600000101010101"/>
            </a:endParaRPr>
          </a:p>
          <a:p>
            <a:pPr marL="342900" indent="-342900">
              <a:lnSpc>
                <a:spcPct val="130000"/>
              </a:lnSpc>
              <a:buFont typeface="Arial" panose="020B0604020202020204" pitchFamily="34" charset="0"/>
              <a:buChar char="•"/>
            </a:pPr>
            <a:r>
              <a:rPr lang="ko-KR" altLang="en-US" sz="2400" b="1" dirty="0">
                <a:solidFill>
                  <a:srgbClr val="0054A3"/>
                </a:solidFill>
                <a:ea typeface="나눔스퀘어" panose="020B0600000101010101"/>
              </a:rPr>
              <a:t>독립변수</a:t>
            </a:r>
            <a:r>
              <a:rPr lang="ko-KR" altLang="en-US" sz="2400" dirty="0">
                <a:solidFill>
                  <a:srgbClr val="160967"/>
                </a:solidFill>
                <a:ea typeface="나눔스퀘어" panose="020B0600000101010101"/>
              </a:rPr>
              <a:t> </a:t>
            </a:r>
            <a:r>
              <a:rPr lang="en-US" altLang="ko-KR" sz="2400" dirty="0">
                <a:solidFill>
                  <a:srgbClr val="160967"/>
                </a:solidFill>
                <a:ea typeface="나눔스퀘어" panose="020B0600000101010101"/>
              </a:rPr>
              <a:t>: </a:t>
            </a:r>
            <a:r>
              <a:rPr lang="ko-KR" altLang="en-US" sz="2400" dirty="0">
                <a:solidFill>
                  <a:srgbClr val="160967"/>
                </a:solidFill>
                <a:ea typeface="나눔스퀘어" panose="020B0600000101010101"/>
              </a:rPr>
              <a:t>평균기온</a:t>
            </a:r>
            <a:r>
              <a:rPr lang="en-US" altLang="ko-KR" sz="2400" dirty="0">
                <a:solidFill>
                  <a:srgbClr val="160967"/>
                </a:solidFill>
                <a:ea typeface="나눔스퀘어" panose="020B0600000101010101"/>
              </a:rPr>
              <a:t>, </a:t>
            </a:r>
            <a:r>
              <a:rPr lang="ko-KR" altLang="en-US" sz="2400" dirty="0">
                <a:solidFill>
                  <a:srgbClr val="160967"/>
                </a:solidFill>
                <a:ea typeface="나눔스퀘어" panose="020B0600000101010101"/>
              </a:rPr>
              <a:t>최저기온</a:t>
            </a:r>
            <a:r>
              <a:rPr lang="en-US" altLang="ko-KR" sz="2400" dirty="0">
                <a:solidFill>
                  <a:srgbClr val="160967"/>
                </a:solidFill>
                <a:ea typeface="나눔스퀘어" panose="020B0600000101010101"/>
              </a:rPr>
              <a:t>, </a:t>
            </a:r>
            <a:r>
              <a:rPr lang="ko-KR" altLang="en-US" sz="2400" dirty="0">
                <a:solidFill>
                  <a:srgbClr val="160967"/>
                </a:solidFill>
                <a:ea typeface="나눔스퀘어" panose="020B0600000101010101"/>
              </a:rPr>
              <a:t>최고기온</a:t>
            </a:r>
            <a:r>
              <a:rPr lang="en-US" altLang="ko-KR" sz="2400" dirty="0">
                <a:solidFill>
                  <a:srgbClr val="160967"/>
                </a:solidFill>
                <a:ea typeface="나눔스퀘어" panose="020B0600000101010101"/>
              </a:rPr>
              <a:t>,</a:t>
            </a:r>
            <a:br>
              <a:rPr lang="en-US" altLang="ko-KR" sz="2400" dirty="0">
                <a:solidFill>
                  <a:srgbClr val="160967"/>
                </a:solidFill>
                <a:ea typeface="나눔스퀘어" panose="020B0600000101010101"/>
              </a:rPr>
            </a:br>
            <a:r>
              <a:rPr lang="ko-KR" altLang="en-US" sz="2400" dirty="0">
                <a:solidFill>
                  <a:srgbClr val="160967"/>
                </a:solidFill>
                <a:ea typeface="나눔스퀘어" panose="020B0600000101010101"/>
              </a:rPr>
              <a:t>최대순간풍속 풍향</a:t>
            </a:r>
            <a:r>
              <a:rPr lang="en-US" altLang="ko-KR" sz="2400" dirty="0">
                <a:solidFill>
                  <a:srgbClr val="160967"/>
                </a:solidFill>
                <a:ea typeface="나눔스퀘어" panose="020B0600000101010101"/>
              </a:rPr>
              <a:t>, </a:t>
            </a:r>
            <a:r>
              <a:rPr lang="ko-KR" altLang="en-US" sz="2400" dirty="0">
                <a:solidFill>
                  <a:srgbClr val="160967"/>
                </a:solidFill>
                <a:ea typeface="나눔스퀘어" panose="020B0600000101010101"/>
              </a:rPr>
              <a:t>최대풍속</a:t>
            </a:r>
            <a:r>
              <a:rPr lang="en-US" altLang="ko-KR" sz="2400" dirty="0">
                <a:solidFill>
                  <a:srgbClr val="160967"/>
                </a:solidFill>
                <a:ea typeface="나눔스퀘어" panose="020B0600000101010101"/>
              </a:rPr>
              <a:t>, </a:t>
            </a:r>
            <a:r>
              <a:rPr lang="ko-KR" altLang="en-US" sz="2400" dirty="0">
                <a:solidFill>
                  <a:srgbClr val="160967"/>
                </a:solidFill>
                <a:ea typeface="나눔스퀘어" panose="020B0600000101010101"/>
              </a:rPr>
              <a:t>최대풍속 풍향</a:t>
            </a:r>
            <a:r>
              <a:rPr lang="en-US" altLang="ko-KR" sz="2400" dirty="0">
                <a:solidFill>
                  <a:srgbClr val="160967"/>
                </a:solidFill>
                <a:ea typeface="나눔스퀘어" panose="020B0600000101010101"/>
              </a:rPr>
              <a:t>,</a:t>
            </a:r>
            <a:br>
              <a:rPr lang="en-US" altLang="ko-KR" sz="2400" dirty="0">
                <a:solidFill>
                  <a:srgbClr val="160967"/>
                </a:solidFill>
                <a:ea typeface="나눔스퀘어" panose="020B0600000101010101"/>
              </a:rPr>
            </a:br>
            <a:r>
              <a:rPr lang="ko-KR" altLang="en-US" sz="2400" dirty="0">
                <a:solidFill>
                  <a:srgbClr val="160967"/>
                </a:solidFill>
                <a:ea typeface="나눔스퀘어" panose="020B0600000101010101"/>
              </a:rPr>
              <a:t>평균풍속</a:t>
            </a:r>
            <a:r>
              <a:rPr lang="en-US" altLang="ko-KR" sz="2400" dirty="0">
                <a:solidFill>
                  <a:srgbClr val="160967"/>
                </a:solidFill>
                <a:ea typeface="나눔스퀘어" panose="020B0600000101010101"/>
              </a:rPr>
              <a:t>, </a:t>
            </a:r>
            <a:r>
              <a:rPr lang="ko-KR" altLang="en-US" sz="2400" dirty="0" err="1">
                <a:solidFill>
                  <a:srgbClr val="160967"/>
                </a:solidFill>
                <a:ea typeface="나눔스퀘어" panose="020B0600000101010101"/>
              </a:rPr>
              <a:t>풍정합</a:t>
            </a:r>
            <a:r>
              <a:rPr lang="en-US" altLang="ko-KR" sz="2400" dirty="0">
                <a:solidFill>
                  <a:srgbClr val="160967"/>
                </a:solidFill>
                <a:ea typeface="나눔스퀘어" panose="020B0600000101010101"/>
              </a:rPr>
              <a:t>, </a:t>
            </a:r>
            <a:r>
              <a:rPr lang="ko-KR" altLang="en-US" sz="2400" dirty="0">
                <a:solidFill>
                  <a:srgbClr val="160967"/>
                </a:solidFill>
                <a:ea typeface="나눔스퀘어" panose="020B0600000101010101"/>
              </a:rPr>
              <a:t>최소상대습도</a:t>
            </a:r>
            <a:r>
              <a:rPr lang="en-US" altLang="ko-KR" sz="2400" dirty="0">
                <a:solidFill>
                  <a:srgbClr val="160967"/>
                </a:solidFill>
                <a:ea typeface="나눔스퀘어" panose="020B0600000101010101"/>
              </a:rPr>
              <a:t>,</a:t>
            </a:r>
            <a:br>
              <a:rPr lang="en-US" altLang="ko-KR" sz="2400" dirty="0">
                <a:solidFill>
                  <a:srgbClr val="160967"/>
                </a:solidFill>
                <a:ea typeface="나눔스퀘어" panose="020B0600000101010101"/>
              </a:rPr>
            </a:br>
            <a:r>
              <a:rPr lang="ko-KR" altLang="en-US" sz="2400" dirty="0">
                <a:solidFill>
                  <a:srgbClr val="160967"/>
                </a:solidFill>
                <a:ea typeface="나눔스퀘어" panose="020B0600000101010101"/>
              </a:rPr>
              <a:t>평균상대습도</a:t>
            </a:r>
            <a:r>
              <a:rPr lang="en-US" altLang="ko-KR" sz="2400" dirty="0">
                <a:solidFill>
                  <a:srgbClr val="160967"/>
                </a:solidFill>
                <a:ea typeface="나눔스퀘어" panose="020B0600000101010101"/>
              </a:rPr>
              <a:t>, </a:t>
            </a:r>
            <a:r>
              <a:rPr lang="ko-KR" altLang="en-US" sz="2400" dirty="0" err="1">
                <a:solidFill>
                  <a:srgbClr val="160967"/>
                </a:solidFill>
                <a:ea typeface="나눔스퀘어" panose="020B0600000101010101"/>
              </a:rPr>
              <a:t>평균증기압</a:t>
            </a:r>
            <a:r>
              <a:rPr lang="en-US" altLang="ko-KR" sz="2400" dirty="0">
                <a:solidFill>
                  <a:srgbClr val="160967"/>
                </a:solidFill>
                <a:ea typeface="나눔스퀘어" panose="020B0600000101010101"/>
              </a:rPr>
              <a:t>, </a:t>
            </a:r>
            <a:r>
              <a:rPr lang="ko-KR" altLang="en-US" sz="2400" dirty="0">
                <a:solidFill>
                  <a:srgbClr val="160967"/>
                </a:solidFill>
                <a:ea typeface="나눔스퀘어" panose="020B0600000101010101"/>
              </a:rPr>
              <a:t>평균현지기압</a:t>
            </a:r>
            <a:r>
              <a:rPr lang="en-US" altLang="ko-KR" sz="2400" dirty="0">
                <a:solidFill>
                  <a:srgbClr val="160967"/>
                </a:solidFill>
                <a:ea typeface="나눔스퀘어" panose="020B0600000101010101"/>
              </a:rPr>
              <a:t>, </a:t>
            </a:r>
            <a:br>
              <a:rPr lang="en-US" altLang="ko-KR" sz="2400" dirty="0">
                <a:solidFill>
                  <a:srgbClr val="160967"/>
                </a:solidFill>
                <a:ea typeface="나눔스퀘어" panose="020B0600000101010101"/>
              </a:rPr>
            </a:br>
            <a:r>
              <a:rPr lang="ko-KR" altLang="en-US" sz="2400" dirty="0">
                <a:solidFill>
                  <a:srgbClr val="160967"/>
                </a:solidFill>
                <a:ea typeface="나눔스퀘어" panose="020B0600000101010101"/>
              </a:rPr>
              <a:t>최고해면기압</a:t>
            </a:r>
            <a:r>
              <a:rPr lang="en-US" altLang="ko-KR" sz="2400" dirty="0">
                <a:solidFill>
                  <a:srgbClr val="160967"/>
                </a:solidFill>
                <a:ea typeface="나눔스퀘어" panose="020B0600000101010101"/>
              </a:rPr>
              <a:t>, </a:t>
            </a:r>
            <a:r>
              <a:rPr lang="ko-KR" altLang="en-US" sz="2400" dirty="0">
                <a:solidFill>
                  <a:srgbClr val="160967"/>
                </a:solidFill>
                <a:ea typeface="나눔스퀘어" panose="020B0600000101010101"/>
              </a:rPr>
              <a:t>합계일조시각</a:t>
            </a:r>
            <a:r>
              <a:rPr lang="en-US" altLang="ko-KR" sz="2400" dirty="0">
                <a:solidFill>
                  <a:srgbClr val="160967"/>
                </a:solidFill>
                <a:ea typeface="나눔스퀘어" panose="020B0600000101010101"/>
              </a:rPr>
              <a:t>, </a:t>
            </a:r>
            <a:r>
              <a:rPr lang="ko-KR" altLang="en-US" sz="2400" dirty="0" err="1">
                <a:solidFill>
                  <a:srgbClr val="160967"/>
                </a:solidFill>
                <a:ea typeface="나눔스퀘어" panose="020B0600000101010101"/>
              </a:rPr>
              <a:t>평균전운량</a:t>
            </a:r>
            <a:r>
              <a:rPr lang="en-US" altLang="ko-KR" sz="2400" dirty="0">
                <a:solidFill>
                  <a:srgbClr val="160967"/>
                </a:solidFill>
                <a:ea typeface="나눔스퀘어" panose="020B0600000101010101"/>
              </a:rPr>
              <a:t>, </a:t>
            </a:r>
            <a:br>
              <a:rPr lang="en-US" altLang="ko-KR" sz="2400" dirty="0">
                <a:solidFill>
                  <a:srgbClr val="160967"/>
                </a:solidFill>
                <a:ea typeface="나눔스퀘어" panose="020B0600000101010101"/>
              </a:rPr>
            </a:br>
            <a:r>
              <a:rPr lang="ko-KR" altLang="en-US" sz="2400" dirty="0">
                <a:solidFill>
                  <a:srgbClr val="160967"/>
                </a:solidFill>
                <a:ea typeface="나눔스퀘어" panose="020B0600000101010101"/>
              </a:rPr>
              <a:t>평균지면온도</a:t>
            </a:r>
            <a:r>
              <a:rPr lang="en-US" altLang="ko-KR" sz="2400" dirty="0">
                <a:solidFill>
                  <a:srgbClr val="160967"/>
                </a:solidFill>
                <a:ea typeface="나눔스퀘어" panose="020B0600000101010101"/>
              </a:rPr>
              <a:t>, </a:t>
            </a:r>
            <a:r>
              <a:rPr lang="ko-KR" altLang="en-US" sz="2400" dirty="0" err="1">
                <a:solidFill>
                  <a:srgbClr val="160967"/>
                </a:solidFill>
                <a:ea typeface="나눔스퀘어" panose="020B0600000101010101"/>
              </a:rPr>
              <a:t>최저초상온도</a:t>
            </a:r>
            <a:r>
              <a:rPr lang="en-US" altLang="ko-KR" sz="2400" dirty="0">
                <a:solidFill>
                  <a:srgbClr val="160967"/>
                </a:solidFill>
                <a:ea typeface="나눔스퀘어" panose="020B0600000101010101"/>
              </a:rPr>
              <a:t>, </a:t>
            </a:r>
            <a:br>
              <a:rPr lang="en-US" altLang="ko-KR" sz="2400" dirty="0">
                <a:solidFill>
                  <a:srgbClr val="160967"/>
                </a:solidFill>
                <a:ea typeface="나눔스퀘어" panose="020B0600000101010101"/>
              </a:rPr>
            </a:br>
            <a:r>
              <a:rPr lang="ko-KR" altLang="en-US" sz="2400" dirty="0">
                <a:solidFill>
                  <a:srgbClr val="160967"/>
                </a:solidFill>
                <a:ea typeface="나눔스퀘어" panose="020B0600000101010101"/>
              </a:rPr>
              <a:t>평균 </a:t>
            </a:r>
            <a:r>
              <a:rPr lang="en-US" altLang="ko-KR" sz="2400" dirty="0">
                <a:solidFill>
                  <a:srgbClr val="160967"/>
                </a:solidFill>
                <a:ea typeface="나눔스퀘어" panose="020B0600000101010101"/>
              </a:rPr>
              <a:t>5,10,20,30cm</a:t>
            </a:r>
            <a:r>
              <a:rPr lang="ko-KR" altLang="en-US" sz="2400" dirty="0">
                <a:solidFill>
                  <a:srgbClr val="160967"/>
                </a:solidFill>
                <a:ea typeface="나눔스퀘어" panose="020B0600000101010101"/>
              </a:rPr>
              <a:t>지중온도</a:t>
            </a:r>
            <a:r>
              <a:rPr lang="en-US" altLang="ko-KR" sz="2400" dirty="0">
                <a:solidFill>
                  <a:srgbClr val="160967"/>
                </a:solidFill>
                <a:ea typeface="나눔스퀘어" panose="020B0600000101010101"/>
              </a:rPr>
              <a:t>, </a:t>
            </a:r>
            <a:br>
              <a:rPr lang="en-US" altLang="ko-KR" sz="2400" dirty="0">
                <a:solidFill>
                  <a:srgbClr val="160967"/>
                </a:solidFill>
                <a:ea typeface="나눔스퀘어" panose="020B0600000101010101"/>
              </a:rPr>
            </a:br>
            <a:r>
              <a:rPr lang="en-US" altLang="ko-KR" sz="2400" dirty="0">
                <a:solidFill>
                  <a:srgbClr val="160967"/>
                </a:solidFill>
                <a:ea typeface="나눔스퀘어" panose="020B0600000101010101"/>
              </a:rPr>
              <a:t>0.5,1.0,1.5m </a:t>
            </a:r>
            <a:r>
              <a:rPr lang="ko-KR" altLang="en-US" sz="2400" dirty="0">
                <a:solidFill>
                  <a:srgbClr val="160967"/>
                </a:solidFill>
                <a:ea typeface="나눔스퀘어" panose="020B0600000101010101"/>
              </a:rPr>
              <a:t>지중온도</a:t>
            </a:r>
            <a:r>
              <a:rPr lang="en-US" altLang="ko-KR" sz="2400" dirty="0">
                <a:solidFill>
                  <a:srgbClr val="160967"/>
                </a:solidFill>
                <a:ea typeface="나눔스퀘어" panose="020B0600000101010101"/>
              </a:rPr>
              <a:t>, </a:t>
            </a:r>
            <a:r>
              <a:rPr lang="ko-KR" altLang="en-US" sz="2400" dirty="0" err="1">
                <a:solidFill>
                  <a:srgbClr val="160967"/>
                </a:solidFill>
                <a:ea typeface="나눔스퀘어" panose="020B0600000101010101"/>
              </a:rPr>
              <a:t>합계소형증발량</a:t>
            </a:r>
            <a:endParaRPr lang="ko-KR" altLang="en-US" sz="2400" dirty="0">
              <a:solidFill>
                <a:srgbClr val="160967"/>
              </a:solidFill>
              <a:ea typeface="나눔스퀘어" panose="020B0600000101010101"/>
            </a:endParaRPr>
          </a:p>
        </p:txBody>
      </p:sp>
      <p:sp>
        <p:nvSpPr>
          <p:cNvPr id="8" name="TextBox 7">
            <a:extLst>
              <a:ext uri="{FF2B5EF4-FFF2-40B4-BE49-F238E27FC236}">
                <a16:creationId xmlns:a16="http://schemas.microsoft.com/office/drawing/2014/main" id="{A631AD12-EF43-451D-A914-2749967CE161}"/>
              </a:ext>
            </a:extLst>
          </p:cNvPr>
          <p:cNvSpPr txBox="1"/>
          <p:nvPr/>
        </p:nvSpPr>
        <p:spPr>
          <a:xfrm>
            <a:off x="719998" y="874504"/>
            <a:ext cx="5773271" cy="461665"/>
          </a:xfrm>
          <a:prstGeom prst="rect">
            <a:avLst/>
          </a:prstGeom>
          <a:noFill/>
        </p:spPr>
        <p:txBody>
          <a:bodyPr wrap="square" rtlCol="0">
            <a:spAutoFit/>
          </a:bodyPr>
          <a:lstStyle/>
          <a:p>
            <a:pPr marL="457200" indent="-457200">
              <a:buFont typeface="+mj-lt"/>
              <a:buAutoNum type="arabicParenR"/>
            </a:pPr>
            <a:r>
              <a:rPr lang="ko-KR" altLang="en-US" sz="2400" b="1" dirty="0">
                <a:solidFill>
                  <a:srgbClr val="160967"/>
                </a:solidFill>
                <a:latin typeface="나눔스퀘어 Bold"/>
                <a:ea typeface="나눔스퀘어" panose="020B0600000101010101"/>
              </a:rPr>
              <a:t>목표</a:t>
            </a:r>
          </a:p>
        </p:txBody>
      </p:sp>
      <p:pic>
        <p:nvPicPr>
          <p:cNvPr id="4" name="그림 3">
            <a:extLst>
              <a:ext uri="{FF2B5EF4-FFF2-40B4-BE49-F238E27FC236}">
                <a16:creationId xmlns:a16="http://schemas.microsoft.com/office/drawing/2014/main" id="{4147E3C6-6500-4AEB-AA6A-A59BE3CB540E}"/>
              </a:ext>
            </a:extLst>
          </p:cNvPr>
          <p:cNvPicPr>
            <a:picLocks noChangeAspect="1"/>
          </p:cNvPicPr>
          <p:nvPr/>
        </p:nvPicPr>
        <p:blipFill>
          <a:blip r:embed="rId3"/>
          <a:stretch>
            <a:fillRect/>
          </a:stretch>
        </p:blipFill>
        <p:spPr>
          <a:xfrm>
            <a:off x="259638" y="1938464"/>
            <a:ext cx="5200650" cy="3752850"/>
          </a:xfrm>
          <a:prstGeom prst="rect">
            <a:avLst/>
          </a:prstGeom>
        </p:spPr>
      </p:pic>
    </p:spTree>
    <p:extLst>
      <p:ext uri="{BB962C8B-B14F-4D97-AF65-F5344CB8AC3E}">
        <p14:creationId xmlns:p14="http://schemas.microsoft.com/office/powerpoint/2010/main" val="1327978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7C3176EA-4456-4DCA-9977-DA768C32AB1C}"/>
              </a:ext>
            </a:extLst>
          </p:cNvPr>
          <p:cNvCxnSpPr>
            <a:cxnSpLocks/>
          </p:cNvCxnSpPr>
          <p:nvPr/>
        </p:nvCxnSpPr>
        <p:spPr>
          <a:xfrm>
            <a:off x="0" y="720000"/>
            <a:ext cx="12192000" cy="0"/>
          </a:xfrm>
          <a:prstGeom prst="line">
            <a:avLst/>
          </a:prstGeom>
          <a:ln w="25400">
            <a:solidFill>
              <a:srgbClr val="0058A6"/>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6BC5641-2C11-45A9-9A7E-4E498D517EE2}"/>
              </a:ext>
            </a:extLst>
          </p:cNvPr>
          <p:cNvSpPr txBox="1"/>
          <p:nvPr/>
        </p:nvSpPr>
        <p:spPr>
          <a:xfrm>
            <a:off x="719998" y="67613"/>
            <a:ext cx="5528402" cy="584775"/>
          </a:xfrm>
          <a:prstGeom prst="rect">
            <a:avLst/>
          </a:prstGeom>
          <a:noFill/>
        </p:spPr>
        <p:txBody>
          <a:bodyPr wrap="square" rtlCol="0">
            <a:spAutoFit/>
          </a:bodyPr>
          <a:lstStyle/>
          <a:p>
            <a:r>
              <a:rPr lang="en-US" altLang="ko-KR" sz="3200" b="1" dirty="0">
                <a:solidFill>
                  <a:srgbClr val="18005C"/>
                </a:solidFill>
                <a:latin typeface="나눔스퀘어" panose="020B0600000101010101" pitchFamily="50" charset="-127"/>
                <a:ea typeface="나눔스퀘어" panose="020B0600000101010101" pitchFamily="50" charset="-127"/>
              </a:rPr>
              <a:t>03.</a:t>
            </a:r>
            <a:r>
              <a:rPr lang="ko-KR" altLang="en-US" sz="3200" b="1" dirty="0">
                <a:solidFill>
                  <a:srgbClr val="18005C"/>
                </a:solidFill>
                <a:latin typeface="나눔스퀘어" panose="020B0600000101010101" pitchFamily="50" charset="-127"/>
                <a:ea typeface="나눔스퀘어" panose="020B0600000101010101" pitchFamily="50" charset="-127"/>
              </a:rPr>
              <a:t>데이터 분석 </a:t>
            </a:r>
            <a:r>
              <a:rPr lang="en-US" altLang="ko-KR" sz="2000" b="1" dirty="0">
                <a:solidFill>
                  <a:srgbClr val="18005C"/>
                </a:solidFill>
                <a:latin typeface="나눔스퀘어" panose="020B0600000101010101" pitchFamily="50" charset="-127"/>
                <a:ea typeface="나눔스퀘어" panose="020B0600000101010101" pitchFamily="50" charset="-127"/>
              </a:rPr>
              <a:t>– </a:t>
            </a:r>
            <a:r>
              <a:rPr lang="ko-KR" altLang="en-US" sz="2000" b="1" dirty="0">
                <a:solidFill>
                  <a:srgbClr val="18005C"/>
                </a:solidFill>
                <a:latin typeface="나눔스퀘어" panose="020B0600000101010101" pitchFamily="50" charset="-127"/>
                <a:ea typeface="나눔스퀘어" panose="020B0600000101010101" pitchFamily="50" charset="-127"/>
              </a:rPr>
              <a:t>선형회귀모델</a:t>
            </a:r>
          </a:p>
        </p:txBody>
      </p:sp>
      <p:sp>
        <p:nvSpPr>
          <p:cNvPr id="20" name="자유형: 도형 19">
            <a:extLst>
              <a:ext uri="{FF2B5EF4-FFF2-40B4-BE49-F238E27FC236}">
                <a16:creationId xmlns:a16="http://schemas.microsoft.com/office/drawing/2014/main" id="{9A1EFC0D-2C03-441D-8B1B-D4C8A3EE7000}"/>
              </a:ext>
            </a:extLst>
          </p:cNvPr>
          <p:cNvSpPr/>
          <p:nvPr/>
        </p:nvSpPr>
        <p:spPr>
          <a:xfrm>
            <a:off x="-1" y="0"/>
            <a:ext cx="720000" cy="720000"/>
          </a:xfrm>
          <a:custGeom>
            <a:avLst/>
            <a:gdLst>
              <a:gd name="connsiteX0" fmla="*/ 36001 w 720000"/>
              <a:gd name="connsiteY0" fmla="*/ 36000 h 720000"/>
              <a:gd name="connsiteX1" fmla="*/ 36001 w 720000"/>
              <a:gd name="connsiteY1" fmla="*/ 684000 h 720000"/>
              <a:gd name="connsiteX2" fmla="*/ 684001 w 720000"/>
              <a:gd name="connsiteY2" fmla="*/ 684000 h 720000"/>
              <a:gd name="connsiteX3" fmla="*/ 0 w 720000"/>
              <a:gd name="connsiteY3" fmla="*/ 0 h 720000"/>
              <a:gd name="connsiteX4" fmla="*/ 720000 w 720000"/>
              <a:gd name="connsiteY4" fmla="*/ 0 h 720000"/>
              <a:gd name="connsiteX5" fmla="*/ 720000 w 720000"/>
              <a:gd name="connsiteY5" fmla="*/ 720000 h 720000"/>
              <a:gd name="connsiteX6" fmla="*/ 0 w 720000"/>
              <a:gd name="connsiteY6" fmla="*/ 72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 h="720000">
                <a:moveTo>
                  <a:pt x="36001" y="36000"/>
                </a:moveTo>
                <a:lnTo>
                  <a:pt x="36001" y="684000"/>
                </a:lnTo>
                <a:lnTo>
                  <a:pt x="684001" y="684000"/>
                </a:lnTo>
                <a:close/>
                <a:moveTo>
                  <a:pt x="0" y="0"/>
                </a:moveTo>
                <a:lnTo>
                  <a:pt x="720000" y="0"/>
                </a:lnTo>
                <a:lnTo>
                  <a:pt x="720000" y="720000"/>
                </a:lnTo>
                <a:lnTo>
                  <a:pt x="0" y="720000"/>
                </a:lnTo>
                <a:close/>
              </a:path>
            </a:pathLst>
          </a:custGeom>
          <a:solidFill>
            <a:srgbClr val="0058A6"/>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pic>
        <p:nvPicPr>
          <p:cNvPr id="21" name="그림 20">
            <a:extLst>
              <a:ext uri="{FF2B5EF4-FFF2-40B4-BE49-F238E27FC236}">
                <a16:creationId xmlns:a16="http://schemas.microsoft.com/office/drawing/2014/main" id="{D957EE6D-D145-41F9-AD67-84CD3B5B61CF}"/>
              </a:ext>
            </a:extLst>
          </p:cNvPr>
          <p:cNvPicPr>
            <a:picLocks noChangeAspect="1"/>
          </p:cNvPicPr>
          <p:nvPr/>
        </p:nvPicPr>
        <p:blipFill>
          <a:blip r:embed="rId2"/>
          <a:stretch>
            <a:fillRect/>
          </a:stretch>
        </p:blipFill>
        <p:spPr>
          <a:xfrm>
            <a:off x="10444000" y="0"/>
            <a:ext cx="1748000" cy="684000"/>
          </a:xfrm>
          <a:prstGeom prst="rect">
            <a:avLst/>
          </a:prstGeom>
        </p:spPr>
      </p:pic>
      <p:pic>
        <p:nvPicPr>
          <p:cNvPr id="4" name="그림 3">
            <a:extLst>
              <a:ext uri="{FF2B5EF4-FFF2-40B4-BE49-F238E27FC236}">
                <a16:creationId xmlns:a16="http://schemas.microsoft.com/office/drawing/2014/main" id="{C1F6EB1F-06E8-4A9A-9C4D-8AF514B9DA2D}"/>
              </a:ext>
            </a:extLst>
          </p:cNvPr>
          <p:cNvPicPr>
            <a:picLocks noChangeAspect="1"/>
          </p:cNvPicPr>
          <p:nvPr/>
        </p:nvPicPr>
        <p:blipFill>
          <a:blip r:embed="rId3"/>
          <a:stretch>
            <a:fillRect/>
          </a:stretch>
        </p:blipFill>
        <p:spPr>
          <a:xfrm>
            <a:off x="1316098" y="2400433"/>
            <a:ext cx="6094999" cy="2031666"/>
          </a:xfrm>
          <a:prstGeom prst="rect">
            <a:avLst/>
          </a:prstGeom>
        </p:spPr>
      </p:pic>
      <p:sp>
        <p:nvSpPr>
          <p:cNvPr id="5" name="직사각형 4">
            <a:extLst>
              <a:ext uri="{FF2B5EF4-FFF2-40B4-BE49-F238E27FC236}">
                <a16:creationId xmlns:a16="http://schemas.microsoft.com/office/drawing/2014/main" id="{44EF686E-468D-47F3-9AA9-BD86E76F06A7}"/>
              </a:ext>
            </a:extLst>
          </p:cNvPr>
          <p:cNvSpPr/>
          <p:nvPr/>
        </p:nvSpPr>
        <p:spPr>
          <a:xfrm>
            <a:off x="3865379" y="2702783"/>
            <a:ext cx="1790295" cy="17306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35C479C3-F9AF-4A94-AFDF-F5BBDB0F948D}"/>
              </a:ext>
            </a:extLst>
          </p:cNvPr>
          <p:cNvSpPr txBox="1"/>
          <p:nvPr/>
        </p:nvSpPr>
        <p:spPr>
          <a:xfrm>
            <a:off x="4078730" y="4694686"/>
            <a:ext cx="4034540" cy="999697"/>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ko-KR" altLang="en-US" sz="2400" dirty="0">
                <a:solidFill>
                  <a:srgbClr val="160967"/>
                </a:solidFill>
                <a:ea typeface="나눔스퀘어" panose="020B0600000101010101"/>
              </a:rPr>
              <a:t>변수들의 </a:t>
            </a:r>
            <a:r>
              <a:rPr lang="ko-KR" altLang="en-US" sz="2400" b="1" dirty="0">
                <a:solidFill>
                  <a:srgbClr val="0054A3"/>
                </a:solidFill>
                <a:ea typeface="나눔스퀘어" panose="020B0600000101010101"/>
              </a:rPr>
              <a:t>단위 차이</a:t>
            </a:r>
            <a:r>
              <a:rPr lang="ko-KR" altLang="en-US" sz="2400" b="1" dirty="0">
                <a:solidFill>
                  <a:srgbClr val="160967"/>
                </a:solidFill>
                <a:ea typeface="나눔스퀘어" panose="020B0600000101010101"/>
              </a:rPr>
              <a:t> </a:t>
            </a:r>
            <a:r>
              <a:rPr lang="ko-KR" altLang="en-US" sz="2400" dirty="0">
                <a:solidFill>
                  <a:srgbClr val="160967"/>
                </a:solidFill>
                <a:ea typeface="나눔스퀘어" panose="020B0600000101010101"/>
              </a:rPr>
              <a:t>존재</a:t>
            </a:r>
            <a:br>
              <a:rPr lang="en-US" altLang="ko-KR" sz="2400" dirty="0">
                <a:solidFill>
                  <a:srgbClr val="160967"/>
                </a:solidFill>
                <a:ea typeface="나눔스퀘어" panose="020B0600000101010101"/>
              </a:rPr>
            </a:br>
            <a:endParaRPr lang="ko-KR" altLang="en-US" sz="2400" dirty="0">
              <a:solidFill>
                <a:srgbClr val="160967"/>
              </a:solidFill>
              <a:ea typeface="나눔스퀘어" panose="020B0600000101010101"/>
            </a:endParaRPr>
          </a:p>
        </p:txBody>
      </p:sp>
      <p:pic>
        <p:nvPicPr>
          <p:cNvPr id="10" name="그림 9">
            <a:extLst>
              <a:ext uri="{FF2B5EF4-FFF2-40B4-BE49-F238E27FC236}">
                <a16:creationId xmlns:a16="http://schemas.microsoft.com/office/drawing/2014/main" id="{89FD86CC-0CB6-4E85-B0A5-7AB4AD110712}"/>
              </a:ext>
            </a:extLst>
          </p:cNvPr>
          <p:cNvPicPr>
            <a:picLocks noChangeAspect="1"/>
          </p:cNvPicPr>
          <p:nvPr/>
        </p:nvPicPr>
        <p:blipFill rotWithShape="1">
          <a:blip r:embed="rId4"/>
          <a:srcRect l="-751" t="499" r="1" b="24307"/>
          <a:stretch/>
        </p:blipFill>
        <p:spPr>
          <a:xfrm>
            <a:off x="7411097" y="2377607"/>
            <a:ext cx="3565268" cy="1995666"/>
          </a:xfrm>
          <a:prstGeom prst="rect">
            <a:avLst/>
          </a:prstGeom>
        </p:spPr>
      </p:pic>
      <p:sp>
        <p:nvSpPr>
          <p:cNvPr id="22" name="TextBox 21">
            <a:extLst>
              <a:ext uri="{FF2B5EF4-FFF2-40B4-BE49-F238E27FC236}">
                <a16:creationId xmlns:a16="http://schemas.microsoft.com/office/drawing/2014/main" id="{1CDD5A47-EE11-4080-8E72-E1F283BCD346}"/>
              </a:ext>
            </a:extLst>
          </p:cNvPr>
          <p:cNvSpPr txBox="1"/>
          <p:nvPr/>
        </p:nvSpPr>
        <p:spPr>
          <a:xfrm>
            <a:off x="719998" y="874504"/>
            <a:ext cx="5773271" cy="461665"/>
          </a:xfrm>
          <a:prstGeom prst="rect">
            <a:avLst/>
          </a:prstGeom>
          <a:noFill/>
        </p:spPr>
        <p:txBody>
          <a:bodyPr wrap="square" rtlCol="0">
            <a:spAutoFit/>
          </a:bodyPr>
          <a:lstStyle/>
          <a:p>
            <a:r>
              <a:rPr lang="en-US" altLang="ko-KR" sz="2400" b="1" dirty="0">
                <a:solidFill>
                  <a:srgbClr val="160967"/>
                </a:solidFill>
                <a:latin typeface="나눔스퀘어 Bold"/>
                <a:ea typeface="나눔스퀘어" panose="020B0600000101010101"/>
              </a:rPr>
              <a:t>2) </a:t>
            </a:r>
            <a:r>
              <a:rPr lang="ko-KR" altLang="en-US" sz="2400" b="1" dirty="0">
                <a:solidFill>
                  <a:srgbClr val="160967"/>
                </a:solidFill>
                <a:latin typeface="나눔스퀘어 Bold"/>
                <a:ea typeface="나눔스퀘어" panose="020B0600000101010101"/>
              </a:rPr>
              <a:t>정규화</a:t>
            </a:r>
            <a:r>
              <a:rPr lang="en-US" altLang="ko-KR" sz="2400" b="1" dirty="0">
                <a:solidFill>
                  <a:srgbClr val="160967"/>
                </a:solidFill>
                <a:latin typeface="나눔스퀘어 Bold"/>
                <a:ea typeface="나눔스퀘어" panose="020B0600000101010101"/>
              </a:rPr>
              <a:t>/</a:t>
            </a:r>
            <a:r>
              <a:rPr lang="ko-KR" altLang="en-US" sz="2400" b="1" dirty="0">
                <a:solidFill>
                  <a:srgbClr val="160967"/>
                </a:solidFill>
                <a:latin typeface="나눔스퀘어 Bold"/>
                <a:ea typeface="나눔스퀘어" panose="020B0600000101010101"/>
              </a:rPr>
              <a:t>표준화</a:t>
            </a:r>
          </a:p>
        </p:txBody>
      </p:sp>
      <p:sp>
        <p:nvSpPr>
          <p:cNvPr id="16" name="직사각형 15">
            <a:extLst>
              <a:ext uri="{FF2B5EF4-FFF2-40B4-BE49-F238E27FC236}">
                <a16:creationId xmlns:a16="http://schemas.microsoft.com/office/drawing/2014/main" id="{9059B84F-660D-461B-B93E-42333C637B51}"/>
              </a:ext>
            </a:extLst>
          </p:cNvPr>
          <p:cNvSpPr/>
          <p:nvPr/>
        </p:nvSpPr>
        <p:spPr>
          <a:xfrm>
            <a:off x="8326622" y="2702783"/>
            <a:ext cx="915702" cy="17306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BFCE0A54-FB09-4277-A4D2-541B36FE9404}"/>
              </a:ext>
            </a:extLst>
          </p:cNvPr>
          <p:cNvSpPr/>
          <p:nvPr/>
        </p:nvSpPr>
        <p:spPr>
          <a:xfrm>
            <a:off x="10101638" y="2671992"/>
            <a:ext cx="915702" cy="17306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31C5442E-4D52-4E7A-8B13-427E64EFBEF8}"/>
              </a:ext>
            </a:extLst>
          </p:cNvPr>
          <p:cNvSpPr txBox="1"/>
          <p:nvPr/>
        </p:nvSpPr>
        <p:spPr>
          <a:xfrm>
            <a:off x="0" y="720000"/>
            <a:ext cx="12192000" cy="6138000"/>
          </a:xfrm>
          <a:prstGeom prst="rect">
            <a:avLst/>
          </a:prstGeom>
          <a:solidFill>
            <a:schemeClr val="bg1">
              <a:lumMod val="95000"/>
              <a:alpha val="70000"/>
            </a:schemeClr>
          </a:solidFill>
        </p:spPr>
        <p:txBody>
          <a:bodyPr wrap="square" rtlCol="0">
            <a:spAutoFit/>
          </a:bodyPr>
          <a:lstStyle/>
          <a:p>
            <a:endParaRPr lang="ko-KR" altLang="en-US" dirty="0"/>
          </a:p>
        </p:txBody>
      </p:sp>
      <p:sp>
        <p:nvSpPr>
          <p:cNvPr id="13" name="직사각형 12">
            <a:extLst>
              <a:ext uri="{FF2B5EF4-FFF2-40B4-BE49-F238E27FC236}">
                <a16:creationId xmlns:a16="http://schemas.microsoft.com/office/drawing/2014/main" id="{95763C64-5CCA-4E6A-9612-BC76B327B424}"/>
              </a:ext>
            </a:extLst>
          </p:cNvPr>
          <p:cNvSpPr/>
          <p:nvPr/>
        </p:nvSpPr>
        <p:spPr>
          <a:xfrm>
            <a:off x="4184297" y="1735979"/>
            <a:ext cx="3926898" cy="893330"/>
          </a:xfrm>
          <a:prstGeom prst="rect">
            <a:avLst/>
          </a:prstGeom>
          <a:solidFill>
            <a:srgbClr val="BDD7EE"/>
          </a:solidFill>
          <a:ln w="28575">
            <a:solidFill>
              <a:srgbClr val="1D6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rgbClr val="0054A3"/>
                </a:solidFill>
                <a:latin typeface="나눔스퀘"/>
                <a:ea typeface="나눔스퀘어" panose="020B0600000101010101"/>
              </a:rPr>
              <a:t>Scaling</a:t>
            </a:r>
            <a:r>
              <a:rPr lang="ko-KR" altLang="en-US" sz="2400" dirty="0">
                <a:solidFill>
                  <a:srgbClr val="160967"/>
                </a:solidFill>
                <a:latin typeface="나눔스퀘"/>
                <a:ea typeface="나눔스퀘어" panose="020B0600000101010101"/>
              </a:rPr>
              <a:t>으로</a:t>
            </a:r>
            <a:r>
              <a:rPr lang="en-US" altLang="ko-KR" sz="2400" dirty="0">
                <a:solidFill>
                  <a:srgbClr val="160967"/>
                </a:solidFill>
                <a:latin typeface="나눔스퀘"/>
                <a:ea typeface="나눔스퀘어" panose="020B0600000101010101"/>
              </a:rPr>
              <a:t> </a:t>
            </a:r>
            <a:r>
              <a:rPr lang="ko-KR" altLang="en-US" sz="2400" dirty="0">
                <a:solidFill>
                  <a:srgbClr val="160967"/>
                </a:solidFill>
                <a:latin typeface="나눔스퀘"/>
                <a:ea typeface="나눔스퀘어" panose="020B0600000101010101"/>
              </a:rPr>
              <a:t>해결</a:t>
            </a:r>
          </a:p>
        </p:txBody>
      </p:sp>
      <p:sp>
        <p:nvSpPr>
          <p:cNvPr id="14" name="화살표: 아래쪽 13">
            <a:extLst>
              <a:ext uri="{FF2B5EF4-FFF2-40B4-BE49-F238E27FC236}">
                <a16:creationId xmlns:a16="http://schemas.microsoft.com/office/drawing/2014/main" id="{B9244CAA-BB6C-498C-AF6C-C14C1B036330}"/>
              </a:ext>
            </a:extLst>
          </p:cNvPr>
          <p:cNvSpPr/>
          <p:nvPr/>
        </p:nvSpPr>
        <p:spPr>
          <a:xfrm>
            <a:off x="5710806" y="2651564"/>
            <a:ext cx="875772" cy="1040278"/>
          </a:xfrm>
          <a:prstGeom prst="down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7340B9F8-A79C-473D-B2D1-10595FF4AA8A}"/>
              </a:ext>
            </a:extLst>
          </p:cNvPr>
          <p:cNvSpPr/>
          <p:nvPr/>
        </p:nvSpPr>
        <p:spPr>
          <a:xfrm>
            <a:off x="2142073" y="3697103"/>
            <a:ext cx="7918590" cy="2524680"/>
          </a:xfrm>
          <a:prstGeom prst="rect">
            <a:avLst/>
          </a:prstGeom>
          <a:solidFill>
            <a:srgbClr val="F5F5F5"/>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400" b="1" dirty="0">
                <a:solidFill>
                  <a:srgbClr val="0054A3"/>
                </a:solidFill>
                <a:ea typeface="나눔스퀘어" panose="020B0600000101010101"/>
              </a:rPr>
              <a:t>Robust Scaler </a:t>
            </a:r>
            <a:r>
              <a:rPr lang="ko-KR" altLang="en-US" sz="2400" dirty="0">
                <a:solidFill>
                  <a:srgbClr val="160967"/>
                </a:solidFill>
                <a:ea typeface="나눔스퀘어" panose="020B0600000101010101"/>
              </a:rPr>
              <a:t>사용</a:t>
            </a:r>
            <a:endParaRPr lang="en-US" altLang="ko-KR" sz="2400" dirty="0">
              <a:solidFill>
                <a:srgbClr val="160967"/>
              </a:solidFill>
              <a:ea typeface="나눔스퀘어" panose="020B0600000101010101"/>
            </a:endParaRPr>
          </a:p>
          <a:p>
            <a:pPr algn="ctr"/>
            <a:endParaRPr lang="en-US" altLang="ko-KR" sz="2400" dirty="0">
              <a:solidFill>
                <a:srgbClr val="160967"/>
              </a:solidFill>
              <a:ea typeface="나눔스퀘어" panose="020B0600000101010101"/>
            </a:endParaRPr>
          </a:p>
          <a:p>
            <a:pPr lvl="0" algn="ctr"/>
            <a:endParaRPr lang="en-US" altLang="ko-KR" sz="2000" dirty="0">
              <a:solidFill>
                <a:srgbClr val="160967"/>
              </a:solidFill>
              <a:ea typeface="나눔스퀘어" panose="020B0600000101010101"/>
            </a:endParaRPr>
          </a:p>
          <a:p>
            <a:pPr lvl="0" algn="ctr">
              <a:lnSpc>
                <a:spcPct val="150000"/>
              </a:lnSpc>
            </a:pPr>
            <a:endParaRPr lang="en-US" altLang="ko-KR" dirty="0">
              <a:solidFill>
                <a:srgbClr val="160967"/>
              </a:solidFill>
              <a:ea typeface="나눔스퀘어" panose="020B0600000101010101"/>
            </a:endParaRPr>
          </a:p>
        </p:txBody>
      </p:sp>
      <p:pic>
        <p:nvPicPr>
          <p:cNvPr id="24" name="Picture 2" descr="데이터과학 유망주의 매일 글쓰기 — 여섯번째 일요일. 데이터의 다양한 표준화 방법 | by 배우는 자(Learner Of Life) |  Medium">
            <a:extLst>
              <a:ext uri="{FF2B5EF4-FFF2-40B4-BE49-F238E27FC236}">
                <a16:creationId xmlns:a16="http://schemas.microsoft.com/office/drawing/2014/main" id="{0BDBA163-088D-4A59-8FCC-2F4557A746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3970" y="4804373"/>
            <a:ext cx="2576472" cy="78032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173118B3-6AAC-44DD-99AB-C170B63E7CA3}"/>
              </a:ext>
            </a:extLst>
          </p:cNvPr>
          <p:cNvSpPr txBox="1"/>
          <p:nvPr/>
        </p:nvSpPr>
        <p:spPr>
          <a:xfrm>
            <a:off x="5295106" y="4019698"/>
            <a:ext cx="4754821" cy="1879489"/>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ko-KR" altLang="en-US" sz="2000" dirty="0">
                <a:solidFill>
                  <a:srgbClr val="160967"/>
                </a:solidFill>
                <a:ea typeface="나눔스퀘어" panose="020B0600000101010101"/>
              </a:rPr>
              <a:t>평균과 분산 대신</a:t>
            </a:r>
            <a:br>
              <a:rPr lang="en-US" altLang="ko-KR" sz="2000" dirty="0">
                <a:solidFill>
                  <a:srgbClr val="160967"/>
                </a:solidFill>
                <a:ea typeface="나눔스퀘어" panose="020B0600000101010101"/>
              </a:rPr>
            </a:br>
            <a:r>
              <a:rPr lang="ko-KR" altLang="en-US" sz="2000" b="1" dirty="0" err="1">
                <a:solidFill>
                  <a:srgbClr val="1D67AE"/>
                </a:solidFill>
                <a:ea typeface="나눔스퀘어" panose="020B0600000101010101"/>
              </a:rPr>
              <a:t>중간값</a:t>
            </a:r>
            <a:r>
              <a:rPr lang="ko-KR" altLang="en-US" sz="2000" dirty="0" err="1">
                <a:solidFill>
                  <a:srgbClr val="160967"/>
                </a:solidFill>
                <a:ea typeface="나눔스퀘어" panose="020B0600000101010101"/>
              </a:rPr>
              <a:t>과</a:t>
            </a:r>
            <a:r>
              <a:rPr lang="ko-KR" altLang="en-US" sz="2000" dirty="0">
                <a:solidFill>
                  <a:srgbClr val="160967"/>
                </a:solidFill>
                <a:ea typeface="나눔스퀘어" panose="020B0600000101010101"/>
              </a:rPr>
              <a:t> </a:t>
            </a:r>
            <a:r>
              <a:rPr lang="ko-KR" altLang="en-US" sz="2000" b="1" dirty="0" err="1">
                <a:solidFill>
                  <a:srgbClr val="1D67AE"/>
                </a:solidFill>
                <a:ea typeface="나눔스퀘어" panose="020B0600000101010101"/>
              </a:rPr>
              <a:t>사분위값</a:t>
            </a:r>
            <a:r>
              <a:rPr lang="ko-KR" altLang="en-US" sz="2000" dirty="0" err="1">
                <a:solidFill>
                  <a:srgbClr val="160967"/>
                </a:solidFill>
                <a:ea typeface="나눔스퀘어" panose="020B0600000101010101"/>
              </a:rPr>
              <a:t>을</a:t>
            </a:r>
            <a:r>
              <a:rPr lang="ko-KR" altLang="en-US" sz="2000" dirty="0">
                <a:solidFill>
                  <a:srgbClr val="160967"/>
                </a:solidFill>
                <a:ea typeface="나눔스퀘어" panose="020B0600000101010101"/>
              </a:rPr>
              <a:t> 사용하는 </a:t>
            </a:r>
            <a:r>
              <a:rPr lang="en-US" altLang="ko-KR" sz="2000" dirty="0">
                <a:solidFill>
                  <a:srgbClr val="160967"/>
                </a:solidFill>
                <a:ea typeface="나눔스퀘어" panose="020B0600000101010101"/>
              </a:rPr>
              <a:t>Scaler</a:t>
            </a:r>
          </a:p>
          <a:p>
            <a:pPr marL="285750" lvl="0" indent="-285750">
              <a:lnSpc>
                <a:spcPct val="150000"/>
              </a:lnSpc>
              <a:buFont typeface="Arial" panose="020B0604020202020204" pitchFamily="34" charset="0"/>
              <a:buChar char="•"/>
            </a:pPr>
            <a:r>
              <a:rPr lang="ko-KR" altLang="en-US" sz="2000" b="1" dirty="0" err="1">
                <a:solidFill>
                  <a:srgbClr val="1D67AE"/>
                </a:solidFill>
                <a:ea typeface="나눔스퀘어" panose="020B0600000101010101"/>
              </a:rPr>
              <a:t>아웃라이어</a:t>
            </a:r>
            <a:r>
              <a:rPr lang="ko-KR" altLang="en-US" sz="2000" dirty="0" err="1">
                <a:solidFill>
                  <a:srgbClr val="160967"/>
                </a:solidFill>
                <a:ea typeface="나눔스퀘어" panose="020B0600000101010101"/>
              </a:rPr>
              <a:t>의</a:t>
            </a:r>
            <a:r>
              <a:rPr lang="ko-KR" altLang="en-US" sz="2000" dirty="0">
                <a:solidFill>
                  <a:srgbClr val="160967"/>
                </a:solidFill>
                <a:ea typeface="나눔스퀘어" panose="020B0600000101010101"/>
              </a:rPr>
              <a:t> 영향을 </a:t>
            </a:r>
            <a:r>
              <a:rPr lang="ko-KR" altLang="en-US" sz="2000" b="1" dirty="0">
                <a:solidFill>
                  <a:srgbClr val="1D67AE"/>
                </a:solidFill>
                <a:ea typeface="나눔스퀘어" panose="020B0600000101010101"/>
              </a:rPr>
              <a:t>최소화</a:t>
            </a:r>
            <a:endParaRPr lang="en-US" altLang="ko-KR" sz="2000" b="1" dirty="0">
              <a:solidFill>
                <a:srgbClr val="1D67AE"/>
              </a:solidFill>
              <a:ea typeface="나눔스퀘어" panose="020B0600000101010101"/>
            </a:endParaRPr>
          </a:p>
          <a:p>
            <a:pPr marL="285750" lvl="0" indent="-285750">
              <a:lnSpc>
                <a:spcPct val="150000"/>
              </a:lnSpc>
              <a:buFont typeface="Arial" panose="020B0604020202020204" pitchFamily="34" charset="0"/>
              <a:buChar char="•"/>
            </a:pPr>
            <a:r>
              <a:rPr lang="ko-KR" altLang="en-US" sz="2000" b="1" dirty="0">
                <a:solidFill>
                  <a:srgbClr val="1D67AE"/>
                </a:solidFill>
                <a:ea typeface="나눔스퀘어" panose="020B0600000101010101"/>
              </a:rPr>
              <a:t>아주 동떨어진 </a:t>
            </a:r>
            <a:r>
              <a:rPr lang="ko-KR" altLang="en-US" sz="2000" dirty="0">
                <a:solidFill>
                  <a:srgbClr val="160967"/>
                </a:solidFill>
                <a:ea typeface="나눔스퀘어" panose="020B0600000101010101"/>
              </a:rPr>
              <a:t>데이터 </a:t>
            </a:r>
            <a:r>
              <a:rPr lang="ko-KR" altLang="en-US" sz="2000" b="1" dirty="0">
                <a:solidFill>
                  <a:srgbClr val="1D67AE"/>
                </a:solidFill>
                <a:ea typeface="나눔스퀘어" panose="020B0600000101010101"/>
              </a:rPr>
              <a:t>제거</a:t>
            </a:r>
            <a:endParaRPr lang="en-US" altLang="ko-KR" sz="2000" b="1" dirty="0">
              <a:solidFill>
                <a:srgbClr val="1D67AE"/>
              </a:solidFill>
              <a:ea typeface="나눔스퀘어" panose="020B0600000101010101"/>
            </a:endParaRPr>
          </a:p>
        </p:txBody>
      </p:sp>
      <p:cxnSp>
        <p:nvCxnSpPr>
          <p:cNvPr id="28" name="직선 연결선 27">
            <a:extLst>
              <a:ext uri="{FF2B5EF4-FFF2-40B4-BE49-F238E27FC236}">
                <a16:creationId xmlns:a16="http://schemas.microsoft.com/office/drawing/2014/main" id="{6E72195A-9515-4480-ADA2-1F61AED8D2E5}"/>
              </a:ext>
            </a:extLst>
          </p:cNvPr>
          <p:cNvCxnSpPr/>
          <p:nvPr/>
        </p:nvCxnSpPr>
        <p:spPr>
          <a:xfrm>
            <a:off x="5120871" y="3972279"/>
            <a:ext cx="0" cy="2045110"/>
          </a:xfrm>
          <a:prstGeom prst="line">
            <a:avLst/>
          </a:prstGeom>
          <a:ln w="12700">
            <a:solidFill>
              <a:srgbClr val="1D67A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301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4"/>
                                        </p:tgtEl>
                                        <p:attrNameLst>
                                          <p:attrName>style.opacity</p:attrName>
                                        </p:attrNameLst>
                                      </p:cBhvr>
                                      <p:to>
                                        <p:strVal val="0.25"/>
                                      </p:to>
                                    </p:set>
                                    <p:animEffect filter="image" prLst="opacity: 0.25">
                                      <p:cBhvr rctx="IE">
                                        <p:cTn id="7" dur="indefinite"/>
                                        <p:tgtEl>
                                          <p:spTgt spid="4"/>
                                        </p:tgtEl>
                                      </p:cBhvr>
                                    </p:animEffect>
                                  </p:childTnLst>
                                </p:cTn>
                              </p:par>
                              <p:par>
                                <p:cTn id="8" presetID="9" presetClass="emph" presetSubtype="0" grpId="0" nodeType="withEffect">
                                  <p:stCondLst>
                                    <p:cond delay="0"/>
                                  </p:stCondLst>
                                  <p:childTnLst>
                                    <p:set>
                                      <p:cBhvr>
                                        <p:cTn id="9" dur="indefinite"/>
                                        <p:tgtEl>
                                          <p:spTgt spid="5"/>
                                        </p:tgtEl>
                                        <p:attrNameLst>
                                          <p:attrName>style.opacity</p:attrName>
                                        </p:attrNameLst>
                                      </p:cBhvr>
                                      <p:to>
                                        <p:strVal val="0.25"/>
                                      </p:to>
                                    </p:set>
                                    <p:animEffect filter="image" prLst="opacity: 0.25">
                                      <p:cBhvr rctx="IE">
                                        <p:cTn id="10" dur="indefinite"/>
                                        <p:tgtEl>
                                          <p:spTgt spid="5"/>
                                        </p:tgtEl>
                                      </p:cBhvr>
                                    </p:animEffect>
                                  </p:childTnLst>
                                </p:cTn>
                              </p:par>
                              <p:par>
                                <p:cTn id="11" presetID="9" presetClass="emph" presetSubtype="0" nodeType="withEffect">
                                  <p:stCondLst>
                                    <p:cond delay="0"/>
                                  </p:stCondLst>
                                  <p:childTnLst>
                                    <p:set>
                                      <p:cBhvr>
                                        <p:cTn id="12" dur="indefinite"/>
                                        <p:tgtEl>
                                          <p:spTgt spid="10"/>
                                        </p:tgtEl>
                                        <p:attrNameLst>
                                          <p:attrName>style.opacity</p:attrName>
                                        </p:attrNameLst>
                                      </p:cBhvr>
                                      <p:to>
                                        <p:strVal val="0.25"/>
                                      </p:to>
                                    </p:set>
                                    <p:animEffect filter="image" prLst="opacity: 0.25">
                                      <p:cBhvr rctx="IE">
                                        <p:cTn id="13" dur="indefinite"/>
                                        <p:tgtEl>
                                          <p:spTgt spid="10"/>
                                        </p:tgtEl>
                                      </p:cBhvr>
                                    </p:animEffect>
                                  </p:childTnLst>
                                </p:cTn>
                              </p:par>
                              <p:par>
                                <p:cTn id="14" presetID="9" presetClass="emph" presetSubtype="0" grpId="0" nodeType="withEffect">
                                  <p:stCondLst>
                                    <p:cond delay="0"/>
                                  </p:stCondLst>
                                  <p:childTnLst>
                                    <p:set>
                                      <p:cBhvr>
                                        <p:cTn id="15" dur="indefinite"/>
                                        <p:tgtEl>
                                          <p:spTgt spid="16"/>
                                        </p:tgtEl>
                                        <p:attrNameLst>
                                          <p:attrName>style.opacity</p:attrName>
                                        </p:attrNameLst>
                                      </p:cBhvr>
                                      <p:to>
                                        <p:strVal val="0.25"/>
                                      </p:to>
                                    </p:set>
                                    <p:animEffect filter="image" prLst="opacity: 0.25">
                                      <p:cBhvr rctx="IE">
                                        <p:cTn id="16" dur="indefinite"/>
                                        <p:tgtEl>
                                          <p:spTgt spid="16"/>
                                        </p:tgtEl>
                                      </p:cBhvr>
                                    </p:animEffect>
                                  </p:childTnLst>
                                </p:cTn>
                              </p:par>
                              <p:par>
                                <p:cTn id="17" presetID="9" presetClass="emph" presetSubtype="0" grpId="0" nodeType="withEffect">
                                  <p:stCondLst>
                                    <p:cond delay="0"/>
                                  </p:stCondLst>
                                  <p:childTnLst>
                                    <p:set>
                                      <p:cBhvr>
                                        <p:cTn id="18" dur="indefinite"/>
                                        <p:tgtEl>
                                          <p:spTgt spid="18"/>
                                        </p:tgtEl>
                                        <p:attrNameLst>
                                          <p:attrName>style.opacity</p:attrName>
                                        </p:attrNameLst>
                                      </p:cBhvr>
                                      <p:to>
                                        <p:strVal val="0.25"/>
                                      </p:to>
                                    </p:set>
                                    <p:animEffect filter="image" prLst="opacity: 0.25">
                                      <p:cBhvr rctx="IE">
                                        <p:cTn id="19" dur="indefinite"/>
                                        <p:tgtEl>
                                          <p:spTgt spid="18"/>
                                        </p:tgtEl>
                                      </p:cBhvr>
                                    </p:animEffect>
                                  </p:childTnLst>
                                </p:cTn>
                              </p:par>
                              <p:par>
                                <p:cTn id="20" presetID="9" presetClass="emph" presetSubtype="0" grpId="0" nodeType="withEffect">
                                  <p:stCondLst>
                                    <p:cond delay="0"/>
                                  </p:stCondLst>
                                  <p:childTnLst>
                                    <p:set>
                                      <p:cBhvr>
                                        <p:cTn id="21" dur="indefinite"/>
                                        <p:tgtEl>
                                          <p:spTgt spid="11"/>
                                        </p:tgtEl>
                                        <p:attrNameLst>
                                          <p:attrName>style.opacity</p:attrName>
                                        </p:attrNameLst>
                                      </p:cBhvr>
                                      <p:to>
                                        <p:strVal val="0.25"/>
                                      </p:to>
                                    </p:set>
                                    <p:animEffect filter="image" prLst="opacity: 0.25">
                                      <p:cBhvr rctx="IE">
                                        <p:cTn id="22" dur="indefinite"/>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600" fill="hold"/>
                                        <p:tgtEl>
                                          <p:spTgt spid="13"/>
                                        </p:tgtEl>
                                        <p:attrNameLst>
                                          <p:attrName>fillcolor</p:attrName>
                                        </p:attrNameLst>
                                      </p:cBhvr>
                                      <p:to>
                                        <a:schemeClr val="bg1"/>
                                      </p:to>
                                    </p:animClr>
                                    <p:set>
                                      <p:cBhvr>
                                        <p:cTn id="33" dur="600" fill="hold"/>
                                        <p:tgtEl>
                                          <p:spTgt spid="13"/>
                                        </p:tgtEl>
                                        <p:attrNameLst>
                                          <p:attrName>fill.type</p:attrName>
                                        </p:attrNameLst>
                                      </p:cBhvr>
                                      <p:to>
                                        <p:strVal val="solid"/>
                                      </p:to>
                                    </p:set>
                                    <p:set>
                                      <p:cBhvr>
                                        <p:cTn id="34" dur="600" fill="hold"/>
                                        <p:tgtEl>
                                          <p:spTgt spid="13"/>
                                        </p:tgtEl>
                                        <p:attrNameLst>
                                          <p:attrName>fill.on</p:attrName>
                                        </p:attrNameLst>
                                      </p:cBhvr>
                                      <p:to>
                                        <p:strVal val="true"/>
                                      </p:to>
                                    </p:set>
                                  </p:childTnLst>
                                </p:cTn>
                              </p:par>
                              <p:par>
                                <p:cTn id="35" presetID="22" presetClass="entr" presetSubtype="1" fill="hold" grpId="0" nodeType="withEffect">
                                  <p:stCondLst>
                                    <p:cond delay="200"/>
                                  </p:stCondLst>
                                  <p:childTnLst>
                                    <p:set>
                                      <p:cBhvr>
                                        <p:cTn id="36" dur="1" fill="hold">
                                          <p:stCondLst>
                                            <p:cond delay="0"/>
                                          </p:stCondLst>
                                        </p:cTn>
                                        <p:tgtEl>
                                          <p:spTgt spid="14"/>
                                        </p:tgtEl>
                                        <p:attrNameLst>
                                          <p:attrName>style.visibility</p:attrName>
                                        </p:attrNameLst>
                                      </p:cBhvr>
                                      <p:to>
                                        <p:strVal val="visible"/>
                                      </p:to>
                                    </p:set>
                                    <p:animEffect transition="in" filter="wipe(up)">
                                      <p:cBhvr>
                                        <p:cTn id="37" dur="300"/>
                                        <p:tgtEl>
                                          <p:spTgt spid="14"/>
                                        </p:tgtEl>
                                      </p:cBhvr>
                                    </p:animEffect>
                                  </p:childTnLst>
                                </p:cTn>
                              </p:par>
                              <p:par>
                                <p:cTn id="38" presetID="10" presetClass="entr" presetSubtype="0" fill="hold" grpId="0" nodeType="withEffect">
                                  <p:stCondLst>
                                    <p:cond delay="30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nodeType="withEffect">
                                  <p:stCondLst>
                                    <p:cond delay="30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30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par>
                                <p:cTn id="47" presetID="10" presetClass="entr" presetSubtype="0" fill="hold" nodeType="withEffect">
                                  <p:stCondLst>
                                    <p:cond delay="30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par>
                                <p:cTn id="50" presetID="1" presetClass="emph" presetSubtype="2" fill="hold" nodeType="withEffect">
                                  <p:stCondLst>
                                    <p:cond delay="300"/>
                                  </p:stCondLst>
                                  <p:childTnLst>
                                    <p:animClr clrSpc="rgb" dir="cw">
                                      <p:cBhvr>
                                        <p:cTn id="51" dur="1100" fill="hold"/>
                                        <p:tgtEl>
                                          <p:spTgt spid="15"/>
                                        </p:tgtEl>
                                        <p:attrNameLst>
                                          <p:attrName>fillcolor</p:attrName>
                                        </p:attrNameLst>
                                      </p:cBhvr>
                                      <p:to>
                                        <a:srgbClr val="BDD7EE"/>
                                      </p:to>
                                    </p:animClr>
                                    <p:set>
                                      <p:cBhvr>
                                        <p:cTn id="52" dur="1100" fill="hold"/>
                                        <p:tgtEl>
                                          <p:spTgt spid="15"/>
                                        </p:tgtEl>
                                        <p:attrNameLst>
                                          <p:attrName>fill.type</p:attrName>
                                        </p:attrNameLst>
                                      </p:cBhvr>
                                      <p:to>
                                        <p:strVal val="solid"/>
                                      </p:to>
                                    </p:set>
                                    <p:set>
                                      <p:cBhvr>
                                        <p:cTn id="53" dur="1100" fill="hold"/>
                                        <p:tgtEl>
                                          <p:spTgt spid="1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6" grpId="0" animBg="1"/>
      <p:bldP spid="18" grpId="0" animBg="1"/>
      <p:bldP spid="19" grpId="0" animBg="1"/>
      <p:bldP spid="13" grpId="0" animBg="1"/>
      <p:bldP spid="14" grpId="0" animBg="1"/>
      <p:bldP spid="15" grpId="0" animBg="1"/>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7C3176EA-4456-4DCA-9977-DA768C32AB1C}"/>
              </a:ext>
            </a:extLst>
          </p:cNvPr>
          <p:cNvCxnSpPr>
            <a:cxnSpLocks/>
          </p:cNvCxnSpPr>
          <p:nvPr/>
        </p:nvCxnSpPr>
        <p:spPr>
          <a:xfrm>
            <a:off x="0" y="720000"/>
            <a:ext cx="12192000" cy="0"/>
          </a:xfrm>
          <a:prstGeom prst="line">
            <a:avLst/>
          </a:prstGeom>
          <a:ln w="25400">
            <a:solidFill>
              <a:srgbClr val="0058A6"/>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6BC5641-2C11-45A9-9A7E-4E498D517EE2}"/>
              </a:ext>
            </a:extLst>
          </p:cNvPr>
          <p:cNvSpPr txBox="1"/>
          <p:nvPr/>
        </p:nvSpPr>
        <p:spPr>
          <a:xfrm>
            <a:off x="719998" y="67613"/>
            <a:ext cx="5528402" cy="584775"/>
          </a:xfrm>
          <a:prstGeom prst="rect">
            <a:avLst/>
          </a:prstGeom>
          <a:noFill/>
        </p:spPr>
        <p:txBody>
          <a:bodyPr wrap="square" rtlCol="0">
            <a:spAutoFit/>
          </a:bodyPr>
          <a:lstStyle/>
          <a:p>
            <a:r>
              <a:rPr lang="en-US" altLang="ko-KR" sz="3200" b="1" dirty="0">
                <a:solidFill>
                  <a:srgbClr val="18005C"/>
                </a:solidFill>
                <a:latin typeface="나눔스퀘어" panose="020B0600000101010101" pitchFamily="50" charset="-127"/>
                <a:ea typeface="나눔스퀘어" panose="020B0600000101010101" pitchFamily="50" charset="-127"/>
              </a:rPr>
              <a:t>03.</a:t>
            </a:r>
            <a:r>
              <a:rPr lang="ko-KR" altLang="en-US" sz="3200" b="1" dirty="0">
                <a:solidFill>
                  <a:srgbClr val="18005C"/>
                </a:solidFill>
                <a:latin typeface="나눔스퀘어" panose="020B0600000101010101" pitchFamily="50" charset="-127"/>
                <a:ea typeface="나눔스퀘어" panose="020B0600000101010101" pitchFamily="50" charset="-127"/>
              </a:rPr>
              <a:t>데이터 분석 </a:t>
            </a:r>
            <a:r>
              <a:rPr lang="en-US" altLang="ko-KR" sz="2000" b="1" dirty="0">
                <a:solidFill>
                  <a:srgbClr val="18005C"/>
                </a:solidFill>
                <a:latin typeface="나눔스퀘어" panose="020B0600000101010101" pitchFamily="50" charset="-127"/>
                <a:ea typeface="나눔스퀘어" panose="020B0600000101010101" pitchFamily="50" charset="-127"/>
              </a:rPr>
              <a:t>– </a:t>
            </a:r>
            <a:r>
              <a:rPr lang="ko-KR" altLang="en-US" sz="2000" b="1" dirty="0">
                <a:solidFill>
                  <a:srgbClr val="18005C"/>
                </a:solidFill>
                <a:latin typeface="나눔스퀘어" panose="020B0600000101010101" pitchFamily="50" charset="-127"/>
                <a:ea typeface="나눔스퀘어" panose="020B0600000101010101" pitchFamily="50" charset="-127"/>
              </a:rPr>
              <a:t>선형회귀모델</a:t>
            </a:r>
          </a:p>
        </p:txBody>
      </p:sp>
      <p:sp>
        <p:nvSpPr>
          <p:cNvPr id="20" name="자유형: 도형 19">
            <a:extLst>
              <a:ext uri="{FF2B5EF4-FFF2-40B4-BE49-F238E27FC236}">
                <a16:creationId xmlns:a16="http://schemas.microsoft.com/office/drawing/2014/main" id="{9A1EFC0D-2C03-441D-8B1B-D4C8A3EE7000}"/>
              </a:ext>
            </a:extLst>
          </p:cNvPr>
          <p:cNvSpPr/>
          <p:nvPr/>
        </p:nvSpPr>
        <p:spPr>
          <a:xfrm>
            <a:off x="-1" y="0"/>
            <a:ext cx="720000" cy="720000"/>
          </a:xfrm>
          <a:custGeom>
            <a:avLst/>
            <a:gdLst>
              <a:gd name="connsiteX0" fmla="*/ 36001 w 720000"/>
              <a:gd name="connsiteY0" fmla="*/ 36000 h 720000"/>
              <a:gd name="connsiteX1" fmla="*/ 36001 w 720000"/>
              <a:gd name="connsiteY1" fmla="*/ 684000 h 720000"/>
              <a:gd name="connsiteX2" fmla="*/ 684001 w 720000"/>
              <a:gd name="connsiteY2" fmla="*/ 684000 h 720000"/>
              <a:gd name="connsiteX3" fmla="*/ 0 w 720000"/>
              <a:gd name="connsiteY3" fmla="*/ 0 h 720000"/>
              <a:gd name="connsiteX4" fmla="*/ 720000 w 720000"/>
              <a:gd name="connsiteY4" fmla="*/ 0 h 720000"/>
              <a:gd name="connsiteX5" fmla="*/ 720000 w 720000"/>
              <a:gd name="connsiteY5" fmla="*/ 720000 h 720000"/>
              <a:gd name="connsiteX6" fmla="*/ 0 w 720000"/>
              <a:gd name="connsiteY6" fmla="*/ 72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 h="720000">
                <a:moveTo>
                  <a:pt x="36001" y="36000"/>
                </a:moveTo>
                <a:lnTo>
                  <a:pt x="36001" y="684000"/>
                </a:lnTo>
                <a:lnTo>
                  <a:pt x="684001" y="684000"/>
                </a:lnTo>
                <a:close/>
                <a:moveTo>
                  <a:pt x="0" y="0"/>
                </a:moveTo>
                <a:lnTo>
                  <a:pt x="720000" y="0"/>
                </a:lnTo>
                <a:lnTo>
                  <a:pt x="720000" y="720000"/>
                </a:lnTo>
                <a:lnTo>
                  <a:pt x="0" y="720000"/>
                </a:lnTo>
                <a:close/>
              </a:path>
            </a:pathLst>
          </a:custGeom>
          <a:solidFill>
            <a:srgbClr val="0058A6"/>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pic>
        <p:nvPicPr>
          <p:cNvPr id="21" name="그림 20">
            <a:extLst>
              <a:ext uri="{FF2B5EF4-FFF2-40B4-BE49-F238E27FC236}">
                <a16:creationId xmlns:a16="http://schemas.microsoft.com/office/drawing/2014/main" id="{D957EE6D-D145-41F9-AD67-84CD3B5B61CF}"/>
              </a:ext>
            </a:extLst>
          </p:cNvPr>
          <p:cNvPicPr>
            <a:picLocks noChangeAspect="1"/>
          </p:cNvPicPr>
          <p:nvPr/>
        </p:nvPicPr>
        <p:blipFill>
          <a:blip r:embed="rId2"/>
          <a:stretch>
            <a:fillRect/>
          </a:stretch>
        </p:blipFill>
        <p:spPr>
          <a:xfrm>
            <a:off x="10444000" y="0"/>
            <a:ext cx="1748000" cy="684000"/>
          </a:xfrm>
          <a:prstGeom prst="rect">
            <a:avLst/>
          </a:prstGeom>
        </p:spPr>
      </p:pic>
      <p:sp>
        <p:nvSpPr>
          <p:cNvPr id="10" name="TextBox 9">
            <a:extLst>
              <a:ext uri="{FF2B5EF4-FFF2-40B4-BE49-F238E27FC236}">
                <a16:creationId xmlns:a16="http://schemas.microsoft.com/office/drawing/2014/main" id="{E438879A-E509-4298-9A78-CD4E6DE2FB8D}"/>
              </a:ext>
            </a:extLst>
          </p:cNvPr>
          <p:cNvSpPr txBox="1"/>
          <p:nvPr/>
        </p:nvSpPr>
        <p:spPr>
          <a:xfrm>
            <a:off x="6011917" y="1894332"/>
            <a:ext cx="5189153" cy="999697"/>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ko-KR" altLang="en-US" sz="2400" dirty="0">
                <a:solidFill>
                  <a:srgbClr val="160967"/>
                </a:solidFill>
                <a:ea typeface="나눔스퀘어" panose="020B0600000101010101"/>
              </a:rPr>
              <a:t>데이터의 분포가 </a:t>
            </a:r>
            <a:r>
              <a:rPr lang="ko-KR" altLang="en-US" sz="2400" b="1" dirty="0">
                <a:solidFill>
                  <a:srgbClr val="1D67AE"/>
                </a:solidFill>
                <a:ea typeface="나눔스퀘어" panose="020B0600000101010101"/>
              </a:rPr>
              <a:t>한쪽으로</a:t>
            </a:r>
            <a:r>
              <a:rPr lang="en-US" altLang="ko-KR" sz="2400" b="1" dirty="0">
                <a:solidFill>
                  <a:srgbClr val="1D67AE"/>
                </a:solidFill>
                <a:ea typeface="나눔스퀘어" panose="020B0600000101010101"/>
              </a:rPr>
              <a:t> </a:t>
            </a:r>
            <a:r>
              <a:rPr lang="ko-KR" altLang="en-US" sz="2400" b="1" dirty="0">
                <a:solidFill>
                  <a:srgbClr val="1D67AE"/>
                </a:solidFill>
                <a:ea typeface="나눔스퀘어" panose="020B0600000101010101"/>
              </a:rPr>
              <a:t>치우침</a:t>
            </a:r>
            <a:r>
              <a:rPr lang="ko-KR" altLang="en-US" sz="2400" dirty="0">
                <a:solidFill>
                  <a:srgbClr val="160967"/>
                </a:solidFill>
                <a:ea typeface="나눔스퀘어" panose="020B0600000101010101"/>
              </a:rPr>
              <a:t> </a:t>
            </a:r>
            <a:r>
              <a:rPr lang="en-US" altLang="ko-KR" sz="2400" dirty="0">
                <a:solidFill>
                  <a:srgbClr val="160967"/>
                </a:solidFill>
                <a:ea typeface="나눔스퀘어" panose="020B0600000101010101"/>
              </a:rPr>
              <a:t>(ex. </a:t>
            </a:r>
            <a:r>
              <a:rPr lang="en-US" altLang="ko-KR" sz="2400" dirty="0" err="1">
                <a:solidFill>
                  <a:srgbClr val="160967"/>
                </a:solidFill>
                <a:ea typeface="나눔스퀘어" panose="020B0600000101010101"/>
              </a:rPr>
              <a:t>windAvg</a:t>
            </a:r>
            <a:r>
              <a:rPr lang="en-US" altLang="ko-KR" sz="2400" dirty="0">
                <a:solidFill>
                  <a:srgbClr val="160967"/>
                </a:solidFill>
                <a:ea typeface="나눔스퀘어" panose="020B0600000101010101"/>
              </a:rPr>
              <a:t>)</a:t>
            </a:r>
            <a:endParaRPr lang="ko-KR" altLang="en-US" sz="2400" dirty="0">
              <a:solidFill>
                <a:srgbClr val="160967"/>
              </a:solidFill>
              <a:ea typeface="나눔스퀘어" panose="020B0600000101010101"/>
            </a:endParaRPr>
          </a:p>
        </p:txBody>
      </p:sp>
      <p:sp>
        <p:nvSpPr>
          <p:cNvPr id="2" name="직사각형 1">
            <a:extLst>
              <a:ext uri="{FF2B5EF4-FFF2-40B4-BE49-F238E27FC236}">
                <a16:creationId xmlns:a16="http://schemas.microsoft.com/office/drawing/2014/main" id="{BF5CC6C2-7ABD-4E06-927F-802BAC5E496D}"/>
              </a:ext>
            </a:extLst>
          </p:cNvPr>
          <p:cNvSpPr/>
          <p:nvPr/>
        </p:nvSpPr>
        <p:spPr>
          <a:xfrm>
            <a:off x="488770" y="3698224"/>
            <a:ext cx="2714172" cy="1047886"/>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2400" dirty="0">
              <a:solidFill>
                <a:srgbClr val="0054A3"/>
              </a:solidFill>
              <a:latin typeface="맑은 고딕" panose="020F0502020204030204"/>
              <a:ea typeface="나눔스퀘어" panose="020B0600000101010101"/>
            </a:endParaRPr>
          </a:p>
        </p:txBody>
      </p:sp>
      <p:pic>
        <p:nvPicPr>
          <p:cNvPr id="14" name="그림 13">
            <a:extLst>
              <a:ext uri="{FF2B5EF4-FFF2-40B4-BE49-F238E27FC236}">
                <a16:creationId xmlns:a16="http://schemas.microsoft.com/office/drawing/2014/main" id="{FBDC4A74-4F52-4340-A826-5A9F89D58584}"/>
              </a:ext>
            </a:extLst>
          </p:cNvPr>
          <p:cNvPicPr>
            <a:picLocks noChangeAspect="1"/>
          </p:cNvPicPr>
          <p:nvPr/>
        </p:nvPicPr>
        <p:blipFill rotWithShape="1">
          <a:blip r:embed="rId3"/>
          <a:srcRect b="1981"/>
          <a:stretch/>
        </p:blipFill>
        <p:spPr>
          <a:xfrm>
            <a:off x="576649" y="1652427"/>
            <a:ext cx="4816104" cy="4008630"/>
          </a:xfrm>
          <a:prstGeom prst="rect">
            <a:avLst/>
          </a:prstGeom>
          <a:ln>
            <a:solidFill>
              <a:srgbClr val="0054A3"/>
            </a:solidFill>
          </a:ln>
        </p:spPr>
      </p:pic>
      <p:pic>
        <p:nvPicPr>
          <p:cNvPr id="12" name="그림 11">
            <a:extLst>
              <a:ext uri="{FF2B5EF4-FFF2-40B4-BE49-F238E27FC236}">
                <a16:creationId xmlns:a16="http://schemas.microsoft.com/office/drawing/2014/main" id="{A4D86E9A-3F3E-48C2-9FE0-F21EBBD50214}"/>
              </a:ext>
            </a:extLst>
          </p:cNvPr>
          <p:cNvPicPr>
            <a:picLocks noChangeAspect="1"/>
          </p:cNvPicPr>
          <p:nvPr/>
        </p:nvPicPr>
        <p:blipFill>
          <a:blip r:embed="rId4"/>
          <a:stretch>
            <a:fillRect/>
          </a:stretch>
        </p:blipFill>
        <p:spPr>
          <a:xfrm>
            <a:off x="566139" y="1641917"/>
            <a:ext cx="4816104" cy="4008630"/>
          </a:xfrm>
          <a:prstGeom prst="rect">
            <a:avLst/>
          </a:prstGeom>
          <a:ln>
            <a:solidFill>
              <a:srgbClr val="0054A3"/>
            </a:solidFill>
          </a:ln>
        </p:spPr>
      </p:pic>
      <p:sp>
        <p:nvSpPr>
          <p:cNvPr id="15" name="직사각형 14">
            <a:extLst>
              <a:ext uri="{FF2B5EF4-FFF2-40B4-BE49-F238E27FC236}">
                <a16:creationId xmlns:a16="http://schemas.microsoft.com/office/drawing/2014/main" id="{7945EB0F-D793-45F8-BF92-05D9A6171E7A}"/>
              </a:ext>
            </a:extLst>
          </p:cNvPr>
          <p:cNvSpPr/>
          <p:nvPr/>
        </p:nvSpPr>
        <p:spPr>
          <a:xfrm>
            <a:off x="5885793" y="3169644"/>
            <a:ext cx="2573555" cy="645611"/>
          </a:xfrm>
          <a:prstGeom prst="rect">
            <a:avLst/>
          </a:prstGeom>
          <a:noFill/>
          <a:ln w="28575">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1" i="0" u="none" strike="noStrike" kern="1200" cap="none" spc="0" normalizeH="0" baseline="0" noProof="0" dirty="0">
                <a:ln>
                  <a:noFill/>
                </a:ln>
                <a:solidFill>
                  <a:srgbClr val="0054A3"/>
                </a:solidFill>
                <a:effectLst/>
                <a:uLnTx/>
                <a:uFillTx/>
                <a:latin typeface="맑은 고딕" panose="020F0502020204030204"/>
                <a:ea typeface="나눔스퀘어" panose="020B0600000101010101"/>
              </a:rPr>
              <a:t>Log Transform</a:t>
            </a:r>
            <a:endParaRPr kumimoji="0" lang="en-US" altLang="ko-KR" sz="2400" b="0" i="0" u="none" strike="noStrike" kern="1200" cap="none" spc="0" normalizeH="0" baseline="0" noProof="0" dirty="0">
              <a:ln>
                <a:noFill/>
              </a:ln>
              <a:solidFill>
                <a:srgbClr val="0054A3"/>
              </a:solidFill>
              <a:effectLst/>
              <a:uLnTx/>
              <a:uFillTx/>
              <a:latin typeface="맑은 고딕" panose="020F0502020204030204"/>
              <a:ea typeface="나눔스퀘어" panose="020B0600000101010101"/>
            </a:endParaRPr>
          </a:p>
        </p:txBody>
      </p:sp>
      <p:sp>
        <p:nvSpPr>
          <p:cNvPr id="22" name="TextBox 21">
            <a:extLst>
              <a:ext uri="{FF2B5EF4-FFF2-40B4-BE49-F238E27FC236}">
                <a16:creationId xmlns:a16="http://schemas.microsoft.com/office/drawing/2014/main" id="{7F2A5750-7C3F-47C1-901A-828817143DA0}"/>
              </a:ext>
            </a:extLst>
          </p:cNvPr>
          <p:cNvSpPr txBox="1"/>
          <p:nvPr/>
        </p:nvSpPr>
        <p:spPr>
          <a:xfrm>
            <a:off x="6011917" y="4208433"/>
            <a:ext cx="5919090" cy="1929567"/>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ko-KR" altLang="en-US" sz="2400" dirty="0">
                <a:solidFill>
                  <a:srgbClr val="160967"/>
                </a:solidFill>
                <a:ea typeface="나눔스퀘어" panose="020B0600000101010101"/>
              </a:rPr>
              <a:t>각 변수에 </a:t>
            </a:r>
            <a:r>
              <a:rPr lang="ko-KR" altLang="en-US" sz="2400" b="1" dirty="0">
                <a:solidFill>
                  <a:srgbClr val="1D67AE"/>
                </a:solidFill>
                <a:ea typeface="나눔스퀘어" panose="020B0600000101010101"/>
              </a:rPr>
              <a:t>로그</a:t>
            </a:r>
            <a:r>
              <a:rPr lang="ko-KR" altLang="en-US" sz="2400" dirty="0">
                <a:solidFill>
                  <a:srgbClr val="160967"/>
                </a:solidFill>
                <a:ea typeface="나눔스퀘어" panose="020B0600000101010101"/>
              </a:rPr>
              <a:t>를 취함</a:t>
            </a:r>
            <a:endParaRPr lang="en-US" altLang="ko-KR" sz="2400" dirty="0">
              <a:solidFill>
                <a:srgbClr val="160967"/>
              </a:solidFill>
              <a:ea typeface="나눔스퀘어" panose="020B0600000101010101"/>
            </a:endParaRPr>
          </a:p>
          <a:p>
            <a:pPr>
              <a:lnSpc>
                <a:spcPct val="90000"/>
              </a:lnSpc>
            </a:pPr>
            <a:r>
              <a:rPr lang="en-US" altLang="ko-KR" sz="2800" dirty="0">
                <a:solidFill>
                  <a:srgbClr val="160967"/>
                </a:solidFill>
                <a:ea typeface="나눔스퀘어" panose="020B0600000101010101"/>
              </a:rPr>
              <a:t>  </a:t>
            </a:r>
            <a:r>
              <a:rPr lang="en-US" altLang="ko-KR" dirty="0">
                <a:solidFill>
                  <a:srgbClr val="160967"/>
                </a:solidFill>
                <a:ea typeface="나눔스퀘어" panose="020B0600000101010101"/>
              </a:rPr>
              <a:t>-&gt; </a:t>
            </a:r>
            <a:r>
              <a:rPr lang="en-US" altLang="ko-KR" b="1" dirty="0">
                <a:solidFill>
                  <a:srgbClr val="1D67AE"/>
                </a:solidFill>
                <a:ea typeface="나눔스퀘어" panose="020B0600000101010101"/>
              </a:rPr>
              <a:t>0</a:t>
            </a:r>
            <a:r>
              <a:rPr lang="ko-KR" altLang="en-US" b="1" dirty="0">
                <a:solidFill>
                  <a:srgbClr val="1D67AE"/>
                </a:solidFill>
                <a:ea typeface="나눔스퀘어" panose="020B0600000101010101"/>
              </a:rPr>
              <a:t>이나 음수</a:t>
            </a:r>
            <a:r>
              <a:rPr lang="ko-KR" altLang="en-US" dirty="0">
                <a:solidFill>
                  <a:srgbClr val="160967"/>
                </a:solidFill>
                <a:ea typeface="나눔스퀘어" panose="020B0600000101010101"/>
              </a:rPr>
              <a:t>는</a:t>
            </a:r>
            <a:r>
              <a:rPr lang="ko-KR" altLang="en-US" dirty="0">
                <a:solidFill>
                  <a:srgbClr val="1D67AE"/>
                </a:solidFill>
                <a:ea typeface="나눔스퀘어" panose="020B0600000101010101"/>
              </a:rPr>
              <a:t> </a:t>
            </a:r>
            <a:r>
              <a:rPr lang="ko-KR" altLang="en-US" dirty="0">
                <a:solidFill>
                  <a:srgbClr val="160967"/>
                </a:solidFill>
                <a:ea typeface="나눔스퀘어" panose="020B0600000101010101"/>
              </a:rPr>
              <a:t>일정한 상수를 더한 후 로그를 취함</a:t>
            </a:r>
            <a:endParaRPr lang="en-US" altLang="ko-KR" sz="500" dirty="0">
              <a:solidFill>
                <a:srgbClr val="160967"/>
              </a:solidFill>
              <a:ea typeface="나눔스퀘어" panose="020B0600000101010101"/>
            </a:endParaRPr>
          </a:p>
          <a:p>
            <a:pPr>
              <a:lnSpc>
                <a:spcPct val="90000"/>
              </a:lnSpc>
            </a:pPr>
            <a:r>
              <a:rPr lang="en-US" altLang="ko-KR" sz="500" dirty="0">
                <a:solidFill>
                  <a:srgbClr val="160967"/>
                </a:solidFill>
                <a:ea typeface="나눔스퀘어" panose="020B0600000101010101"/>
              </a:rPr>
              <a:t> </a:t>
            </a:r>
            <a:r>
              <a:rPr lang="en-US" altLang="ko-KR" sz="1000" dirty="0">
                <a:solidFill>
                  <a:srgbClr val="160967"/>
                </a:solidFill>
                <a:ea typeface="나눔스퀘어" panose="020B0600000101010101"/>
              </a:rPr>
              <a:t> </a:t>
            </a:r>
            <a:endParaRPr lang="en-US" altLang="ko-KR" dirty="0">
              <a:solidFill>
                <a:srgbClr val="160967"/>
              </a:solidFill>
              <a:ea typeface="나눔스퀘어" panose="020B0600000101010101"/>
            </a:endParaRPr>
          </a:p>
          <a:p>
            <a:pPr marL="285750" indent="-285750">
              <a:lnSpc>
                <a:spcPct val="130000"/>
              </a:lnSpc>
              <a:buFont typeface="Arial" panose="020B0604020202020204" pitchFamily="34" charset="0"/>
              <a:buChar char="•"/>
            </a:pPr>
            <a:r>
              <a:rPr lang="ko-KR" altLang="en-US" sz="2400" b="1" dirty="0">
                <a:solidFill>
                  <a:srgbClr val="1D67AE"/>
                </a:solidFill>
                <a:ea typeface="나눔스퀘어" panose="020B0600000101010101"/>
              </a:rPr>
              <a:t>이질적 분산</a:t>
            </a:r>
            <a:r>
              <a:rPr lang="ko-KR" altLang="en-US" sz="2400" dirty="0">
                <a:solidFill>
                  <a:srgbClr val="160967"/>
                </a:solidFill>
                <a:ea typeface="나눔스퀘어" panose="020B0600000101010101"/>
              </a:rPr>
              <a:t>들을 바로잡음</a:t>
            </a:r>
            <a:endParaRPr lang="en-US" altLang="ko-KR" sz="2400" dirty="0">
              <a:solidFill>
                <a:srgbClr val="160967"/>
              </a:solidFill>
              <a:ea typeface="나눔스퀘어" panose="020B0600000101010101"/>
            </a:endParaRPr>
          </a:p>
          <a:p>
            <a:pPr marL="285750" indent="-285750">
              <a:lnSpc>
                <a:spcPct val="130000"/>
              </a:lnSpc>
              <a:buFont typeface="Arial" panose="020B0604020202020204" pitchFamily="34" charset="0"/>
              <a:buChar char="•"/>
            </a:pPr>
            <a:endParaRPr lang="ko-KR" altLang="en-US" sz="2800" dirty="0">
              <a:solidFill>
                <a:srgbClr val="160967"/>
              </a:solidFill>
              <a:ea typeface="나눔스퀘어" panose="020B0600000101010101"/>
            </a:endParaRPr>
          </a:p>
        </p:txBody>
      </p:sp>
      <p:sp>
        <p:nvSpPr>
          <p:cNvPr id="13" name="TextBox 12">
            <a:extLst>
              <a:ext uri="{FF2B5EF4-FFF2-40B4-BE49-F238E27FC236}">
                <a16:creationId xmlns:a16="http://schemas.microsoft.com/office/drawing/2014/main" id="{C5EAAF42-E4B4-4D10-81AD-26E4E85D4E17}"/>
              </a:ext>
            </a:extLst>
          </p:cNvPr>
          <p:cNvSpPr txBox="1"/>
          <p:nvPr/>
        </p:nvSpPr>
        <p:spPr>
          <a:xfrm>
            <a:off x="719998" y="876941"/>
            <a:ext cx="5773271" cy="461665"/>
          </a:xfrm>
          <a:prstGeom prst="rect">
            <a:avLst/>
          </a:prstGeom>
          <a:noFill/>
        </p:spPr>
        <p:txBody>
          <a:bodyPr wrap="square" rtlCol="0">
            <a:spAutoFit/>
          </a:bodyPr>
          <a:lstStyle/>
          <a:p>
            <a:r>
              <a:rPr lang="en-US" altLang="ko-KR" sz="2400" b="1" dirty="0">
                <a:solidFill>
                  <a:srgbClr val="160967"/>
                </a:solidFill>
                <a:latin typeface="나눔스퀘어 Bold"/>
                <a:ea typeface="나눔스퀘어" panose="020B0600000101010101"/>
              </a:rPr>
              <a:t>2) </a:t>
            </a:r>
            <a:r>
              <a:rPr lang="ko-KR" altLang="en-US" sz="2400" b="1" dirty="0">
                <a:solidFill>
                  <a:srgbClr val="160967"/>
                </a:solidFill>
                <a:latin typeface="나눔스퀘어 Bold"/>
                <a:ea typeface="나눔스퀘어" panose="020B0600000101010101"/>
              </a:rPr>
              <a:t>정규화</a:t>
            </a:r>
            <a:r>
              <a:rPr lang="en-US" altLang="ko-KR" sz="2400" b="1" dirty="0">
                <a:solidFill>
                  <a:srgbClr val="160967"/>
                </a:solidFill>
                <a:latin typeface="나눔스퀘어 Bold"/>
                <a:ea typeface="나눔스퀘어" panose="020B0600000101010101"/>
              </a:rPr>
              <a:t>/</a:t>
            </a:r>
            <a:r>
              <a:rPr lang="ko-KR" altLang="en-US" sz="2400" b="1" dirty="0">
                <a:solidFill>
                  <a:srgbClr val="160967"/>
                </a:solidFill>
                <a:latin typeface="나눔스퀘어 Bold"/>
                <a:ea typeface="나눔스퀘어" panose="020B0600000101010101"/>
              </a:rPr>
              <a:t>표준화</a:t>
            </a:r>
          </a:p>
        </p:txBody>
      </p:sp>
    </p:spTree>
    <p:extLst>
      <p:ext uri="{BB962C8B-B14F-4D97-AF65-F5344CB8AC3E}">
        <p14:creationId xmlns:p14="http://schemas.microsoft.com/office/powerpoint/2010/main" val="3204802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500" fill="hold"/>
                                        <p:tgtEl>
                                          <p:spTgt spid="10"/>
                                        </p:tgtEl>
                                      </p:cBhvr>
                                      <p:by x="110000" y="110000"/>
                                    </p:animScale>
                                  </p:childTnLst>
                                </p:cTn>
                              </p:par>
                              <p:par>
                                <p:cTn id="7" presetID="9" presetClass="emph" presetSubtype="0" grpId="1" nodeType="withEffect">
                                  <p:stCondLst>
                                    <p:cond delay="0"/>
                                  </p:stCondLst>
                                  <p:endCondLst>
                                    <p:cond evt="onNext" delay="0">
                                      <p:tgtEl>
                                        <p:sldTgt/>
                                      </p:tgtEl>
                                    </p:cond>
                                  </p:endCondLst>
                                  <p:childTnLst>
                                    <p:set>
                                      <p:cBhvr>
                                        <p:cTn id="8" dur="indefinite"/>
                                        <p:tgtEl>
                                          <p:spTgt spid="15"/>
                                        </p:tgtEl>
                                        <p:attrNameLst>
                                          <p:attrName>style.opacity</p:attrName>
                                        </p:attrNameLst>
                                      </p:cBhvr>
                                      <p:to>
                                        <p:strVal val="0.5"/>
                                      </p:to>
                                    </p:set>
                                    <p:animEffect filter="image" prLst="opacity: 0.5">
                                      <p:cBhvr rctx="IE">
                                        <p:cTn id="9" dur="indefinite"/>
                                        <p:tgtEl>
                                          <p:spTgt spid="15"/>
                                        </p:tgtEl>
                                      </p:cBhvr>
                                    </p:animEffect>
                                  </p:childTnLst>
                                </p:cTn>
                              </p:par>
                              <p:par>
                                <p:cTn id="10" presetID="9" presetClass="emph" presetSubtype="0" grpId="1" nodeType="withEffect">
                                  <p:stCondLst>
                                    <p:cond delay="0"/>
                                  </p:stCondLst>
                                  <p:endCondLst>
                                    <p:cond evt="onNext" delay="0">
                                      <p:tgtEl>
                                        <p:sldTgt/>
                                      </p:tgtEl>
                                    </p:cond>
                                  </p:endCondLst>
                                  <p:childTnLst>
                                    <p:set>
                                      <p:cBhvr>
                                        <p:cTn id="11" dur="indefinite"/>
                                        <p:tgtEl>
                                          <p:spTgt spid="22"/>
                                        </p:tgtEl>
                                        <p:attrNameLst>
                                          <p:attrName>style.opacity</p:attrName>
                                        </p:attrNameLst>
                                      </p:cBhvr>
                                      <p:to>
                                        <p:strVal val="0.5"/>
                                      </p:to>
                                    </p:set>
                                    <p:animEffect filter="image" prLst="opacity: 0.5">
                                      <p:cBhvr rctx="IE">
                                        <p:cTn id="12" dur="indefinite"/>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mph" presetSubtype="0" fill="hold" grpId="0" nodeType="clickEffect">
                                  <p:stCondLst>
                                    <p:cond delay="0"/>
                                  </p:stCondLst>
                                  <p:childTnLst>
                                    <p:animScale>
                                      <p:cBhvr>
                                        <p:cTn id="16" dur="500" fill="hold"/>
                                        <p:tgtEl>
                                          <p:spTgt spid="15"/>
                                        </p:tgtEl>
                                      </p:cBhvr>
                                      <p:by x="110000" y="110000"/>
                                    </p:animScale>
                                  </p:childTnLst>
                                </p:cTn>
                              </p:par>
                              <p:par>
                                <p:cTn id="17" presetID="6" presetClass="emph" presetSubtype="0" accel="46000" fill="hold" grpId="0" nodeType="withEffect">
                                  <p:stCondLst>
                                    <p:cond delay="0"/>
                                  </p:stCondLst>
                                  <p:childTnLst>
                                    <p:animScale>
                                      <p:cBhvr>
                                        <p:cTn id="18" dur="500" fill="hold"/>
                                        <p:tgtEl>
                                          <p:spTgt spid="22"/>
                                        </p:tgtEl>
                                      </p:cBhvr>
                                      <p:by x="110000" y="110000"/>
                                    </p:animScale>
                                  </p:childTnLst>
                                </p:cTn>
                              </p:par>
                              <p:par>
                                <p:cTn id="19" presetID="6" presetClass="emph" presetSubtype="0" fill="hold" grpId="2" nodeType="withEffect">
                                  <p:stCondLst>
                                    <p:cond delay="0"/>
                                  </p:stCondLst>
                                  <p:childTnLst>
                                    <p:animScale>
                                      <p:cBhvr>
                                        <p:cTn id="20" dur="300" fill="hold"/>
                                        <p:tgtEl>
                                          <p:spTgt spid="10"/>
                                        </p:tgtEl>
                                      </p:cBhvr>
                                      <p:by x="90000" y="90000"/>
                                    </p:animScale>
                                  </p:childTnLst>
                                </p:cTn>
                              </p:par>
                              <p:par>
                                <p:cTn id="21" presetID="9" presetClass="emph" presetSubtype="0" grpId="1" nodeType="withEffect">
                                  <p:stCondLst>
                                    <p:cond delay="0"/>
                                  </p:stCondLst>
                                  <p:childTnLst>
                                    <p:set>
                                      <p:cBhvr>
                                        <p:cTn id="22" dur="indefinite"/>
                                        <p:tgtEl>
                                          <p:spTgt spid="10"/>
                                        </p:tgtEl>
                                        <p:attrNameLst>
                                          <p:attrName>style.opacity</p:attrName>
                                        </p:attrNameLst>
                                      </p:cBhvr>
                                      <p:to>
                                        <p:strVal val="0.5"/>
                                      </p:to>
                                    </p:set>
                                    <p:animEffect filter="image" prLst="opacity: 0.5">
                                      <p:cBhvr rctx="IE">
                                        <p:cTn id="23" dur="indefinite"/>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0" grpId="2"/>
      <p:bldP spid="15" grpId="0" animBg="1"/>
      <p:bldP spid="15" grpId="1" animBg="1"/>
      <p:bldP spid="22" grpId="0"/>
      <p:bldP spid="2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자유형: 도형 77">
            <a:extLst>
              <a:ext uri="{FF2B5EF4-FFF2-40B4-BE49-F238E27FC236}">
                <a16:creationId xmlns:a16="http://schemas.microsoft.com/office/drawing/2014/main" id="{A93AD010-E9AB-4519-A2AC-CD017F5805D8}"/>
              </a:ext>
            </a:extLst>
          </p:cNvPr>
          <p:cNvSpPr/>
          <p:nvPr/>
        </p:nvSpPr>
        <p:spPr>
          <a:xfrm rot="10800000" flipV="1">
            <a:off x="-3" y="-11211"/>
            <a:ext cx="4770120" cy="6858000"/>
          </a:xfrm>
          <a:custGeom>
            <a:avLst/>
            <a:gdLst>
              <a:gd name="connsiteX0" fmla="*/ 5852160 w 5852160"/>
              <a:gd name="connsiteY0" fmla="*/ 6858000 h 6858000"/>
              <a:gd name="connsiteX1" fmla="*/ 1737360 w 5852160"/>
              <a:gd name="connsiteY1" fmla="*/ 6858000 h 6858000"/>
              <a:gd name="connsiteX2" fmla="*/ 0 w 5852160"/>
              <a:gd name="connsiteY2" fmla="*/ 0 h 6858000"/>
              <a:gd name="connsiteX3" fmla="*/ 5852160 w 5852160"/>
              <a:gd name="connsiteY3" fmla="*/ 0 h 6858000"/>
            </a:gdLst>
            <a:ahLst/>
            <a:cxnLst>
              <a:cxn ang="0">
                <a:pos x="connsiteX0" y="connsiteY0"/>
              </a:cxn>
              <a:cxn ang="0">
                <a:pos x="connsiteX1" y="connsiteY1"/>
              </a:cxn>
              <a:cxn ang="0">
                <a:pos x="connsiteX2" y="connsiteY2"/>
              </a:cxn>
              <a:cxn ang="0">
                <a:pos x="connsiteX3" y="connsiteY3"/>
              </a:cxn>
            </a:cxnLst>
            <a:rect l="l" t="t" r="r" b="b"/>
            <a:pathLst>
              <a:path w="5852160" h="6858000">
                <a:moveTo>
                  <a:pt x="5852160" y="6858000"/>
                </a:moveTo>
                <a:lnTo>
                  <a:pt x="1737360" y="6858000"/>
                </a:lnTo>
                <a:lnTo>
                  <a:pt x="0" y="0"/>
                </a:lnTo>
                <a:lnTo>
                  <a:pt x="5852160" y="0"/>
                </a:lnTo>
                <a:close/>
              </a:path>
            </a:pathLst>
          </a:custGeom>
          <a:solidFill>
            <a:srgbClr val="160967"/>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sp>
        <p:nvSpPr>
          <p:cNvPr id="40" name="자유형: 도형 39">
            <a:extLst>
              <a:ext uri="{FF2B5EF4-FFF2-40B4-BE49-F238E27FC236}">
                <a16:creationId xmlns:a16="http://schemas.microsoft.com/office/drawing/2014/main" id="{2A243579-2D44-4105-9C4F-C809C0597331}"/>
              </a:ext>
            </a:extLst>
          </p:cNvPr>
          <p:cNvSpPr/>
          <p:nvPr/>
        </p:nvSpPr>
        <p:spPr>
          <a:xfrm rot="10800000">
            <a:off x="-1" y="0"/>
            <a:ext cx="5242559" cy="6858000"/>
          </a:xfrm>
          <a:custGeom>
            <a:avLst/>
            <a:gdLst>
              <a:gd name="connsiteX0" fmla="*/ 5852160 w 5852160"/>
              <a:gd name="connsiteY0" fmla="*/ 6858000 h 6858000"/>
              <a:gd name="connsiteX1" fmla="*/ 1737360 w 5852160"/>
              <a:gd name="connsiteY1" fmla="*/ 6858000 h 6858000"/>
              <a:gd name="connsiteX2" fmla="*/ 0 w 5852160"/>
              <a:gd name="connsiteY2" fmla="*/ 0 h 6858000"/>
              <a:gd name="connsiteX3" fmla="*/ 5852160 w 5852160"/>
              <a:gd name="connsiteY3" fmla="*/ 0 h 6858000"/>
            </a:gdLst>
            <a:ahLst/>
            <a:cxnLst>
              <a:cxn ang="0">
                <a:pos x="connsiteX0" y="connsiteY0"/>
              </a:cxn>
              <a:cxn ang="0">
                <a:pos x="connsiteX1" y="connsiteY1"/>
              </a:cxn>
              <a:cxn ang="0">
                <a:pos x="connsiteX2" y="connsiteY2"/>
              </a:cxn>
              <a:cxn ang="0">
                <a:pos x="connsiteX3" y="connsiteY3"/>
              </a:cxn>
            </a:cxnLst>
            <a:rect l="l" t="t" r="r" b="b"/>
            <a:pathLst>
              <a:path w="5852160" h="6858000">
                <a:moveTo>
                  <a:pt x="5852160" y="6858000"/>
                </a:moveTo>
                <a:lnTo>
                  <a:pt x="1737360" y="6858000"/>
                </a:lnTo>
                <a:lnTo>
                  <a:pt x="0" y="0"/>
                </a:lnTo>
                <a:lnTo>
                  <a:pt x="5852160" y="0"/>
                </a:lnTo>
                <a:close/>
              </a:path>
            </a:pathLst>
          </a:custGeom>
          <a:solidFill>
            <a:srgbClr val="0058A6"/>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grpSp>
        <p:nvGrpSpPr>
          <p:cNvPr id="80" name="그룹 79">
            <a:extLst>
              <a:ext uri="{FF2B5EF4-FFF2-40B4-BE49-F238E27FC236}">
                <a16:creationId xmlns:a16="http://schemas.microsoft.com/office/drawing/2014/main" id="{272A379A-C992-4486-9E77-3B6054AD3AD9}"/>
              </a:ext>
            </a:extLst>
          </p:cNvPr>
          <p:cNvGrpSpPr/>
          <p:nvPr/>
        </p:nvGrpSpPr>
        <p:grpSpPr>
          <a:xfrm>
            <a:off x="380998" y="2979000"/>
            <a:ext cx="3600000" cy="900000"/>
            <a:chOff x="563879" y="2975400"/>
            <a:chExt cx="3600000" cy="900000"/>
          </a:xfrm>
        </p:grpSpPr>
        <p:sp>
          <p:nvSpPr>
            <p:cNvPr id="41" name="TextBox 40">
              <a:extLst>
                <a:ext uri="{FF2B5EF4-FFF2-40B4-BE49-F238E27FC236}">
                  <a16:creationId xmlns:a16="http://schemas.microsoft.com/office/drawing/2014/main" id="{3532E869-0910-4807-AF42-C88594BAFD94}"/>
                </a:ext>
              </a:extLst>
            </p:cNvPr>
            <p:cNvSpPr txBox="1"/>
            <p:nvPr/>
          </p:nvSpPr>
          <p:spPr>
            <a:xfrm>
              <a:off x="563879" y="2975400"/>
              <a:ext cx="3600000" cy="900000"/>
            </a:xfrm>
            <a:prstGeom prst="rect">
              <a:avLst/>
            </a:prstGeom>
            <a:noFill/>
            <a:effectLst>
              <a:innerShdw blurRad="114300">
                <a:prstClr val="black"/>
              </a:innerShdw>
            </a:effectLst>
          </p:spPr>
          <p:txBody>
            <a:bodyPr wrap="square" rtlCol="0" anchor="ctr" anchorCtr="0">
              <a:spAutoFit/>
            </a:bodyPr>
            <a:lstStyle/>
            <a:p>
              <a:pPr algn="ctr"/>
              <a:r>
                <a:rPr lang="en-US" altLang="ko-KR" sz="4800" dirty="0">
                  <a:solidFill>
                    <a:schemeClr val="bg1"/>
                  </a:solidFill>
                  <a:effectLst>
                    <a:innerShdw blurRad="63500" dist="50800" dir="16200000">
                      <a:prstClr val="black">
                        <a:alpha val="50000"/>
                      </a:prstClr>
                    </a:innerShdw>
                  </a:effectLst>
                  <a:latin typeface="나눔스퀘어 Bold" panose="020B0600000101010101" pitchFamily="50" charset="-127"/>
                  <a:ea typeface="나눔스퀘어 Bold" panose="020B0600000101010101" pitchFamily="50" charset="-127"/>
                </a:rPr>
                <a:t>CONTENTS</a:t>
              </a:r>
              <a:endParaRPr lang="ko-KR" altLang="en-US" sz="4800" dirty="0">
                <a:solidFill>
                  <a:schemeClr val="bg1"/>
                </a:solidFill>
                <a:effectLst>
                  <a:innerShdw blurRad="63500" dist="50800" dir="16200000">
                    <a:prstClr val="black">
                      <a:alpha val="50000"/>
                    </a:prstClr>
                  </a:innerShdw>
                </a:effectLst>
                <a:latin typeface="나눔스퀘어 Bold" panose="020B0600000101010101" pitchFamily="50" charset="-127"/>
                <a:ea typeface="나눔스퀘어 Bold" panose="020B0600000101010101" pitchFamily="50" charset="-127"/>
              </a:endParaRPr>
            </a:p>
          </p:txBody>
        </p:sp>
        <p:sp>
          <p:nvSpPr>
            <p:cNvPr id="77" name="직사각형 76">
              <a:extLst>
                <a:ext uri="{FF2B5EF4-FFF2-40B4-BE49-F238E27FC236}">
                  <a16:creationId xmlns:a16="http://schemas.microsoft.com/office/drawing/2014/main" id="{B53439A2-C9D0-40D8-863C-34BDAE9FA108}"/>
                </a:ext>
              </a:extLst>
            </p:cNvPr>
            <p:cNvSpPr/>
            <p:nvPr/>
          </p:nvSpPr>
          <p:spPr>
            <a:xfrm>
              <a:off x="563879" y="2975400"/>
              <a:ext cx="3600000" cy="900000"/>
            </a:xfrm>
            <a:prstGeom prst="rect">
              <a:avLst/>
            </a:prstGeom>
            <a:noFill/>
            <a:ln w="38100">
              <a:solidFill>
                <a:schemeClr val="bg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ea typeface="나눔스퀘어" panose="020B0600000101010101"/>
              </a:endParaRPr>
            </a:p>
          </p:txBody>
        </p:sp>
      </p:grpSp>
      <p:grpSp>
        <p:nvGrpSpPr>
          <p:cNvPr id="91" name="그룹 90">
            <a:extLst>
              <a:ext uri="{FF2B5EF4-FFF2-40B4-BE49-F238E27FC236}">
                <a16:creationId xmlns:a16="http://schemas.microsoft.com/office/drawing/2014/main" id="{A9D8F896-7BEC-4D43-89FD-3AE40617E2E5}"/>
              </a:ext>
            </a:extLst>
          </p:cNvPr>
          <p:cNvGrpSpPr/>
          <p:nvPr/>
        </p:nvGrpSpPr>
        <p:grpSpPr>
          <a:xfrm>
            <a:off x="6519945" y="1563446"/>
            <a:ext cx="4325279" cy="720000"/>
            <a:chOff x="6096000" y="1091701"/>
            <a:chExt cx="4325279" cy="720000"/>
          </a:xfrm>
        </p:grpSpPr>
        <p:sp>
          <p:nvSpPr>
            <p:cNvPr id="42" name="직사각형 41">
              <a:extLst>
                <a:ext uri="{FF2B5EF4-FFF2-40B4-BE49-F238E27FC236}">
                  <a16:creationId xmlns:a16="http://schemas.microsoft.com/office/drawing/2014/main" id="{2A3ED8AE-DBA2-41D5-8F00-B7F8FCFB9E02}"/>
                </a:ext>
              </a:extLst>
            </p:cNvPr>
            <p:cNvSpPr/>
            <p:nvPr/>
          </p:nvSpPr>
          <p:spPr>
            <a:xfrm>
              <a:off x="6096000" y="1091701"/>
              <a:ext cx="180000" cy="720000"/>
            </a:xfrm>
            <a:prstGeom prst="rect">
              <a:avLst/>
            </a:prstGeom>
            <a:solidFill>
              <a:srgbClr val="0058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160967"/>
                </a:solidFill>
                <a:ea typeface="나눔스퀘어" panose="020B0600000101010101"/>
              </a:endParaRPr>
            </a:p>
          </p:txBody>
        </p:sp>
        <p:sp>
          <p:nvSpPr>
            <p:cNvPr id="44" name="TextBox 43">
              <a:extLst>
                <a:ext uri="{FF2B5EF4-FFF2-40B4-BE49-F238E27FC236}">
                  <a16:creationId xmlns:a16="http://schemas.microsoft.com/office/drawing/2014/main" id="{A8903E30-827C-4111-BF5A-3163C2064ABE}"/>
                </a:ext>
              </a:extLst>
            </p:cNvPr>
            <p:cNvSpPr txBox="1"/>
            <p:nvPr/>
          </p:nvSpPr>
          <p:spPr>
            <a:xfrm>
              <a:off x="6580800" y="1159313"/>
              <a:ext cx="3840479" cy="584775"/>
            </a:xfrm>
            <a:prstGeom prst="rect">
              <a:avLst/>
            </a:prstGeom>
            <a:noFill/>
          </p:spPr>
          <p:txBody>
            <a:bodyPr wrap="square" rtlCol="0" anchor="ctr" anchorCtr="0">
              <a:spAutoFit/>
            </a:bodyPr>
            <a:lstStyle/>
            <a:p>
              <a:r>
                <a:rPr lang="en-US" altLang="ko-KR" sz="3200" dirty="0">
                  <a:solidFill>
                    <a:srgbClr val="160967"/>
                  </a:solidFill>
                  <a:latin typeface="나눔스퀘어 Bold" panose="020B0600000101010101" pitchFamily="50" charset="-127"/>
                  <a:ea typeface="나눔스퀘어 Bold" panose="020B0600000101010101" pitchFamily="50" charset="-127"/>
                </a:rPr>
                <a:t>1. </a:t>
              </a:r>
              <a:r>
                <a:rPr lang="ko-KR" altLang="en-US" sz="3200" dirty="0">
                  <a:solidFill>
                    <a:srgbClr val="160967"/>
                  </a:solidFill>
                  <a:latin typeface="나눔스퀘어 Bold" panose="020B0600000101010101" pitchFamily="50" charset="-127"/>
                  <a:ea typeface="나눔스퀘어 Bold" panose="020B0600000101010101" pitchFamily="50" charset="-127"/>
                </a:rPr>
                <a:t>주제</a:t>
              </a:r>
              <a:endParaRPr lang="en-US" altLang="ko-KR" sz="3200" dirty="0">
                <a:solidFill>
                  <a:srgbClr val="160967"/>
                </a:solidFill>
                <a:latin typeface="나눔스퀘어 Bold" panose="020B0600000101010101" pitchFamily="50" charset="-127"/>
                <a:ea typeface="나눔스퀘어 Bold" panose="020B0600000101010101" pitchFamily="50" charset="-127"/>
              </a:endParaRPr>
            </a:p>
          </p:txBody>
        </p:sp>
      </p:grpSp>
      <p:grpSp>
        <p:nvGrpSpPr>
          <p:cNvPr id="92" name="그룹 91">
            <a:extLst>
              <a:ext uri="{FF2B5EF4-FFF2-40B4-BE49-F238E27FC236}">
                <a16:creationId xmlns:a16="http://schemas.microsoft.com/office/drawing/2014/main" id="{3A14679E-0FCF-4AA8-BFCB-AA78A66D0039}"/>
              </a:ext>
            </a:extLst>
          </p:cNvPr>
          <p:cNvGrpSpPr/>
          <p:nvPr/>
        </p:nvGrpSpPr>
        <p:grpSpPr>
          <a:xfrm>
            <a:off x="6519945" y="2633728"/>
            <a:ext cx="4325279" cy="720000"/>
            <a:chOff x="6096000" y="2068031"/>
            <a:chExt cx="4325279" cy="720000"/>
          </a:xfrm>
        </p:grpSpPr>
        <p:sp>
          <p:nvSpPr>
            <p:cNvPr id="82" name="직사각형 81">
              <a:extLst>
                <a:ext uri="{FF2B5EF4-FFF2-40B4-BE49-F238E27FC236}">
                  <a16:creationId xmlns:a16="http://schemas.microsoft.com/office/drawing/2014/main" id="{7284992A-5E99-4539-B36A-76B91455FA5C}"/>
                </a:ext>
              </a:extLst>
            </p:cNvPr>
            <p:cNvSpPr/>
            <p:nvPr/>
          </p:nvSpPr>
          <p:spPr>
            <a:xfrm>
              <a:off x="6096000" y="2068031"/>
              <a:ext cx="180000" cy="720000"/>
            </a:xfrm>
            <a:prstGeom prst="rect">
              <a:avLst/>
            </a:prstGeom>
            <a:solidFill>
              <a:srgbClr val="0058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160967"/>
                </a:solidFill>
                <a:ea typeface="나눔스퀘어" panose="020B0600000101010101"/>
              </a:endParaRPr>
            </a:p>
          </p:txBody>
        </p:sp>
        <p:sp>
          <p:nvSpPr>
            <p:cNvPr id="83" name="TextBox 82">
              <a:extLst>
                <a:ext uri="{FF2B5EF4-FFF2-40B4-BE49-F238E27FC236}">
                  <a16:creationId xmlns:a16="http://schemas.microsoft.com/office/drawing/2014/main" id="{110EFEBF-E023-4236-AA05-FBC61C90C0EE}"/>
                </a:ext>
              </a:extLst>
            </p:cNvPr>
            <p:cNvSpPr txBox="1"/>
            <p:nvPr/>
          </p:nvSpPr>
          <p:spPr>
            <a:xfrm>
              <a:off x="6580800" y="2135643"/>
              <a:ext cx="3840479" cy="584775"/>
            </a:xfrm>
            <a:prstGeom prst="rect">
              <a:avLst/>
            </a:prstGeom>
            <a:noFill/>
          </p:spPr>
          <p:txBody>
            <a:bodyPr wrap="square" rtlCol="0" anchor="ctr" anchorCtr="0">
              <a:spAutoFit/>
            </a:bodyPr>
            <a:lstStyle/>
            <a:p>
              <a:r>
                <a:rPr lang="en-US" altLang="ko-KR" sz="3200" dirty="0">
                  <a:solidFill>
                    <a:srgbClr val="160967"/>
                  </a:solidFill>
                  <a:latin typeface="나눔스퀘어 Bold" panose="020B0600000101010101" pitchFamily="50" charset="-127"/>
                  <a:ea typeface="나눔스퀘어 Bold" panose="020B0600000101010101" pitchFamily="50" charset="-127"/>
                </a:rPr>
                <a:t>2. </a:t>
              </a:r>
              <a:r>
                <a:rPr lang="ko-KR" altLang="en-US" sz="3200" dirty="0">
                  <a:solidFill>
                    <a:srgbClr val="160967"/>
                  </a:solidFill>
                  <a:latin typeface="나눔스퀘어 Bold" panose="020B0600000101010101" pitchFamily="50" charset="-127"/>
                  <a:ea typeface="나눔스퀘어 Bold" panose="020B0600000101010101" pitchFamily="50" charset="-127"/>
                </a:rPr>
                <a:t>데이터 </a:t>
              </a:r>
              <a:r>
                <a:rPr lang="ko-KR" altLang="en-US" sz="3200" dirty="0" err="1">
                  <a:solidFill>
                    <a:srgbClr val="160967"/>
                  </a:solidFill>
                  <a:latin typeface="나눔스퀘어 Bold" panose="020B0600000101010101" pitchFamily="50" charset="-127"/>
                  <a:ea typeface="나눔스퀘어 Bold" panose="020B0600000101010101" pitchFamily="50" charset="-127"/>
                </a:rPr>
                <a:t>전처리</a:t>
              </a:r>
              <a:endParaRPr lang="en-US" altLang="ko-KR" sz="3200" dirty="0">
                <a:solidFill>
                  <a:srgbClr val="160967"/>
                </a:solidFill>
                <a:latin typeface="나눔스퀘어 Bold" panose="020B0600000101010101" pitchFamily="50" charset="-127"/>
                <a:ea typeface="나눔스퀘어 Bold" panose="020B0600000101010101" pitchFamily="50" charset="-127"/>
              </a:endParaRPr>
            </a:p>
          </p:txBody>
        </p:sp>
      </p:grpSp>
      <p:grpSp>
        <p:nvGrpSpPr>
          <p:cNvPr id="94" name="그룹 93">
            <a:extLst>
              <a:ext uri="{FF2B5EF4-FFF2-40B4-BE49-F238E27FC236}">
                <a16:creationId xmlns:a16="http://schemas.microsoft.com/office/drawing/2014/main" id="{6B310FAA-DFA4-4AB3-8159-EF936E6FFC7D}"/>
              </a:ext>
            </a:extLst>
          </p:cNvPr>
          <p:cNvGrpSpPr/>
          <p:nvPr/>
        </p:nvGrpSpPr>
        <p:grpSpPr>
          <a:xfrm>
            <a:off x="6519945" y="4774292"/>
            <a:ext cx="4325279" cy="720000"/>
            <a:chOff x="6096000" y="3977718"/>
            <a:chExt cx="4325279" cy="720000"/>
          </a:xfrm>
        </p:grpSpPr>
        <p:sp>
          <p:nvSpPr>
            <p:cNvPr id="86" name="직사각형 85">
              <a:extLst>
                <a:ext uri="{FF2B5EF4-FFF2-40B4-BE49-F238E27FC236}">
                  <a16:creationId xmlns:a16="http://schemas.microsoft.com/office/drawing/2014/main" id="{7C4F0279-33A3-4430-90D4-E8E9C0E9D429}"/>
                </a:ext>
              </a:extLst>
            </p:cNvPr>
            <p:cNvSpPr/>
            <p:nvPr/>
          </p:nvSpPr>
          <p:spPr>
            <a:xfrm>
              <a:off x="6096000" y="3977718"/>
              <a:ext cx="180000" cy="720000"/>
            </a:xfrm>
            <a:prstGeom prst="rect">
              <a:avLst/>
            </a:prstGeom>
            <a:solidFill>
              <a:srgbClr val="0058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160967"/>
                </a:solidFill>
                <a:ea typeface="나눔스퀘어" panose="020B0600000101010101"/>
              </a:endParaRPr>
            </a:p>
          </p:txBody>
        </p:sp>
        <p:sp>
          <p:nvSpPr>
            <p:cNvPr id="87" name="TextBox 86">
              <a:extLst>
                <a:ext uri="{FF2B5EF4-FFF2-40B4-BE49-F238E27FC236}">
                  <a16:creationId xmlns:a16="http://schemas.microsoft.com/office/drawing/2014/main" id="{BD0CF636-D58C-42B0-868F-813F0F16D4FD}"/>
                </a:ext>
              </a:extLst>
            </p:cNvPr>
            <p:cNvSpPr txBox="1"/>
            <p:nvPr/>
          </p:nvSpPr>
          <p:spPr>
            <a:xfrm>
              <a:off x="6580800" y="4045330"/>
              <a:ext cx="3840479" cy="584775"/>
            </a:xfrm>
            <a:prstGeom prst="rect">
              <a:avLst/>
            </a:prstGeom>
            <a:noFill/>
          </p:spPr>
          <p:txBody>
            <a:bodyPr wrap="square" rtlCol="0" anchor="ctr" anchorCtr="0">
              <a:spAutoFit/>
            </a:bodyPr>
            <a:lstStyle/>
            <a:p>
              <a:r>
                <a:rPr lang="en-US" altLang="ko-KR" sz="3200" dirty="0">
                  <a:solidFill>
                    <a:srgbClr val="160967"/>
                  </a:solidFill>
                  <a:latin typeface="나눔스퀘어 Bold" panose="020B0600000101010101" pitchFamily="50" charset="-127"/>
                  <a:ea typeface="나눔스퀘어 Bold" panose="020B0600000101010101" pitchFamily="50" charset="-127"/>
                </a:rPr>
                <a:t>4. </a:t>
              </a:r>
              <a:r>
                <a:rPr lang="ko-KR" altLang="en-US" sz="3200" dirty="0">
                  <a:solidFill>
                    <a:srgbClr val="160967"/>
                  </a:solidFill>
                  <a:latin typeface="나눔스퀘어 Bold" panose="020B0600000101010101" pitchFamily="50" charset="-127"/>
                  <a:ea typeface="나눔스퀘어 Bold" panose="020B0600000101010101" pitchFamily="50" charset="-127"/>
                </a:rPr>
                <a:t>대시보드</a:t>
              </a:r>
              <a:endParaRPr lang="en-US" altLang="ko-KR" sz="3200" dirty="0">
                <a:solidFill>
                  <a:srgbClr val="160967"/>
                </a:solidFill>
                <a:latin typeface="나눔스퀘어 Bold" panose="020B0600000101010101" pitchFamily="50" charset="-127"/>
                <a:ea typeface="나눔스퀘어 Bold" panose="020B0600000101010101" pitchFamily="50" charset="-127"/>
              </a:endParaRPr>
            </a:p>
          </p:txBody>
        </p:sp>
      </p:grpSp>
      <p:grpSp>
        <p:nvGrpSpPr>
          <p:cNvPr id="22" name="그룹 21">
            <a:extLst>
              <a:ext uri="{FF2B5EF4-FFF2-40B4-BE49-F238E27FC236}">
                <a16:creationId xmlns:a16="http://schemas.microsoft.com/office/drawing/2014/main" id="{676D7A1F-4C33-4F25-A089-3E1186E6AC5E}"/>
              </a:ext>
            </a:extLst>
          </p:cNvPr>
          <p:cNvGrpSpPr/>
          <p:nvPr/>
        </p:nvGrpSpPr>
        <p:grpSpPr>
          <a:xfrm>
            <a:off x="6519945" y="3704010"/>
            <a:ext cx="4325279" cy="720000"/>
            <a:chOff x="6096000" y="2068031"/>
            <a:chExt cx="4325279" cy="720000"/>
          </a:xfrm>
        </p:grpSpPr>
        <p:sp>
          <p:nvSpPr>
            <p:cNvPr id="23" name="직사각형 22">
              <a:extLst>
                <a:ext uri="{FF2B5EF4-FFF2-40B4-BE49-F238E27FC236}">
                  <a16:creationId xmlns:a16="http://schemas.microsoft.com/office/drawing/2014/main" id="{F952F474-AC10-4F69-B32B-521687A1AAE5}"/>
                </a:ext>
              </a:extLst>
            </p:cNvPr>
            <p:cNvSpPr/>
            <p:nvPr/>
          </p:nvSpPr>
          <p:spPr>
            <a:xfrm>
              <a:off x="6096000" y="2068031"/>
              <a:ext cx="180000" cy="720000"/>
            </a:xfrm>
            <a:prstGeom prst="rect">
              <a:avLst/>
            </a:prstGeom>
            <a:solidFill>
              <a:srgbClr val="0058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160967"/>
                </a:solidFill>
                <a:ea typeface="나눔스퀘어" panose="020B0600000101010101"/>
              </a:endParaRPr>
            </a:p>
          </p:txBody>
        </p:sp>
        <p:sp>
          <p:nvSpPr>
            <p:cNvPr id="24" name="TextBox 23">
              <a:extLst>
                <a:ext uri="{FF2B5EF4-FFF2-40B4-BE49-F238E27FC236}">
                  <a16:creationId xmlns:a16="http://schemas.microsoft.com/office/drawing/2014/main" id="{89123F0A-896E-465B-BE8A-181D80BE6DB0}"/>
                </a:ext>
              </a:extLst>
            </p:cNvPr>
            <p:cNvSpPr txBox="1"/>
            <p:nvPr/>
          </p:nvSpPr>
          <p:spPr>
            <a:xfrm>
              <a:off x="6580800" y="2135643"/>
              <a:ext cx="3840479" cy="584775"/>
            </a:xfrm>
            <a:prstGeom prst="rect">
              <a:avLst/>
            </a:prstGeom>
            <a:noFill/>
          </p:spPr>
          <p:txBody>
            <a:bodyPr wrap="square" rtlCol="0" anchor="ctr" anchorCtr="0">
              <a:spAutoFit/>
            </a:bodyPr>
            <a:lstStyle/>
            <a:p>
              <a:r>
                <a:rPr lang="en-US" altLang="ko-KR" sz="3200" dirty="0">
                  <a:solidFill>
                    <a:srgbClr val="160967"/>
                  </a:solidFill>
                  <a:latin typeface="나눔스퀘어 Bold" panose="020B0600000101010101" pitchFamily="50" charset="-127"/>
                  <a:ea typeface="나눔스퀘어 Bold" panose="020B0600000101010101" pitchFamily="50" charset="-127"/>
                </a:rPr>
                <a:t>3. </a:t>
              </a:r>
              <a:r>
                <a:rPr lang="ko-KR" altLang="en-US" sz="3200" dirty="0">
                  <a:solidFill>
                    <a:srgbClr val="160967"/>
                  </a:solidFill>
                  <a:latin typeface="나눔스퀘어 Bold" panose="020B0600000101010101" pitchFamily="50" charset="-127"/>
                  <a:ea typeface="나눔스퀘어 Bold" panose="020B0600000101010101" pitchFamily="50" charset="-127"/>
                </a:rPr>
                <a:t>데이터 분석</a:t>
              </a:r>
              <a:endParaRPr lang="en-US" altLang="ko-KR" sz="3200" dirty="0">
                <a:solidFill>
                  <a:srgbClr val="160967"/>
                </a:solidFill>
                <a:latin typeface="나눔스퀘어 Bold" panose="020B0600000101010101" pitchFamily="50" charset="-127"/>
                <a:ea typeface="나눔스퀘어 Bold" panose="020B0600000101010101" pitchFamily="50" charset="-127"/>
              </a:endParaRPr>
            </a:p>
          </p:txBody>
        </p:sp>
      </p:grpSp>
    </p:spTree>
    <p:extLst>
      <p:ext uri="{BB962C8B-B14F-4D97-AF65-F5344CB8AC3E}">
        <p14:creationId xmlns:p14="http://schemas.microsoft.com/office/powerpoint/2010/main" val="268611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DC2893AD-2C98-4D33-B817-51E92D0AE4BC}"/>
              </a:ext>
            </a:extLst>
          </p:cNvPr>
          <p:cNvSpPr/>
          <p:nvPr/>
        </p:nvSpPr>
        <p:spPr>
          <a:xfrm>
            <a:off x="1397875" y="2442865"/>
            <a:ext cx="9396250" cy="2914648"/>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 name="직선 연결선 2">
            <a:extLst>
              <a:ext uri="{FF2B5EF4-FFF2-40B4-BE49-F238E27FC236}">
                <a16:creationId xmlns:a16="http://schemas.microsoft.com/office/drawing/2014/main" id="{7C3176EA-4456-4DCA-9977-DA768C32AB1C}"/>
              </a:ext>
            </a:extLst>
          </p:cNvPr>
          <p:cNvCxnSpPr>
            <a:cxnSpLocks/>
          </p:cNvCxnSpPr>
          <p:nvPr/>
        </p:nvCxnSpPr>
        <p:spPr>
          <a:xfrm>
            <a:off x="0" y="720000"/>
            <a:ext cx="12192000" cy="0"/>
          </a:xfrm>
          <a:prstGeom prst="line">
            <a:avLst/>
          </a:prstGeom>
          <a:ln w="25400">
            <a:solidFill>
              <a:srgbClr val="0058A6"/>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6BC5641-2C11-45A9-9A7E-4E498D517EE2}"/>
              </a:ext>
            </a:extLst>
          </p:cNvPr>
          <p:cNvSpPr txBox="1"/>
          <p:nvPr/>
        </p:nvSpPr>
        <p:spPr>
          <a:xfrm>
            <a:off x="719998" y="67613"/>
            <a:ext cx="5528402" cy="584775"/>
          </a:xfrm>
          <a:prstGeom prst="rect">
            <a:avLst/>
          </a:prstGeom>
          <a:noFill/>
        </p:spPr>
        <p:txBody>
          <a:bodyPr wrap="square" rtlCol="0">
            <a:spAutoFit/>
          </a:bodyPr>
          <a:lstStyle/>
          <a:p>
            <a:r>
              <a:rPr lang="en-US" altLang="ko-KR" sz="3200" b="1" dirty="0">
                <a:solidFill>
                  <a:srgbClr val="18005C"/>
                </a:solidFill>
                <a:latin typeface="나눔스퀘어" panose="020B0600000101010101" pitchFamily="50" charset="-127"/>
                <a:ea typeface="나눔스퀘어" panose="020B0600000101010101" pitchFamily="50" charset="-127"/>
              </a:rPr>
              <a:t>03.</a:t>
            </a:r>
            <a:r>
              <a:rPr lang="ko-KR" altLang="en-US" sz="3200" b="1" dirty="0">
                <a:solidFill>
                  <a:srgbClr val="18005C"/>
                </a:solidFill>
                <a:latin typeface="나눔스퀘어" panose="020B0600000101010101" pitchFamily="50" charset="-127"/>
                <a:ea typeface="나눔스퀘어" panose="020B0600000101010101" pitchFamily="50" charset="-127"/>
              </a:rPr>
              <a:t>데이터 분석 </a:t>
            </a:r>
            <a:r>
              <a:rPr lang="en-US" altLang="ko-KR" sz="2000" b="1" dirty="0">
                <a:solidFill>
                  <a:srgbClr val="18005C"/>
                </a:solidFill>
                <a:latin typeface="나눔스퀘어" panose="020B0600000101010101" pitchFamily="50" charset="-127"/>
                <a:ea typeface="나눔스퀘어" panose="020B0600000101010101" pitchFamily="50" charset="-127"/>
              </a:rPr>
              <a:t>– </a:t>
            </a:r>
            <a:r>
              <a:rPr lang="ko-KR" altLang="en-US" sz="2000" b="1" dirty="0">
                <a:solidFill>
                  <a:srgbClr val="18005C"/>
                </a:solidFill>
                <a:latin typeface="나눔스퀘어" panose="020B0600000101010101" pitchFamily="50" charset="-127"/>
                <a:ea typeface="나눔스퀘어" panose="020B0600000101010101" pitchFamily="50" charset="-127"/>
              </a:rPr>
              <a:t>선형회귀모델</a:t>
            </a:r>
          </a:p>
        </p:txBody>
      </p:sp>
      <p:sp>
        <p:nvSpPr>
          <p:cNvPr id="20" name="자유형: 도형 19">
            <a:extLst>
              <a:ext uri="{FF2B5EF4-FFF2-40B4-BE49-F238E27FC236}">
                <a16:creationId xmlns:a16="http://schemas.microsoft.com/office/drawing/2014/main" id="{9A1EFC0D-2C03-441D-8B1B-D4C8A3EE7000}"/>
              </a:ext>
            </a:extLst>
          </p:cNvPr>
          <p:cNvSpPr/>
          <p:nvPr/>
        </p:nvSpPr>
        <p:spPr>
          <a:xfrm>
            <a:off x="-1" y="0"/>
            <a:ext cx="720000" cy="720000"/>
          </a:xfrm>
          <a:custGeom>
            <a:avLst/>
            <a:gdLst>
              <a:gd name="connsiteX0" fmla="*/ 36001 w 720000"/>
              <a:gd name="connsiteY0" fmla="*/ 36000 h 720000"/>
              <a:gd name="connsiteX1" fmla="*/ 36001 w 720000"/>
              <a:gd name="connsiteY1" fmla="*/ 684000 h 720000"/>
              <a:gd name="connsiteX2" fmla="*/ 684001 w 720000"/>
              <a:gd name="connsiteY2" fmla="*/ 684000 h 720000"/>
              <a:gd name="connsiteX3" fmla="*/ 0 w 720000"/>
              <a:gd name="connsiteY3" fmla="*/ 0 h 720000"/>
              <a:gd name="connsiteX4" fmla="*/ 720000 w 720000"/>
              <a:gd name="connsiteY4" fmla="*/ 0 h 720000"/>
              <a:gd name="connsiteX5" fmla="*/ 720000 w 720000"/>
              <a:gd name="connsiteY5" fmla="*/ 720000 h 720000"/>
              <a:gd name="connsiteX6" fmla="*/ 0 w 720000"/>
              <a:gd name="connsiteY6" fmla="*/ 72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 h="720000">
                <a:moveTo>
                  <a:pt x="36001" y="36000"/>
                </a:moveTo>
                <a:lnTo>
                  <a:pt x="36001" y="684000"/>
                </a:lnTo>
                <a:lnTo>
                  <a:pt x="684001" y="684000"/>
                </a:lnTo>
                <a:close/>
                <a:moveTo>
                  <a:pt x="0" y="0"/>
                </a:moveTo>
                <a:lnTo>
                  <a:pt x="720000" y="0"/>
                </a:lnTo>
                <a:lnTo>
                  <a:pt x="720000" y="720000"/>
                </a:lnTo>
                <a:lnTo>
                  <a:pt x="0" y="720000"/>
                </a:lnTo>
                <a:close/>
              </a:path>
            </a:pathLst>
          </a:custGeom>
          <a:solidFill>
            <a:srgbClr val="0058A6"/>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pic>
        <p:nvPicPr>
          <p:cNvPr id="21" name="그림 20">
            <a:extLst>
              <a:ext uri="{FF2B5EF4-FFF2-40B4-BE49-F238E27FC236}">
                <a16:creationId xmlns:a16="http://schemas.microsoft.com/office/drawing/2014/main" id="{D957EE6D-D145-41F9-AD67-84CD3B5B61CF}"/>
              </a:ext>
            </a:extLst>
          </p:cNvPr>
          <p:cNvPicPr>
            <a:picLocks noChangeAspect="1"/>
          </p:cNvPicPr>
          <p:nvPr/>
        </p:nvPicPr>
        <p:blipFill>
          <a:blip r:embed="rId2"/>
          <a:stretch>
            <a:fillRect/>
          </a:stretch>
        </p:blipFill>
        <p:spPr>
          <a:xfrm>
            <a:off x="10444000" y="0"/>
            <a:ext cx="1748000" cy="684000"/>
          </a:xfrm>
          <a:prstGeom prst="rect">
            <a:avLst/>
          </a:prstGeom>
        </p:spPr>
      </p:pic>
      <p:sp>
        <p:nvSpPr>
          <p:cNvPr id="8" name="TextBox 7">
            <a:extLst>
              <a:ext uri="{FF2B5EF4-FFF2-40B4-BE49-F238E27FC236}">
                <a16:creationId xmlns:a16="http://schemas.microsoft.com/office/drawing/2014/main" id="{A631AD12-EF43-451D-A914-2749967CE161}"/>
              </a:ext>
            </a:extLst>
          </p:cNvPr>
          <p:cNvSpPr txBox="1"/>
          <p:nvPr/>
        </p:nvSpPr>
        <p:spPr>
          <a:xfrm>
            <a:off x="719998" y="874504"/>
            <a:ext cx="5773271" cy="461665"/>
          </a:xfrm>
          <a:prstGeom prst="rect">
            <a:avLst/>
          </a:prstGeom>
          <a:noFill/>
        </p:spPr>
        <p:txBody>
          <a:bodyPr wrap="square" rtlCol="0">
            <a:spAutoFit/>
          </a:bodyPr>
          <a:lstStyle/>
          <a:p>
            <a:r>
              <a:rPr lang="en-US" altLang="ko-KR" sz="2400" b="1" dirty="0">
                <a:solidFill>
                  <a:srgbClr val="160967"/>
                </a:solidFill>
                <a:latin typeface="나눔스퀘어 Bold"/>
                <a:ea typeface="나눔스퀘어" panose="020B0600000101010101"/>
              </a:rPr>
              <a:t>3) Scaling</a:t>
            </a:r>
            <a:endParaRPr lang="ko-KR" altLang="en-US" sz="2400" b="1" dirty="0">
              <a:solidFill>
                <a:srgbClr val="160967"/>
              </a:solidFill>
              <a:latin typeface="나눔스퀘어 Bold"/>
              <a:ea typeface="나눔스퀘어" panose="020B0600000101010101"/>
            </a:endParaRPr>
          </a:p>
        </p:txBody>
      </p:sp>
      <p:cxnSp>
        <p:nvCxnSpPr>
          <p:cNvPr id="5" name="직선 연결선 4">
            <a:extLst>
              <a:ext uri="{FF2B5EF4-FFF2-40B4-BE49-F238E27FC236}">
                <a16:creationId xmlns:a16="http://schemas.microsoft.com/office/drawing/2014/main" id="{93714FD6-5A2D-4FCA-A633-A6FA0B58858B}"/>
              </a:ext>
            </a:extLst>
          </p:cNvPr>
          <p:cNvCxnSpPr>
            <a:cxnSpLocks/>
          </p:cNvCxnSpPr>
          <p:nvPr/>
        </p:nvCxnSpPr>
        <p:spPr>
          <a:xfrm>
            <a:off x="6096000" y="2724933"/>
            <a:ext cx="0" cy="2133600"/>
          </a:xfrm>
          <a:prstGeom prst="line">
            <a:avLst/>
          </a:prstGeom>
          <a:ln w="28575">
            <a:solidFill>
              <a:srgbClr val="FBF3DD"/>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5E33A03-4DD9-4DCE-879C-FA800C6469B2}"/>
              </a:ext>
            </a:extLst>
          </p:cNvPr>
          <p:cNvSpPr txBox="1"/>
          <p:nvPr/>
        </p:nvSpPr>
        <p:spPr>
          <a:xfrm>
            <a:off x="2446776" y="3057583"/>
            <a:ext cx="2600323" cy="461665"/>
          </a:xfrm>
          <a:prstGeom prst="rect">
            <a:avLst/>
          </a:prstGeom>
          <a:noFill/>
        </p:spPr>
        <p:txBody>
          <a:bodyPr wrap="square" rtlCol="0">
            <a:spAutoFit/>
          </a:bodyPr>
          <a:lstStyle/>
          <a:p>
            <a:pPr algn="ctr"/>
            <a:r>
              <a:rPr lang="en-US" altLang="ko-KR" sz="2400" b="1" dirty="0">
                <a:solidFill>
                  <a:srgbClr val="FBF3DD"/>
                </a:solidFill>
              </a:rPr>
              <a:t>Train</a:t>
            </a:r>
            <a:r>
              <a:rPr lang="ko-KR" altLang="en-US" sz="2400" b="1" dirty="0">
                <a:solidFill>
                  <a:srgbClr val="FBF3DD"/>
                </a:solidFill>
              </a:rPr>
              <a:t> </a:t>
            </a:r>
            <a:r>
              <a:rPr lang="en-US" altLang="ko-KR" sz="2400" b="1" dirty="0">
                <a:solidFill>
                  <a:srgbClr val="FBF3DD"/>
                </a:solidFill>
              </a:rPr>
              <a:t>Data</a:t>
            </a:r>
            <a:endParaRPr lang="ko-KR" altLang="en-US" sz="2400" b="1" dirty="0">
              <a:solidFill>
                <a:srgbClr val="FBF3DD"/>
              </a:solidFill>
            </a:endParaRPr>
          </a:p>
        </p:txBody>
      </p:sp>
      <p:sp>
        <p:nvSpPr>
          <p:cNvPr id="14" name="TextBox 13">
            <a:extLst>
              <a:ext uri="{FF2B5EF4-FFF2-40B4-BE49-F238E27FC236}">
                <a16:creationId xmlns:a16="http://schemas.microsoft.com/office/drawing/2014/main" id="{F25CE200-D8BC-462B-BEC9-A420EEE31041}"/>
              </a:ext>
            </a:extLst>
          </p:cNvPr>
          <p:cNvSpPr txBox="1"/>
          <p:nvPr/>
        </p:nvSpPr>
        <p:spPr>
          <a:xfrm>
            <a:off x="7144901" y="3057583"/>
            <a:ext cx="2600323" cy="461665"/>
          </a:xfrm>
          <a:prstGeom prst="rect">
            <a:avLst/>
          </a:prstGeom>
          <a:noFill/>
        </p:spPr>
        <p:txBody>
          <a:bodyPr wrap="square" rtlCol="0">
            <a:spAutoFit/>
          </a:bodyPr>
          <a:lstStyle/>
          <a:p>
            <a:pPr algn="ctr"/>
            <a:r>
              <a:rPr lang="en-US" altLang="ko-KR" sz="2400" b="1" dirty="0">
                <a:solidFill>
                  <a:srgbClr val="FBF3DD"/>
                </a:solidFill>
              </a:rPr>
              <a:t>Test</a:t>
            </a:r>
            <a:r>
              <a:rPr lang="ko-KR" altLang="en-US" sz="2400" b="1" dirty="0">
                <a:solidFill>
                  <a:srgbClr val="FBF3DD"/>
                </a:solidFill>
              </a:rPr>
              <a:t> </a:t>
            </a:r>
            <a:r>
              <a:rPr lang="en-US" altLang="ko-KR" sz="2400" b="1" dirty="0">
                <a:solidFill>
                  <a:srgbClr val="FBF3DD"/>
                </a:solidFill>
              </a:rPr>
              <a:t>Data</a:t>
            </a:r>
            <a:endParaRPr lang="ko-KR" altLang="en-US" sz="2400" b="1" dirty="0">
              <a:solidFill>
                <a:srgbClr val="FBF3DD"/>
              </a:solidFill>
            </a:endParaRPr>
          </a:p>
        </p:txBody>
      </p:sp>
      <p:sp>
        <p:nvSpPr>
          <p:cNvPr id="11" name="TextBox 10">
            <a:extLst>
              <a:ext uri="{FF2B5EF4-FFF2-40B4-BE49-F238E27FC236}">
                <a16:creationId xmlns:a16="http://schemas.microsoft.com/office/drawing/2014/main" id="{6B9330FE-03CA-441F-A743-5B06921421FB}"/>
              </a:ext>
            </a:extLst>
          </p:cNvPr>
          <p:cNvSpPr txBox="1"/>
          <p:nvPr/>
        </p:nvSpPr>
        <p:spPr>
          <a:xfrm>
            <a:off x="2226557" y="3904583"/>
            <a:ext cx="2925322" cy="461665"/>
          </a:xfrm>
          <a:prstGeom prst="rect">
            <a:avLst/>
          </a:prstGeom>
          <a:noFill/>
        </p:spPr>
        <p:txBody>
          <a:bodyPr wrap="square" rtlCol="0">
            <a:spAutoFit/>
          </a:bodyPr>
          <a:lstStyle/>
          <a:p>
            <a:pPr algn="ctr"/>
            <a:r>
              <a:rPr lang="en-US" altLang="ko-KR" sz="2400" dirty="0">
                <a:solidFill>
                  <a:srgbClr val="FBF3DD"/>
                </a:solidFill>
              </a:rPr>
              <a:t>1907</a:t>
            </a:r>
            <a:r>
              <a:rPr lang="ko-KR" altLang="en-US" sz="2400" dirty="0">
                <a:solidFill>
                  <a:srgbClr val="FBF3DD"/>
                </a:solidFill>
              </a:rPr>
              <a:t>년 </a:t>
            </a:r>
            <a:r>
              <a:rPr lang="en-US" altLang="ko-KR" sz="2400" dirty="0">
                <a:solidFill>
                  <a:srgbClr val="FBF3DD"/>
                </a:solidFill>
              </a:rPr>
              <a:t>~ 2016</a:t>
            </a:r>
            <a:r>
              <a:rPr lang="ko-KR" altLang="en-US" sz="2400" dirty="0">
                <a:solidFill>
                  <a:srgbClr val="FBF3DD"/>
                </a:solidFill>
              </a:rPr>
              <a:t>년</a:t>
            </a:r>
          </a:p>
        </p:txBody>
      </p:sp>
      <p:sp>
        <p:nvSpPr>
          <p:cNvPr id="16" name="TextBox 15">
            <a:extLst>
              <a:ext uri="{FF2B5EF4-FFF2-40B4-BE49-F238E27FC236}">
                <a16:creationId xmlns:a16="http://schemas.microsoft.com/office/drawing/2014/main" id="{68255CA6-4D7E-4C1D-A400-A073C33230F4}"/>
              </a:ext>
            </a:extLst>
          </p:cNvPr>
          <p:cNvSpPr txBox="1"/>
          <p:nvPr/>
        </p:nvSpPr>
        <p:spPr>
          <a:xfrm>
            <a:off x="6248400" y="3904583"/>
            <a:ext cx="4393326" cy="461665"/>
          </a:xfrm>
          <a:prstGeom prst="rect">
            <a:avLst/>
          </a:prstGeom>
          <a:noFill/>
        </p:spPr>
        <p:txBody>
          <a:bodyPr wrap="square" rtlCol="0">
            <a:spAutoFit/>
          </a:bodyPr>
          <a:lstStyle/>
          <a:p>
            <a:pPr algn="ctr"/>
            <a:r>
              <a:rPr lang="en-US" altLang="ko-KR" sz="2400" dirty="0">
                <a:solidFill>
                  <a:srgbClr val="FBF3DD"/>
                </a:solidFill>
              </a:rPr>
              <a:t>2017</a:t>
            </a:r>
            <a:r>
              <a:rPr lang="ko-KR" altLang="en-US" sz="2400" dirty="0">
                <a:solidFill>
                  <a:srgbClr val="FBF3DD"/>
                </a:solidFill>
              </a:rPr>
              <a:t>년 </a:t>
            </a:r>
            <a:r>
              <a:rPr lang="en-US" altLang="ko-KR" sz="2400" dirty="0">
                <a:solidFill>
                  <a:srgbClr val="FBF3DD"/>
                </a:solidFill>
              </a:rPr>
              <a:t>~ 2021</a:t>
            </a:r>
            <a:r>
              <a:rPr lang="ko-KR" altLang="en-US" sz="2400" dirty="0">
                <a:solidFill>
                  <a:srgbClr val="FBF3DD"/>
                </a:solidFill>
              </a:rPr>
              <a:t>년 </a:t>
            </a:r>
            <a:r>
              <a:rPr lang="en-US" altLang="ko-KR" sz="2400" dirty="0">
                <a:solidFill>
                  <a:srgbClr val="FBF3DD"/>
                </a:solidFill>
              </a:rPr>
              <a:t>5</a:t>
            </a:r>
            <a:r>
              <a:rPr lang="ko-KR" altLang="en-US" sz="2400" dirty="0">
                <a:solidFill>
                  <a:srgbClr val="FBF3DD"/>
                </a:solidFill>
              </a:rPr>
              <a:t>월</a:t>
            </a:r>
          </a:p>
        </p:txBody>
      </p:sp>
    </p:spTree>
    <p:extLst>
      <p:ext uri="{BB962C8B-B14F-4D97-AF65-F5344CB8AC3E}">
        <p14:creationId xmlns:p14="http://schemas.microsoft.com/office/powerpoint/2010/main" val="2191582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7C3176EA-4456-4DCA-9977-DA768C32AB1C}"/>
              </a:ext>
            </a:extLst>
          </p:cNvPr>
          <p:cNvCxnSpPr>
            <a:cxnSpLocks/>
          </p:cNvCxnSpPr>
          <p:nvPr/>
        </p:nvCxnSpPr>
        <p:spPr>
          <a:xfrm>
            <a:off x="0" y="720000"/>
            <a:ext cx="12192000" cy="0"/>
          </a:xfrm>
          <a:prstGeom prst="line">
            <a:avLst/>
          </a:prstGeom>
          <a:ln w="25400">
            <a:solidFill>
              <a:srgbClr val="0058A6"/>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6BC5641-2C11-45A9-9A7E-4E498D517EE2}"/>
              </a:ext>
            </a:extLst>
          </p:cNvPr>
          <p:cNvSpPr txBox="1"/>
          <p:nvPr/>
        </p:nvSpPr>
        <p:spPr>
          <a:xfrm>
            <a:off x="719998" y="67613"/>
            <a:ext cx="5528402" cy="584775"/>
          </a:xfrm>
          <a:prstGeom prst="rect">
            <a:avLst/>
          </a:prstGeom>
          <a:noFill/>
        </p:spPr>
        <p:txBody>
          <a:bodyPr wrap="square" rtlCol="0">
            <a:spAutoFit/>
          </a:bodyPr>
          <a:lstStyle/>
          <a:p>
            <a:r>
              <a:rPr lang="en-US" altLang="ko-KR" sz="3200" b="1" dirty="0">
                <a:solidFill>
                  <a:srgbClr val="18005C"/>
                </a:solidFill>
                <a:latin typeface="나눔스퀘어" panose="020B0600000101010101" pitchFamily="50" charset="-127"/>
                <a:ea typeface="나눔스퀘어" panose="020B0600000101010101" pitchFamily="50" charset="-127"/>
              </a:rPr>
              <a:t>03.</a:t>
            </a:r>
            <a:r>
              <a:rPr lang="ko-KR" altLang="en-US" sz="3200" b="1" dirty="0">
                <a:solidFill>
                  <a:srgbClr val="18005C"/>
                </a:solidFill>
                <a:latin typeface="나눔스퀘어" panose="020B0600000101010101" pitchFamily="50" charset="-127"/>
                <a:ea typeface="나눔스퀘어" panose="020B0600000101010101" pitchFamily="50" charset="-127"/>
              </a:rPr>
              <a:t>데이터 분석 </a:t>
            </a:r>
            <a:r>
              <a:rPr lang="en-US" altLang="ko-KR" sz="2000" b="1" dirty="0">
                <a:solidFill>
                  <a:srgbClr val="18005C"/>
                </a:solidFill>
                <a:latin typeface="나눔스퀘어" panose="020B0600000101010101" pitchFamily="50" charset="-127"/>
                <a:ea typeface="나눔스퀘어" panose="020B0600000101010101" pitchFamily="50" charset="-127"/>
              </a:rPr>
              <a:t>– </a:t>
            </a:r>
            <a:r>
              <a:rPr lang="ko-KR" altLang="en-US" sz="2000" b="1" dirty="0">
                <a:solidFill>
                  <a:srgbClr val="18005C"/>
                </a:solidFill>
                <a:latin typeface="나눔스퀘어" panose="020B0600000101010101" pitchFamily="50" charset="-127"/>
                <a:ea typeface="나눔스퀘어" panose="020B0600000101010101" pitchFamily="50" charset="-127"/>
              </a:rPr>
              <a:t>선형회귀모델</a:t>
            </a:r>
          </a:p>
        </p:txBody>
      </p:sp>
      <p:sp>
        <p:nvSpPr>
          <p:cNvPr id="20" name="자유형: 도형 19">
            <a:extLst>
              <a:ext uri="{FF2B5EF4-FFF2-40B4-BE49-F238E27FC236}">
                <a16:creationId xmlns:a16="http://schemas.microsoft.com/office/drawing/2014/main" id="{9A1EFC0D-2C03-441D-8B1B-D4C8A3EE7000}"/>
              </a:ext>
            </a:extLst>
          </p:cNvPr>
          <p:cNvSpPr/>
          <p:nvPr/>
        </p:nvSpPr>
        <p:spPr>
          <a:xfrm>
            <a:off x="-1" y="0"/>
            <a:ext cx="720000" cy="720000"/>
          </a:xfrm>
          <a:custGeom>
            <a:avLst/>
            <a:gdLst>
              <a:gd name="connsiteX0" fmla="*/ 36001 w 720000"/>
              <a:gd name="connsiteY0" fmla="*/ 36000 h 720000"/>
              <a:gd name="connsiteX1" fmla="*/ 36001 w 720000"/>
              <a:gd name="connsiteY1" fmla="*/ 684000 h 720000"/>
              <a:gd name="connsiteX2" fmla="*/ 684001 w 720000"/>
              <a:gd name="connsiteY2" fmla="*/ 684000 h 720000"/>
              <a:gd name="connsiteX3" fmla="*/ 0 w 720000"/>
              <a:gd name="connsiteY3" fmla="*/ 0 h 720000"/>
              <a:gd name="connsiteX4" fmla="*/ 720000 w 720000"/>
              <a:gd name="connsiteY4" fmla="*/ 0 h 720000"/>
              <a:gd name="connsiteX5" fmla="*/ 720000 w 720000"/>
              <a:gd name="connsiteY5" fmla="*/ 720000 h 720000"/>
              <a:gd name="connsiteX6" fmla="*/ 0 w 720000"/>
              <a:gd name="connsiteY6" fmla="*/ 72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 h="720000">
                <a:moveTo>
                  <a:pt x="36001" y="36000"/>
                </a:moveTo>
                <a:lnTo>
                  <a:pt x="36001" y="684000"/>
                </a:lnTo>
                <a:lnTo>
                  <a:pt x="684001" y="684000"/>
                </a:lnTo>
                <a:close/>
                <a:moveTo>
                  <a:pt x="0" y="0"/>
                </a:moveTo>
                <a:lnTo>
                  <a:pt x="720000" y="0"/>
                </a:lnTo>
                <a:lnTo>
                  <a:pt x="720000" y="720000"/>
                </a:lnTo>
                <a:lnTo>
                  <a:pt x="0" y="720000"/>
                </a:lnTo>
                <a:close/>
              </a:path>
            </a:pathLst>
          </a:custGeom>
          <a:solidFill>
            <a:srgbClr val="0058A6"/>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pic>
        <p:nvPicPr>
          <p:cNvPr id="21" name="그림 20">
            <a:extLst>
              <a:ext uri="{FF2B5EF4-FFF2-40B4-BE49-F238E27FC236}">
                <a16:creationId xmlns:a16="http://schemas.microsoft.com/office/drawing/2014/main" id="{D957EE6D-D145-41F9-AD67-84CD3B5B61CF}"/>
              </a:ext>
            </a:extLst>
          </p:cNvPr>
          <p:cNvPicPr>
            <a:picLocks noChangeAspect="1"/>
          </p:cNvPicPr>
          <p:nvPr/>
        </p:nvPicPr>
        <p:blipFill>
          <a:blip r:embed="rId2"/>
          <a:stretch>
            <a:fillRect/>
          </a:stretch>
        </p:blipFill>
        <p:spPr>
          <a:xfrm>
            <a:off x="10444000" y="0"/>
            <a:ext cx="1748000" cy="684000"/>
          </a:xfrm>
          <a:prstGeom prst="rect">
            <a:avLst/>
          </a:prstGeom>
        </p:spPr>
      </p:pic>
      <p:sp>
        <p:nvSpPr>
          <p:cNvPr id="8" name="TextBox 7">
            <a:extLst>
              <a:ext uri="{FF2B5EF4-FFF2-40B4-BE49-F238E27FC236}">
                <a16:creationId xmlns:a16="http://schemas.microsoft.com/office/drawing/2014/main" id="{A631AD12-EF43-451D-A914-2749967CE161}"/>
              </a:ext>
            </a:extLst>
          </p:cNvPr>
          <p:cNvSpPr txBox="1"/>
          <p:nvPr/>
        </p:nvSpPr>
        <p:spPr>
          <a:xfrm>
            <a:off x="719998" y="874504"/>
            <a:ext cx="5773271" cy="461665"/>
          </a:xfrm>
          <a:prstGeom prst="rect">
            <a:avLst/>
          </a:prstGeom>
          <a:noFill/>
        </p:spPr>
        <p:txBody>
          <a:bodyPr wrap="square" rtlCol="0">
            <a:spAutoFit/>
          </a:bodyPr>
          <a:lstStyle/>
          <a:p>
            <a:r>
              <a:rPr lang="en-US" altLang="ko-KR" sz="2400" b="1" dirty="0">
                <a:solidFill>
                  <a:srgbClr val="160967"/>
                </a:solidFill>
                <a:latin typeface="나눔스퀘어 Bold"/>
                <a:ea typeface="나눔스퀘어" panose="020B0600000101010101"/>
              </a:rPr>
              <a:t>4) </a:t>
            </a:r>
            <a:r>
              <a:rPr lang="ko-KR" altLang="en-US" sz="2400" b="1" dirty="0">
                <a:solidFill>
                  <a:srgbClr val="160967"/>
                </a:solidFill>
                <a:latin typeface="나눔스퀘어 Bold"/>
                <a:ea typeface="나눔스퀘어" panose="020B0600000101010101"/>
              </a:rPr>
              <a:t>차원축소</a:t>
            </a:r>
          </a:p>
        </p:txBody>
      </p:sp>
      <p:pic>
        <p:nvPicPr>
          <p:cNvPr id="9" name="그림 8">
            <a:extLst>
              <a:ext uri="{FF2B5EF4-FFF2-40B4-BE49-F238E27FC236}">
                <a16:creationId xmlns:a16="http://schemas.microsoft.com/office/drawing/2014/main" id="{25846647-EE50-4EA0-BDA2-546D9329939E}"/>
              </a:ext>
            </a:extLst>
          </p:cNvPr>
          <p:cNvPicPr>
            <a:picLocks noChangeAspect="1"/>
          </p:cNvPicPr>
          <p:nvPr/>
        </p:nvPicPr>
        <p:blipFill>
          <a:blip r:embed="rId3"/>
          <a:stretch>
            <a:fillRect/>
          </a:stretch>
        </p:blipFill>
        <p:spPr>
          <a:xfrm>
            <a:off x="1163423" y="1892193"/>
            <a:ext cx="4640517" cy="4436389"/>
          </a:xfrm>
          <a:prstGeom prst="rect">
            <a:avLst/>
          </a:prstGeom>
        </p:spPr>
      </p:pic>
      <p:grpSp>
        <p:nvGrpSpPr>
          <p:cNvPr id="10" name="그룹 9">
            <a:extLst>
              <a:ext uri="{FF2B5EF4-FFF2-40B4-BE49-F238E27FC236}">
                <a16:creationId xmlns:a16="http://schemas.microsoft.com/office/drawing/2014/main" id="{651E1017-F57C-4FEE-8965-120E083246FF}"/>
              </a:ext>
            </a:extLst>
          </p:cNvPr>
          <p:cNvGrpSpPr/>
          <p:nvPr/>
        </p:nvGrpSpPr>
        <p:grpSpPr>
          <a:xfrm>
            <a:off x="2445644" y="1440001"/>
            <a:ext cx="7635057" cy="523220"/>
            <a:chOff x="2314936" y="2326511"/>
            <a:chExt cx="7122290" cy="523220"/>
          </a:xfrm>
        </p:grpSpPr>
        <p:sp>
          <p:nvSpPr>
            <p:cNvPr id="11" name="TextBox 10">
              <a:extLst>
                <a:ext uri="{FF2B5EF4-FFF2-40B4-BE49-F238E27FC236}">
                  <a16:creationId xmlns:a16="http://schemas.microsoft.com/office/drawing/2014/main" id="{B1E64940-594F-4D33-8EA4-C7A86AD99B92}"/>
                </a:ext>
              </a:extLst>
            </p:cNvPr>
            <p:cNvSpPr txBox="1"/>
            <p:nvPr/>
          </p:nvSpPr>
          <p:spPr>
            <a:xfrm>
              <a:off x="2314936" y="2326511"/>
              <a:ext cx="2372811" cy="523220"/>
            </a:xfrm>
            <a:prstGeom prst="rect">
              <a:avLst/>
            </a:prstGeom>
            <a:noFill/>
          </p:spPr>
          <p:txBody>
            <a:bodyPr wrap="square" rtlCol="0">
              <a:spAutoFit/>
            </a:bodyPr>
            <a:lstStyle/>
            <a:p>
              <a:pPr algn="ctr"/>
              <a:r>
                <a:rPr lang="ko-KR" altLang="en-US" sz="2800" dirty="0">
                  <a:solidFill>
                    <a:srgbClr val="160967"/>
                  </a:solidFill>
                  <a:latin typeface="나눔스퀘어" panose="020B0600000101010101" pitchFamily="50" charset="-127"/>
                  <a:ea typeface="나눔스퀘어" panose="020B0600000101010101" pitchFamily="50" charset="-127"/>
                </a:rPr>
                <a:t>공분산 행렬</a:t>
              </a:r>
            </a:p>
          </p:txBody>
        </p:sp>
        <p:sp>
          <p:nvSpPr>
            <p:cNvPr id="12" name="TextBox 11">
              <a:extLst>
                <a:ext uri="{FF2B5EF4-FFF2-40B4-BE49-F238E27FC236}">
                  <a16:creationId xmlns:a16="http://schemas.microsoft.com/office/drawing/2014/main" id="{CA38912D-DDD9-4B37-824C-4B942059AAAE}"/>
                </a:ext>
              </a:extLst>
            </p:cNvPr>
            <p:cNvSpPr txBox="1"/>
            <p:nvPr/>
          </p:nvSpPr>
          <p:spPr>
            <a:xfrm>
              <a:off x="7064415" y="2326511"/>
              <a:ext cx="2372811" cy="523220"/>
            </a:xfrm>
            <a:prstGeom prst="rect">
              <a:avLst/>
            </a:prstGeom>
            <a:noFill/>
          </p:spPr>
          <p:txBody>
            <a:bodyPr wrap="square" rtlCol="0">
              <a:spAutoFit/>
            </a:bodyPr>
            <a:lstStyle/>
            <a:p>
              <a:pPr algn="ctr"/>
              <a:r>
                <a:rPr lang="ko-KR" altLang="en-US" sz="2800" dirty="0">
                  <a:solidFill>
                    <a:srgbClr val="160967"/>
                  </a:solidFill>
                  <a:latin typeface="나눔스퀘어" panose="020B0600000101010101" pitchFamily="50" charset="-127"/>
                  <a:ea typeface="나눔스퀘어" panose="020B0600000101010101" pitchFamily="50" charset="-127"/>
                </a:rPr>
                <a:t>상관계수 행렬</a:t>
              </a:r>
            </a:p>
          </p:txBody>
        </p:sp>
      </p:grpSp>
      <p:pic>
        <p:nvPicPr>
          <p:cNvPr id="13" name="그림 12">
            <a:extLst>
              <a:ext uri="{FF2B5EF4-FFF2-40B4-BE49-F238E27FC236}">
                <a16:creationId xmlns:a16="http://schemas.microsoft.com/office/drawing/2014/main" id="{AE2C7602-D158-40C5-AE1A-5CFDFD811967}"/>
              </a:ext>
            </a:extLst>
          </p:cNvPr>
          <p:cNvPicPr>
            <a:picLocks noChangeAspect="1"/>
          </p:cNvPicPr>
          <p:nvPr/>
        </p:nvPicPr>
        <p:blipFill rotWithShape="1">
          <a:blip r:embed="rId4"/>
          <a:srcRect l="-465" r="51587" b="44128"/>
          <a:stretch/>
        </p:blipFill>
        <p:spPr>
          <a:xfrm>
            <a:off x="827292" y="5916093"/>
            <a:ext cx="5312780" cy="824980"/>
          </a:xfrm>
          <a:prstGeom prst="rect">
            <a:avLst/>
          </a:prstGeom>
        </p:spPr>
      </p:pic>
      <p:sp>
        <p:nvSpPr>
          <p:cNvPr id="14" name="TextBox 13">
            <a:extLst>
              <a:ext uri="{FF2B5EF4-FFF2-40B4-BE49-F238E27FC236}">
                <a16:creationId xmlns:a16="http://schemas.microsoft.com/office/drawing/2014/main" id="{715CD333-8912-49C1-B06E-DA2843ECC7D0}"/>
              </a:ext>
            </a:extLst>
          </p:cNvPr>
          <p:cNvSpPr txBox="1"/>
          <p:nvPr/>
        </p:nvSpPr>
        <p:spPr>
          <a:xfrm>
            <a:off x="5505691" y="1384851"/>
            <a:ext cx="1180618" cy="523220"/>
          </a:xfrm>
          <a:prstGeom prst="rect">
            <a:avLst/>
          </a:prstGeom>
          <a:noFill/>
        </p:spPr>
        <p:txBody>
          <a:bodyPr wrap="square" rtlCol="0">
            <a:spAutoFit/>
          </a:bodyPr>
          <a:lstStyle/>
          <a:p>
            <a:pPr algn="ctr"/>
            <a:r>
              <a:rPr lang="en-US" altLang="ko-KR" sz="2800" dirty="0">
                <a:solidFill>
                  <a:srgbClr val="160967"/>
                </a:solidFill>
                <a:latin typeface="나눔스퀘어" panose="020B0600000101010101" pitchFamily="50" charset="-127"/>
                <a:ea typeface="나눔스퀘어" panose="020B0600000101010101" pitchFamily="50" charset="-127"/>
              </a:rPr>
              <a:t>VS</a:t>
            </a:r>
            <a:endParaRPr lang="ko-KR" altLang="en-US" sz="2800" dirty="0">
              <a:solidFill>
                <a:srgbClr val="160967"/>
              </a:solidFill>
              <a:latin typeface="나눔스퀘어" panose="020B0600000101010101" pitchFamily="50" charset="-127"/>
              <a:ea typeface="나눔스퀘어" panose="020B0600000101010101" pitchFamily="50" charset="-127"/>
            </a:endParaRPr>
          </a:p>
        </p:txBody>
      </p:sp>
      <p:pic>
        <p:nvPicPr>
          <p:cNvPr id="15" name="그림 14">
            <a:extLst>
              <a:ext uri="{FF2B5EF4-FFF2-40B4-BE49-F238E27FC236}">
                <a16:creationId xmlns:a16="http://schemas.microsoft.com/office/drawing/2014/main" id="{08615C5E-753D-4F9E-B3DE-53C859696638}"/>
              </a:ext>
            </a:extLst>
          </p:cNvPr>
          <p:cNvPicPr>
            <a:picLocks noChangeAspect="1"/>
          </p:cNvPicPr>
          <p:nvPr/>
        </p:nvPicPr>
        <p:blipFill>
          <a:blip r:embed="rId5"/>
          <a:stretch>
            <a:fillRect/>
          </a:stretch>
        </p:blipFill>
        <p:spPr>
          <a:xfrm>
            <a:off x="6656478" y="1892193"/>
            <a:ext cx="4640517" cy="4436389"/>
          </a:xfrm>
          <a:prstGeom prst="rect">
            <a:avLst/>
          </a:prstGeom>
        </p:spPr>
      </p:pic>
      <p:cxnSp>
        <p:nvCxnSpPr>
          <p:cNvPr id="16" name="직선 연결선 15">
            <a:extLst>
              <a:ext uri="{FF2B5EF4-FFF2-40B4-BE49-F238E27FC236}">
                <a16:creationId xmlns:a16="http://schemas.microsoft.com/office/drawing/2014/main" id="{F4C27F9E-8C85-477C-8633-B8BBD49915B5}"/>
              </a:ext>
            </a:extLst>
          </p:cNvPr>
          <p:cNvCxnSpPr>
            <a:cxnSpLocks/>
          </p:cNvCxnSpPr>
          <p:nvPr/>
        </p:nvCxnSpPr>
        <p:spPr>
          <a:xfrm>
            <a:off x="8906937" y="2316065"/>
            <a:ext cx="0" cy="342610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7E844455-F521-4465-8EC7-F402BCFCB6BF}"/>
              </a:ext>
            </a:extLst>
          </p:cNvPr>
          <p:cNvCxnSpPr>
            <a:cxnSpLocks/>
          </p:cNvCxnSpPr>
          <p:nvPr/>
        </p:nvCxnSpPr>
        <p:spPr>
          <a:xfrm>
            <a:off x="3812423" y="2316065"/>
            <a:ext cx="0" cy="342610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5177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7C3176EA-4456-4DCA-9977-DA768C32AB1C}"/>
              </a:ext>
            </a:extLst>
          </p:cNvPr>
          <p:cNvCxnSpPr>
            <a:cxnSpLocks/>
          </p:cNvCxnSpPr>
          <p:nvPr/>
        </p:nvCxnSpPr>
        <p:spPr>
          <a:xfrm>
            <a:off x="0" y="720000"/>
            <a:ext cx="12192000" cy="0"/>
          </a:xfrm>
          <a:prstGeom prst="line">
            <a:avLst/>
          </a:prstGeom>
          <a:ln w="25400">
            <a:solidFill>
              <a:srgbClr val="0058A6"/>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6BC5641-2C11-45A9-9A7E-4E498D517EE2}"/>
              </a:ext>
            </a:extLst>
          </p:cNvPr>
          <p:cNvSpPr txBox="1"/>
          <p:nvPr/>
        </p:nvSpPr>
        <p:spPr>
          <a:xfrm>
            <a:off x="719998" y="67613"/>
            <a:ext cx="5528402" cy="584775"/>
          </a:xfrm>
          <a:prstGeom prst="rect">
            <a:avLst/>
          </a:prstGeom>
          <a:noFill/>
        </p:spPr>
        <p:txBody>
          <a:bodyPr wrap="square" rtlCol="0">
            <a:spAutoFit/>
          </a:bodyPr>
          <a:lstStyle/>
          <a:p>
            <a:r>
              <a:rPr lang="en-US" altLang="ko-KR" sz="3200" b="1" dirty="0">
                <a:solidFill>
                  <a:srgbClr val="18005C"/>
                </a:solidFill>
                <a:latin typeface="나눔스퀘어" panose="020B0600000101010101" pitchFamily="50" charset="-127"/>
                <a:ea typeface="나눔스퀘어" panose="020B0600000101010101" pitchFamily="50" charset="-127"/>
              </a:rPr>
              <a:t>03.</a:t>
            </a:r>
            <a:r>
              <a:rPr lang="ko-KR" altLang="en-US" sz="3200" b="1" dirty="0">
                <a:solidFill>
                  <a:srgbClr val="18005C"/>
                </a:solidFill>
                <a:latin typeface="나눔스퀘어" panose="020B0600000101010101" pitchFamily="50" charset="-127"/>
                <a:ea typeface="나눔스퀘어" panose="020B0600000101010101" pitchFamily="50" charset="-127"/>
              </a:rPr>
              <a:t>데이터 분석 </a:t>
            </a:r>
            <a:r>
              <a:rPr lang="en-US" altLang="ko-KR" sz="2000" b="1" dirty="0">
                <a:solidFill>
                  <a:srgbClr val="18005C"/>
                </a:solidFill>
                <a:latin typeface="나눔스퀘어" panose="020B0600000101010101" pitchFamily="50" charset="-127"/>
                <a:ea typeface="나눔스퀘어" panose="020B0600000101010101" pitchFamily="50" charset="-127"/>
              </a:rPr>
              <a:t>– </a:t>
            </a:r>
            <a:r>
              <a:rPr lang="ko-KR" altLang="en-US" sz="2000" b="1" dirty="0">
                <a:solidFill>
                  <a:srgbClr val="18005C"/>
                </a:solidFill>
                <a:latin typeface="나눔스퀘어" panose="020B0600000101010101" pitchFamily="50" charset="-127"/>
                <a:ea typeface="나눔스퀘어" panose="020B0600000101010101" pitchFamily="50" charset="-127"/>
              </a:rPr>
              <a:t>선형회귀모델</a:t>
            </a:r>
          </a:p>
        </p:txBody>
      </p:sp>
      <p:sp>
        <p:nvSpPr>
          <p:cNvPr id="20" name="자유형: 도형 19">
            <a:extLst>
              <a:ext uri="{FF2B5EF4-FFF2-40B4-BE49-F238E27FC236}">
                <a16:creationId xmlns:a16="http://schemas.microsoft.com/office/drawing/2014/main" id="{9A1EFC0D-2C03-441D-8B1B-D4C8A3EE7000}"/>
              </a:ext>
            </a:extLst>
          </p:cNvPr>
          <p:cNvSpPr/>
          <p:nvPr/>
        </p:nvSpPr>
        <p:spPr>
          <a:xfrm>
            <a:off x="-1" y="0"/>
            <a:ext cx="720000" cy="720000"/>
          </a:xfrm>
          <a:custGeom>
            <a:avLst/>
            <a:gdLst>
              <a:gd name="connsiteX0" fmla="*/ 36001 w 720000"/>
              <a:gd name="connsiteY0" fmla="*/ 36000 h 720000"/>
              <a:gd name="connsiteX1" fmla="*/ 36001 w 720000"/>
              <a:gd name="connsiteY1" fmla="*/ 684000 h 720000"/>
              <a:gd name="connsiteX2" fmla="*/ 684001 w 720000"/>
              <a:gd name="connsiteY2" fmla="*/ 684000 h 720000"/>
              <a:gd name="connsiteX3" fmla="*/ 0 w 720000"/>
              <a:gd name="connsiteY3" fmla="*/ 0 h 720000"/>
              <a:gd name="connsiteX4" fmla="*/ 720000 w 720000"/>
              <a:gd name="connsiteY4" fmla="*/ 0 h 720000"/>
              <a:gd name="connsiteX5" fmla="*/ 720000 w 720000"/>
              <a:gd name="connsiteY5" fmla="*/ 720000 h 720000"/>
              <a:gd name="connsiteX6" fmla="*/ 0 w 720000"/>
              <a:gd name="connsiteY6" fmla="*/ 72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 h="720000">
                <a:moveTo>
                  <a:pt x="36001" y="36000"/>
                </a:moveTo>
                <a:lnTo>
                  <a:pt x="36001" y="684000"/>
                </a:lnTo>
                <a:lnTo>
                  <a:pt x="684001" y="684000"/>
                </a:lnTo>
                <a:close/>
                <a:moveTo>
                  <a:pt x="0" y="0"/>
                </a:moveTo>
                <a:lnTo>
                  <a:pt x="720000" y="0"/>
                </a:lnTo>
                <a:lnTo>
                  <a:pt x="720000" y="720000"/>
                </a:lnTo>
                <a:lnTo>
                  <a:pt x="0" y="720000"/>
                </a:lnTo>
                <a:close/>
              </a:path>
            </a:pathLst>
          </a:custGeom>
          <a:solidFill>
            <a:srgbClr val="0058A6"/>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pic>
        <p:nvPicPr>
          <p:cNvPr id="21" name="그림 20">
            <a:extLst>
              <a:ext uri="{FF2B5EF4-FFF2-40B4-BE49-F238E27FC236}">
                <a16:creationId xmlns:a16="http://schemas.microsoft.com/office/drawing/2014/main" id="{D957EE6D-D145-41F9-AD67-84CD3B5B61CF}"/>
              </a:ext>
            </a:extLst>
          </p:cNvPr>
          <p:cNvPicPr>
            <a:picLocks noChangeAspect="1"/>
          </p:cNvPicPr>
          <p:nvPr/>
        </p:nvPicPr>
        <p:blipFill>
          <a:blip r:embed="rId2"/>
          <a:stretch>
            <a:fillRect/>
          </a:stretch>
        </p:blipFill>
        <p:spPr>
          <a:xfrm>
            <a:off x="10444000" y="0"/>
            <a:ext cx="1748000" cy="684000"/>
          </a:xfrm>
          <a:prstGeom prst="rect">
            <a:avLst/>
          </a:prstGeom>
        </p:spPr>
      </p:pic>
      <p:sp>
        <p:nvSpPr>
          <p:cNvPr id="8" name="TextBox 7">
            <a:extLst>
              <a:ext uri="{FF2B5EF4-FFF2-40B4-BE49-F238E27FC236}">
                <a16:creationId xmlns:a16="http://schemas.microsoft.com/office/drawing/2014/main" id="{A631AD12-EF43-451D-A914-2749967CE161}"/>
              </a:ext>
            </a:extLst>
          </p:cNvPr>
          <p:cNvSpPr txBox="1"/>
          <p:nvPr/>
        </p:nvSpPr>
        <p:spPr>
          <a:xfrm>
            <a:off x="719998" y="874504"/>
            <a:ext cx="5773271" cy="461665"/>
          </a:xfrm>
          <a:prstGeom prst="rect">
            <a:avLst/>
          </a:prstGeom>
          <a:noFill/>
        </p:spPr>
        <p:txBody>
          <a:bodyPr wrap="square" rtlCol="0">
            <a:spAutoFit/>
          </a:bodyPr>
          <a:lstStyle/>
          <a:p>
            <a:r>
              <a:rPr lang="en-US" altLang="ko-KR" sz="2400" b="1" dirty="0">
                <a:solidFill>
                  <a:srgbClr val="160967"/>
                </a:solidFill>
                <a:latin typeface="나눔스퀘어 Bold"/>
                <a:ea typeface="나눔스퀘어" panose="020B0600000101010101"/>
              </a:rPr>
              <a:t>4) </a:t>
            </a:r>
            <a:r>
              <a:rPr lang="ko-KR" altLang="en-US" sz="2400" b="1" dirty="0">
                <a:solidFill>
                  <a:srgbClr val="160967"/>
                </a:solidFill>
                <a:latin typeface="나눔스퀘어 Bold"/>
                <a:ea typeface="나눔스퀘어" panose="020B0600000101010101"/>
              </a:rPr>
              <a:t>차원축소</a:t>
            </a:r>
          </a:p>
        </p:txBody>
      </p:sp>
      <p:grpSp>
        <p:nvGrpSpPr>
          <p:cNvPr id="10" name="그룹 9">
            <a:extLst>
              <a:ext uri="{FF2B5EF4-FFF2-40B4-BE49-F238E27FC236}">
                <a16:creationId xmlns:a16="http://schemas.microsoft.com/office/drawing/2014/main" id="{651E1017-F57C-4FEE-8965-120E083246FF}"/>
              </a:ext>
            </a:extLst>
          </p:cNvPr>
          <p:cNvGrpSpPr/>
          <p:nvPr/>
        </p:nvGrpSpPr>
        <p:grpSpPr>
          <a:xfrm>
            <a:off x="2430871" y="2490576"/>
            <a:ext cx="7635057" cy="523220"/>
            <a:chOff x="2314936" y="2326511"/>
            <a:chExt cx="7122290" cy="523220"/>
          </a:xfrm>
        </p:grpSpPr>
        <p:sp>
          <p:nvSpPr>
            <p:cNvPr id="11" name="TextBox 10">
              <a:extLst>
                <a:ext uri="{FF2B5EF4-FFF2-40B4-BE49-F238E27FC236}">
                  <a16:creationId xmlns:a16="http://schemas.microsoft.com/office/drawing/2014/main" id="{B1E64940-594F-4D33-8EA4-C7A86AD99B92}"/>
                </a:ext>
              </a:extLst>
            </p:cNvPr>
            <p:cNvSpPr txBox="1"/>
            <p:nvPr/>
          </p:nvSpPr>
          <p:spPr>
            <a:xfrm>
              <a:off x="2314936" y="2326511"/>
              <a:ext cx="2372811" cy="523220"/>
            </a:xfrm>
            <a:prstGeom prst="rect">
              <a:avLst/>
            </a:prstGeom>
            <a:noFill/>
          </p:spPr>
          <p:txBody>
            <a:bodyPr wrap="square" rtlCol="0">
              <a:spAutoFit/>
            </a:bodyPr>
            <a:lstStyle/>
            <a:p>
              <a:pPr algn="ctr"/>
              <a:r>
                <a:rPr lang="ko-KR" altLang="en-US" sz="2800" b="1" dirty="0">
                  <a:solidFill>
                    <a:srgbClr val="160967"/>
                  </a:solidFill>
                  <a:latin typeface="나눔스퀘어" panose="020B0600000101010101" pitchFamily="50" charset="-127"/>
                  <a:ea typeface="나눔스퀘어" panose="020B0600000101010101" pitchFamily="50" charset="-127"/>
                </a:rPr>
                <a:t>공분산 행렬</a:t>
              </a:r>
            </a:p>
          </p:txBody>
        </p:sp>
        <p:sp>
          <p:nvSpPr>
            <p:cNvPr id="12" name="TextBox 11">
              <a:extLst>
                <a:ext uri="{FF2B5EF4-FFF2-40B4-BE49-F238E27FC236}">
                  <a16:creationId xmlns:a16="http://schemas.microsoft.com/office/drawing/2014/main" id="{CA38912D-DDD9-4B37-824C-4B942059AAAE}"/>
                </a:ext>
              </a:extLst>
            </p:cNvPr>
            <p:cNvSpPr txBox="1"/>
            <p:nvPr/>
          </p:nvSpPr>
          <p:spPr>
            <a:xfrm>
              <a:off x="7064415" y="2326511"/>
              <a:ext cx="2372811" cy="523220"/>
            </a:xfrm>
            <a:prstGeom prst="rect">
              <a:avLst/>
            </a:prstGeom>
            <a:noFill/>
          </p:spPr>
          <p:txBody>
            <a:bodyPr wrap="square" rtlCol="0">
              <a:spAutoFit/>
            </a:bodyPr>
            <a:lstStyle/>
            <a:p>
              <a:pPr algn="ctr"/>
              <a:r>
                <a:rPr lang="ko-KR" altLang="en-US" sz="2800" b="1" dirty="0">
                  <a:solidFill>
                    <a:srgbClr val="160967"/>
                  </a:solidFill>
                  <a:latin typeface="나눔스퀘어" panose="020B0600000101010101" pitchFamily="50" charset="-127"/>
                  <a:ea typeface="나눔스퀘어" panose="020B0600000101010101" pitchFamily="50" charset="-127"/>
                </a:rPr>
                <a:t>상관계수 행렬</a:t>
              </a:r>
            </a:p>
          </p:txBody>
        </p:sp>
      </p:grpSp>
      <p:sp>
        <p:nvSpPr>
          <p:cNvPr id="14" name="TextBox 13">
            <a:extLst>
              <a:ext uri="{FF2B5EF4-FFF2-40B4-BE49-F238E27FC236}">
                <a16:creationId xmlns:a16="http://schemas.microsoft.com/office/drawing/2014/main" id="{715CD333-8912-49C1-B06E-DA2843ECC7D0}"/>
              </a:ext>
            </a:extLst>
          </p:cNvPr>
          <p:cNvSpPr txBox="1"/>
          <p:nvPr/>
        </p:nvSpPr>
        <p:spPr>
          <a:xfrm>
            <a:off x="5490918" y="2435426"/>
            <a:ext cx="1180618" cy="523220"/>
          </a:xfrm>
          <a:prstGeom prst="rect">
            <a:avLst/>
          </a:prstGeom>
          <a:noFill/>
        </p:spPr>
        <p:txBody>
          <a:bodyPr wrap="square" rtlCol="0">
            <a:spAutoFit/>
          </a:bodyPr>
          <a:lstStyle/>
          <a:p>
            <a:pPr algn="ctr"/>
            <a:r>
              <a:rPr lang="en-US" altLang="ko-KR" sz="2800" dirty="0">
                <a:solidFill>
                  <a:srgbClr val="160967"/>
                </a:solidFill>
                <a:latin typeface="나눔스퀘어" panose="020B0600000101010101" pitchFamily="50" charset="-127"/>
                <a:ea typeface="나눔스퀘어" panose="020B0600000101010101" pitchFamily="50" charset="-127"/>
              </a:rPr>
              <a:t>VS</a:t>
            </a:r>
            <a:endParaRPr lang="ko-KR" altLang="en-US" sz="2800" dirty="0">
              <a:solidFill>
                <a:srgbClr val="160967"/>
              </a:solidFill>
              <a:latin typeface="나눔스퀘어" panose="020B0600000101010101" pitchFamily="50" charset="-127"/>
              <a:ea typeface="나눔스퀘어" panose="020B0600000101010101" pitchFamily="50" charset="-127"/>
            </a:endParaRPr>
          </a:p>
        </p:txBody>
      </p:sp>
      <p:sp>
        <p:nvSpPr>
          <p:cNvPr id="18" name="TextBox 17">
            <a:extLst>
              <a:ext uri="{FF2B5EF4-FFF2-40B4-BE49-F238E27FC236}">
                <a16:creationId xmlns:a16="http://schemas.microsoft.com/office/drawing/2014/main" id="{9F8AF201-CB39-449F-A84E-CB82CCC7D1CD}"/>
              </a:ext>
            </a:extLst>
          </p:cNvPr>
          <p:cNvSpPr txBox="1"/>
          <p:nvPr/>
        </p:nvSpPr>
        <p:spPr>
          <a:xfrm>
            <a:off x="1473842" y="3207381"/>
            <a:ext cx="9549115" cy="168296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ko-KR" altLang="en-US" sz="2400" dirty="0">
                <a:solidFill>
                  <a:srgbClr val="160967"/>
                </a:solidFill>
                <a:latin typeface="나눔스퀘어" panose="020B0600000101010101" pitchFamily="50" charset="-127"/>
                <a:ea typeface="나눔스퀘어" panose="020B0600000101010101" pitchFamily="50" charset="-127"/>
              </a:rPr>
              <a:t>설문조사와 같은 </a:t>
            </a:r>
            <a:r>
              <a:rPr lang="en-US" altLang="ko-KR" sz="2400" dirty="0">
                <a:solidFill>
                  <a:srgbClr val="160967"/>
                </a:solidFill>
                <a:latin typeface="나눔스퀘어" panose="020B0600000101010101" pitchFamily="50" charset="-127"/>
                <a:ea typeface="나눔스퀘어" panose="020B0600000101010101" pitchFamily="50" charset="-127"/>
              </a:rPr>
              <a:t>scale </a:t>
            </a:r>
            <a:r>
              <a:rPr lang="ko-KR" altLang="en-US" sz="2400" dirty="0">
                <a:solidFill>
                  <a:srgbClr val="160967"/>
                </a:solidFill>
                <a:latin typeface="나눔스퀘어" panose="020B0600000101010101" pitchFamily="50" charset="-127"/>
                <a:ea typeface="나눔스퀘어" panose="020B0600000101010101" pitchFamily="50" charset="-127"/>
              </a:rPr>
              <a:t>점수화가 된 경우에는 </a:t>
            </a:r>
            <a:r>
              <a:rPr lang="ko-KR" altLang="en-US" sz="2400" b="1" dirty="0">
                <a:solidFill>
                  <a:srgbClr val="0054A3"/>
                </a:solidFill>
                <a:latin typeface="나눔스퀘어" panose="020B0600000101010101" pitchFamily="50" charset="-127"/>
                <a:ea typeface="나눔스퀘어" panose="020B0600000101010101" pitchFamily="50" charset="-127"/>
              </a:rPr>
              <a:t>공분산 행렬</a:t>
            </a:r>
            <a:r>
              <a:rPr lang="ko-KR" altLang="en-US" sz="2400" dirty="0">
                <a:solidFill>
                  <a:srgbClr val="160967"/>
                </a:solidFill>
                <a:latin typeface="나눔스퀘어" panose="020B0600000101010101" pitchFamily="50" charset="-127"/>
                <a:ea typeface="나눔스퀘어" panose="020B0600000101010101" pitchFamily="50" charset="-127"/>
              </a:rPr>
              <a:t>을 사용</a:t>
            </a:r>
            <a:endParaRPr lang="en-US" altLang="ko-KR" sz="2400" dirty="0">
              <a:solidFill>
                <a:srgbClr val="160967"/>
              </a:solidFill>
              <a:latin typeface="나눔스퀘어" panose="020B0600000101010101" pitchFamily="50" charset="-127"/>
              <a:ea typeface="나눔스퀘어" panose="020B0600000101010101" pitchFamily="50" charset="-127"/>
            </a:endParaRPr>
          </a:p>
          <a:p>
            <a:pPr marL="342900" indent="-342900">
              <a:lnSpc>
                <a:spcPct val="150000"/>
              </a:lnSpc>
              <a:buFont typeface="Arial" panose="020B0604020202020204" pitchFamily="34" charset="0"/>
              <a:buChar char="•"/>
            </a:pPr>
            <a:r>
              <a:rPr lang="ko-KR" altLang="en-US" sz="2400" dirty="0">
                <a:solidFill>
                  <a:srgbClr val="160967"/>
                </a:solidFill>
                <a:latin typeface="나눔스퀘어" panose="020B0600000101010101" pitchFamily="50" charset="-127"/>
                <a:ea typeface="나눔스퀘어" panose="020B0600000101010101" pitchFamily="50" charset="-127"/>
              </a:rPr>
              <a:t>변수의 </a:t>
            </a:r>
            <a:r>
              <a:rPr lang="en-US" altLang="ko-KR" sz="2400" dirty="0">
                <a:solidFill>
                  <a:srgbClr val="160967"/>
                </a:solidFill>
                <a:latin typeface="나눔스퀘어" panose="020B0600000101010101" pitchFamily="50" charset="-127"/>
                <a:ea typeface="나눔스퀘어" panose="020B0600000101010101" pitchFamily="50" charset="-127"/>
              </a:rPr>
              <a:t>scale</a:t>
            </a:r>
            <a:r>
              <a:rPr lang="ko-KR" altLang="en-US" sz="2400" dirty="0">
                <a:solidFill>
                  <a:srgbClr val="160967"/>
                </a:solidFill>
                <a:latin typeface="나눔스퀘어" panose="020B0600000101010101" pitchFamily="50" charset="-127"/>
                <a:ea typeface="나눔스퀘어" panose="020B0600000101010101" pitchFamily="50" charset="-127"/>
              </a:rPr>
              <a:t>이 많이 다른 경우</a:t>
            </a:r>
            <a:r>
              <a:rPr lang="en-US" altLang="ko-KR" sz="2400" dirty="0">
                <a:solidFill>
                  <a:srgbClr val="160967"/>
                </a:solidFill>
                <a:latin typeface="나눔스퀘어" panose="020B0600000101010101" pitchFamily="50" charset="-127"/>
                <a:ea typeface="나눔스퀘어" panose="020B0600000101010101" pitchFamily="50" charset="-127"/>
              </a:rPr>
              <a:t>, </a:t>
            </a:r>
            <a:r>
              <a:rPr lang="ko-KR" altLang="en-US" sz="2400" dirty="0">
                <a:solidFill>
                  <a:srgbClr val="160967"/>
                </a:solidFill>
                <a:latin typeface="나눔스퀘어" panose="020B0600000101010101" pitchFamily="50" charset="-127"/>
                <a:ea typeface="나눔스퀘어" panose="020B0600000101010101" pitchFamily="50" charset="-127"/>
              </a:rPr>
              <a:t>특정 변수가 전체적인 경향을 좌우하기 때문에 </a:t>
            </a:r>
            <a:r>
              <a:rPr lang="ko-KR" altLang="en-US" sz="2400" b="1" dirty="0">
                <a:solidFill>
                  <a:srgbClr val="0054A3"/>
                </a:solidFill>
                <a:latin typeface="나눔스퀘어" panose="020B0600000101010101" pitchFamily="50" charset="-127"/>
                <a:ea typeface="나눔스퀘어" panose="020B0600000101010101" pitchFamily="50" charset="-127"/>
              </a:rPr>
              <a:t>상관계수 행렬</a:t>
            </a:r>
            <a:r>
              <a:rPr lang="ko-KR" altLang="en-US" sz="2400" dirty="0">
                <a:solidFill>
                  <a:srgbClr val="160967"/>
                </a:solidFill>
                <a:latin typeface="나눔스퀘어" panose="020B0600000101010101" pitchFamily="50" charset="-127"/>
                <a:ea typeface="나눔스퀘어" panose="020B0600000101010101" pitchFamily="50" charset="-127"/>
              </a:rPr>
              <a:t>을 사용</a:t>
            </a:r>
          </a:p>
        </p:txBody>
      </p:sp>
      <p:sp>
        <p:nvSpPr>
          <p:cNvPr id="2" name="직사각형 1">
            <a:extLst>
              <a:ext uri="{FF2B5EF4-FFF2-40B4-BE49-F238E27FC236}">
                <a16:creationId xmlns:a16="http://schemas.microsoft.com/office/drawing/2014/main" id="{95E2BED0-22FC-4246-A2B4-9D9887BE1568}"/>
              </a:ext>
            </a:extLst>
          </p:cNvPr>
          <p:cNvSpPr/>
          <p:nvPr/>
        </p:nvSpPr>
        <p:spPr>
          <a:xfrm>
            <a:off x="2430871" y="2435426"/>
            <a:ext cx="2435043" cy="5783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06141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7C3176EA-4456-4DCA-9977-DA768C32AB1C}"/>
              </a:ext>
            </a:extLst>
          </p:cNvPr>
          <p:cNvCxnSpPr>
            <a:cxnSpLocks/>
          </p:cNvCxnSpPr>
          <p:nvPr/>
        </p:nvCxnSpPr>
        <p:spPr>
          <a:xfrm>
            <a:off x="0" y="720000"/>
            <a:ext cx="12192000" cy="0"/>
          </a:xfrm>
          <a:prstGeom prst="line">
            <a:avLst/>
          </a:prstGeom>
          <a:ln w="25400">
            <a:solidFill>
              <a:srgbClr val="0058A6"/>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6BC5641-2C11-45A9-9A7E-4E498D517EE2}"/>
              </a:ext>
            </a:extLst>
          </p:cNvPr>
          <p:cNvSpPr txBox="1"/>
          <p:nvPr/>
        </p:nvSpPr>
        <p:spPr>
          <a:xfrm>
            <a:off x="719998" y="67613"/>
            <a:ext cx="5528402" cy="584775"/>
          </a:xfrm>
          <a:prstGeom prst="rect">
            <a:avLst/>
          </a:prstGeom>
          <a:noFill/>
        </p:spPr>
        <p:txBody>
          <a:bodyPr wrap="square" rtlCol="0">
            <a:spAutoFit/>
          </a:bodyPr>
          <a:lstStyle/>
          <a:p>
            <a:r>
              <a:rPr lang="en-US" altLang="ko-KR" sz="3200" b="1" dirty="0">
                <a:solidFill>
                  <a:srgbClr val="18005C"/>
                </a:solidFill>
                <a:latin typeface="나눔스퀘어" panose="020B0600000101010101" pitchFamily="50" charset="-127"/>
                <a:ea typeface="나눔스퀘어" panose="020B0600000101010101" pitchFamily="50" charset="-127"/>
              </a:rPr>
              <a:t>03.</a:t>
            </a:r>
            <a:r>
              <a:rPr lang="ko-KR" altLang="en-US" sz="3200" b="1" dirty="0">
                <a:solidFill>
                  <a:srgbClr val="18005C"/>
                </a:solidFill>
                <a:latin typeface="나눔스퀘어" panose="020B0600000101010101" pitchFamily="50" charset="-127"/>
                <a:ea typeface="나눔스퀘어" panose="020B0600000101010101" pitchFamily="50" charset="-127"/>
              </a:rPr>
              <a:t>데이터 분석 </a:t>
            </a:r>
            <a:r>
              <a:rPr lang="en-US" altLang="ko-KR" sz="2000" b="1" dirty="0">
                <a:solidFill>
                  <a:srgbClr val="18005C"/>
                </a:solidFill>
                <a:latin typeface="나눔스퀘어" panose="020B0600000101010101" pitchFamily="50" charset="-127"/>
                <a:ea typeface="나눔스퀘어" panose="020B0600000101010101" pitchFamily="50" charset="-127"/>
              </a:rPr>
              <a:t>– </a:t>
            </a:r>
            <a:r>
              <a:rPr lang="ko-KR" altLang="en-US" sz="2000" b="1" dirty="0">
                <a:solidFill>
                  <a:srgbClr val="18005C"/>
                </a:solidFill>
                <a:latin typeface="나눔스퀘어" panose="020B0600000101010101" pitchFamily="50" charset="-127"/>
                <a:ea typeface="나눔스퀘어" panose="020B0600000101010101" pitchFamily="50" charset="-127"/>
              </a:rPr>
              <a:t>선형회귀모델</a:t>
            </a:r>
          </a:p>
        </p:txBody>
      </p:sp>
      <p:sp>
        <p:nvSpPr>
          <p:cNvPr id="20" name="자유형: 도형 19">
            <a:extLst>
              <a:ext uri="{FF2B5EF4-FFF2-40B4-BE49-F238E27FC236}">
                <a16:creationId xmlns:a16="http://schemas.microsoft.com/office/drawing/2014/main" id="{9A1EFC0D-2C03-441D-8B1B-D4C8A3EE7000}"/>
              </a:ext>
            </a:extLst>
          </p:cNvPr>
          <p:cNvSpPr/>
          <p:nvPr/>
        </p:nvSpPr>
        <p:spPr>
          <a:xfrm>
            <a:off x="-1" y="0"/>
            <a:ext cx="720000" cy="720000"/>
          </a:xfrm>
          <a:custGeom>
            <a:avLst/>
            <a:gdLst>
              <a:gd name="connsiteX0" fmla="*/ 36001 w 720000"/>
              <a:gd name="connsiteY0" fmla="*/ 36000 h 720000"/>
              <a:gd name="connsiteX1" fmla="*/ 36001 w 720000"/>
              <a:gd name="connsiteY1" fmla="*/ 684000 h 720000"/>
              <a:gd name="connsiteX2" fmla="*/ 684001 w 720000"/>
              <a:gd name="connsiteY2" fmla="*/ 684000 h 720000"/>
              <a:gd name="connsiteX3" fmla="*/ 0 w 720000"/>
              <a:gd name="connsiteY3" fmla="*/ 0 h 720000"/>
              <a:gd name="connsiteX4" fmla="*/ 720000 w 720000"/>
              <a:gd name="connsiteY4" fmla="*/ 0 h 720000"/>
              <a:gd name="connsiteX5" fmla="*/ 720000 w 720000"/>
              <a:gd name="connsiteY5" fmla="*/ 720000 h 720000"/>
              <a:gd name="connsiteX6" fmla="*/ 0 w 720000"/>
              <a:gd name="connsiteY6" fmla="*/ 72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 h="720000">
                <a:moveTo>
                  <a:pt x="36001" y="36000"/>
                </a:moveTo>
                <a:lnTo>
                  <a:pt x="36001" y="684000"/>
                </a:lnTo>
                <a:lnTo>
                  <a:pt x="684001" y="684000"/>
                </a:lnTo>
                <a:close/>
                <a:moveTo>
                  <a:pt x="0" y="0"/>
                </a:moveTo>
                <a:lnTo>
                  <a:pt x="720000" y="0"/>
                </a:lnTo>
                <a:lnTo>
                  <a:pt x="720000" y="720000"/>
                </a:lnTo>
                <a:lnTo>
                  <a:pt x="0" y="720000"/>
                </a:lnTo>
                <a:close/>
              </a:path>
            </a:pathLst>
          </a:custGeom>
          <a:solidFill>
            <a:srgbClr val="0058A6"/>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pic>
        <p:nvPicPr>
          <p:cNvPr id="21" name="그림 20">
            <a:extLst>
              <a:ext uri="{FF2B5EF4-FFF2-40B4-BE49-F238E27FC236}">
                <a16:creationId xmlns:a16="http://schemas.microsoft.com/office/drawing/2014/main" id="{D957EE6D-D145-41F9-AD67-84CD3B5B61CF}"/>
              </a:ext>
            </a:extLst>
          </p:cNvPr>
          <p:cNvPicPr>
            <a:picLocks noChangeAspect="1"/>
          </p:cNvPicPr>
          <p:nvPr/>
        </p:nvPicPr>
        <p:blipFill>
          <a:blip r:embed="rId2"/>
          <a:stretch>
            <a:fillRect/>
          </a:stretch>
        </p:blipFill>
        <p:spPr>
          <a:xfrm>
            <a:off x="10444000" y="0"/>
            <a:ext cx="1748000" cy="684000"/>
          </a:xfrm>
          <a:prstGeom prst="rect">
            <a:avLst/>
          </a:prstGeom>
        </p:spPr>
      </p:pic>
      <p:sp>
        <p:nvSpPr>
          <p:cNvPr id="8" name="TextBox 7">
            <a:extLst>
              <a:ext uri="{FF2B5EF4-FFF2-40B4-BE49-F238E27FC236}">
                <a16:creationId xmlns:a16="http://schemas.microsoft.com/office/drawing/2014/main" id="{A631AD12-EF43-451D-A914-2749967CE161}"/>
              </a:ext>
            </a:extLst>
          </p:cNvPr>
          <p:cNvSpPr txBox="1"/>
          <p:nvPr/>
        </p:nvSpPr>
        <p:spPr>
          <a:xfrm>
            <a:off x="719998" y="874504"/>
            <a:ext cx="5773271" cy="461665"/>
          </a:xfrm>
          <a:prstGeom prst="rect">
            <a:avLst/>
          </a:prstGeom>
          <a:noFill/>
        </p:spPr>
        <p:txBody>
          <a:bodyPr wrap="square" rtlCol="0">
            <a:spAutoFit/>
          </a:bodyPr>
          <a:lstStyle/>
          <a:p>
            <a:r>
              <a:rPr lang="en-US" altLang="ko-KR" sz="2400" b="1" dirty="0">
                <a:solidFill>
                  <a:srgbClr val="160967"/>
                </a:solidFill>
                <a:latin typeface="나눔스퀘어 Bold"/>
                <a:ea typeface="나눔스퀘어" panose="020B0600000101010101"/>
              </a:rPr>
              <a:t>5) </a:t>
            </a:r>
            <a:r>
              <a:rPr lang="ko-KR" altLang="en-US" sz="2400" b="1" dirty="0">
                <a:solidFill>
                  <a:srgbClr val="160967"/>
                </a:solidFill>
                <a:latin typeface="나눔스퀘어 Bold"/>
                <a:ea typeface="나눔스퀘어" panose="020B0600000101010101"/>
              </a:rPr>
              <a:t>모델링</a:t>
            </a:r>
          </a:p>
        </p:txBody>
      </p:sp>
      <p:pic>
        <p:nvPicPr>
          <p:cNvPr id="9" name="그림 8">
            <a:extLst>
              <a:ext uri="{FF2B5EF4-FFF2-40B4-BE49-F238E27FC236}">
                <a16:creationId xmlns:a16="http://schemas.microsoft.com/office/drawing/2014/main" id="{DA7611D6-9508-4ADC-BC46-FF350C203751}"/>
              </a:ext>
            </a:extLst>
          </p:cNvPr>
          <p:cNvPicPr>
            <a:picLocks noChangeAspect="1"/>
          </p:cNvPicPr>
          <p:nvPr/>
        </p:nvPicPr>
        <p:blipFill>
          <a:blip r:embed="rId3"/>
          <a:stretch>
            <a:fillRect/>
          </a:stretch>
        </p:blipFill>
        <p:spPr>
          <a:xfrm>
            <a:off x="626699" y="2218775"/>
            <a:ext cx="5715000" cy="3924300"/>
          </a:xfrm>
          <a:prstGeom prst="rect">
            <a:avLst/>
          </a:prstGeom>
        </p:spPr>
      </p:pic>
      <p:pic>
        <p:nvPicPr>
          <p:cNvPr id="11" name="그림 10">
            <a:extLst>
              <a:ext uri="{FF2B5EF4-FFF2-40B4-BE49-F238E27FC236}">
                <a16:creationId xmlns:a16="http://schemas.microsoft.com/office/drawing/2014/main" id="{1B3009FB-1DD0-4253-92D3-A1A72E96E4F9}"/>
              </a:ext>
            </a:extLst>
          </p:cNvPr>
          <p:cNvPicPr>
            <a:picLocks noChangeAspect="1"/>
          </p:cNvPicPr>
          <p:nvPr/>
        </p:nvPicPr>
        <p:blipFill>
          <a:blip r:embed="rId4"/>
          <a:stretch>
            <a:fillRect/>
          </a:stretch>
        </p:blipFill>
        <p:spPr>
          <a:xfrm>
            <a:off x="5974884" y="2237063"/>
            <a:ext cx="6124575" cy="3810000"/>
          </a:xfrm>
          <a:prstGeom prst="rect">
            <a:avLst/>
          </a:prstGeom>
        </p:spPr>
      </p:pic>
      <p:grpSp>
        <p:nvGrpSpPr>
          <p:cNvPr id="16" name="그룹 15">
            <a:extLst>
              <a:ext uri="{FF2B5EF4-FFF2-40B4-BE49-F238E27FC236}">
                <a16:creationId xmlns:a16="http://schemas.microsoft.com/office/drawing/2014/main" id="{5C9EF526-BF3A-4861-AF86-062D14867E6D}"/>
              </a:ext>
            </a:extLst>
          </p:cNvPr>
          <p:cNvGrpSpPr/>
          <p:nvPr/>
        </p:nvGrpSpPr>
        <p:grpSpPr>
          <a:xfrm>
            <a:off x="2430871" y="1440001"/>
            <a:ext cx="7635057" cy="523220"/>
            <a:chOff x="2314936" y="2326511"/>
            <a:chExt cx="7122290" cy="523220"/>
          </a:xfrm>
        </p:grpSpPr>
        <p:sp>
          <p:nvSpPr>
            <p:cNvPr id="19" name="TextBox 18">
              <a:extLst>
                <a:ext uri="{FF2B5EF4-FFF2-40B4-BE49-F238E27FC236}">
                  <a16:creationId xmlns:a16="http://schemas.microsoft.com/office/drawing/2014/main" id="{C17F47A8-9E5E-488F-8AD5-B24B53FA7745}"/>
                </a:ext>
              </a:extLst>
            </p:cNvPr>
            <p:cNvSpPr txBox="1"/>
            <p:nvPr/>
          </p:nvSpPr>
          <p:spPr>
            <a:xfrm>
              <a:off x="2314936" y="2326511"/>
              <a:ext cx="2372811" cy="523220"/>
            </a:xfrm>
            <a:prstGeom prst="rect">
              <a:avLst/>
            </a:prstGeom>
            <a:noFill/>
          </p:spPr>
          <p:txBody>
            <a:bodyPr wrap="square" rtlCol="0">
              <a:spAutoFit/>
            </a:bodyPr>
            <a:lstStyle/>
            <a:p>
              <a:pPr algn="ctr"/>
              <a:r>
                <a:rPr lang="ko-KR" altLang="en-US" sz="2800" dirty="0">
                  <a:solidFill>
                    <a:srgbClr val="160967"/>
                  </a:solidFill>
                  <a:latin typeface="나눔스퀘어" panose="020B0600000101010101" pitchFamily="50" charset="-127"/>
                  <a:ea typeface="나눔스퀘어" panose="020B0600000101010101" pitchFamily="50" charset="-127"/>
                </a:rPr>
                <a:t>전진선택법</a:t>
              </a:r>
            </a:p>
          </p:txBody>
        </p:sp>
        <p:sp>
          <p:nvSpPr>
            <p:cNvPr id="22" name="TextBox 21">
              <a:extLst>
                <a:ext uri="{FF2B5EF4-FFF2-40B4-BE49-F238E27FC236}">
                  <a16:creationId xmlns:a16="http://schemas.microsoft.com/office/drawing/2014/main" id="{75CAF412-FD34-4D54-ADA6-6CD571EA219E}"/>
                </a:ext>
              </a:extLst>
            </p:cNvPr>
            <p:cNvSpPr txBox="1"/>
            <p:nvPr/>
          </p:nvSpPr>
          <p:spPr>
            <a:xfrm>
              <a:off x="7064415" y="2326511"/>
              <a:ext cx="2372811" cy="523220"/>
            </a:xfrm>
            <a:prstGeom prst="rect">
              <a:avLst/>
            </a:prstGeom>
            <a:noFill/>
          </p:spPr>
          <p:txBody>
            <a:bodyPr wrap="square" rtlCol="0">
              <a:spAutoFit/>
            </a:bodyPr>
            <a:lstStyle/>
            <a:p>
              <a:pPr algn="ctr"/>
              <a:r>
                <a:rPr lang="ko-KR" altLang="en-US" sz="2800" dirty="0">
                  <a:solidFill>
                    <a:srgbClr val="160967"/>
                  </a:solidFill>
                  <a:latin typeface="나눔스퀘어" panose="020B0600000101010101" pitchFamily="50" charset="-127"/>
                  <a:ea typeface="나눔스퀘어" panose="020B0600000101010101" pitchFamily="50" charset="-127"/>
                </a:rPr>
                <a:t>후진선택법</a:t>
              </a:r>
            </a:p>
          </p:txBody>
        </p:sp>
      </p:grpSp>
      <p:sp>
        <p:nvSpPr>
          <p:cNvPr id="23" name="TextBox 22">
            <a:extLst>
              <a:ext uri="{FF2B5EF4-FFF2-40B4-BE49-F238E27FC236}">
                <a16:creationId xmlns:a16="http://schemas.microsoft.com/office/drawing/2014/main" id="{E11280C2-D51F-4B13-8E64-DC7867B845FC}"/>
              </a:ext>
            </a:extLst>
          </p:cNvPr>
          <p:cNvSpPr txBox="1"/>
          <p:nvPr/>
        </p:nvSpPr>
        <p:spPr>
          <a:xfrm>
            <a:off x="5490918" y="1384851"/>
            <a:ext cx="1180618" cy="523220"/>
          </a:xfrm>
          <a:prstGeom prst="rect">
            <a:avLst/>
          </a:prstGeom>
          <a:noFill/>
        </p:spPr>
        <p:txBody>
          <a:bodyPr wrap="square" rtlCol="0">
            <a:spAutoFit/>
          </a:bodyPr>
          <a:lstStyle/>
          <a:p>
            <a:pPr algn="ctr"/>
            <a:r>
              <a:rPr lang="en-US" altLang="ko-KR" sz="2800" dirty="0">
                <a:solidFill>
                  <a:srgbClr val="160967"/>
                </a:solidFill>
                <a:latin typeface="나눔스퀘어" panose="020B0600000101010101" pitchFamily="50" charset="-127"/>
                <a:ea typeface="나눔스퀘어" panose="020B0600000101010101" pitchFamily="50" charset="-127"/>
              </a:rPr>
              <a:t>VS</a:t>
            </a:r>
            <a:endParaRPr lang="ko-KR" altLang="en-US" sz="2800" dirty="0">
              <a:solidFill>
                <a:srgbClr val="160967"/>
              </a:solidFill>
              <a:latin typeface="나눔스퀘어" panose="020B0600000101010101" pitchFamily="50" charset="-127"/>
              <a:ea typeface="나눔스퀘어" panose="020B0600000101010101" pitchFamily="50" charset="-127"/>
            </a:endParaRPr>
          </a:p>
        </p:txBody>
      </p:sp>
      <p:sp>
        <p:nvSpPr>
          <p:cNvPr id="14" name="직사각형 13">
            <a:extLst>
              <a:ext uri="{FF2B5EF4-FFF2-40B4-BE49-F238E27FC236}">
                <a16:creationId xmlns:a16="http://schemas.microsoft.com/office/drawing/2014/main" id="{B917D2CD-7EA0-4438-B056-CA45C3F4B816}"/>
              </a:ext>
            </a:extLst>
          </p:cNvPr>
          <p:cNvSpPr/>
          <p:nvPr/>
        </p:nvSpPr>
        <p:spPr>
          <a:xfrm>
            <a:off x="700948" y="5667375"/>
            <a:ext cx="2127977" cy="1428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a:extLst>
              <a:ext uri="{FF2B5EF4-FFF2-40B4-BE49-F238E27FC236}">
                <a16:creationId xmlns:a16="http://schemas.microsoft.com/office/drawing/2014/main" id="{A2334143-D8BE-43B4-A570-F8DC340FA084}"/>
              </a:ext>
            </a:extLst>
          </p:cNvPr>
          <p:cNvSpPr/>
          <p:nvPr/>
        </p:nvSpPr>
        <p:spPr>
          <a:xfrm>
            <a:off x="5974884" y="5686425"/>
            <a:ext cx="2127977" cy="1428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055566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7C3176EA-4456-4DCA-9977-DA768C32AB1C}"/>
              </a:ext>
            </a:extLst>
          </p:cNvPr>
          <p:cNvCxnSpPr>
            <a:cxnSpLocks/>
          </p:cNvCxnSpPr>
          <p:nvPr/>
        </p:nvCxnSpPr>
        <p:spPr>
          <a:xfrm>
            <a:off x="0" y="720000"/>
            <a:ext cx="12192000" cy="0"/>
          </a:xfrm>
          <a:prstGeom prst="line">
            <a:avLst/>
          </a:prstGeom>
          <a:ln w="25400">
            <a:solidFill>
              <a:srgbClr val="0058A6"/>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6BC5641-2C11-45A9-9A7E-4E498D517EE2}"/>
              </a:ext>
            </a:extLst>
          </p:cNvPr>
          <p:cNvSpPr txBox="1"/>
          <p:nvPr/>
        </p:nvSpPr>
        <p:spPr>
          <a:xfrm>
            <a:off x="719998" y="67613"/>
            <a:ext cx="5528402" cy="584775"/>
          </a:xfrm>
          <a:prstGeom prst="rect">
            <a:avLst/>
          </a:prstGeom>
          <a:noFill/>
        </p:spPr>
        <p:txBody>
          <a:bodyPr wrap="square" rtlCol="0">
            <a:spAutoFit/>
          </a:bodyPr>
          <a:lstStyle/>
          <a:p>
            <a:r>
              <a:rPr lang="en-US" altLang="ko-KR" sz="3200" b="1" dirty="0">
                <a:solidFill>
                  <a:srgbClr val="18005C"/>
                </a:solidFill>
                <a:latin typeface="나눔스퀘어" panose="020B0600000101010101" pitchFamily="50" charset="-127"/>
                <a:ea typeface="나눔스퀘어" panose="020B0600000101010101" pitchFamily="50" charset="-127"/>
              </a:rPr>
              <a:t>03.</a:t>
            </a:r>
            <a:r>
              <a:rPr lang="ko-KR" altLang="en-US" sz="3200" b="1" dirty="0">
                <a:solidFill>
                  <a:srgbClr val="18005C"/>
                </a:solidFill>
                <a:latin typeface="나눔스퀘어" panose="020B0600000101010101" pitchFamily="50" charset="-127"/>
                <a:ea typeface="나눔스퀘어" panose="020B0600000101010101" pitchFamily="50" charset="-127"/>
              </a:rPr>
              <a:t>데이터 분석 </a:t>
            </a:r>
            <a:r>
              <a:rPr lang="en-US" altLang="ko-KR" sz="2000" b="1" dirty="0">
                <a:solidFill>
                  <a:srgbClr val="18005C"/>
                </a:solidFill>
                <a:latin typeface="나눔스퀘어" panose="020B0600000101010101" pitchFamily="50" charset="-127"/>
                <a:ea typeface="나눔스퀘어" panose="020B0600000101010101" pitchFamily="50" charset="-127"/>
              </a:rPr>
              <a:t>– </a:t>
            </a:r>
            <a:r>
              <a:rPr lang="ko-KR" altLang="en-US" sz="2000" b="1" dirty="0">
                <a:solidFill>
                  <a:srgbClr val="18005C"/>
                </a:solidFill>
                <a:latin typeface="나눔스퀘어" panose="020B0600000101010101" pitchFamily="50" charset="-127"/>
                <a:ea typeface="나눔스퀘어" panose="020B0600000101010101" pitchFamily="50" charset="-127"/>
              </a:rPr>
              <a:t>선형회귀모델</a:t>
            </a:r>
          </a:p>
        </p:txBody>
      </p:sp>
      <p:sp>
        <p:nvSpPr>
          <p:cNvPr id="20" name="자유형: 도형 19">
            <a:extLst>
              <a:ext uri="{FF2B5EF4-FFF2-40B4-BE49-F238E27FC236}">
                <a16:creationId xmlns:a16="http://schemas.microsoft.com/office/drawing/2014/main" id="{9A1EFC0D-2C03-441D-8B1B-D4C8A3EE7000}"/>
              </a:ext>
            </a:extLst>
          </p:cNvPr>
          <p:cNvSpPr/>
          <p:nvPr/>
        </p:nvSpPr>
        <p:spPr>
          <a:xfrm>
            <a:off x="-1" y="0"/>
            <a:ext cx="720000" cy="720000"/>
          </a:xfrm>
          <a:custGeom>
            <a:avLst/>
            <a:gdLst>
              <a:gd name="connsiteX0" fmla="*/ 36001 w 720000"/>
              <a:gd name="connsiteY0" fmla="*/ 36000 h 720000"/>
              <a:gd name="connsiteX1" fmla="*/ 36001 w 720000"/>
              <a:gd name="connsiteY1" fmla="*/ 684000 h 720000"/>
              <a:gd name="connsiteX2" fmla="*/ 684001 w 720000"/>
              <a:gd name="connsiteY2" fmla="*/ 684000 h 720000"/>
              <a:gd name="connsiteX3" fmla="*/ 0 w 720000"/>
              <a:gd name="connsiteY3" fmla="*/ 0 h 720000"/>
              <a:gd name="connsiteX4" fmla="*/ 720000 w 720000"/>
              <a:gd name="connsiteY4" fmla="*/ 0 h 720000"/>
              <a:gd name="connsiteX5" fmla="*/ 720000 w 720000"/>
              <a:gd name="connsiteY5" fmla="*/ 720000 h 720000"/>
              <a:gd name="connsiteX6" fmla="*/ 0 w 720000"/>
              <a:gd name="connsiteY6" fmla="*/ 72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 h="720000">
                <a:moveTo>
                  <a:pt x="36001" y="36000"/>
                </a:moveTo>
                <a:lnTo>
                  <a:pt x="36001" y="684000"/>
                </a:lnTo>
                <a:lnTo>
                  <a:pt x="684001" y="684000"/>
                </a:lnTo>
                <a:close/>
                <a:moveTo>
                  <a:pt x="0" y="0"/>
                </a:moveTo>
                <a:lnTo>
                  <a:pt x="720000" y="0"/>
                </a:lnTo>
                <a:lnTo>
                  <a:pt x="720000" y="720000"/>
                </a:lnTo>
                <a:lnTo>
                  <a:pt x="0" y="720000"/>
                </a:lnTo>
                <a:close/>
              </a:path>
            </a:pathLst>
          </a:custGeom>
          <a:solidFill>
            <a:srgbClr val="0058A6"/>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pic>
        <p:nvPicPr>
          <p:cNvPr id="21" name="그림 20">
            <a:extLst>
              <a:ext uri="{FF2B5EF4-FFF2-40B4-BE49-F238E27FC236}">
                <a16:creationId xmlns:a16="http://schemas.microsoft.com/office/drawing/2014/main" id="{D957EE6D-D145-41F9-AD67-84CD3B5B61CF}"/>
              </a:ext>
            </a:extLst>
          </p:cNvPr>
          <p:cNvPicPr>
            <a:picLocks noChangeAspect="1"/>
          </p:cNvPicPr>
          <p:nvPr/>
        </p:nvPicPr>
        <p:blipFill>
          <a:blip r:embed="rId2"/>
          <a:stretch>
            <a:fillRect/>
          </a:stretch>
        </p:blipFill>
        <p:spPr>
          <a:xfrm>
            <a:off x="10444000" y="0"/>
            <a:ext cx="1748000" cy="684000"/>
          </a:xfrm>
          <a:prstGeom prst="rect">
            <a:avLst/>
          </a:prstGeom>
        </p:spPr>
      </p:pic>
      <p:sp>
        <p:nvSpPr>
          <p:cNvPr id="8" name="TextBox 7">
            <a:extLst>
              <a:ext uri="{FF2B5EF4-FFF2-40B4-BE49-F238E27FC236}">
                <a16:creationId xmlns:a16="http://schemas.microsoft.com/office/drawing/2014/main" id="{A631AD12-EF43-451D-A914-2749967CE161}"/>
              </a:ext>
            </a:extLst>
          </p:cNvPr>
          <p:cNvSpPr txBox="1"/>
          <p:nvPr/>
        </p:nvSpPr>
        <p:spPr>
          <a:xfrm>
            <a:off x="719998" y="874504"/>
            <a:ext cx="5773271" cy="461665"/>
          </a:xfrm>
          <a:prstGeom prst="rect">
            <a:avLst/>
          </a:prstGeom>
          <a:noFill/>
        </p:spPr>
        <p:txBody>
          <a:bodyPr wrap="square" rtlCol="0">
            <a:spAutoFit/>
          </a:bodyPr>
          <a:lstStyle/>
          <a:p>
            <a:r>
              <a:rPr lang="en-US" altLang="ko-KR" sz="2400" b="1" dirty="0">
                <a:solidFill>
                  <a:srgbClr val="160967"/>
                </a:solidFill>
                <a:latin typeface="나눔스퀘어 Bold"/>
                <a:ea typeface="나눔스퀘어" panose="020B0600000101010101"/>
              </a:rPr>
              <a:t>5) </a:t>
            </a:r>
            <a:r>
              <a:rPr lang="ko-KR" altLang="en-US" sz="2400" b="1" dirty="0">
                <a:solidFill>
                  <a:srgbClr val="160967"/>
                </a:solidFill>
                <a:latin typeface="나눔스퀘어 Bold"/>
                <a:ea typeface="나눔스퀘어" panose="020B0600000101010101"/>
              </a:rPr>
              <a:t>모델링</a:t>
            </a:r>
          </a:p>
        </p:txBody>
      </p:sp>
      <p:pic>
        <p:nvPicPr>
          <p:cNvPr id="5" name="그림 4">
            <a:extLst>
              <a:ext uri="{FF2B5EF4-FFF2-40B4-BE49-F238E27FC236}">
                <a16:creationId xmlns:a16="http://schemas.microsoft.com/office/drawing/2014/main" id="{CD434AFD-34AD-4E2A-A9A4-78B1A7FF0B1C}"/>
              </a:ext>
            </a:extLst>
          </p:cNvPr>
          <p:cNvPicPr>
            <a:picLocks noChangeAspect="1"/>
          </p:cNvPicPr>
          <p:nvPr/>
        </p:nvPicPr>
        <p:blipFill>
          <a:blip r:embed="rId3"/>
          <a:stretch>
            <a:fillRect/>
          </a:stretch>
        </p:blipFill>
        <p:spPr>
          <a:xfrm>
            <a:off x="1595525" y="1336169"/>
            <a:ext cx="9305750" cy="5275387"/>
          </a:xfrm>
          <a:prstGeom prst="rect">
            <a:avLst/>
          </a:prstGeom>
        </p:spPr>
      </p:pic>
    </p:spTree>
    <p:extLst>
      <p:ext uri="{BB962C8B-B14F-4D97-AF65-F5344CB8AC3E}">
        <p14:creationId xmlns:p14="http://schemas.microsoft.com/office/powerpoint/2010/main" val="868012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7C3176EA-4456-4DCA-9977-DA768C32AB1C}"/>
              </a:ext>
            </a:extLst>
          </p:cNvPr>
          <p:cNvCxnSpPr>
            <a:cxnSpLocks/>
          </p:cNvCxnSpPr>
          <p:nvPr/>
        </p:nvCxnSpPr>
        <p:spPr>
          <a:xfrm>
            <a:off x="0" y="720000"/>
            <a:ext cx="12192000" cy="0"/>
          </a:xfrm>
          <a:prstGeom prst="line">
            <a:avLst/>
          </a:prstGeom>
          <a:ln w="25400">
            <a:solidFill>
              <a:srgbClr val="0058A6"/>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6BC5641-2C11-45A9-9A7E-4E498D517EE2}"/>
              </a:ext>
            </a:extLst>
          </p:cNvPr>
          <p:cNvSpPr txBox="1"/>
          <p:nvPr/>
        </p:nvSpPr>
        <p:spPr>
          <a:xfrm>
            <a:off x="719999" y="67613"/>
            <a:ext cx="5309326" cy="584775"/>
          </a:xfrm>
          <a:prstGeom prst="rect">
            <a:avLst/>
          </a:prstGeom>
          <a:noFill/>
        </p:spPr>
        <p:txBody>
          <a:bodyPr wrap="square" rtlCol="0">
            <a:spAutoFit/>
          </a:bodyPr>
          <a:lstStyle/>
          <a:p>
            <a:r>
              <a:rPr lang="en-US" altLang="ko-KR" sz="3200" b="1" dirty="0">
                <a:solidFill>
                  <a:srgbClr val="18005C"/>
                </a:solidFill>
                <a:latin typeface="나눔스퀘어" panose="020B0600000101010101" pitchFamily="50" charset="-127"/>
                <a:ea typeface="나눔스퀘어" panose="020B0600000101010101" pitchFamily="50" charset="-127"/>
              </a:rPr>
              <a:t>03.</a:t>
            </a:r>
            <a:r>
              <a:rPr lang="ko-KR" altLang="en-US" sz="3200" b="1" dirty="0">
                <a:solidFill>
                  <a:srgbClr val="18005C"/>
                </a:solidFill>
                <a:latin typeface="나눔스퀘어" panose="020B0600000101010101" pitchFamily="50" charset="-127"/>
                <a:ea typeface="나눔스퀘어" panose="020B0600000101010101" pitchFamily="50" charset="-127"/>
              </a:rPr>
              <a:t>데이터 분석 </a:t>
            </a:r>
            <a:r>
              <a:rPr lang="en-US" altLang="ko-KR" sz="2000" b="1" dirty="0">
                <a:solidFill>
                  <a:srgbClr val="18005C"/>
                </a:solidFill>
                <a:latin typeface="나눔스퀘어" panose="020B0600000101010101" pitchFamily="50" charset="-127"/>
                <a:ea typeface="나눔스퀘어" panose="020B0600000101010101" pitchFamily="50" charset="-127"/>
              </a:rPr>
              <a:t>– </a:t>
            </a:r>
            <a:r>
              <a:rPr lang="ko-KR" altLang="en-US" sz="2000" b="1" dirty="0">
                <a:solidFill>
                  <a:srgbClr val="18005C"/>
                </a:solidFill>
                <a:latin typeface="나눔스퀘어" panose="020B0600000101010101" pitchFamily="50" charset="-127"/>
                <a:ea typeface="나눔스퀘어" panose="020B0600000101010101" pitchFamily="50" charset="-127"/>
              </a:rPr>
              <a:t>선형회귀 모델</a:t>
            </a:r>
            <a:r>
              <a:rPr lang="en-US" altLang="ko-KR" sz="2000" b="1" dirty="0">
                <a:solidFill>
                  <a:srgbClr val="18005C"/>
                </a:solidFill>
                <a:latin typeface="나눔스퀘어" panose="020B0600000101010101" pitchFamily="50" charset="-127"/>
                <a:ea typeface="나눔스퀘어" panose="020B0600000101010101" pitchFamily="50" charset="-127"/>
              </a:rPr>
              <a:t> </a:t>
            </a:r>
            <a:endParaRPr lang="ko-KR" altLang="en-US" sz="2000" b="1" dirty="0">
              <a:solidFill>
                <a:srgbClr val="18005C"/>
              </a:solidFill>
              <a:latin typeface="나눔스퀘어" panose="020B0600000101010101" pitchFamily="50" charset="-127"/>
              <a:ea typeface="나눔스퀘어" panose="020B0600000101010101" pitchFamily="50" charset="-127"/>
            </a:endParaRPr>
          </a:p>
        </p:txBody>
      </p:sp>
      <p:sp>
        <p:nvSpPr>
          <p:cNvPr id="20" name="자유형: 도형 19">
            <a:extLst>
              <a:ext uri="{FF2B5EF4-FFF2-40B4-BE49-F238E27FC236}">
                <a16:creationId xmlns:a16="http://schemas.microsoft.com/office/drawing/2014/main" id="{9A1EFC0D-2C03-441D-8B1B-D4C8A3EE7000}"/>
              </a:ext>
            </a:extLst>
          </p:cNvPr>
          <p:cNvSpPr/>
          <p:nvPr/>
        </p:nvSpPr>
        <p:spPr>
          <a:xfrm>
            <a:off x="-1" y="0"/>
            <a:ext cx="720000" cy="720000"/>
          </a:xfrm>
          <a:custGeom>
            <a:avLst/>
            <a:gdLst>
              <a:gd name="connsiteX0" fmla="*/ 36001 w 720000"/>
              <a:gd name="connsiteY0" fmla="*/ 36000 h 720000"/>
              <a:gd name="connsiteX1" fmla="*/ 36001 w 720000"/>
              <a:gd name="connsiteY1" fmla="*/ 684000 h 720000"/>
              <a:gd name="connsiteX2" fmla="*/ 684001 w 720000"/>
              <a:gd name="connsiteY2" fmla="*/ 684000 h 720000"/>
              <a:gd name="connsiteX3" fmla="*/ 0 w 720000"/>
              <a:gd name="connsiteY3" fmla="*/ 0 h 720000"/>
              <a:gd name="connsiteX4" fmla="*/ 720000 w 720000"/>
              <a:gd name="connsiteY4" fmla="*/ 0 h 720000"/>
              <a:gd name="connsiteX5" fmla="*/ 720000 w 720000"/>
              <a:gd name="connsiteY5" fmla="*/ 720000 h 720000"/>
              <a:gd name="connsiteX6" fmla="*/ 0 w 720000"/>
              <a:gd name="connsiteY6" fmla="*/ 72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 h="720000">
                <a:moveTo>
                  <a:pt x="36001" y="36000"/>
                </a:moveTo>
                <a:lnTo>
                  <a:pt x="36001" y="684000"/>
                </a:lnTo>
                <a:lnTo>
                  <a:pt x="684001" y="684000"/>
                </a:lnTo>
                <a:close/>
                <a:moveTo>
                  <a:pt x="0" y="0"/>
                </a:moveTo>
                <a:lnTo>
                  <a:pt x="720000" y="0"/>
                </a:lnTo>
                <a:lnTo>
                  <a:pt x="720000" y="720000"/>
                </a:lnTo>
                <a:lnTo>
                  <a:pt x="0" y="720000"/>
                </a:lnTo>
                <a:close/>
              </a:path>
            </a:pathLst>
          </a:custGeom>
          <a:solidFill>
            <a:srgbClr val="0058A6"/>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pic>
        <p:nvPicPr>
          <p:cNvPr id="21" name="그림 20">
            <a:extLst>
              <a:ext uri="{FF2B5EF4-FFF2-40B4-BE49-F238E27FC236}">
                <a16:creationId xmlns:a16="http://schemas.microsoft.com/office/drawing/2014/main" id="{D957EE6D-D145-41F9-AD67-84CD3B5B61CF}"/>
              </a:ext>
            </a:extLst>
          </p:cNvPr>
          <p:cNvPicPr>
            <a:picLocks noChangeAspect="1"/>
          </p:cNvPicPr>
          <p:nvPr/>
        </p:nvPicPr>
        <p:blipFill>
          <a:blip r:embed="rId2"/>
          <a:stretch>
            <a:fillRect/>
          </a:stretch>
        </p:blipFill>
        <p:spPr>
          <a:xfrm>
            <a:off x="10444000" y="0"/>
            <a:ext cx="1748000" cy="684000"/>
          </a:xfrm>
          <a:prstGeom prst="rect">
            <a:avLst/>
          </a:prstGeom>
        </p:spPr>
      </p:pic>
      <p:sp>
        <p:nvSpPr>
          <p:cNvPr id="22" name="TextBox 21">
            <a:extLst>
              <a:ext uri="{FF2B5EF4-FFF2-40B4-BE49-F238E27FC236}">
                <a16:creationId xmlns:a16="http://schemas.microsoft.com/office/drawing/2014/main" id="{7FE7BB4C-A35D-4388-AC5A-FAAB45DC5F25}"/>
              </a:ext>
            </a:extLst>
          </p:cNvPr>
          <p:cNvSpPr txBox="1"/>
          <p:nvPr/>
        </p:nvSpPr>
        <p:spPr>
          <a:xfrm>
            <a:off x="719998" y="874504"/>
            <a:ext cx="8652602" cy="461665"/>
          </a:xfrm>
          <a:prstGeom prst="rect">
            <a:avLst/>
          </a:prstGeom>
          <a:noFill/>
        </p:spPr>
        <p:txBody>
          <a:bodyPr wrap="square" rtlCol="0">
            <a:spAutoFit/>
          </a:bodyPr>
          <a:lstStyle/>
          <a:p>
            <a:r>
              <a:rPr lang="en-US" altLang="ko-KR" sz="2400" b="1" dirty="0">
                <a:solidFill>
                  <a:srgbClr val="160967"/>
                </a:solidFill>
                <a:latin typeface="나눔스퀘어 Bold"/>
                <a:ea typeface="나눔스퀘어" panose="020B0600000101010101"/>
              </a:rPr>
              <a:t>6) </a:t>
            </a:r>
            <a:r>
              <a:rPr lang="ko-KR" altLang="en-US" sz="2400" b="1" dirty="0">
                <a:solidFill>
                  <a:srgbClr val="160967"/>
                </a:solidFill>
                <a:latin typeface="나눔스퀘어 Bold"/>
                <a:ea typeface="나눔스퀘어" panose="020B0600000101010101"/>
              </a:rPr>
              <a:t>모델 시각화 </a:t>
            </a:r>
            <a:r>
              <a:rPr lang="en-US" altLang="ko-KR" sz="2400" b="1" dirty="0">
                <a:solidFill>
                  <a:srgbClr val="160967"/>
                </a:solidFill>
                <a:latin typeface="나눔스퀘어 Bold"/>
                <a:ea typeface="나눔스퀘어" panose="020B0600000101010101"/>
              </a:rPr>
              <a:t>– </a:t>
            </a:r>
            <a:r>
              <a:rPr lang="ko-KR" altLang="en-US" sz="2400" b="1" dirty="0">
                <a:solidFill>
                  <a:srgbClr val="160967"/>
                </a:solidFill>
                <a:latin typeface="나눔스퀘어 Bold"/>
                <a:ea typeface="나눔스퀘어" panose="020B0600000101010101"/>
              </a:rPr>
              <a:t>최고기온에 영향을 미치는 변수 시각화</a:t>
            </a:r>
          </a:p>
        </p:txBody>
      </p:sp>
      <p:pic>
        <p:nvPicPr>
          <p:cNvPr id="4" name="그림 3">
            <a:extLst>
              <a:ext uri="{FF2B5EF4-FFF2-40B4-BE49-F238E27FC236}">
                <a16:creationId xmlns:a16="http://schemas.microsoft.com/office/drawing/2014/main" id="{FF3A72B3-E1FF-4188-AF08-E4112738D792}"/>
              </a:ext>
            </a:extLst>
          </p:cNvPr>
          <p:cNvPicPr>
            <a:picLocks noChangeAspect="1"/>
          </p:cNvPicPr>
          <p:nvPr/>
        </p:nvPicPr>
        <p:blipFill rotWithShape="1">
          <a:blip r:embed="rId3"/>
          <a:srcRect b="10937"/>
          <a:stretch/>
        </p:blipFill>
        <p:spPr>
          <a:xfrm>
            <a:off x="474299" y="2773500"/>
            <a:ext cx="3397358" cy="1836599"/>
          </a:xfrm>
          <a:prstGeom prst="rect">
            <a:avLst/>
          </a:prstGeom>
        </p:spPr>
      </p:pic>
      <p:pic>
        <p:nvPicPr>
          <p:cNvPr id="6" name="그림 5">
            <a:extLst>
              <a:ext uri="{FF2B5EF4-FFF2-40B4-BE49-F238E27FC236}">
                <a16:creationId xmlns:a16="http://schemas.microsoft.com/office/drawing/2014/main" id="{09077878-6071-4C08-846D-D1B4C40F06D6}"/>
              </a:ext>
            </a:extLst>
          </p:cNvPr>
          <p:cNvPicPr>
            <a:picLocks noChangeAspect="1"/>
          </p:cNvPicPr>
          <p:nvPr/>
        </p:nvPicPr>
        <p:blipFill>
          <a:blip r:embed="rId4"/>
          <a:stretch>
            <a:fillRect/>
          </a:stretch>
        </p:blipFill>
        <p:spPr>
          <a:xfrm>
            <a:off x="4573270" y="2767062"/>
            <a:ext cx="3671888" cy="1839537"/>
          </a:xfrm>
          <a:prstGeom prst="rect">
            <a:avLst/>
          </a:prstGeom>
        </p:spPr>
      </p:pic>
      <p:pic>
        <p:nvPicPr>
          <p:cNvPr id="9" name="그림 8">
            <a:extLst>
              <a:ext uri="{FF2B5EF4-FFF2-40B4-BE49-F238E27FC236}">
                <a16:creationId xmlns:a16="http://schemas.microsoft.com/office/drawing/2014/main" id="{F3DFBA4B-9C94-427D-967B-C8562D6296ED}"/>
              </a:ext>
            </a:extLst>
          </p:cNvPr>
          <p:cNvPicPr>
            <a:picLocks noChangeAspect="1"/>
          </p:cNvPicPr>
          <p:nvPr/>
        </p:nvPicPr>
        <p:blipFill>
          <a:blip r:embed="rId5"/>
          <a:stretch>
            <a:fillRect/>
          </a:stretch>
        </p:blipFill>
        <p:spPr>
          <a:xfrm>
            <a:off x="8946772" y="2803020"/>
            <a:ext cx="2709443" cy="1832859"/>
          </a:xfrm>
          <a:prstGeom prst="rect">
            <a:avLst/>
          </a:prstGeom>
        </p:spPr>
      </p:pic>
      <p:sp>
        <p:nvSpPr>
          <p:cNvPr id="14" name="TextBox 13">
            <a:extLst>
              <a:ext uri="{FF2B5EF4-FFF2-40B4-BE49-F238E27FC236}">
                <a16:creationId xmlns:a16="http://schemas.microsoft.com/office/drawing/2014/main" id="{CADD844E-F426-4542-86A8-94DE93ECB62D}"/>
              </a:ext>
            </a:extLst>
          </p:cNvPr>
          <p:cNvSpPr txBox="1"/>
          <p:nvPr/>
        </p:nvSpPr>
        <p:spPr>
          <a:xfrm>
            <a:off x="488467" y="4713930"/>
            <a:ext cx="3213416" cy="369332"/>
          </a:xfrm>
          <a:prstGeom prst="rect">
            <a:avLst/>
          </a:prstGeom>
          <a:noFill/>
        </p:spPr>
        <p:txBody>
          <a:bodyPr wrap="square" rtlCol="0">
            <a:spAutoFit/>
          </a:bodyPr>
          <a:lstStyle/>
          <a:p>
            <a:pPr algn="ctr"/>
            <a:r>
              <a:rPr lang="en-US" altLang="ko-KR" b="1" dirty="0">
                <a:solidFill>
                  <a:srgbClr val="0054A3"/>
                </a:solidFill>
                <a:ea typeface="나눔스퀘어" panose="020B0600000101010101"/>
              </a:rPr>
              <a:t>1</a:t>
            </a:r>
            <a:r>
              <a:rPr lang="ko-KR" altLang="en-US" dirty="0">
                <a:solidFill>
                  <a:srgbClr val="160967"/>
                </a:solidFill>
                <a:ea typeface="나눔스퀘어" panose="020B0600000101010101"/>
              </a:rPr>
              <a:t>일 후의 최고기온 예측 모델</a:t>
            </a:r>
          </a:p>
        </p:txBody>
      </p:sp>
      <p:sp>
        <p:nvSpPr>
          <p:cNvPr id="15" name="TextBox 14">
            <a:extLst>
              <a:ext uri="{FF2B5EF4-FFF2-40B4-BE49-F238E27FC236}">
                <a16:creationId xmlns:a16="http://schemas.microsoft.com/office/drawing/2014/main" id="{B0B575EB-BA86-46EE-8573-16A000EF1BBE}"/>
              </a:ext>
            </a:extLst>
          </p:cNvPr>
          <p:cNvSpPr txBox="1"/>
          <p:nvPr/>
        </p:nvSpPr>
        <p:spPr>
          <a:xfrm>
            <a:off x="4723599" y="4713930"/>
            <a:ext cx="3213416" cy="369332"/>
          </a:xfrm>
          <a:prstGeom prst="rect">
            <a:avLst/>
          </a:prstGeom>
          <a:noFill/>
        </p:spPr>
        <p:txBody>
          <a:bodyPr wrap="square" rtlCol="0">
            <a:spAutoFit/>
          </a:bodyPr>
          <a:lstStyle/>
          <a:p>
            <a:pPr algn="ctr"/>
            <a:r>
              <a:rPr lang="en-US" altLang="ko-KR" b="1" dirty="0">
                <a:solidFill>
                  <a:srgbClr val="0054A3"/>
                </a:solidFill>
                <a:ea typeface="나눔스퀘어" panose="020B0600000101010101"/>
              </a:rPr>
              <a:t>2</a:t>
            </a:r>
            <a:r>
              <a:rPr lang="ko-KR" altLang="en-US" dirty="0">
                <a:solidFill>
                  <a:srgbClr val="160967"/>
                </a:solidFill>
                <a:ea typeface="나눔스퀘어" panose="020B0600000101010101"/>
              </a:rPr>
              <a:t>일 후의 최고기온 예측 모델</a:t>
            </a:r>
          </a:p>
        </p:txBody>
      </p:sp>
      <p:sp>
        <p:nvSpPr>
          <p:cNvPr id="16" name="TextBox 15">
            <a:extLst>
              <a:ext uri="{FF2B5EF4-FFF2-40B4-BE49-F238E27FC236}">
                <a16:creationId xmlns:a16="http://schemas.microsoft.com/office/drawing/2014/main" id="{C94CCF9A-07A2-40A7-B659-2D149956B061}"/>
              </a:ext>
            </a:extLst>
          </p:cNvPr>
          <p:cNvSpPr txBox="1"/>
          <p:nvPr/>
        </p:nvSpPr>
        <p:spPr>
          <a:xfrm>
            <a:off x="8694785" y="4720368"/>
            <a:ext cx="3213416" cy="369332"/>
          </a:xfrm>
          <a:prstGeom prst="rect">
            <a:avLst/>
          </a:prstGeom>
          <a:noFill/>
        </p:spPr>
        <p:txBody>
          <a:bodyPr wrap="square" rtlCol="0">
            <a:spAutoFit/>
          </a:bodyPr>
          <a:lstStyle/>
          <a:p>
            <a:pPr algn="ctr"/>
            <a:r>
              <a:rPr lang="en-US" altLang="ko-KR" b="1" dirty="0">
                <a:solidFill>
                  <a:srgbClr val="0054A3"/>
                </a:solidFill>
                <a:ea typeface="나눔스퀘어" panose="020B0600000101010101"/>
              </a:rPr>
              <a:t>3</a:t>
            </a:r>
            <a:r>
              <a:rPr lang="ko-KR" altLang="en-US" dirty="0">
                <a:solidFill>
                  <a:srgbClr val="160967"/>
                </a:solidFill>
                <a:ea typeface="나눔스퀘어" panose="020B0600000101010101"/>
              </a:rPr>
              <a:t>일 후의 최고기온 예측 모델</a:t>
            </a:r>
          </a:p>
        </p:txBody>
      </p:sp>
      <p:sp>
        <p:nvSpPr>
          <p:cNvPr id="10" name="직사각형 9">
            <a:extLst>
              <a:ext uri="{FF2B5EF4-FFF2-40B4-BE49-F238E27FC236}">
                <a16:creationId xmlns:a16="http://schemas.microsoft.com/office/drawing/2014/main" id="{F79DF1C7-2F7B-4A8E-94DA-8BF734975BF3}"/>
              </a:ext>
            </a:extLst>
          </p:cNvPr>
          <p:cNvSpPr/>
          <p:nvPr/>
        </p:nvSpPr>
        <p:spPr>
          <a:xfrm>
            <a:off x="488467" y="3514725"/>
            <a:ext cx="1407008" cy="10918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D435A4E3-1622-41F0-A783-4BE4C10C9A4D}"/>
              </a:ext>
            </a:extLst>
          </p:cNvPr>
          <p:cNvSpPr/>
          <p:nvPr/>
        </p:nvSpPr>
        <p:spPr>
          <a:xfrm>
            <a:off x="4573270" y="3429000"/>
            <a:ext cx="1322705" cy="11775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E31B8B75-3800-4B17-A53F-1423AB7B6121}"/>
              </a:ext>
            </a:extLst>
          </p:cNvPr>
          <p:cNvSpPr/>
          <p:nvPr/>
        </p:nvSpPr>
        <p:spPr>
          <a:xfrm>
            <a:off x="8946770" y="3471862"/>
            <a:ext cx="1129333" cy="11775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1686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7C3176EA-4456-4DCA-9977-DA768C32AB1C}"/>
              </a:ext>
            </a:extLst>
          </p:cNvPr>
          <p:cNvCxnSpPr>
            <a:cxnSpLocks/>
          </p:cNvCxnSpPr>
          <p:nvPr/>
        </p:nvCxnSpPr>
        <p:spPr>
          <a:xfrm>
            <a:off x="0" y="720000"/>
            <a:ext cx="12192000" cy="0"/>
          </a:xfrm>
          <a:prstGeom prst="line">
            <a:avLst/>
          </a:prstGeom>
          <a:ln w="25400">
            <a:solidFill>
              <a:srgbClr val="0058A6"/>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6BC5641-2C11-45A9-9A7E-4E498D517EE2}"/>
              </a:ext>
            </a:extLst>
          </p:cNvPr>
          <p:cNvSpPr txBox="1"/>
          <p:nvPr/>
        </p:nvSpPr>
        <p:spPr>
          <a:xfrm>
            <a:off x="719999" y="67613"/>
            <a:ext cx="5309326" cy="584775"/>
          </a:xfrm>
          <a:prstGeom prst="rect">
            <a:avLst/>
          </a:prstGeom>
          <a:noFill/>
        </p:spPr>
        <p:txBody>
          <a:bodyPr wrap="square" rtlCol="0">
            <a:spAutoFit/>
          </a:bodyPr>
          <a:lstStyle/>
          <a:p>
            <a:r>
              <a:rPr lang="en-US" altLang="ko-KR" sz="3200" b="1" dirty="0">
                <a:solidFill>
                  <a:srgbClr val="18005C"/>
                </a:solidFill>
                <a:latin typeface="나눔스퀘어" panose="020B0600000101010101" pitchFamily="50" charset="-127"/>
                <a:ea typeface="나눔스퀘어" panose="020B0600000101010101" pitchFamily="50" charset="-127"/>
              </a:rPr>
              <a:t>03.</a:t>
            </a:r>
            <a:r>
              <a:rPr lang="ko-KR" altLang="en-US" sz="3200" b="1" dirty="0">
                <a:solidFill>
                  <a:srgbClr val="18005C"/>
                </a:solidFill>
                <a:latin typeface="나눔스퀘어" panose="020B0600000101010101" pitchFamily="50" charset="-127"/>
                <a:ea typeface="나눔스퀘어" panose="020B0600000101010101" pitchFamily="50" charset="-127"/>
              </a:rPr>
              <a:t>데이터 분석 </a:t>
            </a:r>
            <a:r>
              <a:rPr lang="en-US" altLang="ko-KR" sz="2000" b="1" dirty="0">
                <a:solidFill>
                  <a:srgbClr val="18005C"/>
                </a:solidFill>
                <a:latin typeface="나눔스퀘어" panose="020B0600000101010101" pitchFamily="50" charset="-127"/>
                <a:ea typeface="나눔스퀘어" panose="020B0600000101010101" pitchFamily="50" charset="-127"/>
              </a:rPr>
              <a:t>– </a:t>
            </a:r>
            <a:r>
              <a:rPr lang="ko-KR" altLang="en-US" sz="2000" b="1" dirty="0">
                <a:solidFill>
                  <a:srgbClr val="18005C"/>
                </a:solidFill>
                <a:latin typeface="나눔스퀘어" panose="020B0600000101010101" pitchFamily="50" charset="-127"/>
                <a:ea typeface="나눔스퀘어" panose="020B0600000101010101" pitchFamily="50" charset="-127"/>
              </a:rPr>
              <a:t>선형회귀모델</a:t>
            </a:r>
            <a:r>
              <a:rPr lang="en-US" altLang="ko-KR" sz="2000" b="1" dirty="0">
                <a:solidFill>
                  <a:srgbClr val="18005C"/>
                </a:solidFill>
                <a:latin typeface="나눔스퀘어" panose="020B0600000101010101" pitchFamily="50" charset="-127"/>
                <a:ea typeface="나눔스퀘어" panose="020B0600000101010101" pitchFamily="50" charset="-127"/>
              </a:rPr>
              <a:t> </a:t>
            </a:r>
            <a:endParaRPr lang="ko-KR" altLang="en-US" sz="2000" b="1" dirty="0">
              <a:solidFill>
                <a:srgbClr val="18005C"/>
              </a:solidFill>
              <a:latin typeface="나눔스퀘어" panose="020B0600000101010101" pitchFamily="50" charset="-127"/>
              <a:ea typeface="나눔스퀘어" panose="020B0600000101010101" pitchFamily="50" charset="-127"/>
            </a:endParaRPr>
          </a:p>
        </p:txBody>
      </p:sp>
      <p:sp>
        <p:nvSpPr>
          <p:cNvPr id="20" name="자유형: 도형 19">
            <a:extLst>
              <a:ext uri="{FF2B5EF4-FFF2-40B4-BE49-F238E27FC236}">
                <a16:creationId xmlns:a16="http://schemas.microsoft.com/office/drawing/2014/main" id="{9A1EFC0D-2C03-441D-8B1B-D4C8A3EE7000}"/>
              </a:ext>
            </a:extLst>
          </p:cNvPr>
          <p:cNvSpPr/>
          <p:nvPr/>
        </p:nvSpPr>
        <p:spPr>
          <a:xfrm>
            <a:off x="-1" y="0"/>
            <a:ext cx="720000" cy="720000"/>
          </a:xfrm>
          <a:custGeom>
            <a:avLst/>
            <a:gdLst>
              <a:gd name="connsiteX0" fmla="*/ 36001 w 720000"/>
              <a:gd name="connsiteY0" fmla="*/ 36000 h 720000"/>
              <a:gd name="connsiteX1" fmla="*/ 36001 w 720000"/>
              <a:gd name="connsiteY1" fmla="*/ 684000 h 720000"/>
              <a:gd name="connsiteX2" fmla="*/ 684001 w 720000"/>
              <a:gd name="connsiteY2" fmla="*/ 684000 h 720000"/>
              <a:gd name="connsiteX3" fmla="*/ 0 w 720000"/>
              <a:gd name="connsiteY3" fmla="*/ 0 h 720000"/>
              <a:gd name="connsiteX4" fmla="*/ 720000 w 720000"/>
              <a:gd name="connsiteY4" fmla="*/ 0 h 720000"/>
              <a:gd name="connsiteX5" fmla="*/ 720000 w 720000"/>
              <a:gd name="connsiteY5" fmla="*/ 720000 h 720000"/>
              <a:gd name="connsiteX6" fmla="*/ 0 w 720000"/>
              <a:gd name="connsiteY6" fmla="*/ 72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 h="720000">
                <a:moveTo>
                  <a:pt x="36001" y="36000"/>
                </a:moveTo>
                <a:lnTo>
                  <a:pt x="36001" y="684000"/>
                </a:lnTo>
                <a:lnTo>
                  <a:pt x="684001" y="684000"/>
                </a:lnTo>
                <a:close/>
                <a:moveTo>
                  <a:pt x="0" y="0"/>
                </a:moveTo>
                <a:lnTo>
                  <a:pt x="720000" y="0"/>
                </a:lnTo>
                <a:lnTo>
                  <a:pt x="720000" y="720000"/>
                </a:lnTo>
                <a:lnTo>
                  <a:pt x="0" y="720000"/>
                </a:lnTo>
                <a:close/>
              </a:path>
            </a:pathLst>
          </a:custGeom>
          <a:solidFill>
            <a:srgbClr val="0058A6"/>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pic>
        <p:nvPicPr>
          <p:cNvPr id="21" name="그림 20">
            <a:extLst>
              <a:ext uri="{FF2B5EF4-FFF2-40B4-BE49-F238E27FC236}">
                <a16:creationId xmlns:a16="http://schemas.microsoft.com/office/drawing/2014/main" id="{D957EE6D-D145-41F9-AD67-84CD3B5B61CF}"/>
              </a:ext>
            </a:extLst>
          </p:cNvPr>
          <p:cNvPicPr>
            <a:picLocks noChangeAspect="1"/>
          </p:cNvPicPr>
          <p:nvPr/>
        </p:nvPicPr>
        <p:blipFill>
          <a:blip r:embed="rId2"/>
          <a:stretch>
            <a:fillRect/>
          </a:stretch>
        </p:blipFill>
        <p:spPr>
          <a:xfrm>
            <a:off x="10444000" y="0"/>
            <a:ext cx="1748000" cy="684000"/>
          </a:xfrm>
          <a:prstGeom prst="rect">
            <a:avLst/>
          </a:prstGeom>
        </p:spPr>
      </p:pic>
      <p:sp>
        <p:nvSpPr>
          <p:cNvPr id="22" name="TextBox 21">
            <a:extLst>
              <a:ext uri="{FF2B5EF4-FFF2-40B4-BE49-F238E27FC236}">
                <a16:creationId xmlns:a16="http://schemas.microsoft.com/office/drawing/2014/main" id="{7FE7BB4C-A35D-4388-AC5A-FAAB45DC5F25}"/>
              </a:ext>
            </a:extLst>
          </p:cNvPr>
          <p:cNvSpPr txBox="1"/>
          <p:nvPr/>
        </p:nvSpPr>
        <p:spPr>
          <a:xfrm>
            <a:off x="719998" y="874504"/>
            <a:ext cx="8652602" cy="461665"/>
          </a:xfrm>
          <a:prstGeom prst="rect">
            <a:avLst/>
          </a:prstGeom>
          <a:noFill/>
        </p:spPr>
        <p:txBody>
          <a:bodyPr wrap="square" rtlCol="0">
            <a:spAutoFit/>
          </a:bodyPr>
          <a:lstStyle/>
          <a:p>
            <a:r>
              <a:rPr lang="en-US" altLang="ko-KR" sz="2400" b="1" dirty="0">
                <a:solidFill>
                  <a:srgbClr val="160967"/>
                </a:solidFill>
                <a:latin typeface="나눔스퀘어 Bold"/>
                <a:ea typeface="나눔스퀘어" panose="020B0600000101010101"/>
              </a:rPr>
              <a:t>6) </a:t>
            </a:r>
            <a:r>
              <a:rPr lang="ko-KR" altLang="en-US" sz="2400" b="1" dirty="0">
                <a:solidFill>
                  <a:srgbClr val="160967"/>
                </a:solidFill>
                <a:latin typeface="나눔스퀘어 Bold"/>
                <a:ea typeface="나눔스퀘어" panose="020B0600000101010101"/>
              </a:rPr>
              <a:t>모델 시각화 </a:t>
            </a:r>
            <a:r>
              <a:rPr lang="en-US" altLang="ko-KR" sz="2400" b="1" dirty="0">
                <a:solidFill>
                  <a:srgbClr val="160967"/>
                </a:solidFill>
                <a:latin typeface="나눔스퀘어 Bold"/>
                <a:ea typeface="나눔스퀘어" panose="020B0600000101010101"/>
              </a:rPr>
              <a:t>– </a:t>
            </a:r>
            <a:r>
              <a:rPr lang="ko-KR" altLang="en-US" sz="2400" b="1" dirty="0">
                <a:solidFill>
                  <a:srgbClr val="160967"/>
                </a:solidFill>
                <a:latin typeface="나눔스퀘어 Bold"/>
                <a:ea typeface="나눔스퀘어" panose="020B0600000101010101"/>
              </a:rPr>
              <a:t>최고기온에 영향을 미치는 변수 시각화</a:t>
            </a:r>
          </a:p>
        </p:txBody>
      </p:sp>
      <p:pic>
        <p:nvPicPr>
          <p:cNvPr id="5" name="그림 4">
            <a:extLst>
              <a:ext uri="{FF2B5EF4-FFF2-40B4-BE49-F238E27FC236}">
                <a16:creationId xmlns:a16="http://schemas.microsoft.com/office/drawing/2014/main" id="{1EC45ED8-5865-4C55-ACEB-70E74D031E4D}"/>
              </a:ext>
            </a:extLst>
          </p:cNvPr>
          <p:cNvPicPr>
            <a:picLocks noChangeAspect="1"/>
          </p:cNvPicPr>
          <p:nvPr/>
        </p:nvPicPr>
        <p:blipFill>
          <a:blip r:embed="rId3"/>
          <a:stretch>
            <a:fillRect/>
          </a:stretch>
        </p:blipFill>
        <p:spPr>
          <a:xfrm>
            <a:off x="352425" y="2771775"/>
            <a:ext cx="5676900" cy="2769220"/>
          </a:xfrm>
          <a:prstGeom prst="rect">
            <a:avLst/>
          </a:prstGeom>
        </p:spPr>
      </p:pic>
      <p:pic>
        <p:nvPicPr>
          <p:cNvPr id="4" name="그림 3">
            <a:extLst>
              <a:ext uri="{FF2B5EF4-FFF2-40B4-BE49-F238E27FC236}">
                <a16:creationId xmlns:a16="http://schemas.microsoft.com/office/drawing/2014/main" id="{5CE860B3-A2DF-4C5D-8160-C81969954A44}"/>
              </a:ext>
            </a:extLst>
          </p:cNvPr>
          <p:cNvPicPr>
            <a:picLocks noChangeAspect="1"/>
          </p:cNvPicPr>
          <p:nvPr/>
        </p:nvPicPr>
        <p:blipFill>
          <a:blip r:embed="rId4"/>
          <a:stretch>
            <a:fillRect/>
          </a:stretch>
        </p:blipFill>
        <p:spPr>
          <a:xfrm>
            <a:off x="6162677" y="1582695"/>
            <a:ext cx="5481638" cy="4908592"/>
          </a:xfrm>
          <a:prstGeom prst="rect">
            <a:avLst/>
          </a:prstGeom>
        </p:spPr>
      </p:pic>
    </p:spTree>
    <p:extLst>
      <p:ext uri="{BB962C8B-B14F-4D97-AF65-F5344CB8AC3E}">
        <p14:creationId xmlns:p14="http://schemas.microsoft.com/office/powerpoint/2010/main" val="1283346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7C3176EA-4456-4DCA-9977-DA768C32AB1C}"/>
              </a:ext>
            </a:extLst>
          </p:cNvPr>
          <p:cNvCxnSpPr>
            <a:cxnSpLocks/>
          </p:cNvCxnSpPr>
          <p:nvPr/>
        </p:nvCxnSpPr>
        <p:spPr>
          <a:xfrm>
            <a:off x="0" y="720000"/>
            <a:ext cx="12192000" cy="0"/>
          </a:xfrm>
          <a:prstGeom prst="line">
            <a:avLst/>
          </a:prstGeom>
          <a:ln w="25400">
            <a:solidFill>
              <a:srgbClr val="0058A6"/>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6BC5641-2C11-45A9-9A7E-4E498D517EE2}"/>
              </a:ext>
            </a:extLst>
          </p:cNvPr>
          <p:cNvSpPr txBox="1"/>
          <p:nvPr/>
        </p:nvSpPr>
        <p:spPr>
          <a:xfrm>
            <a:off x="719999" y="67613"/>
            <a:ext cx="5309326" cy="584775"/>
          </a:xfrm>
          <a:prstGeom prst="rect">
            <a:avLst/>
          </a:prstGeom>
          <a:noFill/>
        </p:spPr>
        <p:txBody>
          <a:bodyPr wrap="square" rtlCol="0">
            <a:spAutoFit/>
          </a:bodyPr>
          <a:lstStyle/>
          <a:p>
            <a:r>
              <a:rPr lang="en-US" altLang="ko-KR" sz="3200" b="1" dirty="0">
                <a:solidFill>
                  <a:srgbClr val="18005C"/>
                </a:solidFill>
                <a:latin typeface="나눔스퀘어" panose="020B0600000101010101" pitchFamily="50" charset="-127"/>
                <a:ea typeface="나눔스퀘어" panose="020B0600000101010101" pitchFamily="50" charset="-127"/>
              </a:rPr>
              <a:t>03.</a:t>
            </a:r>
            <a:r>
              <a:rPr lang="ko-KR" altLang="en-US" sz="3200" b="1" dirty="0">
                <a:solidFill>
                  <a:srgbClr val="18005C"/>
                </a:solidFill>
                <a:latin typeface="나눔스퀘어" panose="020B0600000101010101" pitchFamily="50" charset="-127"/>
                <a:ea typeface="나눔스퀘어" panose="020B0600000101010101" pitchFamily="50" charset="-127"/>
              </a:rPr>
              <a:t>데이터 분석 </a:t>
            </a:r>
            <a:r>
              <a:rPr lang="en-US" altLang="ko-KR" sz="2000" b="1" dirty="0">
                <a:solidFill>
                  <a:srgbClr val="18005C"/>
                </a:solidFill>
                <a:latin typeface="나눔스퀘어" panose="020B0600000101010101" pitchFamily="50" charset="-127"/>
                <a:ea typeface="나눔스퀘어" panose="020B0600000101010101" pitchFamily="50" charset="-127"/>
              </a:rPr>
              <a:t>– </a:t>
            </a:r>
            <a:r>
              <a:rPr lang="ko-KR" altLang="en-US" sz="2000" b="1" dirty="0">
                <a:solidFill>
                  <a:srgbClr val="18005C"/>
                </a:solidFill>
                <a:latin typeface="나눔스퀘어" panose="020B0600000101010101" pitchFamily="50" charset="-127"/>
                <a:ea typeface="나눔스퀘어" panose="020B0600000101010101" pitchFamily="50" charset="-127"/>
              </a:rPr>
              <a:t>선형회귀모델</a:t>
            </a:r>
            <a:r>
              <a:rPr lang="en-US" altLang="ko-KR" sz="2000" b="1" dirty="0">
                <a:solidFill>
                  <a:srgbClr val="18005C"/>
                </a:solidFill>
                <a:latin typeface="나눔스퀘어" panose="020B0600000101010101" pitchFamily="50" charset="-127"/>
                <a:ea typeface="나눔스퀘어" panose="020B0600000101010101" pitchFamily="50" charset="-127"/>
              </a:rPr>
              <a:t> </a:t>
            </a:r>
            <a:endParaRPr lang="ko-KR" altLang="en-US" sz="2000" b="1" dirty="0">
              <a:solidFill>
                <a:srgbClr val="18005C"/>
              </a:solidFill>
              <a:latin typeface="나눔스퀘어" panose="020B0600000101010101" pitchFamily="50" charset="-127"/>
              <a:ea typeface="나눔스퀘어" panose="020B0600000101010101" pitchFamily="50" charset="-127"/>
            </a:endParaRPr>
          </a:p>
        </p:txBody>
      </p:sp>
      <p:sp>
        <p:nvSpPr>
          <p:cNvPr id="20" name="자유형: 도형 19">
            <a:extLst>
              <a:ext uri="{FF2B5EF4-FFF2-40B4-BE49-F238E27FC236}">
                <a16:creationId xmlns:a16="http://schemas.microsoft.com/office/drawing/2014/main" id="{9A1EFC0D-2C03-441D-8B1B-D4C8A3EE7000}"/>
              </a:ext>
            </a:extLst>
          </p:cNvPr>
          <p:cNvSpPr/>
          <p:nvPr/>
        </p:nvSpPr>
        <p:spPr>
          <a:xfrm>
            <a:off x="-1" y="0"/>
            <a:ext cx="720000" cy="720000"/>
          </a:xfrm>
          <a:custGeom>
            <a:avLst/>
            <a:gdLst>
              <a:gd name="connsiteX0" fmla="*/ 36001 w 720000"/>
              <a:gd name="connsiteY0" fmla="*/ 36000 h 720000"/>
              <a:gd name="connsiteX1" fmla="*/ 36001 w 720000"/>
              <a:gd name="connsiteY1" fmla="*/ 684000 h 720000"/>
              <a:gd name="connsiteX2" fmla="*/ 684001 w 720000"/>
              <a:gd name="connsiteY2" fmla="*/ 684000 h 720000"/>
              <a:gd name="connsiteX3" fmla="*/ 0 w 720000"/>
              <a:gd name="connsiteY3" fmla="*/ 0 h 720000"/>
              <a:gd name="connsiteX4" fmla="*/ 720000 w 720000"/>
              <a:gd name="connsiteY4" fmla="*/ 0 h 720000"/>
              <a:gd name="connsiteX5" fmla="*/ 720000 w 720000"/>
              <a:gd name="connsiteY5" fmla="*/ 720000 h 720000"/>
              <a:gd name="connsiteX6" fmla="*/ 0 w 720000"/>
              <a:gd name="connsiteY6" fmla="*/ 72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 h="720000">
                <a:moveTo>
                  <a:pt x="36001" y="36000"/>
                </a:moveTo>
                <a:lnTo>
                  <a:pt x="36001" y="684000"/>
                </a:lnTo>
                <a:lnTo>
                  <a:pt x="684001" y="684000"/>
                </a:lnTo>
                <a:close/>
                <a:moveTo>
                  <a:pt x="0" y="0"/>
                </a:moveTo>
                <a:lnTo>
                  <a:pt x="720000" y="0"/>
                </a:lnTo>
                <a:lnTo>
                  <a:pt x="720000" y="720000"/>
                </a:lnTo>
                <a:lnTo>
                  <a:pt x="0" y="720000"/>
                </a:lnTo>
                <a:close/>
              </a:path>
            </a:pathLst>
          </a:custGeom>
          <a:solidFill>
            <a:srgbClr val="0058A6"/>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pic>
        <p:nvPicPr>
          <p:cNvPr id="21" name="그림 20">
            <a:extLst>
              <a:ext uri="{FF2B5EF4-FFF2-40B4-BE49-F238E27FC236}">
                <a16:creationId xmlns:a16="http://schemas.microsoft.com/office/drawing/2014/main" id="{D957EE6D-D145-41F9-AD67-84CD3B5B61CF}"/>
              </a:ext>
            </a:extLst>
          </p:cNvPr>
          <p:cNvPicPr>
            <a:picLocks noChangeAspect="1"/>
          </p:cNvPicPr>
          <p:nvPr/>
        </p:nvPicPr>
        <p:blipFill>
          <a:blip r:embed="rId2"/>
          <a:stretch>
            <a:fillRect/>
          </a:stretch>
        </p:blipFill>
        <p:spPr>
          <a:xfrm>
            <a:off x="10444000" y="0"/>
            <a:ext cx="1748000" cy="684000"/>
          </a:xfrm>
          <a:prstGeom prst="rect">
            <a:avLst/>
          </a:prstGeom>
        </p:spPr>
      </p:pic>
      <p:pic>
        <p:nvPicPr>
          <p:cNvPr id="5" name="그림 4">
            <a:extLst>
              <a:ext uri="{FF2B5EF4-FFF2-40B4-BE49-F238E27FC236}">
                <a16:creationId xmlns:a16="http://schemas.microsoft.com/office/drawing/2014/main" id="{7AA6E64A-E98F-45F1-BCFC-782711D40BBC}"/>
              </a:ext>
            </a:extLst>
          </p:cNvPr>
          <p:cNvPicPr>
            <a:picLocks noChangeAspect="1"/>
          </p:cNvPicPr>
          <p:nvPr/>
        </p:nvPicPr>
        <p:blipFill rotWithShape="1">
          <a:blip r:embed="rId3"/>
          <a:srcRect t="10734"/>
          <a:stretch/>
        </p:blipFill>
        <p:spPr>
          <a:xfrm>
            <a:off x="502330" y="2582991"/>
            <a:ext cx="3213416" cy="1923286"/>
          </a:xfrm>
          <a:prstGeom prst="rect">
            <a:avLst/>
          </a:prstGeom>
        </p:spPr>
      </p:pic>
      <p:pic>
        <p:nvPicPr>
          <p:cNvPr id="8" name="그림 7">
            <a:extLst>
              <a:ext uri="{FF2B5EF4-FFF2-40B4-BE49-F238E27FC236}">
                <a16:creationId xmlns:a16="http://schemas.microsoft.com/office/drawing/2014/main" id="{DD6B5D53-F223-4AFF-9F5F-29EA4E16D865}"/>
              </a:ext>
            </a:extLst>
          </p:cNvPr>
          <p:cNvPicPr>
            <a:picLocks noChangeAspect="1"/>
          </p:cNvPicPr>
          <p:nvPr/>
        </p:nvPicPr>
        <p:blipFill>
          <a:blip r:embed="rId4"/>
          <a:stretch>
            <a:fillRect/>
          </a:stretch>
        </p:blipFill>
        <p:spPr>
          <a:xfrm>
            <a:off x="4406686" y="2610424"/>
            <a:ext cx="3378628" cy="1923285"/>
          </a:xfrm>
          <a:prstGeom prst="rect">
            <a:avLst/>
          </a:prstGeom>
        </p:spPr>
      </p:pic>
      <p:sp>
        <p:nvSpPr>
          <p:cNvPr id="13" name="TextBox 12">
            <a:extLst>
              <a:ext uri="{FF2B5EF4-FFF2-40B4-BE49-F238E27FC236}">
                <a16:creationId xmlns:a16="http://schemas.microsoft.com/office/drawing/2014/main" id="{261F709E-E46D-4903-96BC-697C59D6C8B0}"/>
              </a:ext>
            </a:extLst>
          </p:cNvPr>
          <p:cNvSpPr txBox="1"/>
          <p:nvPr/>
        </p:nvSpPr>
        <p:spPr>
          <a:xfrm>
            <a:off x="549955" y="4542853"/>
            <a:ext cx="3213416" cy="369332"/>
          </a:xfrm>
          <a:prstGeom prst="rect">
            <a:avLst/>
          </a:prstGeom>
          <a:noFill/>
        </p:spPr>
        <p:txBody>
          <a:bodyPr wrap="square" rtlCol="0">
            <a:spAutoFit/>
          </a:bodyPr>
          <a:lstStyle/>
          <a:p>
            <a:pPr algn="ctr"/>
            <a:r>
              <a:rPr lang="en-US" altLang="ko-KR" b="1" dirty="0">
                <a:solidFill>
                  <a:srgbClr val="0054A3"/>
                </a:solidFill>
                <a:ea typeface="나눔스퀘어" panose="020B0600000101010101"/>
              </a:rPr>
              <a:t>1</a:t>
            </a:r>
            <a:r>
              <a:rPr lang="ko-KR" altLang="en-US" dirty="0">
                <a:solidFill>
                  <a:srgbClr val="160967"/>
                </a:solidFill>
                <a:ea typeface="나눔스퀘어" panose="020B0600000101010101"/>
              </a:rPr>
              <a:t>일 후의 최고기온 예측 모델</a:t>
            </a:r>
          </a:p>
        </p:txBody>
      </p:sp>
      <p:sp>
        <p:nvSpPr>
          <p:cNvPr id="14" name="TextBox 13">
            <a:extLst>
              <a:ext uri="{FF2B5EF4-FFF2-40B4-BE49-F238E27FC236}">
                <a16:creationId xmlns:a16="http://schemas.microsoft.com/office/drawing/2014/main" id="{BB7296AF-C8B6-4E58-9857-A5B3ECEAC4AA}"/>
              </a:ext>
            </a:extLst>
          </p:cNvPr>
          <p:cNvSpPr txBox="1"/>
          <p:nvPr/>
        </p:nvSpPr>
        <p:spPr>
          <a:xfrm>
            <a:off x="4489292" y="4533709"/>
            <a:ext cx="3213416" cy="369332"/>
          </a:xfrm>
          <a:prstGeom prst="rect">
            <a:avLst/>
          </a:prstGeom>
          <a:noFill/>
        </p:spPr>
        <p:txBody>
          <a:bodyPr wrap="square" rtlCol="0">
            <a:spAutoFit/>
          </a:bodyPr>
          <a:lstStyle/>
          <a:p>
            <a:pPr algn="ctr"/>
            <a:r>
              <a:rPr lang="en-US" altLang="ko-KR" b="1" dirty="0">
                <a:solidFill>
                  <a:srgbClr val="0054A3"/>
                </a:solidFill>
                <a:ea typeface="나눔스퀘어" panose="020B0600000101010101"/>
              </a:rPr>
              <a:t>2</a:t>
            </a:r>
            <a:r>
              <a:rPr lang="ko-KR" altLang="en-US" dirty="0">
                <a:solidFill>
                  <a:srgbClr val="160967"/>
                </a:solidFill>
                <a:ea typeface="나눔스퀘어" panose="020B0600000101010101"/>
              </a:rPr>
              <a:t>일 후의 최고기온 예측 모델</a:t>
            </a:r>
          </a:p>
        </p:txBody>
      </p:sp>
      <p:sp>
        <p:nvSpPr>
          <p:cNvPr id="18" name="TextBox 17">
            <a:extLst>
              <a:ext uri="{FF2B5EF4-FFF2-40B4-BE49-F238E27FC236}">
                <a16:creationId xmlns:a16="http://schemas.microsoft.com/office/drawing/2014/main" id="{31BFB542-AF68-4CE2-A20D-9D413D3D78BB}"/>
              </a:ext>
            </a:extLst>
          </p:cNvPr>
          <p:cNvSpPr txBox="1"/>
          <p:nvPr/>
        </p:nvSpPr>
        <p:spPr>
          <a:xfrm>
            <a:off x="8554030" y="4524776"/>
            <a:ext cx="3213416" cy="369332"/>
          </a:xfrm>
          <a:prstGeom prst="rect">
            <a:avLst/>
          </a:prstGeom>
          <a:noFill/>
        </p:spPr>
        <p:txBody>
          <a:bodyPr wrap="square" rtlCol="0">
            <a:spAutoFit/>
          </a:bodyPr>
          <a:lstStyle/>
          <a:p>
            <a:pPr algn="ctr"/>
            <a:r>
              <a:rPr lang="en-US" altLang="ko-KR" b="1" dirty="0">
                <a:solidFill>
                  <a:srgbClr val="0054A3"/>
                </a:solidFill>
                <a:ea typeface="나눔스퀘어" panose="020B0600000101010101"/>
              </a:rPr>
              <a:t>3</a:t>
            </a:r>
            <a:r>
              <a:rPr lang="ko-KR" altLang="en-US" dirty="0">
                <a:solidFill>
                  <a:srgbClr val="160967"/>
                </a:solidFill>
                <a:ea typeface="나눔스퀘어" panose="020B0600000101010101"/>
              </a:rPr>
              <a:t>일 후의 최고기온 예측 모델</a:t>
            </a:r>
          </a:p>
        </p:txBody>
      </p:sp>
      <p:pic>
        <p:nvPicPr>
          <p:cNvPr id="15" name="그림 14">
            <a:extLst>
              <a:ext uri="{FF2B5EF4-FFF2-40B4-BE49-F238E27FC236}">
                <a16:creationId xmlns:a16="http://schemas.microsoft.com/office/drawing/2014/main" id="{1F61543B-7233-418F-9095-D3B6897D72B9}"/>
              </a:ext>
            </a:extLst>
          </p:cNvPr>
          <p:cNvPicPr>
            <a:picLocks noChangeAspect="1"/>
          </p:cNvPicPr>
          <p:nvPr/>
        </p:nvPicPr>
        <p:blipFill>
          <a:blip r:embed="rId5"/>
          <a:stretch>
            <a:fillRect/>
          </a:stretch>
        </p:blipFill>
        <p:spPr>
          <a:xfrm>
            <a:off x="8476254" y="2619949"/>
            <a:ext cx="3213416" cy="1829238"/>
          </a:xfrm>
          <a:prstGeom prst="rect">
            <a:avLst/>
          </a:prstGeom>
        </p:spPr>
      </p:pic>
      <p:sp>
        <p:nvSpPr>
          <p:cNvPr id="22" name="TextBox 21">
            <a:extLst>
              <a:ext uri="{FF2B5EF4-FFF2-40B4-BE49-F238E27FC236}">
                <a16:creationId xmlns:a16="http://schemas.microsoft.com/office/drawing/2014/main" id="{7FE7BB4C-A35D-4388-AC5A-FAAB45DC5F25}"/>
              </a:ext>
            </a:extLst>
          </p:cNvPr>
          <p:cNvSpPr txBox="1"/>
          <p:nvPr/>
        </p:nvSpPr>
        <p:spPr>
          <a:xfrm>
            <a:off x="719998" y="874504"/>
            <a:ext cx="5773271" cy="461665"/>
          </a:xfrm>
          <a:prstGeom prst="rect">
            <a:avLst/>
          </a:prstGeom>
          <a:noFill/>
        </p:spPr>
        <p:txBody>
          <a:bodyPr wrap="square" rtlCol="0">
            <a:spAutoFit/>
          </a:bodyPr>
          <a:lstStyle/>
          <a:p>
            <a:r>
              <a:rPr lang="en-US" altLang="ko-KR" sz="2400" b="1" dirty="0">
                <a:solidFill>
                  <a:srgbClr val="160967"/>
                </a:solidFill>
                <a:latin typeface="나눔스퀘어 Bold"/>
                <a:ea typeface="나눔스퀘어" panose="020B0600000101010101"/>
              </a:rPr>
              <a:t>6) </a:t>
            </a:r>
            <a:r>
              <a:rPr lang="ko-KR" altLang="en-US" sz="2400" b="1" dirty="0">
                <a:solidFill>
                  <a:srgbClr val="160967"/>
                </a:solidFill>
                <a:latin typeface="나눔스퀘어 Bold"/>
                <a:ea typeface="나눔스퀘어" panose="020B0600000101010101"/>
              </a:rPr>
              <a:t>모델 시각화 </a:t>
            </a:r>
            <a:r>
              <a:rPr lang="en-US" altLang="ko-KR" sz="2400" b="1" dirty="0">
                <a:solidFill>
                  <a:srgbClr val="160967"/>
                </a:solidFill>
                <a:latin typeface="나눔스퀘어 Bold"/>
                <a:ea typeface="나눔스퀘어" panose="020B0600000101010101"/>
              </a:rPr>
              <a:t>– </a:t>
            </a:r>
            <a:r>
              <a:rPr lang="ko-KR" altLang="en-US" sz="2400" b="1" dirty="0" err="1">
                <a:solidFill>
                  <a:srgbClr val="160967"/>
                </a:solidFill>
                <a:latin typeface="나눔스퀘어 Bold"/>
                <a:ea typeface="나눔스퀘어" panose="020B0600000101010101"/>
              </a:rPr>
              <a:t>실제값과</a:t>
            </a:r>
            <a:r>
              <a:rPr lang="ko-KR" altLang="en-US" sz="2400" b="1" dirty="0">
                <a:solidFill>
                  <a:srgbClr val="160967"/>
                </a:solidFill>
                <a:latin typeface="나눔스퀘어 Bold"/>
                <a:ea typeface="나눔스퀘어" panose="020B0600000101010101"/>
              </a:rPr>
              <a:t> </a:t>
            </a:r>
            <a:r>
              <a:rPr lang="ko-KR" altLang="en-US" sz="2400" b="1" dirty="0" err="1">
                <a:solidFill>
                  <a:srgbClr val="160967"/>
                </a:solidFill>
                <a:latin typeface="나눔스퀘어 Bold"/>
                <a:ea typeface="나눔스퀘어" panose="020B0600000101010101"/>
              </a:rPr>
              <a:t>예측값</a:t>
            </a:r>
            <a:r>
              <a:rPr lang="ko-KR" altLang="en-US" sz="2400" b="1" dirty="0">
                <a:solidFill>
                  <a:srgbClr val="160967"/>
                </a:solidFill>
                <a:latin typeface="나눔스퀘어 Bold"/>
                <a:ea typeface="나눔스퀘어" panose="020B0600000101010101"/>
              </a:rPr>
              <a:t> 비교</a:t>
            </a:r>
          </a:p>
        </p:txBody>
      </p:sp>
    </p:spTree>
    <p:extLst>
      <p:ext uri="{BB962C8B-B14F-4D97-AF65-F5344CB8AC3E}">
        <p14:creationId xmlns:p14="http://schemas.microsoft.com/office/powerpoint/2010/main" val="2424929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7C3176EA-4456-4DCA-9977-DA768C32AB1C}"/>
              </a:ext>
            </a:extLst>
          </p:cNvPr>
          <p:cNvCxnSpPr>
            <a:cxnSpLocks/>
          </p:cNvCxnSpPr>
          <p:nvPr/>
        </p:nvCxnSpPr>
        <p:spPr>
          <a:xfrm>
            <a:off x="0" y="720000"/>
            <a:ext cx="12192000" cy="0"/>
          </a:xfrm>
          <a:prstGeom prst="line">
            <a:avLst/>
          </a:prstGeom>
          <a:ln w="25400">
            <a:solidFill>
              <a:srgbClr val="0058A6"/>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6BC5641-2C11-45A9-9A7E-4E498D517EE2}"/>
              </a:ext>
            </a:extLst>
          </p:cNvPr>
          <p:cNvSpPr txBox="1"/>
          <p:nvPr/>
        </p:nvSpPr>
        <p:spPr>
          <a:xfrm>
            <a:off x="719998" y="67613"/>
            <a:ext cx="5309326" cy="584775"/>
          </a:xfrm>
          <a:prstGeom prst="rect">
            <a:avLst/>
          </a:prstGeom>
          <a:noFill/>
        </p:spPr>
        <p:txBody>
          <a:bodyPr wrap="square" rtlCol="0">
            <a:spAutoFit/>
          </a:bodyPr>
          <a:lstStyle/>
          <a:p>
            <a:r>
              <a:rPr lang="en-US" altLang="ko-KR" sz="3200" b="1" dirty="0">
                <a:solidFill>
                  <a:srgbClr val="18005C"/>
                </a:solidFill>
                <a:latin typeface="나눔스퀘어" panose="020B0600000101010101" pitchFamily="50" charset="-127"/>
                <a:ea typeface="나눔스퀘어" panose="020B0600000101010101" pitchFamily="50" charset="-127"/>
              </a:rPr>
              <a:t>03.</a:t>
            </a:r>
            <a:r>
              <a:rPr lang="ko-KR" altLang="en-US" sz="3200" b="1" dirty="0">
                <a:solidFill>
                  <a:srgbClr val="18005C"/>
                </a:solidFill>
                <a:latin typeface="나눔스퀘어" panose="020B0600000101010101" pitchFamily="50" charset="-127"/>
                <a:ea typeface="나눔스퀘어" panose="020B0600000101010101" pitchFamily="50" charset="-127"/>
              </a:rPr>
              <a:t>데이터 분석 </a:t>
            </a:r>
            <a:r>
              <a:rPr lang="en-US" altLang="ko-KR" sz="2000" b="1" dirty="0">
                <a:solidFill>
                  <a:srgbClr val="18005C"/>
                </a:solidFill>
                <a:latin typeface="나눔스퀘어" panose="020B0600000101010101" pitchFamily="50" charset="-127"/>
                <a:ea typeface="나눔스퀘어" panose="020B0600000101010101" pitchFamily="50" charset="-127"/>
              </a:rPr>
              <a:t>– </a:t>
            </a:r>
            <a:r>
              <a:rPr lang="ko-KR" altLang="en-US" sz="2000" b="1" dirty="0">
                <a:solidFill>
                  <a:srgbClr val="18005C"/>
                </a:solidFill>
                <a:latin typeface="나눔스퀘어" panose="020B0600000101010101" pitchFamily="50" charset="-127"/>
                <a:ea typeface="나눔스퀘어" panose="020B0600000101010101" pitchFamily="50" charset="-127"/>
              </a:rPr>
              <a:t>선형회귀모델</a:t>
            </a:r>
            <a:r>
              <a:rPr lang="en-US" altLang="ko-KR" sz="2000" b="1" dirty="0">
                <a:solidFill>
                  <a:srgbClr val="18005C"/>
                </a:solidFill>
                <a:latin typeface="나눔스퀘어" panose="020B0600000101010101" pitchFamily="50" charset="-127"/>
                <a:ea typeface="나눔스퀘어" panose="020B0600000101010101" pitchFamily="50" charset="-127"/>
              </a:rPr>
              <a:t> </a:t>
            </a:r>
            <a:endParaRPr lang="ko-KR" altLang="en-US" sz="2000" b="1" dirty="0">
              <a:solidFill>
                <a:srgbClr val="18005C"/>
              </a:solidFill>
              <a:latin typeface="나눔스퀘어" panose="020B0600000101010101" pitchFamily="50" charset="-127"/>
              <a:ea typeface="나눔스퀘어" panose="020B0600000101010101" pitchFamily="50" charset="-127"/>
            </a:endParaRPr>
          </a:p>
        </p:txBody>
      </p:sp>
      <p:sp>
        <p:nvSpPr>
          <p:cNvPr id="20" name="자유형: 도형 19">
            <a:extLst>
              <a:ext uri="{FF2B5EF4-FFF2-40B4-BE49-F238E27FC236}">
                <a16:creationId xmlns:a16="http://schemas.microsoft.com/office/drawing/2014/main" id="{9A1EFC0D-2C03-441D-8B1B-D4C8A3EE7000}"/>
              </a:ext>
            </a:extLst>
          </p:cNvPr>
          <p:cNvSpPr/>
          <p:nvPr/>
        </p:nvSpPr>
        <p:spPr>
          <a:xfrm>
            <a:off x="-1" y="0"/>
            <a:ext cx="720000" cy="720000"/>
          </a:xfrm>
          <a:custGeom>
            <a:avLst/>
            <a:gdLst>
              <a:gd name="connsiteX0" fmla="*/ 36001 w 720000"/>
              <a:gd name="connsiteY0" fmla="*/ 36000 h 720000"/>
              <a:gd name="connsiteX1" fmla="*/ 36001 w 720000"/>
              <a:gd name="connsiteY1" fmla="*/ 684000 h 720000"/>
              <a:gd name="connsiteX2" fmla="*/ 684001 w 720000"/>
              <a:gd name="connsiteY2" fmla="*/ 684000 h 720000"/>
              <a:gd name="connsiteX3" fmla="*/ 0 w 720000"/>
              <a:gd name="connsiteY3" fmla="*/ 0 h 720000"/>
              <a:gd name="connsiteX4" fmla="*/ 720000 w 720000"/>
              <a:gd name="connsiteY4" fmla="*/ 0 h 720000"/>
              <a:gd name="connsiteX5" fmla="*/ 720000 w 720000"/>
              <a:gd name="connsiteY5" fmla="*/ 720000 h 720000"/>
              <a:gd name="connsiteX6" fmla="*/ 0 w 720000"/>
              <a:gd name="connsiteY6" fmla="*/ 72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 h="720000">
                <a:moveTo>
                  <a:pt x="36001" y="36000"/>
                </a:moveTo>
                <a:lnTo>
                  <a:pt x="36001" y="684000"/>
                </a:lnTo>
                <a:lnTo>
                  <a:pt x="684001" y="684000"/>
                </a:lnTo>
                <a:close/>
                <a:moveTo>
                  <a:pt x="0" y="0"/>
                </a:moveTo>
                <a:lnTo>
                  <a:pt x="720000" y="0"/>
                </a:lnTo>
                <a:lnTo>
                  <a:pt x="720000" y="720000"/>
                </a:lnTo>
                <a:lnTo>
                  <a:pt x="0" y="720000"/>
                </a:lnTo>
                <a:close/>
              </a:path>
            </a:pathLst>
          </a:custGeom>
          <a:solidFill>
            <a:srgbClr val="0058A6"/>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pic>
        <p:nvPicPr>
          <p:cNvPr id="21" name="그림 20">
            <a:extLst>
              <a:ext uri="{FF2B5EF4-FFF2-40B4-BE49-F238E27FC236}">
                <a16:creationId xmlns:a16="http://schemas.microsoft.com/office/drawing/2014/main" id="{D957EE6D-D145-41F9-AD67-84CD3B5B61CF}"/>
              </a:ext>
            </a:extLst>
          </p:cNvPr>
          <p:cNvPicPr>
            <a:picLocks noChangeAspect="1"/>
          </p:cNvPicPr>
          <p:nvPr/>
        </p:nvPicPr>
        <p:blipFill>
          <a:blip r:embed="rId2"/>
          <a:stretch>
            <a:fillRect/>
          </a:stretch>
        </p:blipFill>
        <p:spPr>
          <a:xfrm>
            <a:off x="10444000" y="0"/>
            <a:ext cx="1748000" cy="684000"/>
          </a:xfrm>
          <a:prstGeom prst="rect">
            <a:avLst/>
          </a:prstGeom>
        </p:spPr>
      </p:pic>
      <p:sp>
        <p:nvSpPr>
          <p:cNvPr id="22" name="TextBox 21">
            <a:extLst>
              <a:ext uri="{FF2B5EF4-FFF2-40B4-BE49-F238E27FC236}">
                <a16:creationId xmlns:a16="http://schemas.microsoft.com/office/drawing/2014/main" id="{7FE7BB4C-A35D-4388-AC5A-FAAB45DC5F25}"/>
              </a:ext>
            </a:extLst>
          </p:cNvPr>
          <p:cNvSpPr txBox="1"/>
          <p:nvPr/>
        </p:nvSpPr>
        <p:spPr>
          <a:xfrm>
            <a:off x="719998" y="874504"/>
            <a:ext cx="5773271" cy="461665"/>
          </a:xfrm>
          <a:prstGeom prst="rect">
            <a:avLst/>
          </a:prstGeom>
          <a:noFill/>
        </p:spPr>
        <p:txBody>
          <a:bodyPr wrap="square" rtlCol="0">
            <a:spAutoFit/>
          </a:bodyPr>
          <a:lstStyle/>
          <a:p>
            <a:r>
              <a:rPr lang="en-US" altLang="ko-KR" sz="2400" b="1" dirty="0">
                <a:solidFill>
                  <a:srgbClr val="160967"/>
                </a:solidFill>
                <a:latin typeface="나눔스퀘어 Bold"/>
                <a:ea typeface="나눔스퀘어" panose="020B0600000101010101"/>
              </a:rPr>
              <a:t>6) </a:t>
            </a:r>
            <a:r>
              <a:rPr lang="ko-KR" altLang="en-US" sz="2400" b="1" dirty="0">
                <a:solidFill>
                  <a:srgbClr val="160967"/>
                </a:solidFill>
                <a:latin typeface="나눔스퀘어 Bold"/>
                <a:ea typeface="나눔스퀘어" panose="020B0600000101010101"/>
              </a:rPr>
              <a:t>모델 시각화 </a:t>
            </a:r>
            <a:r>
              <a:rPr lang="en-US" altLang="ko-KR" sz="2400" b="1" dirty="0">
                <a:solidFill>
                  <a:srgbClr val="160967"/>
                </a:solidFill>
                <a:latin typeface="나눔스퀘어 Bold"/>
                <a:ea typeface="나눔스퀘어" panose="020B0600000101010101"/>
              </a:rPr>
              <a:t>– </a:t>
            </a:r>
            <a:r>
              <a:rPr lang="ko-KR" altLang="en-US" sz="2400" b="1" dirty="0" err="1">
                <a:solidFill>
                  <a:srgbClr val="160967"/>
                </a:solidFill>
                <a:latin typeface="나눔스퀘어 Bold"/>
                <a:ea typeface="나눔스퀘어" panose="020B0600000101010101"/>
              </a:rPr>
              <a:t>실제값과</a:t>
            </a:r>
            <a:r>
              <a:rPr lang="ko-KR" altLang="en-US" sz="2400" b="1" dirty="0">
                <a:solidFill>
                  <a:srgbClr val="160967"/>
                </a:solidFill>
                <a:latin typeface="나눔스퀘어 Bold"/>
                <a:ea typeface="나눔스퀘어" panose="020B0600000101010101"/>
              </a:rPr>
              <a:t> </a:t>
            </a:r>
            <a:r>
              <a:rPr lang="ko-KR" altLang="en-US" sz="2400" b="1" dirty="0" err="1">
                <a:solidFill>
                  <a:srgbClr val="160967"/>
                </a:solidFill>
                <a:latin typeface="나눔스퀘어 Bold"/>
                <a:ea typeface="나눔스퀘어" panose="020B0600000101010101"/>
              </a:rPr>
              <a:t>예측값</a:t>
            </a:r>
            <a:r>
              <a:rPr lang="ko-KR" altLang="en-US" sz="2400" b="1" dirty="0">
                <a:solidFill>
                  <a:srgbClr val="160967"/>
                </a:solidFill>
                <a:latin typeface="나눔스퀘어 Bold"/>
                <a:ea typeface="나눔스퀘어" panose="020B0600000101010101"/>
              </a:rPr>
              <a:t> 비교</a:t>
            </a:r>
          </a:p>
        </p:txBody>
      </p:sp>
      <p:pic>
        <p:nvPicPr>
          <p:cNvPr id="7" name="그림 6">
            <a:extLst>
              <a:ext uri="{FF2B5EF4-FFF2-40B4-BE49-F238E27FC236}">
                <a16:creationId xmlns:a16="http://schemas.microsoft.com/office/drawing/2014/main" id="{16AD98C9-6897-46F7-AD4E-7982444B741D}"/>
              </a:ext>
            </a:extLst>
          </p:cNvPr>
          <p:cNvPicPr>
            <a:picLocks noChangeAspect="1"/>
          </p:cNvPicPr>
          <p:nvPr/>
        </p:nvPicPr>
        <p:blipFill>
          <a:blip r:embed="rId3"/>
          <a:stretch>
            <a:fillRect/>
          </a:stretch>
        </p:blipFill>
        <p:spPr>
          <a:xfrm>
            <a:off x="1933412" y="1248823"/>
            <a:ext cx="8510588" cy="5541564"/>
          </a:xfrm>
          <a:prstGeom prst="rect">
            <a:avLst/>
          </a:prstGeom>
        </p:spPr>
      </p:pic>
    </p:spTree>
    <p:extLst>
      <p:ext uri="{BB962C8B-B14F-4D97-AF65-F5344CB8AC3E}">
        <p14:creationId xmlns:p14="http://schemas.microsoft.com/office/powerpoint/2010/main" val="209519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844AF8-BF73-47C2-9631-D7C7D18B5C9A}"/>
              </a:ext>
            </a:extLst>
          </p:cNvPr>
          <p:cNvSpPr txBox="1"/>
          <p:nvPr/>
        </p:nvSpPr>
        <p:spPr>
          <a:xfrm>
            <a:off x="3314700" y="3339491"/>
            <a:ext cx="5562600" cy="523220"/>
          </a:xfrm>
          <a:prstGeom prst="rect">
            <a:avLst/>
          </a:prstGeom>
          <a:noFill/>
        </p:spPr>
        <p:txBody>
          <a:bodyPr wrap="square" rtlCol="0">
            <a:spAutoFit/>
          </a:bodyPr>
          <a:lstStyle/>
          <a:p>
            <a:pPr algn="ctr"/>
            <a:r>
              <a:rPr lang="ko-KR" altLang="en-US" sz="2800" dirty="0">
                <a:solidFill>
                  <a:srgbClr val="160967"/>
                </a:solidFill>
              </a:rPr>
              <a:t>계절의 </a:t>
            </a:r>
            <a:r>
              <a:rPr lang="ko-KR" altLang="en-US" sz="2800" b="1" dirty="0">
                <a:solidFill>
                  <a:srgbClr val="0054A3"/>
                </a:solidFill>
              </a:rPr>
              <a:t>경향성</a:t>
            </a:r>
            <a:r>
              <a:rPr lang="ko-KR" altLang="en-US" sz="2800" dirty="0">
                <a:solidFill>
                  <a:srgbClr val="160967"/>
                </a:solidFill>
              </a:rPr>
              <a:t> 파악</a:t>
            </a:r>
          </a:p>
        </p:txBody>
      </p:sp>
      <p:sp>
        <p:nvSpPr>
          <p:cNvPr id="11" name="TextBox 10">
            <a:extLst>
              <a:ext uri="{FF2B5EF4-FFF2-40B4-BE49-F238E27FC236}">
                <a16:creationId xmlns:a16="http://schemas.microsoft.com/office/drawing/2014/main" id="{9D08D427-CA4A-44E2-BA00-59B72DF52FDB}"/>
              </a:ext>
            </a:extLst>
          </p:cNvPr>
          <p:cNvSpPr txBox="1"/>
          <p:nvPr/>
        </p:nvSpPr>
        <p:spPr>
          <a:xfrm>
            <a:off x="719998" y="874504"/>
            <a:ext cx="5773271" cy="461665"/>
          </a:xfrm>
          <a:prstGeom prst="rect">
            <a:avLst/>
          </a:prstGeom>
          <a:noFill/>
        </p:spPr>
        <p:txBody>
          <a:bodyPr wrap="square" rtlCol="0">
            <a:spAutoFit/>
          </a:bodyPr>
          <a:lstStyle/>
          <a:p>
            <a:r>
              <a:rPr lang="en-US" altLang="ko-KR" sz="2400" b="1" dirty="0">
                <a:solidFill>
                  <a:srgbClr val="160967"/>
                </a:solidFill>
                <a:latin typeface="나눔스퀘어 Bold"/>
                <a:ea typeface="나눔스퀘어" panose="020B0600000101010101"/>
              </a:rPr>
              <a:t>1) </a:t>
            </a:r>
            <a:r>
              <a:rPr lang="ko-KR" altLang="en-US" sz="2400" b="1" dirty="0">
                <a:solidFill>
                  <a:srgbClr val="160967"/>
                </a:solidFill>
                <a:latin typeface="나눔스퀘어 Bold"/>
                <a:ea typeface="나눔스퀘어" panose="020B0600000101010101"/>
              </a:rPr>
              <a:t>목표</a:t>
            </a:r>
          </a:p>
        </p:txBody>
      </p:sp>
      <p:cxnSp>
        <p:nvCxnSpPr>
          <p:cNvPr id="3" name="직선 연결선 2">
            <a:extLst>
              <a:ext uri="{FF2B5EF4-FFF2-40B4-BE49-F238E27FC236}">
                <a16:creationId xmlns:a16="http://schemas.microsoft.com/office/drawing/2014/main" id="{7C3176EA-4456-4DCA-9977-DA768C32AB1C}"/>
              </a:ext>
            </a:extLst>
          </p:cNvPr>
          <p:cNvCxnSpPr>
            <a:cxnSpLocks/>
          </p:cNvCxnSpPr>
          <p:nvPr/>
        </p:nvCxnSpPr>
        <p:spPr>
          <a:xfrm>
            <a:off x="0" y="720000"/>
            <a:ext cx="12192000" cy="0"/>
          </a:xfrm>
          <a:prstGeom prst="line">
            <a:avLst/>
          </a:prstGeom>
          <a:ln w="25400">
            <a:solidFill>
              <a:srgbClr val="0058A6"/>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79324F-CB8F-4FC0-B118-7E6F4C4F362C}"/>
              </a:ext>
            </a:extLst>
          </p:cNvPr>
          <p:cNvSpPr txBox="1"/>
          <p:nvPr/>
        </p:nvSpPr>
        <p:spPr>
          <a:xfrm>
            <a:off x="0" y="720000"/>
            <a:ext cx="12192000" cy="6138000"/>
          </a:xfrm>
          <a:prstGeom prst="rect">
            <a:avLst/>
          </a:prstGeom>
          <a:solidFill>
            <a:schemeClr val="bg1">
              <a:lumMod val="95000"/>
              <a:alpha val="70000"/>
            </a:schemeClr>
          </a:solidFill>
        </p:spPr>
        <p:txBody>
          <a:bodyPr wrap="square" rtlCol="0">
            <a:spAutoFit/>
          </a:bodyPr>
          <a:lstStyle/>
          <a:p>
            <a:endParaRPr lang="ko-KR" altLang="en-US" dirty="0"/>
          </a:p>
        </p:txBody>
      </p:sp>
      <p:sp>
        <p:nvSpPr>
          <p:cNvPr id="20" name="자유형: 도형 19">
            <a:extLst>
              <a:ext uri="{FF2B5EF4-FFF2-40B4-BE49-F238E27FC236}">
                <a16:creationId xmlns:a16="http://schemas.microsoft.com/office/drawing/2014/main" id="{9A1EFC0D-2C03-441D-8B1B-D4C8A3EE7000}"/>
              </a:ext>
            </a:extLst>
          </p:cNvPr>
          <p:cNvSpPr/>
          <p:nvPr/>
        </p:nvSpPr>
        <p:spPr>
          <a:xfrm>
            <a:off x="-1" y="0"/>
            <a:ext cx="720000" cy="720000"/>
          </a:xfrm>
          <a:custGeom>
            <a:avLst/>
            <a:gdLst>
              <a:gd name="connsiteX0" fmla="*/ 36001 w 720000"/>
              <a:gd name="connsiteY0" fmla="*/ 36000 h 720000"/>
              <a:gd name="connsiteX1" fmla="*/ 36001 w 720000"/>
              <a:gd name="connsiteY1" fmla="*/ 684000 h 720000"/>
              <a:gd name="connsiteX2" fmla="*/ 684001 w 720000"/>
              <a:gd name="connsiteY2" fmla="*/ 684000 h 720000"/>
              <a:gd name="connsiteX3" fmla="*/ 0 w 720000"/>
              <a:gd name="connsiteY3" fmla="*/ 0 h 720000"/>
              <a:gd name="connsiteX4" fmla="*/ 720000 w 720000"/>
              <a:gd name="connsiteY4" fmla="*/ 0 h 720000"/>
              <a:gd name="connsiteX5" fmla="*/ 720000 w 720000"/>
              <a:gd name="connsiteY5" fmla="*/ 720000 h 720000"/>
              <a:gd name="connsiteX6" fmla="*/ 0 w 720000"/>
              <a:gd name="connsiteY6" fmla="*/ 72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 h="720000">
                <a:moveTo>
                  <a:pt x="36001" y="36000"/>
                </a:moveTo>
                <a:lnTo>
                  <a:pt x="36001" y="684000"/>
                </a:lnTo>
                <a:lnTo>
                  <a:pt x="684001" y="684000"/>
                </a:lnTo>
                <a:close/>
                <a:moveTo>
                  <a:pt x="0" y="0"/>
                </a:moveTo>
                <a:lnTo>
                  <a:pt x="720000" y="0"/>
                </a:lnTo>
                <a:lnTo>
                  <a:pt x="720000" y="720000"/>
                </a:lnTo>
                <a:lnTo>
                  <a:pt x="0" y="720000"/>
                </a:lnTo>
                <a:close/>
              </a:path>
            </a:pathLst>
          </a:custGeom>
          <a:solidFill>
            <a:srgbClr val="0058A6"/>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pic>
        <p:nvPicPr>
          <p:cNvPr id="21" name="그림 20">
            <a:extLst>
              <a:ext uri="{FF2B5EF4-FFF2-40B4-BE49-F238E27FC236}">
                <a16:creationId xmlns:a16="http://schemas.microsoft.com/office/drawing/2014/main" id="{D957EE6D-D145-41F9-AD67-84CD3B5B61CF}"/>
              </a:ext>
            </a:extLst>
          </p:cNvPr>
          <p:cNvPicPr>
            <a:picLocks noChangeAspect="1"/>
          </p:cNvPicPr>
          <p:nvPr/>
        </p:nvPicPr>
        <p:blipFill>
          <a:blip r:embed="rId2"/>
          <a:stretch>
            <a:fillRect/>
          </a:stretch>
        </p:blipFill>
        <p:spPr>
          <a:xfrm>
            <a:off x="10444000" y="0"/>
            <a:ext cx="1748000" cy="684000"/>
          </a:xfrm>
          <a:prstGeom prst="rect">
            <a:avLst/>
          </a:prstGeom>
        </p:spPr>
      </p:pic>
      <p:sp>
        <p:nvSpPr>
          <p:cNvPr id="14" name="TextBox 13">
            <a:extLst>
              <a:ext uri="{FF2B5EF4-FFF2-40B4-BE49-F238E27FC236}">
                <a16:creationId xmlns:a16="http://schemas.microsoft.com/office/drawing/2014/main" id="{794E9E5F-7F25-4588-B90B-0F5655BC0A83}"/>
              </a:ext>
            </a:extLst>
          </p:cNvPr>
          <p:cNvSpPr txBox="1"/>
          <p:nvPr/>
        </p:nvSpPr>
        <p:spPr>
          <a:xfrm>
            <a:off x="5582468" y="3200992"/>
            <a:ext cx="6121335" cy="800219"/>
          </a:xfrm>
          <a:prstGeom prst="rect">
            <a:avLst/>
          </a:prstGeom>
          <a:noFill/>
        </p:spPr>
        <p:txBody>
          <a:bodyPr wrap="square" rtlCol="0">
            <a:spAutoFit/>
          </a:bodyPr>
          <a:lstStyle/>
          <a:p>
            <a:pPr marL="342900" indent="-342900">
              <a:buFont typeface="Arial" panose="020B0604020202020204" pitchFamily="34" charset="0"/>
              <a:buChar char="•"/>
            </a:pPr>
            <a:r>
              <a:rPr lang="ko-KR" altLang="en-US" sz="2300" dirty="0">
                <a:solidFill>
                  <a:srgbClr val="160967"/>
                </a:solidFill>
                <a:latin typeface="나눔스퀘어" panose="020B0600000101010101" pitchFamily="50" charset="-127"/>
                <a:ea typeface="나눔스퀘어" panose="020B0600000101010101" pitchFamily="50" charset="-127"/>
              </a:rPr>
              <a:t>모델 학습에 악영향을 미쳐 </a:t>
            </a:r>
            <a:r>
              <a:rPr lang="en-US" altLang="ko-KR" sz="2300" dirty="0">
                <a:solidFill>
                  <a:srgbClr val="160967"/>
                </a:solidFill>
                <a:latin typeface="나눔스퀘어" panose="020B0600000101010101" pitchFamily="50" charset="-127"/>
                <a:ea typeface="나눔스퀘어" panose="020B0600000101010101" pitchFamily="50" charset="-127"/>
              </a:rPr>
              <a:t>1</a:t>
            </a:r>
            <a:r>
              <a:rPr lang="ko-KR" altLang="en-US" sz="2300" dirty="0">
                <a:solidFill>
                  <a:srgbClr val="160967"/>
                </a:solidFill>
                <a:latin typeface="나눔스퀘어" panose="020B0600000101010101" pitchFamily="50" charset="-127"/>
                <a:ea typeface="나눔스퀘어" panose="020B0600000101010101" pitchFamily="50" charset="-127"/>
              </a:rPr>
              <a:t>년 단위로</a:t>
            </a:r>
            <a:br>
              <a:rPr lang="en-US" altLang="ko-KR" sz="2300" dirty="0">
                <a:solidFill>
                  <a:srgbClr val="160967"/>
                </a:solidFill>
                <a:latin typeface="나눔스퀘어" panose="020B0600000101010101" pitchFamily="50" charset="-127"/>
                <a:ea typeface="나눔스퀘어" panose="020B0600000101010101" pitchFamily="50" charset="-127"/>
              </a:rPr>
            </a:br>
            <a:r>
              <a:rPr lang="ko-KR" altLang="en-US" sz="2300" dirty="0">
                <a:solidFill>
                  <a:srgbClr val="160967"/>
                </a:solidFill>
                <a:latin typeface="나눔스퀘어" panose="020B0600000101010101" pitchFamily="50" charset="-127"/>
                <a:ea typeface="나눔스퀘어" panose="020B0600000101010101" pitchFamily="50" charset="-127"/>
              </a:rPr>
              <a:t>총 </a:t>
            </a:r>
            <a:r>
              <a:rPr lang="en-US" altLang="ko-KR" sz="2300" dirty="0">
                <a:solidFill>
                  <a:srgbClr val="160967"/>
                </a:solidFill>
                <a:latin typeface="나눔스퀘어" panose="020B0600000101010101" pitchFamily="50" charset="-127"/>
                <a:ea typeface="나눔스퀘어" panose="020B0600000101010101" pitchFamily="50" charset="-127"/>
              </a:rPr>
              <a:t>1950~1953</a:t>
            </a:r>
            <a:r>
              <a:rPr lang="ko-KR" altLang="en-US" sz="2300" dirty="0">
                <a:solidFill>
                  <a:srgbClr val="160967"/>
                </a:solidFill>
                <a:latin typeface="나눔스퀘어" panose="020B0600000101010101" pitchFamily="50" charset="-127"/>
                <a:ea typeface="나눔스퀘어" panose="020B0600000101010101" pitchFamily="50" charset="-127"/>
              </a:rPr>
              <a:t>년 간의 데이터 일괄 제거  </a:t>
            </a:r>
          </a:p>
        </p:txBody>
      </p:sp>
      <p:pic>
        <p:nvPicPr>
          <p:cNvPr id="24" name="그림 23" descr="텍스트이(가) 표시된 사진&#10;&#10;자동 생성된 설명">
            <a:extLst>
              <a:ext uri="{FF2B5EF4-FFF2-40B4-BE49-F238E27FC236}">
                <a16:creationId xmlns:a16="http://schemas.microsoft.com/office/drawing/2014/main" id="{614C4F54-CF52-4977-B26C-DBFC711721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197" y="2658652"/>
            <a:ext cx="4807768" cy="1884900"/>
          </a:xfrm>
          <a:prstGeom prst="rect">
            <a:avLst/>
          </a:prstGeom>
        </p:spPr>
      </p:pic>
      <p:sp>
        <p:nvSpPr>
          <p:cNvPr id="10" name="TextBox 9">
            <a:extLst>
              <a:ext uri="{FF2B5EF4-FFF2-40B4-BE49-F238E27FC236}">
                <a16:creationId xmlns:a16="http://schemas.microsoft.com/office/drawing/2014/main" id="{225B2AC4-729D-4EB7-8C8A-A4DFA0B6EBA3}"/>
              </a:ext>
            </a:extLst>
          </p:cNvPr>
          <p:cNvSpPr txBox="1"/>
          <p:nvPr/>
        </p:nvSpPr>
        <p:spPr>
          <a:xfrm>
            <a:off x="719998" y="67613"/>
            <a:ext cx="5309326" cy="584775"/>
          </a:xfrm>
          <a:prstGeom prst="rect">
            <a:avLst/>
          </a:prstGeom>
          <a:noFill/>
        </p:spPr>
        <p:txBody>
          <a:bodyPr wrap="square" rtlCol="0">
            <a:spAutoFit/>
          </a:bodyPr>
          <a:lstStyle/>
          <a:p>
            <a:r>
              <a:rPr lang="en-US" altLang="ko-KR" sz="3200" b="1" dirty="0">
                <a:solidFill>
                  <a:srgbClr val="18005C"/>
                </a:solidFill>
                <a:latin typeface="나눔스퀘어" panose="020B0600000101010101" pitchFamily="50" charset="-127"/>
                <a:ea typeface="나눔스퀘어" panose="020B0600000101010101" pitchFamily="50" charset="-127"/>
              </a:rPr>
              <a:t>03.</a:t>
            </a:r>
            <a:r>
              <a:rPr lang="ko-KR" altLang="en-US" sz="3200" b="1" dirty="0">
                <a:solidFill>
                  <a:srgbClr val="18005C"/>
                </a:solidFill>
                <a:latin typeface="나눔스퀘어" panose="020B0600000101010101" pitchFamily="50" charset="-127"/>
                <a:ea typeface="나눔스퀘어" panose="020B0600000101010101" pitchFamily="50" charset="-127"/>
              </a:rPr>
              <a:t>데이터 분석 </a:t>
            </a:r>
            <a:r>
              <a:rPr lang="en-US" altLang="ko-KR" sz="2000" b="1" dirty="0">
                <a:solidFill>
                  <a:srgbClr val="18005C"/>
                </a:solidFill>
                <a:latin typeface="나눔스퀘어" panose="020B0600000101010101" pitchFamily="50" charset="-127"/>
                <a:ea typeface="나눔스퀘어" panose="020B0600000101010101" pitchFamily="50" charset="-127"/>
              </a:rPr>
              <a:t>– </a:t>
            </a:r>
            <a:r>
              <a:rPr lang="ko-KR" altLang="en-US" sz="2000" b="1" dirty="0">
                <a:solidFill>
                  <a:srgbClr val="18005C"/>
                </a:solidFill>
                <a:latin typeface="나눔스퀘어" panose="020B0600000101010101" pitchFamily="50" charset="-127"/>
                <a:ea typeface="나눔스퀘어" panose="020B0600000101010101" pitchFamily="50" charset="-127"/>
              </a:rPr>
              <a:t>시계열모델</a:t>
            </a:r>
            <a:r>
              <a:rPr lang="en-US" altLang="ko-KR" sz="2000" b="1" dirty="0">
                <a:solidFill>
                  <a:srgbClr val="18005C"/>
                </a:solidFill>
                <a:latin typeface="나눔스퀘어" panose="020B0600000101010101" pitchFamily="50" charset="-127"/>
                <a:ea typeface="나눔스퀘어" panose="020B0600000101010101" pitchFamily="50" charset="-127"/>
              </a:rPr>
              <a:t> </a:t>
            </a:r>
            <a:endParaRPr lang="ko-KR" altLang="en-US" sz="2000" b="1" dirty="0">
              <a:solidFill>
                <a:srgbClr val="18005C"/>
              </a:solidFill>
              <a:latin typeface="나눔스퀘어" panose="020B0600000101010101" pitchFamily="50" charset="-127"/>
              <a:ea typeface="나눔스퀘어" panose="020B0600000101010101" pitchFamily="50" charset="-127"/>
            </a:endParaRPr>
          </a:p>
        </p:txBody>
      </p:sp>
    </p:spTree>
    <p:extLst>
      <p:ext uri="{BB962C8B-B14F-4D97-AF65-F5344CB8AC3E}">
        <p14:creationId xmlns:p14="http://schemas.microsoft.com/office/powerpoint/2010/main" val="3858398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자유형: 도형 77">
            <a:extLst>
              <a:ext uri="{FF2B5EF4-FFF2-40B4-BE49-F238E27FC236}">
                <a16:creationId xmlns:a16="http://schemas.microsoft.com/office/drawing/2014/main" id="{A93AD010-E9AB-4519-A2AC-CD017F5805D8}"/>
              </a:ext>
            </a:extLst>
          </p:cNvPr>
          <p:cNvSpPr/>
          <p:nvPr/>
        </p:nvSpPr>
        <p:spPr>
          <a:xfrm rot="10800000" flipV="1">
            <a:off x="-3" y="-11211"/>
            <a:ext cx="4770120" cy="6858000"/>
          </a:xfrm>
          <a:custGeom>
            <a:avLst/>
            <a:gdLst>
              <a:gd name="connsiteX0" fmla="*/ 5852160 w 5852160"/>
              <a:gd name="connsiteY0" fmla="*/ 6858000 h 6858000"/>
              <a:gd name="connsiteX1" fmla="*/ 1737360 w 5852160"/>
              <a:gd name="connsiteY1" fmla="*/ 6858000 h 6858000"/>
              <a:gd name="connsiteX2" fmla="*/ 0 w 5852160"/>
              <a:gd name="connsiteY2" fmla="*/ 0 h 6858000"/>
              <a:gd name="connsiteX3" fmla="*/ 5852160 w 5852160"/>
              <a:gd name="connsiteY3" fmla="*/ 0 h 6858000"/>
            </a:gdLst>
            <a:ahLst/>
            <a:cxnLst>
              <a:cxn ang="0">
                <a:pos x="connsiteX0" y="connsiteY0"/>
              </a:cxn>
              <a:cxn ang="0">
                <a:pos x="connsiteX1" y="connsiteY1"/>
              </a:cxn>
              <a:cxn ang="0">
                <a:pos x="connsiteX2" y="connsiteY2"/>
              </a:cxn>
              <a:cxn ang="0">
                <a:pos x="connsiteX3" y="connsiteY3"/>
              </a:cxn>
            </a:cxnLst>
            <a:rect l="l" t="t" r="r" b="b"/>
            <a:pathLst>
              <a:path w="5852160" h="6858000">
                <a:moveTo>
                  <a:pt x="5852160" y="6858000"/>
                </a:moveTo>
                <a:lnTo>
                  <a:pt x="1737360" y="6858000"/>
                </a:lnTo>
                <a:lnTo>
                  <a:pt x="0" y="0"/>
                </a:lnTo>
                <a:lnTo>
                  <a:pt x="5852160" y="0"/>
                </a:lnTo>
                <a:close/>
              </a:path>
            </a:pathLst>
          </a:custGeom>
          <a:solidFill>
            <a:srgbClr val="160967"/>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sp>
        <p:nvSpPr>
          <p:cNvPr id="40" name="자유형: 도형 39">
            <a:extLst>
              <a:ext uri="{FF2B5EF4-FFF2-40B4-BE49-F238E27FC236}">
                <a16:creationId xmlns:a16="http://schemas.microsoft.com/office/drawing/2014/main" id="{2A243579-2D44-4105-9C4F-C809C0597331}"/>
              </a:ext>
            </a:extLst>
          </p:cNvPr>
          <p:cNvSpPr/>
          <p:nvPr/>
        </p:nvSpPr>
        <p:spPr>
          <a:xfrm rot="10800000">
            <a:off x="-1" y="0"/>
            <a:ext cx="5242559" cy="6858000"/>
          </a:xfrm>
          <a:custGeom>
            <a:avLst/>
            <a:gdLst>
              <a:gd name="connsiteX0" fmla="*/ 5852160 w 5852160"/>
              <a:gd name="connsiteY0" fmla="*/ 6858000 h 6858000"/>
              <a:gd name="connsiteX1" fmla="*/ 1737360 w 5852160"/>
              <a:gd name="connsiteY1" fmla="*/ 6858000 h 6858000"/>
              <a:gd name="connsiteX2" fmla="*/ 0 w 5852160"/>
              <a:gd name="connsiteY2" fmla="*/ 0 h 6858000"/>
              <a:gd name="connsiteX3" fmla="*/ 5852160 w 5852160"/>
              <a:gd name="connsiteY3" fmla="*/ 0 h 6858000"/>
            </a:gdLst>
            <a:ahLst/>
            <a:cxnLst>
              <a:cxn ang="0">
                <a:pos x="connsiteX0" y="connsiteY0"/>
              </a:cxn>
              <a:cxn ang="0">
                <a:pos x="connsiteX1" y="connsiteY1"/>
              </a:cxn>
              <a:cxn ang="0">
                <a:pos x="connsiteX2" y="connsiteY2"/>
              </a:cxn>
              <a:cxn ang="0">
                <a:pos x="connsiteX3" y="connsiteY3"/>
              </a:cxn>
            </a:cxnLst>
            <a:rect l="l" t="t" r="r" b="b"/>
            <a:pathLst>
              <a:path w="5852160" h="6858000">
                <a:moveTo>
                  <a:pt x="5852160" y="6858000"/>
                </a:moveTo>
                <a:lnTo>
                  <a:pt x="1737360" y="6858000"/>
                </a:lnTo>
                <a:lnTo>
                  <a:pt x="0" y="0"/>
                </a:lnTo>
                <a:lnTo>
                  <a:pt x="5852160" y="0"/>
                </a:lnTo>
                <a:close/>
              </a:path>
            </a:pathLst>
          </a:custGeom>
          <a:solidFill>
            <a:srgbClr val="0058A6"/>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grpSp>
        <p:nvGrpSpPr>
          <p:cNvPr id="80" name="그룹 79">
            <a:extLst>
              <a:ext uri="{FF2B5EF4-FFF2-40B4-BE49-F238E27FC236}">
                <a16:creationId xmlns:a16="http://schemas.microsoft.com/office/drawing/2014/main" id="{272A379A-C992-4486-9E77-3B6054AD3AD9}"/>
              </a:ext>
            </a:extLst>
          </p:cNvPr>
          <p:cNvGrpSpPr/>
          <p:nvPr/>
        </p:nvGrpSpPr>
        <p:grpSpPr>
          <a:xfrm>
            <a:off x="380998" y="2979000"/>
            <a:ext cx="3600000" cy="900000"/>
            <a:chOff x="563879" y="2975400"/>
            <a:chExt cx="3600000" cy="900000"/>
          </a:xfrm>
        </p:grpSpPr>
        <p:sp>
          <p:nvSpPr>
            <p:cNvPr id="41" name="TextBox 40">
              <a:extLst>
                <a:ext uri="{FF2B5EF4-FFF2-40B4-BE49-F238E27FC236}">
                  <a16:creationId xmlns:a16="http://schemas.microsoft.com/office/drawing/2014/main" id="{3532E869-0910-4807-AF42-C88594BAFD94}"/>
                </a:ext>
              </a:extLst>
            </p:cNvPr>
            <p:cNvSpPr txBox="1"/>
            <p:nvPr/>
          </p:nvSpPr>
          <p:spPr>
            <a:xfrm>
              <a:off x="563879" y="2975400"/>
              <a:ext cx="3600000" cy="900000"/>
            </a:xfrm>
            <a:prstGeom prst="rect">
              <a:avLst/>
            </a:prstGeom>
            <a:noFill/>
            <a:effectLst>
              <a:innerShdw blurRad="114300">
                <a:prstClr val="black"/>
              </a:innerShdw>
            </a:effectLst>
          </p:spPr>
          <p:txBody>
            <a:bodyPr wrap="square" rtlCol="0" anchor="ctr" anchorCtr="0">
              <a:spAutoFit/>
            </a:bodyPr>
            <a:lstStyle/>
            <a:p>
              <a:pPr algn="ctr"/>
              <a:r>
                <a:rPr lang="en-US" altLang="ko-KR" sz="4800" dirty="0">
                  <a:solidFill>
                    <a:schemeClr val="bg1"/>
                  </a:solidFill>
                  <a:effectLst>
                    <a:innerShdw blurRad="63500" dist="50800" dir="16200000">
                      <a:prstClr val="black">
                        <a:alpha val="50000"/>
                      </a:prstClr>
                    </a:innerShdw>
                  </a:effectLst>
                  <a:latin typeface="나눔스퀘어 Bold" panose="020B0600000101010101" pitchFamily="50" charset="-127"/>
                  <a:ea typeface="나눔스퀘어 Bold" panose="020B0600000101010101" pitchFamily="50" charset="-127"/>
                </a:rPr>
                <a:t>CONTENTS</a:t>
              </a:r>
              <a:endParaRPr lang="ko-KR" altLang="en-US" sz="4800" dirty="0">
                <a:solidFill>
                  <a:schemeClr val="bg1"/>
                </a:solidFill>
                <a:effectLst>
                  <a:innerShdw blurRad="63500" dist="50800" dir="16200000">
                    <a:prstClr val="black">
                      <a:alpha val="50000"/>
                    </a:prstClr>
                  </a:innerShdw>
                </a:effectLst>
                <a:latin typeface="나눔스퀘어 Bold" panose="020B0600000101010101" pitchFamily="50" charset="-127"/>
                <a:ea typeface="나눔스퀘어 Bold" panose="020B0600000101010101" pitchFamily="50" charset="-127"/>
              </a:endParaRPr>
            </a:p>
          </p:txBody>
        </p:sp>
        <p:sp>
          <p:nvSpPr>
            <p:cNvPr id="77" name="직사각형 76">
              <a:extLst>
                <a:ext uri="{FF2B5EF4-FFF2-40B4-BE49-F238E27FC236}">
                  <a16:creationId xmlns:a16="http://schemas.microsoft.com/office/drawing/2014/main" id="{B53439A2-C9D0-40D8-863C-34BDAE9FA108}"/>
                </a:ext>
              </a:extLst>
            </p:cNvPr>
            <p:cNvSpPr/>
            <p:nvPr/>
          </p:nvSpPr>
          <p:spPr>
            <a:xfrm>
              <a:off x="563879" y="2975400"/>
              <a:ext cx="3600000" cy="900000"/>
            </a:xfrm>
            <a:prstGeom prst="rect">
              <a:avLst/>
            </a:prstGeom>
            <a:noFill/>
            <a:ln w="38100">
              <a:solidFill>
                <a:schemeClr val="bg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ea typeface="나눔스퀘어" panose="020B0600000101010101"/>
              </a:endParaRPr>
            </a:p>
          </p:txBody>
        </p:sp>
      </p:grpSp>
      <p:grpSp>
        <p:nvGrpSpPr>
          <p:cNvPr id="91" name="그룹 90">
            <a:extLst>
              <a:ext uri="{FF2B5EF4-FFF2-40B4-BE49-F238E27FC236}">
                <a16:creationId xmlns:a16="http://schemas.microsoft.com/office/drawing/2014/main" id="{A9D8F896-7BEC-4D43-89FD-3AE40617E2E5}"/>
              </a:ext>
            </a:extLst>
          </p:cNvPr>
          <p:cNvGrpSpPr/>
          <p:nvPr/>
        </p:nvGrpSpPr>
        <p:grpSpPr>
          <a:xfrm>
            <a:off x="6519945" y="1563446"/>
            <a:ext cx="4325279" cy="720000"/>
            <a:chOff x="6096000" y="1091701"/>
            <a:chExt cx="4325279" cy="720000"/>
          </a:xfrm>
        </p:grpSpPr>
        <p:sp>
          <p:nvSpPr>
            <p:cNvPr id="42" name="직사각형 41">
              <a:extLst>
                <a:ext uri="{FF2B5EF4-FFF2-40B4-BE49-F238E27FC236}">
                  <a16:creationId xmlns:a16="http://schemas.microsoft.com/office/drawing/2014/main" id="{2A3ED8AE-DBA2-41D5-8F00-B7F8FCFB9E02}"/>
                </a:ext>
              </a:extLst>
            </p:cNvPr>
            <p:cNvSpPr/>
            <p:nvPr/>
          </p:nvSpPr>
          <p:spPr>
            <a:xfrm>
              <a:off x="6096000" y="1091701"/>
              <a:ext cx="180000" cy="720000"/>
            </a:xfrm>
            <a:prstGeom prst="rect">
              <a:avLst/>
            </a:prstGeom>
            <a:solidFill>
              <a:srgbClr val="0058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160967"/>
                </a:solidFill>
                <a:ea typeface="나눔스퀘어" panose="020B0600000101010101"/>
              </a:endParaRPr>
            </a:p>
          </p:txBody>
        </p:sp>
        <p:sp>
          <p:nvSpPr>
            <p:cNvPr id="44" name="TextBox 43">
              <a:extLst>
                <a:ext uri="{FF2B5EF4-FFF2-40B4-BE49-F238E27FC236}">
                  <a16:creationId xmlns:a16="http://schemas.microsoft.com/office/drawing/2014/main" id="{A8903E30-827C-4111-BF5A-3163C2064ABE}"/>
                </a:ext>
              </a:extLst>
            </p:cNvPr>
            <p:cNvSpPr txBox="1"/>
            <p:nvPr/>
          </p:nvSpPr>
          <p:spPr>
            <a:xfrm>
              <a:off x="6580800" y="1159313"/>
              <a:ext cx="3840479" cy="584775"/>
            </a:xfrm>
            <a:prstGeom prst="rect">
              <a:avLst/>
            </a:prstGeom>
            <a:noFill/>
          </p:spPr>
          <p:txBody>
            <a:bodyPr wrap="square" rtlCol="0" anchor="ctr" anchorCtr="0">
              <a:spAutoFit/>
            </a:bodyPr>
            <a:lstStyle/>
            <a:p>
              <a:r>
                <a:rPr lang="en-US" altLang="ko-KR" sz="3200" b="1" dirty="0">
                  <a:solidFill>
                    <a:srgbClr val="160967"/>
                  </a:solidFill>
                  <a:latin typeface="나눔스퀘어 Bold" panose="020B0600000101010101" pitchFamily="50" charset="-127"/>
                  <a:ea typeface="나눔스퀘어 Bold" panose="020B0600000101010101" pitchFamily="50" charset="-127"/>
                </a:rPr>
                <a:t>1. </a:t>
              </a:r>
              <a:r>
                <a:rPr lang="ko-KR" altLang="en-US" sz="3200" b="1" dirty="0">
                  <a:solidFill>
                    <a:srgbClr val="160967"/>
                  </a:solidFill>
                  <a:latin typeface="나눔스퀘어 Bold" panose="020B0600000101010101" pitchFamily="50" charset="-127"/>
                  <a:ea typeface="나눔스퀘어 Bold" panose="020B0600000101010101" pitchFamily="50" charset="-127"/>
                </a:rPr>
                <a:t>주제</a:t>
              </a:r>
              <a:endParaRPr lang="en-US" altLang="ko-KR" sz="3200" b="1" dirty="0">
                <a:solidFill>
                  <a:srgbClr val="160967"/>
                </a:solidFill>
                <a:latin typeface="나눔스퀘어 Bold" panose="020B0600000101010101" pitchFamily="50" charset="-127"/>
                <a:ea typeface="나눔스퀘어 Bold" panose="020B0600000101010101" pitchFamily="50" charset="-127"/>
              </a:endParaRPr>
            </a:p>
          </p:txBody>
        </p:sp>
      </p:grpSp>
      <p:grpSp>
        <p:nvGrpSpPr>
          <p:cNvPr id="92" name="그룹 91">
            <a:extLst>
              <a:ext uri="{FF2B5EF4-FFF2-40B4-BE49-F238E27FC236}">
                <a16:creationId xmlns:a16="http://schemas.microsoft.com/office/drawing/2014/main" id="{3A14679E-0FCF-4AA8-BFCB-AA78A66D0039}"/>
              </a:ext>
            </a:extLst>
          </p:cNvPr>
          <p:cNvGrpSpPr/>
          <p:nvPr/>
        </p:nvGrpSpPr>
        <p:grpSpPr>
          <a:xfrm>
            <a:off x="6519945" y="2633728"/>
            <a:ext cx="4325279" cy="720000"/>
            <a:chOff x="6096000" y="2068031"/>
            <a:chExt cx="4325279" cy="720000"/>
          </a:xfrm>
        </p:grpSpPr>
        <p:sp>
          <p:nvSpPr>
            <p:cNvPr id="82" name="직사각형 81">
              <a:extLst>
                <a:ext uri="{FF2B5EF4-FFF2-40B4-BE49-F238E27FC236}">
                  <a16:creationId xmlns:a16="http://schemas.microsoft.com/office/drawing/2014/main" id="{7284992A-5E99-4539-B36A-76B91455FA5C}"/>
                </a:ext>
              </a:extLst>
            </p:cNvPr>
            <p:cNvSpPr/>
            <p:nvPr/>
          </p:nvSpPr>
          <p:spPr>
            <a:xfrm>
              <a:off x="6096000" y="2068031"/>
              <a:ext cx="180000" cy="720000"/>
            </a:xfrm>
            <a:prstGeom prst="rect">
              <a:avLst/>
            </a:prstGeom>
            <a:solidFill>
              <a:srgbClr val="0058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bg1">
                    <a:lumMod val="50000"/>
                  </a:schemeClr>
                </a:solidFill>
                <a:ea typeface="나눔스퀘어" panose="020B0600000101010101"/>
              </a:endParaRPr>
            </a:p>
          </p:txBody>
        </p:sp>
        <p:sp>
          <p:nvSpPr>
            <p:cNvPr id="83" name="TextBox 82">
              <a:extLst>
                <a:ext uri="{FF2B5EF4-FFF2-40B4-BE49-F238E27FC236}">
                  <a16:creationId xmlns:a16="http://schemas.microsoft.com/office/drawing/2014/main" id="{110EFEBF-E023-4236-AA05-FBC61C90C0EE}"/>
                </a:ext>
              </a:extLst>
            </p:cNvPr>
            <p:cNvSpPr txBox="1"/>
            <p:nvPr/>
          </p:nvSpPr>
          <p:spPr>
            <a:xfrm>
              <a:off x="6580800" y="2227975"/>
              <a:ext cx="3840479" cy="400110"/>
            </a:xfrm>
            <a:prstGeom prst="rect">
              <a:avLst/>
            </a:prstGeom>
            <a:noFill/>
          </p:spPr>
          <p:txBody>
            <a:bodyPr wrap="square" rtlCol="0" anchor="ctr" anchorCtr="0">
              <a:spAutoFit/>
            </a:bodyPr>
            <a:lstStyle/>
            <a:p>
              <a:r>
                <a:rPr lang="en-US" altLang="ko-KR" sz="2000" dirty="0">
                  <a:solidFill>
                    <a:schemeClr val="bg1">
                      <a:lumMod val="50000"/>
                    </a:schemeClr>
                  </a:solidFill>
                  <a:latin typeface="나눔스퀘어 Bold" panose="020B0600000101010101" pitchFamily="50" charset="-127"/>
                  <a:ea typeface="나눔스퀘어 Bold" panose="020B0600000101010101" pitchFamily="50" charset="-127"/>
                </a:rPr>
                <a:t>2. </a:t>
              </a:r>
              <a:r>
                <a:rPr lang="ko-KR" altLang="en-US" sz="2000" dirty="0">
                  <a:solidFill>
                    <a:schemeClr val="bg1">
                      <a:lumMod val="50000"/>
                    </a:schemeClr>
                  </a:solidFill>
                  <a:latin typeface="나눔스퀘어 Bold" panose="020B0600000101010101" pitchFamily="50" charset="-127"/>
                  <a:ea typeface="나눔스퀘어 Bold" panose="020B0600000101010101" pitchFamily="50" charset="-127"/>
                </a:rPr>
                <a:t>데이터 </a:t>
              </a:r>
              <a:r>
                <a:rPr lang="ko-KR" altLang="en-US" sz="2000" dirty="0" err="1">
                  <a:solidFill>
                    <a:schemeClr val="bg1">
                      <a:lumMod val="50000"/>
                    </a:schemeClr>
                  </a:solidFill>
                  <a:latin typeface="나눔스퀘어 Bold" panose="020B0600000101010101" pitchFamily="50" charset="-127"/>
                  <a:ea typeface="나눔스퀘어 Bold" panose="020B0600000101010101" pitchFamily="50" charset="-127"/>
                </a:rPr>
                <a:t>전처리</a:t>
              </a:r>
              <a:endParaRPr lang="en-US" altLang="ko-KR" sz="2000" dirty="0">
                <a:solidFill>
                  <a:schemeClr val="bg1">
                    <a:lumMod val="50000"/>
                  </a:schemeClr>
                </a:solidFill>
                <a:latin typeface="나눔스퀘어 Bold" panose="020B0600000101010101" pitchFamily="50" charset="-127"/>
                <a:ea typeface="나눔스퀘어 Bold" panose="020B0600000101010101" pitchFamily="50" charset="-127"/>
              </a:endParaRPr>
            </a:p>
          </p:txBody>
        </p:sp>
      </p:grpSp>
      <p:grpSp>
        <p:nvGrpSpPr>
          <p:cNvPr id="94" name="그룹 93">
            <a:extLst>
              <a:ext uri="{FF2B5EF4-FFF2-40B4-BE49-F238E27FC236}">
                <a16:creationId xmlns:a16="http://schemas.microsoft.com/office/drawing/2014/main" id="{6B310FAA-DFA4-4AB3-8159-EF936E6FFC7D}"/>
              </a:ext>
            </a:extLst>
          </p:cNvPr>
          <p:cNvGrpSpPr/>
          <p:nvPr/>
        </p:nvGrpSpPr>
        <p:grpSpPr>
          <a:xfrm>
            <a:off x="6519945" y="4774292"/>
            <a:ext cx="4325279" cy="720000"/>
            <a:chOff x="6096000" y="3977718"/>
            <a:chExt cx="4325279" cy="720000"/>
          </a:xfrm>
        </p:grpSpPr>
        <p:sp>
          <p:nvSpPr>
            <p:cNvPr id="86" name="직사각형 85">
              <a:extLst>
                <a:ext uri="{FF2B5EF4-FFF2-40B4-BE49-F238E27FC236}">
                  <a16:creationId xmlns:a16="http://schemas.microsoft.com/office/drawing/2014/main" id="{7C4F0279-33A3-4430-90D4-E8E9C0E9D429}"/>
                </a:ext>
              </a:extLst>
            </p:cNvPr>
            <p:cNvSpPr/>
            <p:nvPr/>
          </p:nvSpPr>
          <p:spPr>
            <a:xfrm>
              <a:off x="6096000" y="3977718"/>
              <a:ext cx="180000" cy="720000"/>
            </a:xfrm>
            <a:prstGeom prst="rect">
              <a:avLst/>
            </a:prstGeom>
            <a:solidFill>
              <a:srgbClr val="0058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bg1">
                    <a:lumMod val="50000"/>
                  </a:schemeClr>
                </a:solidFill>
                <a:ea typeface="나눔스퀘어" panose="020B0600000101010101"/>
              </a:endParaRPr>
            </a:p>
          </p:txBody>
        </p:sp>
        <p:sp>
          <p:nvSpPr>
            <p:cNvPr id="87" name="TextBox 86">
              <a:extLst>
                <a:ext uri="{FF2B5EF4-FFF2-40B4-BE49-F238E27FC236}">
                  <a16:creationId xmlns:a16="http://schemas.microsoft.com/office/drawing/2014/main" id="{BD0CF636-D58C-42B0-868F-813F0F16D4FD}"/>
                </a:ext>
              </a:extLst>
            </p:cNvPr>
            <p:cNvSpPr txBox="1"/>
            <p:nvPr/>
          </p:nvSpPr>
          <p:spPr>
            <a:xfrm>
              <a:off x="6580800" y="4137662"/>
              <a:ext cx="3840479" cy="400110"/>
            </a:xfrm>
            <a:prstGeom prst="rect">
              <a:avLst/>
            </a:prstGeom>
            <a:noFill/>
          </p:spPr>
          <p:txBody>
            <a:bodyPr wrap="square" rtlCol="0" anchor="ctr" anchorCtr="0">
              <a:spAutoFit/>
            </a:bodyPr>
            <a:lstStyle/>
            <a:p>
              <a:r>
                <a:rPr lang="en-US" altLang="ko-KR" sz="2000" dirty="0">
                  <a:solidFill>
                    <a:schemeClr val="bg1">
                      <a:lumMod val="50000"/>
                    </a:schemeClr>
                  </a:solidFill>
                  <a:latin typeface="나눔스퀘어 Bold" panose="020B0600000101010101" pitchFamily="50" charset="-127"/>
                  <a:ea typeface="나눔스퀘어 Bold" panose="020B0600000101010101" pitchFamily="50" charset="-127"/>
                </a:rPr>
                <a:t>4. </a:t>
              </a:r>
              <a:r>
                <a:rPr lang="ko-KR" altLang="en-US" sz="2000" dirty="0">
                  <a:solidFill>
                    <a:schemeClr val="bg1">
                      <a:lumMod val="50000"/>
                    </a:schemeClr>
                  </a:solidFill>
                  <a:latin typeface="나눔스퀘어 Bold" panose="020B0600000101010101" pitchFamily="50" charset="-127"/>
                  <a:ea typeface="나눔스퀘어 Bold" panose="020B0600000101010101" pitchFamily="50" charset="-127"/>
                </a:rPr>
                <a:t>대시보드</a:t>
              </a:r>
              <a:endParaRPr lang="en-US" altLang="ko-KR" sz="2000" dirty="0">
                <a:solidFill>
                  <a:schemeClr val="bg1">
                    <a:lumMod val="50000"/>
                  </a:schemeClr>
                </a:solidFill>
                <a:latin typeface="나눔스퀘어 Bold" panose="020B0600000101010101" pitchFamily="50" charset="-127"/>
                <a:ea typeface="나눔스퀘어 Bold" panose="020B0600000101010101" pitchFamily="50" charset="-127"/>
              </a:endParaRPr>
            </a:p>
          </p:txBody>
        </p:sp>
      </p:grpSp>
      <p:grpSp>
        <p:nvGrpSpPr>
          <p:cNvPr id="22" name="그룹 21">
            <a:extLst>
              <a:ext uri="{FF2B5EF4-FFF2-40B4-BE49-F238E27FC236}">
                <a16:creationId xmlns:a16="http://schemas.microsoft.com/office/drawing/2014/main" id="{676D7A1F-4C33-4F25-A089-3E1186E6AC5E}"/>
              </a:ext>
            </a:extLst>
          </p:cNvPr>
          <p:cNvGrpSpPr/>
          <p:nvPr/>
        </p:nvGrpSpPr>
        <p:grpSpPr>
          <a:xfrm>
            <a:off x="6519945" y="3704010"/>
            <a:ext cx="4325279" cy="720000"/>
            <a:chOff x="6096000" y="2068031"/>
            <a:chExt cx="4325279" cy="720000"/>
          </a:xfrm>
        </p:grpSpPr>
        <p:sp>
          <p:nvSpPr>
            <p:cNvPr id="23" name="직사각형 22">
              <a:extLst>
                <a:ext uri="{FF2B5EF4-FFF2-40B4-BE49-F238E27FC236}">
                  <a16:creationId xmlns:a16="http://schemas.microsoft.com/office/drawing/2014/main" id="{F952F474-AC10-4F69-B32B-521687A1AAE5}"/>
                </a:ext>
              </a:extLst>
            </p:cNvPr>
            <p:cNvSpPr/>
            <p:nvPr/>
          </p:nvSpPr>
          <p:spPr>
            <a:xfrm>
              <a:off x="6096000" y="2068031"/>
              <a:ext cx="180000" cy="720000"/>
            </a:xfrm>
            <a:prstGeom prst="rect">
              <a:avLst/>
            </a:prstGeom>
            <a:solidFill>
              <a:srgbClr val="0058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bg1">
                    <a:lumMod val="50000"/>
                  </a:schemeClr>
                </a:solidFill>
                <a:ea typeface="나눔스퀘어" panose="020B0600000101010101"/>
              </a:endParaRPr>
            </a:p>
          </p:txBody>
        </p:sp>
        <p:sp>
          <p:nvSpPr>
            <p:cNvPr id="24" name="TextBox 23">
              <a:extLst>
                <a:ext uri="{FF2B5EF4-FFF2-40B4-BE49-F238E27FC236}">
                  <a16:creationId xmlns:a16="http://schemas.microsoft.com/office/drawing/2014/main" id="{89123F0A-896E-465B-BE8A-181D80BE6DB0}"/>
                </a:ext>
              </a:extLst>
            </p:cNvPr>
            <p:cNvSpPr txBox="1"/>
            <p:nvPr/>
          </p:nvSpPr>
          <p:spPr>
            <a:xfrm>
              <a:off x="6580800" y="2227975"/>
              <a:ext cx="3840479" cy="400110"/>
            </a:xfrm>
            <a:prstGeom prst="rect">
              <a:avLst/>
            </a:prstGeom>
            <a:noFill/>
          </p:spPr>
          <p:txBody>
            <a:bodyPr wrap="square" rtlCol="0" anchor="ctr" anchorCtr="0">
              <a:spAutoFit/>
            </a:bodyPr>
            <a:lstStyle/>
            <a:p>
              <a:r>
                <a:rPr lang="en-US" altLang="ko-KR" sz="2000" dirty="0">
                  <a:solidFill>
                    <a:schemeClr val="bg1">
                      <a:lumMod val="50000"/>
                    </a:schemeClr>
                  </a:solidFill>
                  <a:latin typeface="나눔스퀘어 Bold" panose="020B0600000101010101" pitchFamily="50" charset="-127"/>
                  <a:ea typeface="나눔스퀘어 Bold" panose="020B0600000101010101" pitchFamily="50" charset="-127"/>
                </a:rPr>
                <a:t>3. </a:t>
              </a:r>
              <a:r>
                <a:rPr lang="ko-KR" altLang="en-US" sz="2000" dirty="0">
                  <a:solidFill>
                    <a:schemeClr val="bg1">
                      <a:lumMod val="50000"/>
                    </a:schemeClr>
                  </a:solidFill>
                  <a:latin typeface="나눔스퀘어 Bold" panose="020B0600000101010101" pitchFamily="50" charset="-127"/>
                  <a:ea typeface="나눔스퀘어 Bold" panose="020B0600000101010101" pitchFamily="50" charset="-127"/>
                </a:rPr>
                <a:t>데이터 분석</a:t>
              </a:r>
              <a:endParaRPr lang="en-US" altLang="ko-KR" sz="2000" dirty="0">
                <a:solidFill>
                  <a:schemeClr val="bg1">
                    <a:lumMod val="50000"/>
                  </a:schemeClr>
                </a:solidFill>
                <a:latin typeface="나눔스퀘어 Bold" panose="020B0600000101010101" pitchFamily="50" charset="-127"/>
                <a:ea typeface="나눔스퀘어 Bold" panose="020B0600000101010101" pitchFamily="50" charset="-127"/>
              </a:endParaRPr>
            </a:p>
          </p:txBody>
        </p:sp>
      </p:grpSp>
      <p:sp>
        <p:nvSpPr>
          <p:cNvPr id="19" name="TextBox 18">
            <a:extLst>
              <a:ext uri="{FF2B5EF4-FFF2-40B4-BE49-F238E27FC236}">
                <a16:creationId xmlns:a16="http://schemas.microsoft.com/office/drawing/2014/main" id="{F8AEC2E6-4103-4631-B222-3EF1F989B5F5}"/>
              </a:ext>
            </a:extLst>
          </p:cNvPr>
          <p:cNvSpPr txBox="1"/>
          <p:nvPr/>
        </p:nvSpPr>
        <p:spPr>
          <a:xfrm>
            <a:off x="7080944" y="2215833"/>
            <a:ext cx="3840479" cy="400110"/>
          </a:xfrm>
          <a:prstGeom prst="rect">
            <a:avLst/>
          </a:prstGeom>
          <a:noFill/>
        </p:spPr>
        <p:txBody>
          <a:bodyPr wrap="square" rtlCol="0">
            <a:spAutoFit/>
          </a:bodyPr>
          <a:lstStyle/>
          <a:p>
            <a:pPr marL="285750" indent="-285750">
              <a:buFontTx/>
              <a:buChar char="-"/>
            </a:pPr>
            <a:r>
              <a:rPr lang="ko-KR" altLang="en-US" sz="2000" b="1" dirty="0">
                <a:solidFill>
                  <a:srgbClr val="160967"/>
                </a:solidFill>
                <a:ea typeface="나눔스퀘어 Bold" panose="020B0600000101010101"/>
              </a:rPr>
              <a:t>분석 목표</a:t>
            </a:r>
            <a:endParaRPr lang="en-US" altLang="ko-KR" sz="2000" b="1" dirty="0">
              <a:solidFill>
                <a:srgbClr val="160967"/>
              </a:solidFill>
              <a:ea typeface="나눔스퀘어 Bold" panose="020B0600000101010101"/>
            </a:endParaRPr>
          </a:p>
        </p:txBody>
      </p:sp>
    </p:spTree>
    <p:extLst>
      <p:ext uri="{BB962C8B-B14F-4D97-AF65-F5344CB8AC3E}">
        <p14:creationId xmlns:p14="http://schemas.microsoft.com/office/powerpoint/2010/main" val="2562580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7C3176EA-4456-4DCA-9977-DA768C32AB1C}"/>
              </a:ext>
            </a:extLst>
          </p:cNvPr>
          <p:cNvCxnSpPr>
            <a:cxnSpLocks/>
          </p:cNvCxnSpPr>
          <p:nvPr/>
        </p:nvCxnSpPr>
        <p:spPr>
          <a:xfrm>
            <a:off x="0" y="720000"/>
            <a:ext cx="12192000" cy="0"/>
          </a:xfrm>
          <a:prstGeom prst="line">
            <a:avLst/>
          </a:prstGeom>
          <a:ln w="25400">
            <a:solidFill>
              <a:srgbClr val="0058A6"/>
            </a:solidFill>
          </a:ln>
        </p:spPr>
        <p:style>
          <a:lnRef idx="1">
            <a:schemeClr val="accent1"/>
          </a:lnRef>
          <a:fillRef idx="0">
            <a:schemeClr val="accent1"/>
          </a:fillRef>
          <a:effectRef idx="0">
            <a:schemeClr val="accent1"/>
          </a:effectRef>
          <a:fontRef idx="minor">
            <a:schemeClr val="tx1"/>
          </a:fontRef>
        </p:style>
      </p:cxnSp>
      <p:sp>
        <p:nvSpPr>
          <p:cNvPr id="20" name="자유형: 도형 19">
            <a:extLst>
              <a:ext uri="{FF2B5EF4-FFF2-40B4-BE49-F238E27FC236}">
                <a16:creationId xmlns:a16="http://schemas.microsoft.com/office/drawing/2014/main" id="{9A1EFC0D-2C03-441D-8B1B-D4C8A3EE7000}"/>
              </a:ext>
            </a:extLst>
          </p:cNvPr>
          <p:cNvSpPr/>
          <p:nvPr/>
        </p:nvSpPr>
        <p:spPr>
          <a:xfrm>
            <a:off x="-1" y="0"/>
            <a:ext cx="720000" cy="720000"/>
          </a:xfrm>
          <a:custGeom>
            <a:avLst/>
            <a:gdLst>
              <a:gd name="connsiteX0" fmla="*/ 36001 w 720000"/>
              <a:gd name="connsiteY0" fmla="*/ 36000 h 720000"/>
              <a:gd name="connsiteX1" fmla="*/ 36001 w 720000"/>
              <a:gd name="connsiteY1" fmla="*/ 684000 h 720000"/>
              <a:gd name="connsiteX2" fmla="*/ 684001 w 720000"/>
              <a:gd name="connsiteY2" fmla="*/ 684000 h 720000"/>
              <a:gd name="connsiteX3" fmla="*/ 0 w 720000"/>
              <a:gd name="connsiteY3" fmla="*/ 0 h 720000"/>
              <a:gd name="connsiteX4" fmla="*/ 720000 w 720000"/>
              <a:gd name="connsiteY4" fmla="*/ 0 h 720000"/>
              <a:gd name="connsiteX5" fmla="*/ 720000 w 720000"/>
              <a:gd name="connsiteY5" fmla="*/ 720000 h 720000"/>
              <a:gd name="connsiteX6" fmla="*/ 0 w 720000"/>
              <a:gd name="connsiteY6" fmla="*/ 72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 h="720000">
                <a:moveTo>
                  <a:pt x="36001" y="36000"/>
                </a:moveTo>
                <a:lnTo>
                  <a:pt x="36001" y="684000"/>
                </a:lnTo>
                <a:lnTo>
                  <a:pt x="684001" y="684000"/>
                </a:lnTo>
                <a:close/>
                <a:moveTo>
                  <a:pt x="0" y="0"/>
                </a:moveTo>
                <a:lnTo>
                  <a:pt x="720000" y="0"/>
                </a:lnTo>
                <a:lnTo>
                  <a:pt x="720000" y="720000"/>
                </a:lnTo>
                <a:lnTo>
                  <a:pt x="0" y="720000"/>
                </a:lnTo>
                <a:close/>
              </a:path>
            </a:pathLst>
          </a:custGeom>
          <a:solidFill>
            <a:srgbClr val="0058A6"/>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pic>
        <p:nvPicPr>
          <p:cNvPr id="21" name="그림 20">
            <a:extLst>
              <a:ext uri="{FF2B5EF4-FFF2-40B4-BE49-F238E27FC236}">
                <a16:creationId xmlns:a16="http://schemas.microsoft.com/office/drawing/2014/main" id="{D957EE6D-D145-41F9-AD67-84CD3B5B61CF}"/>
              </a:ext>
            </a:extLst>
          </p:cNvPr>
          <p:cNvPicPr>
            <a:picLocks noChangeAspect="1"/>
          </p:cNvPicPr>
          <p:nvPr/>
        </p:nvPicPr>
        <p:blipFill>
          <a:blip r:embed="rId2"/>
          <a:stretch>
            <a:fillRect/>
          </a:stretch>
        </p:blipFill>
        <p:spPr>
          <a:xfrm>
            <a:off x="10444000" y="0"/>
            <a:ext cx="1748000" cy="684000"/>
          </a:xfrm>
          <a:prstGeom prst="rect">
            <a:avLst/>
          </a:prstGeom>
        </p:spPr>
      </p:pic>
      <p:pic>
        <p:nvPicPr>
          <p:cNvPr id="6" name="그림 5">
            <a:extLst>
              <a:ext uri="{FF2B5EF4-FFF2-40B4-BE49-F238E27FC236}">
                <a16:creationId xmlns:a16="http://schemas.microsoft.com/office/drawing/2014/main" id="{21D61159-278A-4B1C-AFAB-126903D89C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05" y="1815776"/>
            <a:ext cx="11699790" cy="584387"/>
          </a:xfrm>
          <a:prstGeom prst="rect">
            <a:avLst/>
          </a:prstGeom>
        </p:spPr>
      </p:pic>
      <p:sp>
        <p:nvSpPr>
          <p:cNvPr id="10" name="TextBox 9">
            <a:extLst>
              <a:ext uri="{FF2B5EF4-FFF2-40B4-BE49-F238E27FC236}">
                <a16:creationId xmlns:a16="http://schemas.microsoft.com/office/drawing/2014/main" id="{9E51119D-F76D-41E7-9DD1-3770E701FC66}"/>
              </a:ext>
            </a:extLst>
          </p:cNvPr>
          <p:cNvSpPr txBox="1"/>
          <p:nvPr/>
        </p:nvSpPr>
        <p:spPr>
          <a:xfrm>
            <a:off x="1457731" y="2484874"/>
            <a:ext cx="6538053" cy="1154162"/>
          </a:xfrm>
          <a:prstGeom prst="rect">
            <a:avLst/>
          </a:prstGeom>
          <a:noFill/>
        </p:spPr>
        <p:txBody>
          <a:bodyPr wrap="square" rtlCol="0">
            <a:spAutoFit/>
          </a:bodyPr>
          <a:lstStyle/>
          <a:p>
            <a:pPr marL="342900" indent="-342900">
              <a:buFont typeface="Arial" panose="020B0604020202020204" pitchFamily="34" charset="0"/>
              <a:buChar char="•"/>
            </a:pPr>
            <a:r>
              <a:rPr lang="ko-KR" altLang="en-US" sz="2300" dirty="0">
                <a:solidFill>
                  <a:srgbClr val="0054A3"/>
                </a:solidFill>
                <a:latin typeface="나눔스퀘어" panose="020B0600000101010101" pitchFamily="50" charset="-127"/>
                <a:ea typeface="나눔스퀘어" panose="020B0600000101010101" pitchFamily="50" charset="-127"/>
              </a:rPr>
              <a:t>입력 신호로는 여러가지 변수를</a:t>
            </a:r>
            <a:br>
              <a:rPr lang="en-US" altLang="ko-KR" sz="2300" dirty="0">
                <a:solidFill>
                  <a:srgbClr val="0054A3"/>
                </a:solidFill>
                <a:latin typeface="나눔스퀘어" panose="020B0600000101010101" pitchFamily="50" charset="-127"/>
                <a:ea typeface="나눔스퀘어" panose="020B0600000101010101" pitchFamily="50" charset="-127"/>
              </a:rPr>
            </a:br>
            <a:r>
              <a:rPr lang="ko-KR" altLang="en-US" sz="2300" dirty="0">
                <a:solidFill>
                  <a:srgbClr val="0054A3"/>
                </a:solidFill>
                <a:latin typeface="나눔스퀘어" panose="020B0600000101010101" pitchFamily="50" charset="-127"/>
                <a:ea typeface="나눔스퀘어" panose="020B0600000101010101" pitchFamily="50" charset="-127"/>
              </a:rPr>
              <a:t> 테스트하여 제일 학습 결과가</a:t>
            </a:r>
            <a:br>
              <a:rPr lang="en-US" altLang="ko-KR" sz="2300" dirty="0">
                <a:solidFill>
                  <a:srgbClr val="0054A3"/>
                </a:solidFill>
                <a:latin typeface="나눔스퀘어" panose="020B0600000101010101" pitchFamily="50" charset="-127"/>
                <a:ea typeface="나눔스퀘어" panose="020B0600000101010101" pitchFamily="50" charset="-127"/>
              </a:rPr>
            </a:br>
            <a:r>
              <a:rPr lang="ko-KR" altLang="en-US" sz="2300" dirty="0">
                <a:solidFill>
                  <a:srgbClr val="0054A3"/>
                </a:solidFill>
                <a:latin typeface="나눔스퀘어" panose="020B0600000101010101" pitchFamily="50" charset="-127"/>
                <a:ea typeface="나눔스퀘어" panose="020B0600000101010101" pitchFamily="50" charset="-127"/>
              </a:rPr>
              <a:t> 좋았던 변수들 사용   </a:t>
            </a:r>
          </a:p>
        </p:txBody>
      </p:sp>
      <p:sp>
        <p:nvSpPr>
          <p:cNvPr id="11" name="TextBox 10">
            <a:extLst>
              <a:ext uri="{FF2B5EF4-FFF2-40B4-BE49-F238E27FC236}">
                <a16:creationId xmlns:a16="http://schemas.microsoft.com/office/drawing/2014/main" id="{75C106EC-EF6E-497C-BDA9-C213AF9D37AE}"/>
              </a:ext>
            </a:extLst>
          </p:cNvPr>
          <p:cNvSpPr txBox="1"/>
          <p:nvPr/>
        </p:nvSpPr>
        <p:spPr>
          <a:xfrm>
            <a:off x="6029324" y="2484874"/>
            <a:ext cx="5269683" cy="1154162"/>
          </a:xfrm>
          <a:prstGeom prst="rect">
            <a:avLst/>
          </a:prstGeom>
          <a:noFill/>
        </p:spPr>
        <p:txBody>
          <a:bodyPr wrap="square" rtlCol="0">
            <a:spAutoFit/>
          </a:bodyPr>
          <a:lstStyle/>
          <a:p>
            <a:pPr marL="342900" indent="-342900">
              <a:buFont typeface="Arial" panose="020B0604020202020204" pitchFamily="34" charset="0"/>
              <a:buChar char="•"/>
            </a:pPr>
            <a:r>
              <a:rPr lang="ko-KR" altLang="en-US" sz="2300" dirty="0">
                <a:solidFill>
                  <a:srgbClr val="0054A3"/>
                </a:solidFill>
                <a:latin typeface="나눔스퀘어" panose="020B0600000101010101" pitchFamily="50" charset="-127"/>
                <a:ea typeface="나눔스퀘어" panose="020B0600000101010101" pitchFamily="50" charset="-127"/>
              </a:rPr>
              <a:t>모델이 대략적인 계절 파악에</a:t>
            </a:r>
            <a:br>
              <a:rPr lang="en-US" altLang="ko-KR" sz="2300" dirty="0">
                <a:solidFill>
                  <a:srgbClr val="0054A3"/>
                </a:solidFill>
                <a:latin typeface="나눔스퀘어" panose="020B0600000101010101" pitchFamily="50" charset="-127"/>
                <a:ea typeface="나눔스퀘어" panose="020B0600000101010101" pitchFamily="50" charset="-127"/>
              </a:rPr>
            </a:br>
            <a:r>
              <a:rPr lang="ko-KR" altLang="en-US" sz="2300" dirty="0">
                <a:solidFill>
                  <a:srgbClr val="0054A3"/>
                </a:solidFill>
                <a:latin typeface="나눔스퀘어" panose="020B0600000101010101" pitchFamily="50" charset="-127"/>
                <a:ea typeface="나눔스퀘어" panose="020B0600000101010101" pitchFamily="50" charset="-127"/>
              </a:rPr>
              <a:t>도움을 주기 위해</a:t>
            </a:r>
            <a:r>
              <a:rPr lang="en-US" altLang="ko-KR" sz="2300" dirty="0">
                <a:solidFill>
                  <a:srgbClr val="0054A3"/>
                </a:solidFill>
                <a:latin typeface="나눔스퀘어" panose="020B0600000101010101" pitchFamily="50" charset="-127"/>
                <a:ea typeface="나눔스퀘어" panose="020B0600000101010101" pitchFamily="50" charset="-127"/>
              </a:rPr>
              <a:t> 1</a:t>
            </a:r>
            <a:r>
              <a:rPr lang="ko-KR" altLang="en-US" sz="2300" dirty="0">
                <a:solidFill>
                  <a:srgbClr val="0054A3"/>
                </a:solidFill>
                <a:latin typeface="나눔스퀘어" panose="020B0600000101010101" pitchFamily="50" charset="-127"/>
                <a:ea typeface="나눔스퀘어" panose="020B0600000101010101" pitchFamily="50" charset="-127"/>
              </a:rPr>
              <a:t>년중 몇일인지를 </a:t>
            </a:r>
            <a:br>
              <a:rPr lang="en-US" altLang="ko-KR" sz="2300" dirty="0">
                <a:solidFill>
                  <a:srgbClr val="0054A3"/>
                </a:solidFill>
                <a:latin typeface="나눔스퀘어" panose="020B0600000101010101" pitchFamily="50" charset="-127"/>
                <a:ea typeface="나눔스퀘어" panose="020B0600000101010101" pitchFamily="50" charset="-127"/>
              </a:rPr>
            </a:br>
            <a:r>
              <a:rPr lang="ko-KR" altLang="en-US" sz="2300" dirty="0">
                <a:solidFill>
                  <a:srgbClr val="0054A3"/>
                </a:solidFill>
                <a:latin typeface="나눔스퀘어" panose="020B0600000101010101" pitchFamily="50" charset="-127"/>
                <a:ea typeface="나눔스퀘어" panose="020B0600000101010101" pitchFamily="50" charset="-127"/>
              </a:rPr>
              <a:t>나타내는 변수로 </a:t>
            </a:r>
            <a:r>
              <a:rPr lang="en-US" altLang="ko-KR" sz="2300" dirty="0">
                <a:solidFill>
                  <a:srgbClr val="0054A3"/>
                </a:solidFill>
                <a:latin typeface="나눔스퀘어" panose="020B0600000101010101" pitchFamily="50" charset="-127"/>
                <a:ea typeface="나눔스퀘어" panose="020B0600000101010101" pitchFamily="50" charset="-127"/>
              </a:rPr>
              <a:t>Date</a:t>
            </a:r>
            <a:r>
              <a:rPr lang="ko-KR" altLang="en-US" sz="2300" dirty="0">
                <a:solidFill>
                  <a:srgbClr val="0054A3"/>
                </a:solidFill>
                <a:latin typeface="나눔스퀘어" panose="020B0600000101010101" pitchFamily="50" charset="-127"/>
                <a:ea typeface="나눔스퀘어" panose="020B0600000101010101" pitchFamily="50" charset="-127"/>
              </a:rPr>
              <a:t>변수 추가</a:t>
            </a:r>
          </a:p>
        </p:txBody>
      </p:sp>
      <p:pic>
        <p:nvPicPr>
          <p:cNvPr id="8" name="그림 7">
            <a:extLst>
              <a:ext uri="{FF2B5EF4-FFF2-40B4-BE49-F238E27FC236}">
                <a16:creationId xmlns:a16="http://schemas.microsoft.com/office/drawing/2014/main" id="{509872BC-4433-4E1B-A8D9-62B726EF8C5A}"/>
              </a:ext>
            </a:extLst>
          </p:cNvPr>
          <p:cNvPicPr>
            <a:picLocks noChangeAspect="1"/>
          </p:cNvPicPr>
          <p:nvPr/>
        </p:nvPicPr>
        <p:blipFill rotWithShape="1">
          <a:blip r:embed="rId4">
            <a:extLst>
              <a:ext uri="{28A0092B-C50C-407E-A947-70E740481C1C}">
                <a14:useLocalDpi xmlns:a14="http://schemas.microsoft.com/office/drawing/2010/main" val="0"/>
              </a:ext>
            </a:extLst>
          </a:blip>
          <a:srcRect r="4037" b="2016"/>
          <a:stretch/>
        </p:blipFill>
        <p:spPr>
          <a:xfrm>
            <a:off x="246105" y="4305438"/>
            <a:ext cx="11699790" cy="584387"/>
          </a:xfrm>
          <a:prstGeom prst="rect">
            <a:avLst/>
          </a:prstGeom>
        </p:spPr>
      </p:pic>
      <p:sp>
        <p:nvSpPr>
          <p:cNvPr id="14" name="TextBox 13">
            <a:extLst>
              <a:ext uri="{FF2B5EF4-FFF2-40B4-BE49-F238E27FC236}">
                <a16:creationId xmlns:a16="http://schemas.microsoft.com/office/drawing/2014/main" id="{93C9BF58-1335-4C20-BD90-FBAA862079D4}"/>
              </a:ext>
            </a:extLst>
          </p:cNvPr>
          <p:cNvSpPr txBox="1"/>
          <p:nvPr/>
        </p:nvSpPr>
        <p:spPr>
          <a:xfrm>
            <a:off x="719998" y="5126936"/>
            <a:ext cx="10144311" cy="800219"/>
          </a:xfrm>
          <a:prstGeom prst="rect">
            <a:avLst/>
          </a:prstGeom>
          <a:noFill/>
        </p:spPr>
        <p:txBody>
          <a:bodyPr wrap="square" rtlCol="0">
            <a:spAutoFit/>
          </a:bodyPr>
          <a:lstStyle/>
          <a:p>
            <a:pPr marL="342900" indent="-342900" algn="ctr">
              <a:buFont typeface="Arial" panose="020B0604020202020204" pitchFamily="34" charset="0"/>
              <a:buChar char="•"/>
            </a:pPr>
            <a:r>
              <a:rPr lang="ko-KR" altLang="en-US" sz="2300" dirty="0">
                <a:solidFill>
                  <a:srgbClr val="0054A3"/>
                </a:solidFill>
                <a:latin typeface="나눔스퀘어" panose="020B0600000101010101" pitchFamily="50" charset="-127"/>
                <a:ea typeface="나눔스퀘어" panose="020B0600000101010101" pitchFamily="50" charset="-127"/>
              </a:rPr>
              <a:t>예측한 값을 바탕으로 예측을 하기 위해</a:t>
            </a:r>
            <a:br>
              <a:rPr lang="en-US" altLang="ko-KR" sz="2300" dirty="0">
                <a:solidFill>
                  <a:srgbClr val="0054A3"/>
                </a:solidFill>
                <a:latin typeface="나눔스퀘어" panose="020B0600000101010101" pitchFamily="50" charset="-127"/>
                <a:ea typeface="나눔스퀘어" panose="020B0600000101010101" pitchFamily="50" charset="-127"/>
              </a:rPr>
            </a:br>
            <a:r>
              <a:rPr lang="ko-KR" altLang="en-US" sz="2300" dirty="0">
                <a:solidFill>
                  <a:srgbClr val="0054A3"/>
                </a:solidFill>
                <a:latin typeface="나눔스퀘어" panose="020B0600000101010101" pitchFamily="50" charset="-127"/>
                <a:ea typeface="나눔스퀘어" panose="020B0600000101010101" pitchFamily="50" charset="-127"/>
              </a:rPr>
              <a:t>출력 신호는 </a:t>
            </a:r>
            <a:r>
              <a:rPr lang="en-US" altLang="ko-KR" sz="2300" dirty="0">
                <a:solidFill>
                  <a:srgbClr val="0054A3"/>
                </a:solidFill>
                <a:latin typeface="나눔스퀘어" panose="020B0600000101010101" pitchFamily="50" charset="-127"/>
                <a:ea typeface="나눔스퀘어" panose="020B0600000101010101" pitchFamily="50" charset="-127"/>
              </a:rPr>
              <a:t>Date </a:t>
            </a:r>
            <a:r>
              <a:rPr lang="ko-KR" altLang="en-US" sz="2300" dirty="0">
                <a:solidFill>
                  <a:srgbClr val="0054A3"/>
                </a:solidFill>
                <a:latin typeface="나눔스퀘어" panose="020B0600000101010101" pitchFamily="50" charset="-127"/>
                <a:ea typeface="나눔스퀘어" panose="020B0600000101010101" pitchFamily="50" charset="-127"/>
              </a:rPr>
              <a:t>변수를 제외한 나머지 변수들로 예측</a:t>
            </a:r>
          </a:p>
        </p:txBody>
      </p:sp>
      <p:sp>
        <p:nvSpPr>
          <p:cNvPr id="12" name="TextBox 11">
            <a:extLst>
              <a:ext uri="{FF2B5EF4-FFF2-40B4-BE49-F238E27FC236}">
                <a16:creationId xmlns:a16="http://schemas.microsoft.com/office/drawing/2014/main" id="{FB279EC2-96F9-48FF-BF68-57BA1B6BDF53}"/>
              </a:ext>
            </a:extLst>
          </p:cNvPr>
          <p:cNvSpPr txBox="1"/>
          <p:nvPr/>
        </p:nvSpPr>
        <p:spPr>
          <a:xfrm>
            <a:off x="719998" y="67613"/>
            <a:ext cx="5309326" cy="584775"/>
          </a:xfrm>
          <a:prstGeom prst="rect">
            <a:avLst/>
          </a:prstGeom>
          <a:noFill/>
        </p:spPr>
        <p:txBody>
          <a:bodyPr wrap="square" rtlCol="0">
            <a:spAutoFit/>
          </a:bodyPr>
          <a:lstStyle/>
          <a:p>
            <a:r>
              <a:rPr lang="en-US" altLang="ko-KR" sz="3200" b="1" dirty="0">
                <a:solidFill>
                  <a:srgbClr val="18005C"/>
                </a:solidFill>
                <a:latin typeface="나눔스퀘어" panose="020B0600000101010101" pitchFamily="50" charset="-127"/>
                <a:ea typeface="나눔스퀘어" panose="020B0600000101010101" pitchFamily="50" charset="-127"/>
              </a:rPr>
              <a:t>03.</a:t>
            </a:r>
            <a:r>
              <a:rPr lang="ko-KR" altLang="en-US" sz="3200" b="1" dirty="0">
                <a:solidFill>
                  <a:srgbClr val="18005C"/>
                </a:solidFill>
                <a:latin typeface="나눔스퀘어" panose="020B0600000101010101" pitchFamily="50" charset="-127"/>
                <a:ea typeface="나눔스퀘어" panose="020B0600000101010101" pitchFamily="50" charset="-127"/>
              </a:rPr>
              <a:t>데이터 분석 </a:t>
            </a:r>
            <a:r>
              <a:rPr lang="en-US" altLang="ko-KR" sz="2000" b="1" dirty="0">
                <a:solidFill>
                  <a:srgbClr val="18005C"/>
                </a:solidFill>
                <a:latin typeface="나눔스퀘어" panose="020B0600000101010101" pitchFamily="50" charset="-127"/>
                <a:ea typeface="나눔스퀘어" panose="020B0600000101010101" pitchFamily="50" charset="-127"/>
              </a:rPr>
              <a:t>– </a:t>
            </a:r>
            <a:r>
              <a:rPr lang="ko-KR" altLang="en-US" sz="2000" b="1" dirty="0">
                <a:solidFill>
                  <a:srgbClr val="18005C"/>
                </a:solidFill>
                <a:latin typeface="나눔스퀘어" panose="020B0600000101010101" pitchFamily="50" charset="-127"/>
                <a:ea typeface="나눔스퀘어" panose="020B0600000101010101" pitchFamily="50" charset="-127"/>
              </a:rPr>
              <a:t>시계열모델</a:t>
            </a:r>
            <a:r>
              <a:rPr lang="en-US" altLang="ko-KR" sz="2000" b="1" dirty="0">
                <a:solidFill>
                  <a:srgbClr val="18005C"/>
                </a:solidFill>
                <a:latin typeface="나눔스퀘어" panose="020B0600000101010101" pitchFamily="50" charset="-127"/>
                <a:ea typeface="나눔스퀘어" panose="020B0600000101010101" pitchFamily="50" charset="-127"/>
              </a:rPr>
              <a:t> </a:t>
            </a:r>
            <a:endParaRPr lang="ko-KR" altLang="en-US" sz="2000" b="1" dirty="0">
              <a:solidFill>
                <a:srgbClr val="18005C"/>
              </a:solidFill>
              <a:latin typeface="나눔스퀘어" panose="020B0600000101010101" pitchFamily="50" charset="-127"/>
              <a:ea typeface="나눔스퀘어" panose="020B0600000101010101" pitchFamily="50" charset="-127"/>
            </a:endParaRPr>
          </a:p>
        </p:txBody>
      </p:sp>
      <p:sp>
        <p:nvSpPr>
          <p:cNvPr id="15" name="TextBox 14">
            <a:extLst>
              <a:ext uri="{FF2B5EF4-FFF2-40B4-BE49-F238E27FC236}">
                <a16:creationId xmlns:a16="http://schemas.microsoft.com/office/drawing/2014/main" id="{E0447074-6DA1-466B-B60D-8D074028DB04}"/>
              </a:ext>
            </a:extLst>
          </p:cNvPr>
          <p:cNvSpPr txBox="1"/>
          <p:nvPr/>
        </p:nvSpPr>
        <p:spPr>
          <a:xfrm>
            <a:off x="719998" y="876941"/>
            <a:ext cx="5773271" cy="461665"/>
          </a:xfrm>
          <a:prstGeom prst="rect">
            <a:avLst/>
          </a:prstGeom>
          <a:noFill/>
        </p:spPr>
        <p:txBody>
          <a:bodyPr wrap="square" rtlCol="0">
            <a:spAutoFit/>
          </a:bodyPr>
          <a:lstStyle/>
          <a:p>
            <a:r>
              <a:rPr lang="en-US" altLang="ko-KR" sz="2400" b="1" dirty="0">
                <a:solidFill>
                  <a:srgbClr val="160967"/>
                </a:solidFill>
                <a:latin typeface="나눔스퀘어 Bold"/>
                <a:ea typeface="나눔스퀘어" panose="020B0600000101010101"/>
              </a:rPr>
              <a:t>1) </a:t>
            </a:r>
            <a:r>
              <a:rPr lang="ko-KR" altLang="en-US" sz="2400" b="1" dirty="0">
                <a:solidFill>
                  <a:srgbClr val="160967"/>
                </a:solidFill>
                <a:latin typeface="나눔스퀘어 Bold"/>
                <a:ea typeface="나눔스퀘어" panose="020B0600000101010101"/>
              </a:rPr>
              <a:t>목표</a:t>
            </a:r>
          </a:p>
        </p:txBody>
      </p:sp>
    </p:spTree>
    <p:extLst>
      <p:ext uri="{BB962C8B-B14F-4D97-AF65-F5344CB8AC3E}">
        <p14:creationId xmlns:p14="http://schemas.microsoft.com/office/powerpoint/2010/main" val="3901328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7C3176EA-4456-4DCA-9977-DA768C32AB1C}"/>
              </a:ext>
            </a:extLst>
          </p:cNvPr>
          <p:cNvCxnSpPr>
            <a:cxnSpLocks/>
          </p:cNvCxnSpPr>
          <p:nvPr/>
        </p:nvCxnSpPr>
        <p:spPr>
          <a:xfrm>
            <a:off x="0" y="720000"/>
            <a:ext cx="12192000" cy="0"/>
          </a:xfrm>
          <a:prstGeom prst="line">
            <a:avLst/>
          </a:prstGeom>
          <a:ln w="25400">
            <a:solidFill>
              <a:srgbClr val="0058A6"/>
            </a:solidFill>
          </a:ln>
        </p:spPr>
        <p:style>
          <a:lnRef idx="1">
            <a:schemeClr val="accent1"/>
          </a:lnRef>
          <a:fillRef idx="0">
            <a:schemeClr val="accent1"/>
          </a:fillRef>
          <a:effectRef idx="0">
            <a:schemeClr val="accent1"/>
          </a:effectRef>
          <a:fontRef idx="minor">
            <a:schemeClr val="tx1"/>
          </a:fontRef>
        </p:style>
      </p:cxnSp>
      <p:sp>
        <p:nvSpPr>
          <p:cNvPr id="20" name="자유형: 도형 19">
            <a:extLst>
              <a:ext uri="{FF2B5EF4-FFF2-40B4-BE49-F238E27FC236}">
                <a16:creationId xmlns:a16="http://schemas.microsoft.com/office/drawing/2014/main" id="{9A1EFC0D-2C03-441D-8B1B-D4C8A3EE7000}"/>
              </a:ext>
            </a:extLst>
          </p:cNvPr>
          <p:cNvSpPr/>
          <p:nvPr/>
        </p:nvSpPr>
        <p:spPr>
          <a:xfrm>
            <a:off x="-1" y="0"/>
            <a:ext cx="720000" cy="720000"/>
          </a:xfrm>
          <a:custGeom>
            <a:avLst/>
            <a:gdLst>
              <a:gd name="connsiteX0" fmla="*/ 36001 w 720000"/>
              <a:gd name="connsiteY0" fmla="*/ 36000 h 720000"/>
              <a:gd name="connsiteX1" fmla="*/ 36001 w 720000"/>
              <a:gd name="connsiteY1" fmla="*/ 684000 h 720000"/>
              <a:gd name="connsiteX2" fmla="*/ 684001 w 720000"/>
              <a:gd name="connsiteY2" fmla="*/ 684000 h 720000"/>
              <a:gd name="connsiteX3" fmla="*/ 0 w 720000"/>
              <a:gd name="connsiteY3" fmla="*/ 0 h 720000"/>
              <a:gd name="connsiteX4" fmla="*/ 720000 w 720000"/>
              <a:gd name="connsiteY4" fmla="*/ 0 h 720000"/>
              <a:gd name="connsiteX5" fmla="*/ 720000 w 720000"/>
              <a:gd name="connsiteY5" fmla="*/ 720000 h 720000"/>
              <a:gd name="connsiteX6" fmla="*/ 0 w 720000"/>
              <a:gd name="connsiteY6" fmla="*/ 72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 h="720000">
                <a:moveTo>
                  <a:pt x="36001" y="36000"/>
                </a:moveTo>
                <a:lnTo>
                  <a:pt x="36001" y="684000"/>
                </a:lnTo>
                <a:lnTo>
                  <a:pt x="684001" y="684000"/>
                </a:lnTo>
                <a:close/>
                <a:moveTo>
                  <a:pt x="0" y="0"/>
                </a:moveTo>
                <a:lnTo>
                  <a:pt x="720000" y="0"/>
                </a:lnTo>
                <a:lnTo>
                  <a:pt x="720000" y="720000"/>
                </a:lnTo>
                <a:lnTo>
                  <a:pt x="0" y="720000"/>
                </a:lnTo>
                <a:close/>
              </a:path>
            </a:pathLst>
          </a:custGeom>
          <a:solidFill>
            <a:srgbClr val="0058A6"/>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pic>
        <p:nvPicPr>
          <p:cNvPr id="21" name="그림 20">
            <a:extLst>
              <a:ext uri="{FF2B5EF4-FFF2-40B4-BE49-F238E27FC236}">
                <a16:creationId xmlns:a16="http://schemas.microsoft.com/office/drawing/2014/main" id="{D957EE6D-D145-41F9-AD67-84CD3B5B61CF}"/>
              </a:ext>
            </a:extLst>
          </p:cNvPr>
          <p:cNvPicPr>
            <a:picLocks noChangeAspect="1"/>
          </p:cNvPicPr>
          <p:nvPr/>
        </p:nvPicPr>
        <p:blipFill>
          <a:blip r:embed="rId2"/>
          <a:stretch>
            <a:fillRect/>
          </a:stretch>
        </p:blipFill>
        <p:spPr>
          <a:xfrm>
            <a:off x="10444000" y="0"/>
            <a:ext cx="1748000" cy="684000"/>
          </a:xfrm>
          <a:prstGeom prst="rect">
            <a:avLst/>
          </a:prstGeom>
        </p:spPr>
      </p:pic>
      <p:sp>
        <p:nvSpPr>
          <p:cNvPr id="9" name="TextBox 8">
            <a:extLst>
              <a:ext uri="{FF2B5EF4-FFF2-40B4-BE49-F238E27FC236}">
                <a16:creationId xmlns:a16="http://schemas.microsoft.com/office/drawing/2014/main" id="{21E7F881-376C-4858-8D70-30535095D22D}"/>
              </a:ext>
            </a:extLst>
          </p:cNvPr>
          <p:cNvSpPr txBox="1"/>
          <p:nvPr/>
        </p:nvSpPr>
        <p:spPr>
          <a:xfrm>
            <a:off x="9674859" y="4709771"/>
            <a:ext cx="2414816" cy="369332"/>
          </a:xfrm>
          <a:prstGeom prst="rect">
            <a:avLst/>
          </a:prstGeom>
          <a:noFill/>
        </p:spPr>
        <p:txBody>
          <a:bodyPr wrap="square">
            <a:spAutoFit/>
          </a:bodyPr>
          <a:lstStyle/>
          <a:p>
            <a:r>
              <a:rPr lang="en-US" altLang="ko-KR" sz="1800" b="1" dirty="0" err="1">
                <a:solidFill>
                  <a:srgbClr val="0054A3"/>
                </a:solidFill>
                <a:ea typeface="나눔스퀘어" panose="020B0600000101010101"/>
              </a:rPr>
              <a:t>MinMaxScaler</a:t>
            </a:r>
            <a:r>
              <a:rPr lang="en-US" altLang="ko-KR" sz="1800" b="1" dirty="0">
                <a:solidFill>
                  <a:srgbClr val="0054A3"/>
                </a:solidFill>
                <a:ea typeface="나눔스퀘어" panose="020B0600000101010101"/>
              </a:rPr>
              <a:t>()</a:t>
            </a:r>
            <a:endParaRPr lang="en-US" altLang="ko-KR" sz="1800" dirty="0">
              <a:solidFill>
                <a:srgbClr val="160967"/>
              </a:solidFill>
              <a:ea typeface="나눔스퀘어" panose="020B0600000101010101"/>
            </a:endParaRPr>
          </a:p>
        </p:txBody>
      </p:sp>
      <p:sp>
        <p:nvSpPr>
          <p:cNvPr id="11" name="TextBox 10">
            <a:extLst>
              <a:ext uri="{FF2B5EF4-FFF2-40B4-BE49-F238E27FC236}">
                <a16:creationId xmlns:a16="http://schemas.microsoft.com/office/drawing/2014/main" id="{829F73B5-DD1B-4584-BB2A-F64AF6D90E7A}"/>
              </a:ext>
            </a:extLst>
          </p:cNvPr>
          <p:cNvSpPr txBox="1"/>
          <p:nvPr/>
        </p:nvSpPr>
        <p:spPr>
          <a:xfrm>
            <a:off x="8118414" y="4709771"/>
            <a:ext cx="1556445" cy="369332"/>
          </a:xfrm>
          <a:prstGeom prst="rect">
            <a:avLst/>
          </a:prstGeom>
          <a:noFill/>
        </p:spPr>
        <p:txBody>
          <a:bodyPr wrap="square">
            <a:spAutoFit/>
          </a:bodyPr>
          <a:lstStyle/>
          <a:p>
            <a:pPr marL="285750" indent="-285750">
              <a:buFont typeface="Arial" panose="020B0604020202020204" pitchFamily="34" charset="0"/>
              <a:buChar char="•"/>
            </a:pPr>
            <a:r>
              <a:rPr lang="ko-KR" altLang="en-US" sz="1800" b="1" dirty="0">
                <a:solidFill>
                  <a:srgbClr val="18005C"/>
                </a:solidFill>
                <a:latin typeface="나눔스퀘어" panose="020B0600000101010101" pitchFamily="50" charset="-127"/>
                <a:ea typeface="나눔스퀘어" panose="020B0600000101010101" pitchFamily="50" charset="-127"/>
              </a:rPr>
              <a:t>스케일링 </a:t>
            </a:r>
            <a:r>
              <a:rPr lang="en-US" altLang="ko-KR" sz="1800" b="1" dirty="0">
                <a:solidFill>
                  <a:srgbClr val="18005C"/>
                </a:solidFill>
                <a:latin typeface="나눔스퀘어" panose="020B0600000101010101" pitchFamily="50" charset="-127"/>
                <a:ea typeface="나눔스퀘어" panose="020B0600000101010101" pitchFamily="50" charset="-127"/>
              </a:rPr>
              <a:t>: </a:t>
            </a:r>
            <a:endParaRPr lang="ko-KR" altLang="en-US" dirty="0"/>
          </a:p>
        </p:txBody>
      </p:sp>
      <p:pic>
        <p:nvPicPr>
          <p:cNvPr id="8" name="그림 7" descr="텍스트이(가) 표시된 사진&#10;&#10;자동 생성된 설명">
            <a:extLst>
              <a:ext uri="{FF2B5EF4-FFF2-40B4-BE49-F238E27FC236}">
                <a16:creationId xmlns:a16="http://schemas.microsoft.com/office/drawing/2014/main" id="{2074130F-6FFE-4516-8677-8B6315F181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124" y="1440001"/>
            <a:ext cx="5840776" cy="1991705"/>
          </a:xfrm>
          <a:prstGeom prst="rect">
            <a:avLst/>
          </a:prstGeom>
        </p:spPr>
      </p:pic>
      <p:pic>
        <p:nvPicPr>
          <p:cNvPr id="12" name="그림 11" descr="텍스트이(가) 표시된 사진&#10;&#10;자동 생성된 설명">
            <a:extLst>
              <a:ext uri="{FF2B5EF4-FFF2-40B4-BE49-F238E27FC236}">
                <a16:creationId xmlns:a16="http://schemas.microsoft.com/office/drawing/2014/main" id="{4C0921C5-C507-4BD2-B2D8-99510F59423F}"/>
              </a:ext>
            </a:extLst>
          </p:cNvPr>
          <p:cNvPicPr>
            <a:picLocks noChangeAspect="1"/>
          </p:cNvPicPr>
          <p:nvPr/>
        </p:nvPicPr>
        <p:blipFill rotWithShape="1">
          <a:blip r:embed="rId4">
            <a:extLst>
              <a:ext uri="{28A0092B-C50C-407E-A947-70E740481C1C}">
                <a14:useLocalDpi xmlns:a14="http://schemas.microsoft.com/office/drawing/2010/main" val="0"/>
              </a:ext>
            </a:extLst>
          </a:blip>
          <a:srcRect t="1" r="42352" b="-1245"/>
          <a:stretch/>
        </p:blipFill>
        <p:spPr>
          <a:xfrm>
            <a:off x="979124" y="3487121"/>
            <a:ext cx="6559657" cy="3183964"/>
          </a:xfrm>
          <a:prstGeom prst="rect">
            <a:avLst/>
          </a:prstGeom>
        </p:spPr>
      </p:pic>
      <p:sp>
        <p:nvSpPr>
          <p:cNvPr id="18" name="TextBox 17">
            <a:extLst>
              <a:ext uri="{FF2B5EF4-FFF2-40B4-BE49-F238E27FC236}">
                <a16:creationId xmlns:a16="http://schemas.microsoft.com/office/drawing/2014/main" id="{CB7EDA7A-1D61-49E4-991A-523356135B97}"/>
              </a:ext>
            </a:extLst>
          </p:cNvPr>
          <p:cNvSpPr txBox="1"/>
          <p:nvPr/>
        </p:nvSpPr>
        <p:spPr>
          <a:xfrm>
            <a:off x="8118414" y="2067791"/>
            <a:ext cx="2102599" cy="369332"/>
          </a:xfrm>
          <a:prstGeom prst="rect">
            <a:avLst/>
          </a:prstGeom>
          <a:noFill/>
        </p:spPr>
        <p:txBody>
          <a:bodyPr wrap="square">
            <a:spAutoFit/>
          </a:bodyPr>
          <a:lstStyle/>
          <a:p>
            <a:pPr marL="285750" indent="-285750">
              <a:buFont typeface="Arial" panose="020B0604020202020204" pitchFamily="34" charset="0"/>
              <a:buChar char="•"/>
            </a:pPr>
            <a:r>
              <a:rPr lang="ko-KR" altLang="en-US" sz="1800" b="1" dirty="0">
                <a:solidFill>
                  <a:srgbClr val="18005C"/>
                </a:solidFill>
                <a:latin typeface="나눔스퀘어" panose="020B0600000101010101" pitchFamily="50" charset="-127"/>
                <a:ea typeface="나눔스퀘어" panose="020B0600000101010101" pitchFamily="50" charset="-127"/>
              </a:rPr>
              <a:t>이상치 제거</a:t>
            </a:r>
            <a:endParaRPr lang="ko-KR" altLang="en-US" dirty="0"/>
          </a:p>
        </p:txBody>
      </p:sp>
      <p:sp>
        <p:nvSpPr>
          <p:cNvPr id="13" name="TextBox 12">
            <a:extLst>
              <a:ext uri="{FF2B5EF4-FFF2-40B4-BE49-F238E27FC236}">
                <a16:creationId xmlns:a16="http://schemas.microsoft.com/office/drawing/2014/main" id="{865816CC-3D99-4A8C-964E-1EA5E82F1BB8}"/>
              </a:ext>
            </a:extLst>
          </p:cNvPr>
          <p:cNvSpPr txBox="1"/>
          <p:nvPr/>
        </p:nvSpPr>
        <p:spPr>
          <a:xfrm>
            <a:off x="719998" y="67613"/>
            <a:ext cx="5309326" cy="584775"/>
          </a:xfrm>
          <a:prstGeom prst="rect">
            <a:avLst/>
          </a:prstGeom>
          <a:noFill/>
        </p:spPr>
        <p:txBody>
          <a:bodyPr wrap="square" rtlCol="0">
            <a:spAutoFit/>
          </a:bodyPr>
          <a:lstStyle/>
          <a:p>
            <a:r>
              <a:rPr lang="en-US" altLang="ko-KR" sz="3200" b="1" dirty="0">
                <a:solidFill>
                  <a:srgbClr val="18005C"/>
                </a:solidFill>
                <a:latin typeface="나눔스퀘어" panose="020B0600000101010101" pitchFamily="50" charset="-127"/>
                <a:ea typeface="나눔스퀘어" panose="020B0600000101010101" pitchFamily="50" charset="-127"/>
              </a:rPr>
              <a:t>03.</a:t>
            </a:r>
            <a:r>
              <a:rPr lang="ko-KR" altLang="en-US" sz="3200" b="1" dirty="0">
                <a:solidFill>
                  <a:srgbClr val="18005C"/>
                </a:solidFill>
                <a:latin typeface="나눔스퀘어" panose="020B0600000101010101" pitchFamily="50" charset="-127"/>
                <a:ea typeface="나눔스퀘어" panose="020B0600000101010101" pitchFamily="50" charset="-127"/>
              </a:rPr>
              <a:t>데이터 분석 </a:t>
            </a:r>
            <a:r>
              <a:rPr lang="en-US" altLang="ko-KR" sz="2000" b="1" dirty="0">
                <a:solidFill>
                  <a:srgbClr val="18005C"/>
                </a:solidFill>
                <a:latin typeface="나눔스퀘어" panose="020B0600000101010101" pitchFamily="50" charset="-127"/>
                <a:ea typeface="나눔스퀘어" panose="020B0600000101010101" pitchFamily="50" charset="-127"/>
              </a:rPr>
              <a:t>– </a:t>
            </a:r>
            <a:r>
              <a:rPr lang="ko-KR" altLang="en-US" sz="2000" b="1" dirty="0">
                <a:solidFill>
                  <a:srgbClr val="18005C"/>
                </a:solidFill>
                <a:latin typeface="나눔스퀘어" panose="020B0600000101010101" pitchFamily="50" charset="-127"/>
                <a:ea typeface="나눔스퀘어" panose="020B0600000101010101" pitchFamily="50" charset="-127"/>
              </a:rPr>
              <a:t>시계열모델</a:t>
            </a:r>
            <a:r>
              <a:rPr lang="en-US" altLang="ko-KR" sz="2000" b="1" dirty="0">
                <a:solidFill>
                  <a:srgbClr val="18005C"/>
                </a:solidFill>
                <a:latin typeface="나눔스퀘어" panose="020B0600000101010101" pitchFamily="50" charset="-127"/>
                <a:ea typeface="나눔스퀘어" panose="020B0600000101010101" pitchFamily="50" charset="-127"/>
              </a:rPr>
              <a:t> </a:t>
            </a:r>
            <a:endParaRPr lang="ko-KR" altLang="en-US" sz="2000" b="1" dirty="0">
              <a:solidFill>
                <a:srgbClr val="18005C"/>
              </a:solidFill>
              <a:latin typeface="나눔스퀘어" panose="020B0600000101010101" pitchFamily="50" charset="-127"/>
              <a:ea typeface="나눔스퀘어" panose="020B0600000101010101" pitchFamily="50" charset="-127"/>
            </a:endParaRPr>
          </a:p>
        </p:txBody>
      </p:sp>
      <p:sp>
        <p:nvSpPr>
          <p:cNvPr id="15" name="TextBox 14">
            <a:extLst>
              <a:ext uri="{FF2B5EF4-FFF2-40B4-BE49-F238E27FC236}">
                <a16:creationId xmlns:a16="http://schemas.microsoft.com/office/drawing/2014/main" id="{9A7544AF-4E5F-4CB7-B7B1-79182E5D21E6}"/>
              </a:ext>
            </a:extLst>
          </p:cNvPr>
          <p:cNvSpPr txBox="1"/>
          <p:nvPr/>
        </p:nvSpPr>
        <p:spPr>
          <a:xfrm>
            <a:off x="719998" y="876941"/>
            <a:ext cx="5773271" cy="461665"/>
          </a:xfrm>
          <a:prstGeom prst="rect">
            <a:avLst/>
          </a:prstGeom>
          <a:noFill/>
        </p:spPr>
        <p:txBody>
          <a:bodyPr wrap="square" rtlCol="0">
            <a:spAutoFit/>
          </a:bodyPr>
          <a:lstStyle/>
          <a:p>
            <a:r>
              <a:rPr lang="en-US" altLang="ko-KR" sz="2400" b="1" dirty="0">
                <a:solidFill>
                  <a:srgbClr val="160967"/>
                </a:solidFill>
                <a:latin typeface="나눔스퀘어 Bold"/>
                <a:ea typeface="나눔스퀘어" panose="020B0600000101010101"/>
              </a:rPr>
              <a:t>2) </a:t>
            </a:r>
            <a:r>
              <a:rPr lang="ko-KR" altLang="en-US" sz="2400" b="1" dirty="0">
                <a:solidFill>
                  <a:srgbClr val="160967"/>
                </a:solidFill>
                <a:latin typeface="나눔스퀘어 Bold"/>
                <a:ea typeface="나눔스퀘어" panose="020B0600000101010101"/>
              </a:rPr>
              <a:t>정규화</a:t>
            </a:r>
            <a:r>
              <a:rPr lang="en-US" altLang="ko-KR" sz="2400" b="1" dirty="0">
                <a:solidFill>
                  <a:srgbClr val="160967"/>
                </a:solidFill>
                <a:latin typeface="나눔스퀘어 Bold"/>
                <a:ea typeface="나눔스퀘어" panose="020B0600000101010101"/>
              </a:rPr>
              <a:t>/</a:t>
            </a:r>
            <a:r>
              <a:rPr lang="ko-KR" altLang="en-US" sz="2400" b="1" dirty="0">
                <a:solidFill>
                  <a:srgbClr val="160967"/>
                </a:solidFill>
                <a:latin typeface="나눔스퀘어 Bold"/>
                <a:ea typeface="나눔스퀘어" panose="020B0600000101010101"/>
              </a:rPr>
              <a:t>표준화</a:t>
            </a:r>
          </a:p>
        </p:txBody>
      </p:sp>
    </p:spTree>
    <p:extLst>
      <p:ext uri="{BB962C8B-B14F-4D97-AF65-F5344CB8AC3E}">
        <p14:creationId xmlns:p14="http://schemas.microsoft.com/office/powerpoint/2010/main" val="4243270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7C3176EA-4456-4DCA-9977-DA768C32AB1C}"/>
              </a:ext>
            </a:extLst>
          </p:cNvPr>
          <p:cNvCxnSpPr>
            <a:cxnSpLocks/>
          </p:cNvCxnSpPr>
          <p:nvPr/>
        </p:nvCxnSpPr>
        <p:spPr>
          <a:xfrm>
            <a:off x="0" y="720000"/>
            <a:ext cx="12192000" cy="0"/>
          </a:xfrm>
          <a:prstGeom prst="line">
            <a:avLst/>
          </a:prstGeom>
          <a:ln w="25400">
            <a:solidFill>
              <a:srgbClr val="0058A6"/>
            </a:solidFill>
          </a:ln>
        </p:spPr>
        <p:style>
          <a:lnRef idx="1">
            <a:schemeClr val="accent1"/>
          </a:lnRef>
          <a:fillRef idx="0">
            <a:schemeClr val="accent1"/>
          </a:fillRef>
          <a:effectRef idx="0">
            <a:schemeClr val="accent1"/>
          </a:effectRef>
          <a:fontRef idx="minor">
            <a:schemeClr val="tx1"/>
          </a:fontRef>
        </p:style>
      </p:cxnSp>
      <p:sp>
        <p:nvSpPr>
          <p:cNvPr id="20" name="자유형: 도형 19">
            <a:extLst>
              <a:ext uri="{FF2B5EF4-FFF2-40B4-BE49-F238E27FC236}">
                <a16:creationId xmlns:a16="http://schemas.microsoft.com/office/drawing/2014/main" id="{9A1EFC0D-2C03-441D-8B1B-D4C8A3EE7000}"/>
              </a:ext>
            </a:extLst>
          </p:cNvPr>
          <p:cNvSpPr/>
          <p:nvPr/>
        </p:nvSpPr>
        <p:spPr>
          <a:xfrm>
            <a:off x="-1" y="0"/>
            <a:ext cx="720000" cy="720000"/>
          </a:xfrm>
          <a:custGeom>
            <a:avLst/>
            <a:gdLst>
              <a:gd name="connsiteX0" fmla="*/ 36001 w 720000"/>
              <a:gd name="connsiteY0" fmla="*/ 36000 h 720000"/>
              <a:gd name="connsiteX1" fmla="*/ 36001 w 720000"/>
              <a:gd name="connsiteY1" fmla="*/ 684000 h 720000"/>
              <a:gd name="connsiteX2" fmla="*/ 684001 w 720000"/>
              <a:gd name="connsiteY2" fmla="*/ 684000 h 720000"/>
              <a:gd name="connsiteX3" fmla="*/ 0 w 720000"/>
              <a:gd name="connsiteY3" fmla="*/ 0 h 720000"/>
              <a:gd name="connsiteX4" fmla="*/ 720000 w 720000"/>
              <a:gd name="connsiteY4" fmla="*/ 0 h 720000"/>
              <a:gd name="connsiteX5" fmla="*/ 720000 w 720000"/>
              <a:gd name="connsiteY5" fmla="*/ 720000 h 720000"/>
              <a:gd name="connsiteX6" fmla="*/ 0 w 720000"/>
              <a:gd name="connsiteY6" fmla="*/ 72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 h="720000">
                <a:moveTo>
                  <a:pt x="36001" y="36000"/>
                </a:moveTo>
                <a:lnTo>
                  <a:pt x="36001" y="684000"/>
                </a:lnTo>
                <a:lnTo>
                  <a:pt x="684001" y="684000"/>
                </a:lnTo>
                <a:close/>
                <a:moveTo>
                  <a:pt x="0" y="0"/>
                </a:moveTo>
                <a:lnTo>
                  <a:pt x="720000" y="0"/>
                </a:lnTo>
                <a:lnTo>
                  <a:pt x="720000" y="720000"/>
                </a:lnTo>
                <a:lnTo>
                  <a:pt x="0" y="720000"/>
                </a:lnTo>
                <a:close/>
              </a:path>
            </a:pathLst>
          </a:custGeom>
          <a:solidFill>
            <a:srgbClr val="0058A6"/>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pic>
        <p:nvPicPr>
          <p:cNvPr id="21" name="그림 20">
            <a:extLst>
              <a:ext uri="{FF2B5EF4-FFF2-40B4-BE49-F238E27FC236}">
                <a16:creationId xmlns:a16="http://schemas.microsoft.com/office/drawing/2014/main" id="{D957EE6D-D145-41F9-AD67-84CD3B5B61CF}"/>
              </a:ext>
            </a:extLst>
          </p:cNvPr>
          <p:cNvPicPr>
            <a:picLocks noChangeAspect="1"/>
          </p:cNvPicPr>
          <p:nvPr/>
        </p:nvPicPr>
        <p:blipFill>
          <a:blip r:embed="rId2"/>
          <a:stretch>
            <a:fillRect/>
          </a:stretch>
        </p:blipFill>
        <p:spPr>
          <a:xfrm>
            <a:off x="10444000" y="0"/>
            <a:ext cx="1748000" cy="684000"/>
          </a:xfrm>
          <a:prstGeom prst="rect">
            <a:avLst/>
          </a:prstGeom>
        </p:spPr>
      </p:pic>
      <p:sp>
        <p:nvSpPr>
          <p:cNvPr id="14" name="TextBox 13">
            <a:extLst>
              <a:ext uri="{FF2B5EF4-FFF2-40B4-BE49-F238E27FC236}">
                <a16:creationId xmlns:a16="http://schemas.microsoft.com/office/drawing/2014/main" id="{0B77A379-D423-4690-ACE1-89C804E5866E}"/>
              </a:ext>
            </a:extLst>
          </p:cNvPr>
          <p:cNvSpPr txBox="1"/>
          <p:nvPr/>
        </p:nvSpPr>
        <p:spPr>
          <a:xfrm>
            <a:off x="719998" y="67613"/>
            <a:ext cx="5309326" cy="584775"/>
          </a:xfrm>
          <a:prstGeom prst="rect">
            <a:avLst/>
          </a:prstGeom>
          <a:noFill/>
        </p:spPr>
        <p:txBody>
          <a:bodyPr wrap="square" rtlCol="0">
            <a:spAutoFit/>
          </a:bodyPr>
          <a:lstStyle/>
          <a:p>
            <a:r>
              <a:rPr lang="en-US" altLang="ko-KR" sz="3200" b="1" dirty="0">
                <a:solidFill>
                  <a:srgbClr val="18005C"/>
                </a:solidFill>
                <a:latin typeface="나눔스퀘어" panose="020B0600000101010101" pitchFamily="50" charset="-127"/>
                <a:ea typeface="나눔스퀘어" panose="020B0600000101010101" pitchFamily="50" charset="-127"/>
              </a:rPr>
              <a:t>03.</a:t>
            </a:r>
            <a:r>
              <a:rPr lang="ko-KR" altLang="en-US" sz="3200" b="1" dirty="0">
                <a:solidFill>
                  <a:srgbClr val="18005C"/>
                </a:solidFill>
                <a:latin typeface="나눔스퀘어" panose="020B0600000101010101" pitchFamily="50" charset="-127"/>
                <a:ea typeface="나눔스퀘어" panose="020B0600000101010101" pitchFamily="50" charset="-127"/>
              </a:rPr>
              <a:t>데이터 분석 </a:t>
            </a:r>
            <a:r>
              <a:rPr lang="en-US" altLang="ko-KR" sz="2000" b="1" dirty="0">
                <a:solidFill>
                  <a:srgbClr val="18005C"/>
                </a:solidFill>
                <a:latin typeface="나눔스퀘어" panose="020B0600000101010101" pitchFamily="50" charset="-127"/>
                <a:ea typeface="나눔스퀘어" panose="020B0600000101010101" pitchFamily="50" charset="-127"/>
              </a:rPr>
              <a:t>– </a:t>
            </a:r>
            <a:r>
              <a:rPr lang="ko-KR" altLang="en-US" sz="2000" b="1" dirty="0">
                <a:solidFill>
                  <a:srgbClr val="18005C"/>
                </a:solidFill>
                <a:latin typeface="나눔스퀘어" panose="020B0600000101010101" pitchFamily="50" charset="-127"/>
                <a:ea typeface="나눔스퀘어" panose="020B0600000101010101" pitchFamily="50" charset="-127"/>
              </a:rPr>
              <a:t>시계열모델</a:t>
            </a:r>
            <a:r>
              <a:rPr lang="en-US" altLang="ko-KR" sz="2000" b="1" dirty="0">
                <a:solidFill>
                  <a:srgbClr val="18005C"/>
                </a:solidFill>
                <a:latin typeface="나눔스퀘어" panose="020B0600000101010101" pitchFamily="50" charset="-127"/>
                <a:ea typeface="나눔스퀘어" panose="020B0600000101010101" pitchFamily="50" charset="-127"/>
              </a:rPr>
              <a:t> </a:t>
            </a:r>
            <a:endParaRPr lang="ko-KR" altLang="en-US" sz="2000" b="1" dirty="0">
              <a:solidFill>
                <a:srgbClr val="18005C"/>
              </a:solidFill>
              <a:latin typeface="나눔스퀘어" panose="020B0600000101010101" pitchFamily="50" charset="-127"/>
              <a:ea typeface="나눔스퀘어" panose="020B0600000101010101" pitchFamily="50" charset="-127"/>
            </a:endParaRPr>
          </a:p>
        </p:txBody>
      </p:sp>
      <p:sp>
        <p:nvSpPr>
          <p:cNvPr id="15" name="TextBox 14">
            <a:extLst>
              <a:ext uri="{FF2B5EF4-FFF2-40B4-BE49-F238E27FC236}">
                <a16:creationId xmlns:a16="http://schemas.microsoft.com/office/drawing/2014/main" id="{450C55A3-5A32-4A0F-9E19-1F76E2833227}"/>
              </a:ext>
            </a:extLst>
          </p:cNvPr>
          <p:cNvSpPr txBox="1"/>
          <p:nvPr/>
        </p:nvSpPr>
        <p:spPr>
          <a:xfrm>
            <a:off x="719998" y="874504"/>
            <a:ext cx="5773271" cy="461665"/>
          </a:xfrm>
          <a:prstGeom prst="rect">
            <a:avLst/>
          </a:prstGeom>
          <a:noFill/>
        </p:spPr>
        <p:txBody>
          <a:bodyPr wrap="square" rtlCol="0">
            <a:spAutoFit/>
          </a:bodyPr>
          <a:lstStyle/>
          <a:p>
            <a:r>
              <a:rPr lang="en-US" altLang="ko-KR" sz="2400" b="1" dirty="0">
                <a:solidFill>
                  <a:srgbClr val="160967"/>
                </a:solidFill>
                <a:latin typeface="나눔스퀘어 Bold"/>
                <a:ea typeface="나눔스퀘어" panose="020B0600000101010101"/>
              </a:rPr>
              <a:t>3) Scaling</a:t>
            </a:r>
            <a:endParaRPr lang="ko-KR" altLang="en-US" sz="2400" b="1" dirty="0">
              <a:solidFill>
                <a:srgbClr val="160967"/>
              </a:solidFill>
              <a:latin typeface="나눔스퀘어 Bold"/>
              <a:ea typeface="나눔스퀘어" panose="020B0600000101010101"/>
            </a:endParaRPr>
          </a:p>
        </p:txBody>
      </p:sp>
      <p:sp>
        <p:nvSpPr>
          <p:cNvPr id="23" name="직사각형 22">
            <a:extLst>
              <a:ext uri="{FF2B5EF4-FFF2-40B4-BE49-F238E27FC236}">
                <a16:creationId xmlns:a16="http://schemas.microsoft.com/office/drawing/2014/main" id="{4EB02BE7-2E61-418C-A077-F102D9A9BC30}"/>
              </a:ext>
            </a:extLst>
          </p:cNvPr>
          <p:cNvSpPr/>
          <p:nvPr/>
        </p:nvSpPr>
        <p:spPr>
          <a:xfrm>
            <a:off x="1397875" y="2442865"/>
            <a:ext cx="9396250" cy="2914648"/>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a:extLst>
              <a:ext uri="{FF2B5EF4-FFF2-40B4-BE49-F238E27FC236}">
                <a16:creationId xmlns:a16="http://schemas.microsoft.com/office/drawing/2014/main" id="{EFF1EF5A-025C-429F-AAC6-019F7223E2AA}"/>
              </a:ext>
            </a:extLst>
          </p:cNvPr>
          <p:cNvSpPr txBox="1"/>
          <p:nvPr/>
        </p:nvSpPr>
        <p:spPr>
          <a:xfrm>
            <a:off x="2446776" y="3057583"/>
            <a:ext cx="2600323" cy="461665"/>
          </a:xfrm>
          <a:prstGeom prst="rect">
            <a:avLst/>
          </a:prstGeom>
          <a:noFill/>
        </p:spPr>
        <p:txBody>
          <a:bodyPr wrap="square" rtlCol="0">
            <a:spAutoFit/>
          </a:bodyPr>
          <a:lstStyle/>
          <a:p>
            <a:pPr algn="ctr"/>
            <a:r>
              <a:rPr lang="en-US" altLang="ko-KR" sz="2400" b="1" dirty="0">
                <a:solidFill>
                  <a:srgbClr val="FBF3DD"/>
                </a:solidFill>
              </a:rPr>
              <a:t>Train</a:t>
            </a:r>
            <a:r>
              <a:rPr lang="ko-KR" altLang="en-US" sz="2400" b="1" dirty="0">
                <a:solidFill>
                  <a:srgbClr val="FBF3DD"/>
                </a:solidFill>
              </a:rPr>
              <a:t> </a:t>
            </a:r>
            <a:r>
              <a:rPr lang="en-US" altLang="ko-KR" sz="2400" b="1" dirty="0">
                <a:solidFill>
                  <a:srgbClr val="FBF3DD"/>
                </a:solidFill>
              </a:rPr>
              <a:t>Data</a:t>
            </a:r>
            <a:endParaRPr lang="ko-KR" altLang="en-US" sz="2400" b="1" dirty="0">
              <a:solidFill>
                <a:srgbClr val="FBF3DD"/>
              </a:solidFill>
            </a:endParaRPr>
          </a:p>
        </p:txBody>
      </p:sp>
      <p:sp>
        <p:nvSpPr>
          <p:cNvPr id="26" name="TextBox 25">
            <a:extLst>
              <a:ext uri="{FF2B5EF4-FFF2-40B4-BE49-F238E27FC236}">
                <a16:creationId xmlns:a16="http://schemas.microsoft.com/office/drawing/2014/main" id="{E4151B17-99C7-44A6-8E36-0C100C24482D}"/>
              </a:ext>
            </a:extLst>
          </p:cNvPr>
          <p:cNvSpPr txBox="1"/>
          <p:nvPr/>
        </p:nvSpPr>
        <p:spPr>
          <a:xfrm>
            <a:off x="7144901" y="3057583"/>
            <a:ext cx="2600323" cy="461665"/>
          </a:xfrm>
          <a:prstGeom prst="rect">
            <a:avLst/>
          </a:prstGeom>
          <a:noFill/>
        </p:spPr>
        <p:txBody>
          <a:bodyPr wrap="square" rtlCol="0">
            <a:spAutoFit/>
          </a:bodyPr>
          <a:lstStyle/>
          <a:p>
            <a:pPr algn="ctr"/>
            <a:r>
              <a:rPr lang="en-US" altLang="ko-KR" sz="2400" b="1" dirty="0">
                <a:solidFill>
                  <a:srgbClr val="FBF3DD"/>
                </a:solidFill>
              </a:rPr>
              <a:t>Test</a:t>
            </a:r>
            <a:r>
              <a:rPr lang="ko-KR" altLang="en-US" sz="2400" b="1" dirty="0">
                <a:solidFill>
                  <a:srgbClr val="FBF3DD"/>
                </a:solidFill>
              </a:rPr>
              <a:t> </a:t>
            </a:r>
            <a:r>
              <a:rPr lang="en-US" altLang="ko-KR" sz="2400" b="1" dirty="0">
                <a:solidFill>
                  <a:srgbClr val="FBF3DD"/>
                </a:solidFill>
              </a:rPr>
              <a:t>Data</a:t>
            </a:r>
            <a:endParaRPr lang="ko-KR" altLang="en-US" sz="2400" b="1" dirty="0">
              <a:solidFill>
                <a:srgbClr val="FBF3DD"/>
              </a:solidFill>
            </a:endParaRPr>
          </a:p>
        </p:txBody>
      </p:sp>
      <p:sp>
        <p:nvSpPr>
          <p:cNvPr id="19" name="TextBox 18">
            <a:extLst>
              <a:ext uri="{FF2B5EF4-FFF2-40B4-BE49-F238E27FC236}">
                <a16:creationId xmlns:a16="http://schemas.microsoft.com/office/drawing/2014/main" id="{A892AA0B-2B77-4CFA-912C-C321892F485E}"/>
              </a:ext>
            </a:extLst>
          </p:cNvPr>
          <p:cNvSpPr txBox="1"/>
          <p:nvPr/>
        </p:nvSpPr>
        <p:spPr>
          <a:xfrm>
            <a:off x="2893929" y="3349136"/>
            <a:ext cx="6404142" cy="1569660"/>
          </a:xfrm>
          <a:prstGeom prst="rect">
            <a:avLst/>
          </a:prstGeom>
          <a:noFill/>
        </p:spPr>
        <p:txBody>
          <a:bodyPr wrap="square" rtlCol="0">
            <a:spAutoFit/>
          </a:bodyPr>
          <a:lstStyle/>
          <a:p>
            <a:pPr algn="ctr"/>
            <a:r>
              <a:rPr lang="en-US" altLang="ko-KR" sz="9600" b="1" dirty="0">
                <a:solidFill>
                  <a:srgbClr val="FBF3DD"/>
                </a:solidFill>
                <a:latin typeface="나눔스퀘어" panose="020B0600000101010101" pitchFamily="50" charset="-127"/>
                <a:ea typeface="나눔스퀘어" panose="020B0600000101010101" pitchFamily="50" charset="-127"/>
              </a:rPr>
              <a:t>8    :    2</a:t>
            </a:r>
            <a:endParaRPr lang="ko-KR" altLang="en-US" sz="9600" b="1" dirty="0">
              <a:solidFill>
                <a:srgbClr val="FBF3DD"/>
              </a:solidFill>
              <a:latin typeface="나눔스퀘어" panose="020B0600000101010101" pitchFamily="50" charset="-127"/>
              <a:ea typeface="나눔스퀘어" panose="020B0600000101010101" pitchFamily="50" charset="-127"/>
            </a:endParaRPr>
          </a:p>
        </p:txBody>
      </p:sp>
    </p:spTree>
    <p:extLst>
      <p:ext uri="{BB962C8B-B14F-4D97-AF65-F5344CB8AC3E}">
        <p14:creationId xmlns:p14="http://schemas.microsoft.com/office/powerpoint/2010/main" val="1348492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7C3176EA-4456-4DCA-9977-DA768C32AB1C}"/>
              </a:ext>
            </a:extLst>
          </p:cNvPr>
          <p:cNvCxnSpPr>
            <a:cxnSpLocks/>
          </p:cNvCxnSpPr>
          <p:nvPr/>
        </p:nvCxnSpPr>
        <p:spPr>
          <a:xfrm>
            <a:off x="0" y="720000"/>
            <a:ext cx="12192000" cy="0"/>
          </a:xfrm>
          <a:prstGeom prst="line">
            <a:avLst/>
          </a:prstGeom>
          <a:ln w="25400">
            <a:solidFill>
              <a:srgbClr val="0058A6"/>
            </a:solidFill>
          </a:ln>
        </p:spPr>
        <p:style>
          <a:lnRef idx="1">
            <a:schemeClr val="accent1"/>
          </a:lnRef>
          <a:fillRef idx="0">
            <a:schemeClr val="accent1"/>
          </a:fillRef>
          <a:effectRef idx="0">
            <a:schemeClr val="accent1"/>
          </a:effectRef>
          <a:fontRef idx="minor">
            <a:schemeClr val="tx1"/>
          </a:fontRef>
        </p:style>
      </p:cxnSp>
      <p:sp>
        <p:nvSpPr>
          <p:cNvPr id="20" name="자유형: 도형 19">
            <a:extLst>
              <a:ext uri="{FF2B5EF4-FFF2-40B4-BE49-F238E27FC236}">
                <a16:creationId xmlns:a16="http://schemas.microsoft.com/office/drawing/2014/main" id="{9A1EFC0D-2C03-441D-8B1B-D4C8A3EE7000}"/>
              </a:ext>
            </a:extLst>
          </p:cNvPr>
          <p:cNvSpPr/>
          <p:nvPr/>
        </p:nvSpPr>
        <p:spPr>
          <a:xfrm>
            <a:off x="-1" y="0"/>
            <a:ext cx="720000" cy="720000"/>
          </a:xfrm>
          <a:custGeom>
            <a:avLst/>
            <a:gdLst>
              <a:gd name="connsiteX0" fmla="*/ 36001 w 720000"/>
              <a:gd name="connsiteY0" fmla="*/ 36000 h 720000"/>
              <a:gd name="connsiteX1" fmla="*/ 36001 w 720000"/>
              <a:gd name="connsiteY1" fmla="*/ 684000 h 720000"/>
              <a:gd name="connsiteX2" fmla="*/ 684001 w 720000"/>
              <a:gd name="connsiteY2" fmla="*/ 684000 h 720000"/>
              <a:gd name="connsiteX3" fmla="*/ 0 w 720000"/>
              <a:gd name="connsiteY3" fmla="*/ 0 h 720000"/>
              <a:gd name="connsiteX4" fmla="*/ 720000 w 720000"/>
              <a:gd name="connsiteY4" fmla="*/ 0 h 720000"/>
              <a:gd name="connsiteX5" fmla="*/ 720000 w 720000"/>
              <a:gd name="connsiteY5" fmla="*/ 720000 h 720000"/>
              <a:gd name="connsiteX6" fmla="*/ 0 w 720000"/>
              <a:gd name="connsiteY6" fmla="*/ 72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 h="720000">
                <a:moveTo>
                  <a:pt x="36001" y="36000"/>
                </a:moveTo>
                <a:lnTo>
                  <a:pt x="36001" y="684000"/>
                </a:lnTo>
                <a:lnTo>
                  <a:pt x="684001" y="684000"/>
                </a:lnTo>
                <a:close/>
                <a:moveTo>
                  <a:pt x="0" y="0"/>
                </a:moveTo>
                <a:lnTo>
                  <a:pt x="720000" y="0"/>
                </a:lnTo>
                <a:lnTo>
                  <a:pt x="720000" y="720000"/>
                </a:lnTo>
                <a:lnTo>
                  <a:pt x="0" y="720000"/>
                </a:lnTo>
                <a:close/>
              </a:path>
            </a:pathLst>
          </a:custGeom>
          <a:solidFill>
            <a:srgbClr val="0058A6"/>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pic>
        <p:nvPicPr>
          <p:cNvPr id="21" name="그림 20">
            <a:extLst>
              <a:ext uri="{FF2B5EF4-FFF2-40B4-BE49-F238E27FC236}">
                <a16:creationId xmlns:a16="http://schemas.microsoft.com/office/drawing/2014/main" id="{D957EE6D-D145-41F9-AD67-84CD3B5B61CF}"/>
              </a:ext>
            </a:extLst>
          </p:cNvPr>
          <p:cNvPicPr>
            <a:picLocks noChangeAspect="1"/>
          </p:cNvPicPr>
          <p:nvPr/>
        </p:nvPicPr>
        <p:blipFill>
          <a:blip r:embed="rId2"/>
          <a:stretch>
            <a:fillRect/>
          </a:stretch>
        </p:blipFill>
        <p:spPr>
          <a:xfrm>
            <a:off x="10444000" y="0"/>
            <a:ext cx="1748000" cy="684000"/>
          </a:xfrm>
          <a:prstGeom prst="rect">
            <a:avLst/>
          </a:prstGeom>
        </p:spPr>
      </p:pic>
      <p:pic>
        <p:nvPicPr>
          <p:cNvPr id="4" name="그림 3" descr="텍스트이(가) 표시된 사진&#10;&#10;자동 생성된 설명">
            <a:extLst>
              <a:ext uri="{FF2B5EF4-FFF2-40B4-BE49-F238E27FC236}">
                <a16:creationId xmlns:a16="http://schemas.microsoft.com/office/drawing/2014/main" id="{2E9BE132-103B-4130-8555-0661F9D89FB5}"/>
              </a:ext>
            </a:extLst>
          </p:cNvPr>
          <p:cNvPicPr>
            <a:picLocks noChangeAspect="1"/>
          </p:cNvPicPr>
          <p:nvPr/>
        </p:nvPicPr>
        <p:blipFill rotWithShape="1">
          <a:blip r:embed="rId3">
            <a:extLst>
              <a:ext uri="{28A0092B-C50C-407E-A947-70E740481C1C}">
                <a14:useLocalDpi xmlns:a14="http://schemas.microsoft.com/office/drawing/2010/main" val="0"/>
              </a:ext>
            </a:extLst>
          </a:blip>
          <a:srcRect r="37076" b="233"/>
          <a:stretch/>
        </p:blipFill>
        <p:spPr>
          <a:xfrm>
            <a:off x="2088060" y="1336169"/>
            <a:ext cx="7671661" cy="4279776"/>
          </a:xfrm>
          <a:prstGeom prst="rect">
            <a:avLst/>
          </a:prstGeom>
        </p:spPr>
      </p:pic>
      <p:sp>
        <p:nvSpPr>
          <p:cNvPr id="8" name="TextBox 7">
            <a:extLst>
              <a:ext uri="{FF2B5EF4-FFF2-40B4-BE49-F238E27FC236}">
                <a16:creationId xmlns:a16="http://schemas.microsoft.com/office/drawing/2014/main" id="{410377A3-AAD4-49AE-A8D1-7BED283847AC}"/>
              </a:ext>
            </a:extLst>
          </p:cNvPr>
          <p:cNvSpPr txBox="1"/>
          <p:nvPr/>
        </p:nvSpPr>
        <p:spPr>
          <a:xfrm>
            <a:off x="580513" y="5784057"/>
            <a:ext cx="10686754" cy="707886"/>
          </a:xfrm>
          <a:prstGeom prst="rect">
            <a:avLst/>
          </a:prstGeom>
          <a:noFill/>
        </p:spPr>
        <p:txBody>
          <a:bodyPr wrap="square" rtlCol="0">
            <a:spAutoFit/>
          </a:bodyPr>
          <a:lstStyle/>
          <a:p>
            <a:pPr algn="ctr"/>
            <a:r>
              <a:rPr lang="ko-KR" altLang="en-US" sz="2000" dirty="0">
                <a:solidFill>
                  <a:srgbClr val="160967"/>
                </a:solidFill>
                <a:latin typeface="나눔스퀘어" panose="020B0600000101010101" pitchFamily="50" charset="-127"/>
                <a:ea typeface="나눔스퀘어" panose="020B0600000101010101" pitchFamily="50" charset="-127"/>
              </a:rPr>
              <a:t>데이터 양이 많으므로 전체 데이터를 학습하지 않고 </a:t>
            </a:r>
            <a:endParaRPr lang="en-US" altLang="ko-KR" sz="2000" dirty="0">
              <a:solidFill>
                <a:srgbClr val="160967"/>
              </a:solidFill>
              <a:latin typeface="나눔스퀘어" panose="020B0600000101010101" pitchFamily="50" charset="-127"/>
              <a:ea typeface="나눔스퀘어" panose="020B0600000101010101" pitchFamily="50" charset="-127"/>
            </a:endParaRPr>
          </a:p>
          <a:p>
            <a:pPr algn="ctr"/>
            <a:r>
              <a:rPr lang="ko-KR" altLang="en-US" sz="2000" dirty="0">
                <a:solidFill>
                  <a:srgbClr val="160967"/>
                </a:solidFill>
                <a:latin typeface="나눔스퀘어" panose="020B0600000101010101" pitchFamily="50" charset="-127"/>
                <a:ea typeface="나눔스퀘어" panose="020B0600000101010101" pitchFamily="50" charset="-127"/>
              </a:rPr>
              <a:t>특정 기간을 랜덤하게 묶어서 입력데이터로 사용</a:t>
            </a:r>
          </a:p>
        </p:txBody>
      </p:sp>
      <p:sp>
        <p:nvSpPr>
          <p:cNvPr id="10" name="TextBox 9">
            <a:extLst>
              <a:ext uri="{FF2B5EF4-FFF2-40B4-BE49-F238E27FC236}">
                <a16:creationId xmlns:a16="http://schemas.microsoft.com/office/drawing/2014/main" id="{7A2F463E-A0FA-4D50-9CAB-3C0EF6B34775}"/>
              </a:ext>
            </a:extLst>
          </p:cNvPr>
          <p:cNvSpPr txBox="1"/>
          <p:nvPr/>
        </p:nvSpPr>
        <p:spPr>
          <a:xfrm>
            <a:off x="719998" y="67613"/>
            <a:ext cx="5309326" cy="584775"/>
          </a:xfrm>
          <a:prstGeom prst="rect">
            <a:avLst/>
          </a:prstGeom>
          <a:noFill/>
        </p:spPr>
        <p:txBody>
          <a:bodyPr wrap="square" rtlCol="0">
            <a:spAutoFit/>
          </a:bodyPr>
          <a:lstStyle/>
          <a:p>
            <a:r>
              <a:rPr lang="en-US" altLang="ko-KR" sz="3200" b="1" dirty="0">
                <a:solidFill>
                  <a:srgbClr val="18005C"/>
                </a:solidFill>
                <a:latin typeface="나눔스퀘어" panose="020B0600000101010101" pitchFamily="50" charset="-127"/>
                <a:ea typeface="나눔스퀘어" panose="020B0600000101010101" pitchFamily="50" charset="-127"/>
              </a:rPr>
              <a:t>03.</a:t>
            </a:r>
            <a:r>
              <a:rPr lang="ko-KR" altLang="en-US" sz="3200" b="1" dirty="0">
                <a:solidFill>
                  <a:srgbClr val="18005C"/>
                </a:solidFill>
                <a:latin typeface="나눔스퀘어" panose="020B0600000101010101" pitchFamily="50" charset="-127"/>
                <a:ea typeface="나눔스퀘어" panose="020B0600000101010101" pitchFamily="50" charset="-127"/>
              </a:rPr>
              <a:t>데이터 분석 </a:t>
            </a:r>
            <a:r>
              <a:rPr lang="en-US" altLang="ko-KR" sz="2000" b="1" dirty="0">
                <a:solidFill>
                  <a:srgbClr val="18005C"/>
                </a:solidFill>
                <a:latin typeface="나눔스퀘어" panose="020B0600000101010101" pitchFamily="50" charset="-127"/>
                <a:ea typeface="나눔스퀘어" panose="020B0600000101010101" pitchFamily="50" charset="-127"/>
              </a:rPr>
              <a:t>– </a:t>
            </a:r>
            <a:r>
              <a:rPr lang="ko-KR" altLang="en-US" sz="2000" b="1" dirty="0">
                <a:solidFill>
                  <a:srgbClr val="18005C"/>
                </a:solidFill>
                <a:latin typeface="나눔스퀘어" panose="020B0600000101010101" pitchFamily="50" charset="-127"/>
                <a:ea typeface="나눔스퀘어" panose="020B0600000101010101" pitchFamily="50" charset="-127"/>
              </a:rPr>
              <a:t>시계열모델</a:t>
            </a:r>
            <a:r>
              <a:rPr lang="en-US" altLang="ko-KR" sz="2000" b="1" dirty="0">
                <a:solidFill>
                  <a:srgbClr val="18005C"/>
                </a:solidFill>
                <a:latin typeface="나눔스퀘어" panose="020B0600000101010101" pitchFamily="50" charset="-127"/>
                <a:ea typeface="나눔스퀘어" panose="020B0600000101010101" pitchFamily="50" charset="-127"/>
              </a:rPr>
              <a:t> </a:t>
            </a:r>
            <a:endParaRPr lang="ko-KR" altLang="en-US" sz="2000" b="1" dirty="0">
              <a:solidFill>
                <a:srgbClr val="18005C"/>
              </a:solidFill>
              <a:latin typeface="나눔스퀘어" panose="020B0600000101010101" pitchFamily="50" charset="-127"/>
              <a:ea typeface="나눔스퀘어" panose="020B0600000101010101" pitchFamily="50" charset="-127"/>
            </a:endParaRPr>
          </a:p>
        </p:txBody>
      </p:sp>
      <p:sp>
        <p:nvSpPr>
          <p:cNvPr id="11" name="TextBox 10">
            <a:extLst>
              <a:ext uri="{FF2B5EF4-FFF2-40B4-BE49-F238E27FC236}">
                <a16:creationId xmlns:a16="http://schemas.microsoft.com/office/drawing/2014/main" id="{E44BDC39-7DA8-421F-9AA0-BBB476AA6A9D}"/>
              </a:ext>
            </a:extLst>
          </p:cNvPr>
          <p:cNvSpPr txBox="1"/>
          <p:nvPr/>
        </p:nvSpPr>
        <p:spPr>
          <a:xfrm>
            <a:off x="719998" y="874504"/>
            <a:ext cx="5773271" cy="461665"/>
          </a:xfrm>
          <a:prstGeom prst="rect">
            <a:avLst/>
          </a:prstGeom>
          <a:noFill/>
        </p:spPr>
        <p:txBody>
          <a:bodyPr wrap="square" rtlCol="0">
            <a:spAutoFit/>
          </a:bodyPr>
          <a:lstStyle/>
          <a:p>
            <a:r>
              <a:rPr lang="en-US" altLang="ko-KR" sz="2400" b="1" dirty="0">
                <a:solidFill>
                  <a:srgbClr val="160967"/>
                </a:solidFill>
                <a:latin typeface="나눔스퀘어 Bold"/>
                <a:ea typeface="나눔스퀘어" panose="020B0600000101010101"/>
              </a:rPr>
              <a:t>5) </a:t>
            </a:r>
            <a:r>
              <a:rPr lang="ko-KR" altLang="en-US" sz="2400" b="1" dirty="0">
                <a:solidFill>
                  <a:srgbClr val="160967"/>
                </a:solidFill>
                <a:latin typeface="나눔스퀘어 Bold"/>
                <a:ea typeface="나눔스퀘어" panose="020B0600000101010101"/>
              </a:rPr>
              <a:t>모델링</a:t>
            </a:r>
          </a:p>
        </p:txBody>
      </p:sp>
    </p:spTree>
    <p:extLst>
      <p:ext uri="{BB962C8B-B14F-4D97-AF65-F5344CB8AC3E}">
        <p14:creationId xmlns:p14="http://schemas.microsoft.com/office/powerpoint/2010/main" val="1652157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7C3176EA-4456-4DCA-9977-DA768C32AB1C}"/>
              </a:ext>
            </a:extLst>
          </p:cNvPr>
          <p:cNvCxnSpPr>
            <a:cxnSpLocks/>
          </p:cNvCxnSpPr>
          <p:nvPr/>
        </p:nvCxnSpPr>
        <p:spPr>
          <a:xfrm>
            <a:off x="0" y="720000"/>
            <a:ext cx="12192000" cy="0"/>
          </a:xfrm>
          <a:prstGeom prst="line">
            <a:avLst/>
          </a:prstGeom>
          <a:ln w="25400">
            <a:solidFill>
              <a:srgbClr val="0058A6"/>
            </a:solidFill>
          </a:ln>
        </p:spPr>
        <p:style>
          <a:lnRef idx="1">
            <a:schemeClr val="accent1"/>
          </a:lnRef>
          <a:fillRef idx="0">
            <a:schemeClr val="accent1"/>
          </a:fillRef>
          <a:effectRef idx="0">
            <a:schemeClr val="accent1"/>
          </a:effectRef>
          <a:fontRef idx="minor">
            <a:schemeClr val="tx1"/>
          </a:fontRef>
        </p:style>
      </p:cxnSp>
      <p:sp>
        <p:nvSpPr>
          <p:cNvPr id="20" name="자유형: 도형 19">
            <a:extLst>
              <a:ext uri="{FF2B5EF4-FFF2-40B4-BE49-F238E27FC236}">
                <a16:creationId xmlns:a16="http://schemas.microsoft.com/office/drawing/2014/main" id="{9A1EFC0D-2C03-441D-8B1B-D4C8A3EE7000}"/>
              </a:ext>
            </a:extLst>
          </p:cNvPr>
          <p:cNvSpPr/>
          <p:nvPr/>
        </p:nvSpPr>
        <p:spPr>
          <a:xfrm>
            <a:off x="-1" y="0"/>
            <a:ext cx="720000" cy="720000"/>
          </a:xfrm>
          <a:custGeom>
            <a:avLst/>
            <a:gdLst>
              <a:gd name="connsiteX0" fmla="*/ 36001 w 720000"/>
              <a:gd name="connsiteY0" fmla="*/ 36000 h 720000"/>
              <a:gd name="connsiteX1" fmla="*/ 36001 w 720000"/>
              <a:gd name="connsiteY1" fmla="*/ 684000 h 720000"/>
              <a:gd name="connsiteX2" fmla="*/ 684001 w 720000"/>
              <a:gd name="connsiteY2" fmla="*/ 684000 h 720000"/>
              <a:gd name="connsiteX3" fmla="*/ 0 w 720000"/>
              <a:gd name="connsiteY3" fmla="*/ 0 h 720000"/>
              <a:gd name="connsiteX4" fmla="*/ 720000 w 720000"/>
              <a:gd name="connsiteY4" fmla="*/ 0 h 720000"/>
              <a:gd name="connsiteX5" fmla="*/ 720000 w 720000"/>
              <a:gd name="connsiteY5" fmla="*/ 720000 h 720000"/>
              <a:gd name="connsiteX6" fmla="*/ 0 w 720000"/>
              <a:gd name="connsiteY6" fmla="*/ 72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 h="720000">
                <a:moveTo>
                  <a:pt x="36001" y="36000"/>
                </a:moveTo>
                <a:lnTo>
                  <a:pt x="36001" y="684000"/>
                </a:lnTo>
                <a:lnTo>
                  <a:pt x="684001" y="684000"/>
                </a:lnTo>
                <a:close/>
                <a:moveTo>
                  <a:pt x="0" y="0"/>
                </a:moveTo>
                <a:lnTo>
                  <a:pt x="720000" y="0"/>
                </a:lnTo>
                <a:lnTo>
                  <a:pt x="720000" y="720000"/>
                </a:lnTo>
                <a:lnTo>
                  <a:pt x="0" y="720000"/>
                </a:lnTo>
                <a:close/>
              </a:path>
            </a:pathLst>
          </a:custGeom>
          <a:solidFill>
            <a:srgbClr val="0058A6"/>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pic>
        <p:nvPicPr>
          <p:cNvPr id="21" name="그림 20">
            <a:extLst>
              <a:ext uri="{FF2B5EF4-FFF2-40B4-BE49-F238E27FC236}">
                <a16:creationId xmlns:a16="http://schemas.microsoft.com/office/drawing/2014/main" id="{D957EE6D-D145-41F9-AD67-84CD3B5B61CF}"/>
              </a:ext>
            </a:extLst>
          </p:cNvPr>
          <p:cNvPicPr>
            <a:picLocks noChangeAspect="1"/>
          </p:cNvPicPr>
          <p:nvPr/>
        </p:nvPicPr>
        <p:blipFill>
          <a:blip r:embed="rId2"/>
          <a:stretch>
            <a:fillRect/>
          </a:stretch>
        </p:blipFill>
        <p:spPr>
          <a:xfrm>
            <a:off x="10444000" y="0"/>
            <a:ext cx="1748000" cy="684000"/>
          </a:xfrm>
          <a:prstGeom prst="rect">
            <a:avLst/>
          </a:prstGeom>
        </p:spPr>
      </p:pic>
      <p:pic>
        <p:nvPicPr>
          <p:cNvPr id="11" name="그림 10">
            <a:extLst>
              <a:ext uri="{FF2B5EF4-FFF2-40B4-BE49-F238E27FC236}">
                <a16:creationId xmlns:a16="http://schemas.microsoft.com/office/drawing/2014/main" id="{8AF9E260-582C-4B53-BBBF-750991A15C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29762"/>
            <a:ext cx="12192000" cy="1396441"/>
          </a:xfrm>
          <a:prstGeom prst="rect">
            <a:avLst/>
          </a:prstGeom>
        </p:spPr>
      </p:pic>
      <p:pic>
        <p:nvPicPr>
          <p:cNvPr id="13" name="그림 12" descr="텍스트이(가) 표시된 사진&#10;&#10;자동 생성된 설명">
            <a:extLst>
              <a:ext uri="{FF2B5EF4-FFF2-40B4-BE49-F238E27FC236}">
                <a16:creationId xmlns:a16="http://schemas.microsoft.com/office/drawing/2014/main" id="{9662682F-66BB-42A1-BC9B-23B666EA1B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7081796"/>
            <a:ext cx="12192000" cy="2829893"/>
          </a:xfrm>
          <a:prstGeom prst="rect">
            <a:avLst/>
          </a:prstGeom>
        </p:spPr>
      </p:pic>
      <p:sp>
        <p:nvSpPr>
          <p:cNvPr id="8" name="TextBox 7">
            <a:extLst>
              <a:ext uri="{FF2B5EF4-FFF2-40B4-BE49-F238E27FC236}">
                <a16:creationId xmlns:a16="http://schemas.microsoft.com/office/drawing/2014/main" id="{D2753E83-B2BD-4E42-9729-8AC281F77DB9}"/>
              </a:ext>
            </a:extLst>
          </p:cNvPr>
          <p:cNvSpPr txBox="1"/>
          <p:nvPr/>
        </p:nvSpPr>
        <p:spPr>
          <a:xfrm>
            <a:off x="719998" y="67613"/>
            <a:ext cx="5309326" cy="584775"/>
          </a:xfrm>
          <a:prstGeom prst="rect">
            <a:avLst/>
          </a:prstGeom>
          <a:noFill/>
        </p:spPr>
        <p:txBody>
          <a:bodyPr wrap="square" rtlCol="0">
            <a:spAutoFit/>
          </a:bodyPr>
          <a:lstStyle/>
          <a:p>
            <a:r>
              <a:rPr lang="en-US" altLang="ko-KR" sz="3200" b="1" dirty="0">
                <a:solidFill>
                  <a:srgbClr val="18005C"/>
                </a:solidFill>
                <a:latin typeface="나눔스퀘어" panose="020B0600000101010101" pitchFamily="50" charset="-127"/>
                <a:ea typeface="나눔스퀘어" panose="020B0600000101010101" pitchFamily="50" charset="-127"/>
              </a:rPr>
              <a:t>03.</a:t>
            </a:r>
            <a:r>
              <a:rPr lang="ko-KR" altLang="en-US" sz="3200" b="1" dirty="0">
                <a:solidFill>
                  <a:srgbClr val="18005C"/>
                </a:solidFill>
                <a:latin typeface="나눔스퀘어" panose="020B0600000101010101" pitchFamily="50" charset="-127"/>
                <a:ea typeface="나눔스퀘어" panose="020B0600000101010101" pitchFamily="50" charset="-127"/>
              </a:rPr>
              <a:t>데이터 분석 </a:t>
            </a:r>
            <a:r>
              <a:rPr lang="en-US" altLang="ko-KR" sz="2000" b="1" dirty="0">
                <a:solidFill>
                  <a:srgbClr val="18005C"/>
                </a:solidFill>
                <a:latin typeface="나눔스퀘어" panose="020B0600000101010101" pitchFamily="50" charset="-127"/>
                <a:ea typeface="나눔스퀘어" panose="020B0600000101010101" pitchFamily="50" charset="-127"/>
              </a:rPr>
              <a:t>– </a:t>
            </a:r>
            <a:r>
              <a:rPr lang="ko-KR" altLang="en-US" sz="2000" b="1" dirty="0">
                <a:solidFill>
                  <a:srgbClr val="18005C"/>
                </a:solidFill>
                <a:latin typeface="나눔스퀘어" panose="020B0600000101010101" pitchFamily="50" charset="-127"/>
                <a:ea typeface="나눔스퀘어" panose="020B0600000101010101" pitchFamily="50" charset="-127"/>
              </a:rPr>
              <a:t>시계열모델</a:t>
            </a:r>
            <a:r>
              <a:rPr lang="en-US" altLang="ko-KR" sz="2000" b="1" dirty="0">
                <a:solidFill>
                  <a:srgbClr val="18005C"/>
                </a:solidFill>
                <a:latin typeface="나눔스퀘어" panose="020B0600000101010101" pitchFamily="50" charset="-127"/>
                <a:ea typeface="나눔스퀘어" panose="020B0600000101010101" pitchFamily="50" charset="-127"/>
              </a:rPr>
              <a:t> </a:t>
            </a:r>
            <a:endParaRPr lang="ko-KR" altLang="en-US" sz="2000" b="1" dirty="0">
              <a:solidFill>
                <a:srgbClr val="18005C"/>
              </a:solidFill>
              <a:latin typeface="나눔스퀘어" panose="020B0600000101010101" pitchFamily="50" charset="-127"/>
              <a:ea typeface="나눔스퀘어" panose="020B0600000101010101" pitchFamily="50" charset="-127"/>
            </a:endParaRPr>
          </a:p>
        </p:txBody>
      </p:sp>
      <p:sp>
        <p:nvSpPr>
          <p:cNvPr id="9" name="TextBox 8">
            <a:extLst>
              <a:ext uri="{FF2B5EF4-FFF2-40B4-BE49-F238E27FC236}">
                <a16:creationId xmlns:a16="http://schemas.microsoft.com/office/drawing/2014/main" id="{0AF22C3D-E4AD-4481-8401-E0918A10C0BF}"/>
              </a:ext>
            </a:extLst>
          </p:cNvPr>
          <p:cNvSpPr txBox="1"/>
          <p:nvPr/>
        </p:nvSpPr>
        <p:spPr>
          <a:xfrm>
            <a:off x="719998" y="874504"/>
            <a:ext cx="5773271" cy="461665"/>
          </a:xfrm>
          <a:prstGeom prst="rect">
            <a:avLst/>
          </a:prstGeom>
          <a:noFill/>
        </p:spPr>
        <p:txBody>
          <a:bodyPr wrap="square" rtlCol="0">
            <a:spAutoFit/>
          </a:bodyPr>
          <a:lstStyle/>
          <a:p>
            <a:r>
              <a:rPr lang="en-US" altLang="ko-KR" sz="2400" b="1" dirty="0">
                <a:solidFill>
                  <a:srgbClr val="160967"/>
                </a:solidFill>
                <a:latin typeface="나눔스퀘어 Bold"/>
                <a:ea typeface="나눔스퀘어" panose="020B0600000101010101"/>
              </a:rPr>
              <a:t>5) </a:t>
            </a:r>
            <a:r>
              <a:rPr lang="ko-KR" altLang="en-US" sz="2400" b="1" dirty="0">
                <a:solidFill>
                  <a:srgbClr val="160967"/>
                </a:solidFill>
                <a:latin typeface="나눔스퀘어 Bold"/>
                <a:ea typeface="나눔스퀘어" panose="020B0600000101010101"/>
              </a:rPr>
              <a:t>모델링</a:t>
            </a:r>
          </a:p>
        </p:txBody>
      </p:sp>
    </p:spTree>
    <p:extLst>
      <p:ext uri="{BB962C8B-B14F-4D97-AF65-F5344CB8AC3E}">
        <p14:creationId xmlns:p14="http://schemas.microsoft.com/office/powerpoint/2010/main" val="1086447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7C3176EA-4456-4DCA-9977-DA768C32AB1C}"/>
              </a:ext>
            </a:extLst>
          </p:cNvPr>
          <p:cNvCxnSpPr>
            <a:cxnSpLocks/>
          </p:cNvCxnSpPr>
          <p:nvPr/>
        </p:nvCxnSpPr>
        <p:spPr>
          <a:xfrm>
            <a:off x="0" y="720000"/>
            <a:ext cx="12192000" cy="0"/>
          </a:xfrm>
          <a:prstGeom prst="line">
            <a:avLst/>
          </a:prstGeom>
          <a:ln w="25400">
            <a:solidFill>
              <a:srgbClr val="0058A6"/>
            </a:solidFill>
          </a:ln>
        </p:spPr>
        <p:style>
          <a:lnRef idx="1">
            <a:schemeClr val="accent1"/>
          </a:lnRef>
          <a:fillRef idx="0">
            <a:schemeClr val="accent1"/>
          </a:fillRef>
          <a:effectRef idx="0">
            <a:schemeClr val="accent1"/>
          </a:effectRef>
          <a:fontRef idx="minor">
            <a:schemeClr val="tx1"/>
          </a:fontRef>
        </p:style>
      </p:cxnSp>
      <p:sp>
        <p:nvSpPr>
          <p:cNvPr id="20" name="자유형: 도형 19">
            <a:extLst>
              <a:ext uri="{FF2B5EF4-FFF2-40B4-BE49-F238E27FC236}">
                <a16:creationId xmlns:a16="http://schemas.microsoft.com/office/drawing/2014/main" id="{9A1EFC0D-2C03-441D-8B1B-D4C8A3EE7000}"/>
              </a:ext>
            </a:extLst>
          </p:cNvPr>
          <p:cNvSpPr/>
          <p:nvPr/>
        </p:nvSpPr>
        <p:spPr>
          <a:xfrm>
            <a:off x="-1" y="0"/>
            <a:ext cx="720000" cy="720000"/>
          </a:xfrm>
          <a:custGeom>
            <a:avLst/>
            <a:gdLst>
              <a:gd name="connsiteX0" fmla="*/ 36001 w 720000"/>
              <a:gd name="connsiteY0" fmla="*/ 36000 h 720000"/>
              <a:gd name="connsiteX1" fmla="*/ 36001 w 720000"/>
              <a:gd name="connsiteY1" fmla="*/ 684000 h 720000"/>
              <a:gd name="connsiteX2" fmla="*/ 684001 w 720000"/>
              <a:gd name="connsiteY2" fmla="*/ 684000 h 720000"/>
              <a:gd name="connsiteX3" fmla="*/ 0 w 720000"/>
              <a:gd name="connsiteY3" fmla="*/ 0 h 720000"/>
              <a:gd name="connsiteX4" fmla="*/ 720000 w 720000"/>
              <a:gd name="connsiteY4" fmla="*/ 0 h 720000"/>
              <a:gd name="connsiteX5" fmla="*/ 720000 w 720000"/>
              <a:gd name="connsiteY5" fmla="*/ 720000 h 720000"/>
              <a:gd name="connsiteX6" fmla="*/ 0 w 720000"/>
              <a:gd name="connsiteY6" fmla="*/ 72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 h="720000">
                <a:moveTo>
                  <a:pt x="36001" y="36000"/>
                </a:moveTo>
                <a:lnTo>
                  <a:pt x="36001" y="684000"/>
                </a:lnTo>
                <a:lnTo>
                  <a:pt x="684001" y="684000"/>
                </a:lnTo>
                <a:close/>
                <a:moveTo>
                  <a:pt x="0" y="0"/>
                </a:moveTo>
                <a:lnTo>
                  <a:pt x="720000" y="0"/>
                </a:lnTo>
                <a:lnTo>
                  <a:pt x="720000" y="720000"/>
                </a:lnTo>
                <a:lnTo>
                  <a:pt x="0" y="720000"/>
                </a:lnTo>
                <a:close/>
              </a:path>
            </a:pathLst>
          </a:custGeom>
          <a:solidFill>
            <a:srgbClr val="0058A6"/>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pic>
        <p:nvPicPr>
          <p:cNvPr id="21" name="그림 20">
            <a:extLst>
              <a:ext uri="{FF2B5EF4-FFF2-40B4-BE49-F238E27FC236}">
                <a16:creationId xmlns:a16="http://schemas.microsoft.com/office/drawing/2014/main" id="{D957EE6D-D145-41F9-AD67-84CD3B5B61CF}"/>
              </a:ext>
            </a:extLst>
          </p:cNvPr>
          <p:cNvPicPr>
            <a:picLocks noChangeAspect="1"/>
          </p:cNvPicPr>
          <p:nvPr/>
        </p:nvPicPr>
        <p:blipFill>
          <a:blip r:embed="rId2"/>
          <a:stretch>
            <a:fillRect/>
          </a:stretch>
        </p:blipFill>
        <p:spPr>
          <a:xfrm>
            <a:off x="10444000" y="0"/>
            <a:ext cx="1748000" cy="684000"/>
          </a:xfrm>
          <a:prstGeom prst="rect">
            <a:avLst/>
          </a:prstGeom>
        </p:spPr>
      </p:pic>
      <p:sp>
        <p:nvSpPr>
          <p:cNvPr id="8" name="TextBox 7">
            <a:extLst>
              <a:ext uri="{FF2B5EF4-FFF2-40B4-BE49-F238E27FC236}">
                <a16:creationId xmlns:a16="http://schemas.microsoft.com/office/drawing/2014/main" id="{410377A3-AAD4-49AE-A8D1-7BED283847AC}"/>
              </a:ext>
            </a:extLst>
          </p:cNvPr>
          <p:cNvSpPr txBox="1"/>
          <p:nvPr/>
        </p:nvSpPr>
        <p:spPr>
          <a:xfrm>
            <a:off x="8252337" y="1897209"/>
            <a:ext cx="2718277" cy="400110"/>
          </a:xfrm>
          <a:prstGeom prst="rect">
            <a:avLst/>
          </a:prstGeom>
          <a:noFill/>
        </p:spPr>
        <p:txBody>
          <a:bodyPr wrap="square" rtlCol="0">
            <a:spAutoFit/>
          </a:bodyPr>
          <a:lstStyle/>
          <a:p>
            <a:r>
              <a:rPr lang="en-US" altLang="ko-KR" sz="2000" b="1" dirty="0" err="1">
                <a:solidFill>
                  <a:srgbClr val="160967"/>
                </a:solidFill>
                <a:latin typeface="나눔스퀘어" panose="020B0600000101010101" pitchFamily="50" charset="-127"/>
                <a:ea typeface="나눔스퀘어" panose="020B0600000101010101" pitchFamily="50" charset="-127"/>
              </a:rPr>
              <a:t>CallBack</a:t>
            </a:r>
            <a:r>
              <a:rPr lang="en-US" altLang="ko-KR" sz="2000" b="1" dirty="0">
                <a:solidFill>
                  <a:srgbClr val="160967"/>
                </a:solidFill>
                <a:latin typeface="나눔스퀘어" panose="020B0600000101010101" pitchFamily="50" charset="-127"/>
                <a:ea typeface="나눔스퀘어" panose="020B0600000101010101" pitchFamily="50" charset="-127"/>
              </a:rPr>
              <a:t> Option</a:t>
            </a:r>
            <a:endParaRPr lang="ko-KR" altLang="en-US" sz="2000" dirty="0">
              <a:solidFill>
                <a:srgbClr val="160967"/>
              </a:solidFill>
            </a:endParaRPr>
          </a:p>
        </p:txBody>
      </p:sp>
      <p:sp>
        <p:nvSpPr>
          <p:cNvPr id="9" name="TextBox 8">
            <a:extLst>
              <a:ext uri="{FF2B5EF4-FFF2-40B4-BE49-F238E27FC236}">
                <a16:creationId xmlns:a16="http://schemas.microsoft.com/office/drawing/2014/main" id="{EF54C337-D1A9-4C97-99F9-85463F341C98}"/>
              </a:ext>
            </a:extLst>
          </p:cNvPr>
          <p:cNvSpPr txBox="1"/>
          <p:nvPr/>
        </p:nvSpPr>
        <p:spPr>
          <a:xfrm>
            <a:off x="527819" y="6103269"/>
            <a:ext cx="10686754" cy="307777"/>
          </a:xfrm>
          <a:prstGeom prst="rect">
            <a:avLst/>
          </a:prstGeom>
          <a:noFill/>
        </p:spPr>
        <p:txBody>
          <a:bodyPr wrap="square" rtlCol="0">
            <a:spAutoFit/>
          </a:bodyPr>
          <a:lstStyle/>
          <a:p>
            <a:pPr algn="ctr"/>
            <a:r>
              <a:rPr lang="en-US" altLang="ko-KR" sz="1400" dirty="0" err="1">
                <a:solidFill>
                  <a:srgbClr val="160967"/>
                </a:solidFill>
                <a:latin typeface="나눔스퀘어" panose="020B0600000101010101" pitchFamily="50" charset="-127"/>
                <a:ea typeface="나눔스퀘어" panose="020B0600000101010101" pitchFamily="50" charset="-127"/>
              </a:rPr>
              <a:t>CallBack</a:t>
            </a:r>
            <a:r>
              <a:rPr lang="ko-KR" altLang="en-US" sz="1400" dirty="0">
                <a:solidFill>
                  <a:srgbClr val="160967"/>
                </a:solidFill>
                <a:latin typeface="나눔스퀘어" panose="020B0600000101010101" pitchFamily="50" charset="-127"/>
                <a:ea typeface="나눔스퀘어" panose="020B0600000101010101" pitchFamily="50" charset="-127"/>
              </a:rPr>
              <a:t>에서 과적합시 자동 중지 </a:t>
            </a:r>
            <a:r>
              <a:rPr lang="ko-KR" altLang="en-US" sz="1400" dirty="0" err="1">
                <a:solidFill>
                  <a:srgbClr val="160967"/>
                </a:solidFill>
                <a:latin typeface="나눔스퀘어" panose="020B0600000101010101" pitchFamily="50" charset="-127"/>
                <a:ea typeface="나눔스퀘어" panose="020B0600000101010101" pitchFamily="50" charset="-127"/>
              </a:rPr>
              <a:t>되는것을</a:t>
            </a:r>
            <a:r>
              <a:rPr lang="ko-KR" altLang="en-US" sz="1400" dirty="0">
                <a:solidFill>
                  <a:srgbClr val="160967"/>
                </a:solidFill>
                <a:latin typeface="나눔스퀘어" panose="020B0600000101010101" pitchFamily="50" charset="-127"/>
                <a:ea typeface="나눔스퀘어" panose="020B0600000101010101" pitchFamily="50" charset="-127"/>
              </a:rPr>
              <a:t> 감안하여 </a:t>
            </a:r>
            <a:r>
              <a:rPr lang="en-US" altLang="ko-KR" sz="1400" dirty="0">
                <a:solidFill>
                  <a:srgbClr val="160967"/>
                </a:solidFill>
                <a:latin typeface="나눔스퀘어" panose="020B0600000101010101" pitchFamily="50" charset="-127"/>
                <a:ea typeface="나눔스퀘어" panose="020B0600000101010101" pitchFamily="50" charset="-127"/>
              </a:rPr>
              <a:t>Epoch</a:t>
            </a:r>
            <a:r>
              <a:rPr lang="ko-KR" altLang="en-US" sz="1400" dirty="0">
                <a:solidFill>
                  <a:srgbClr val="160967"/>
                </a:solidFill>
                <a:latin typeface="나눔스퀘어" panose="020B0600000101010101" pitchFamily="50" charset="-127"/>
                <a:ea typeface="나눔스퀘어" panose="020B0600000101010101" pitchFamily="50" charset="-127"/>
              </a:rPr>
              <a:t>는 여유롭게</a:t>
            </a:r>
            <a:r>
              <a:rPr lang="en-US" altLang="ko-KR" sz="1400" dirty="0">
                <a:solidFill>
                  <a:srgbClr val="160967"/>
                </a:solidFill>
                <a:latin typeface="나눔스퀘어" panose="020B0600000101010101" pitchFamily="50" charset="-127"/>
                <a:ea typeface="나눔스퀘어" panose="020B0600000101010101" pitchFamily="50" charset="-127"/>
              </a:rPr>
              <a:t>, Epoch</a:t>
            </a:r>
            <a:r>
              <a:rPr lang="ko-KR" altLang="en-US" sz="1400" dirty="0">
                <a:solidFill>
                  <a:srgbClr val="160967"/>
                </a:solidFill>
                <a:latin typeface="나눔스퀘어" panose="020B0600000101010101" pitchFamily="50" charset="-127"/>
                <a:ea typeface="나눔스퀘어" panose="020B0600000101010101" pitchFamily="50" charset="-127"/>
              </a:rPr>
              <a:t>당 </a:t>
            </a:r>
            <a:r>
              <a:rPr lang="en-US" altLang="ko-KR" sz="1400" dirty="0">
                <a:solidFill>
                  <a:srgbClr val="160967"/>
                </a:solidFill>
                <a:latin typeface="나눔스퀘어" panose="020B0600000101010101" pitchFamily="50" charset="-127"/>
                <a:ea typeface="나눔스퀘어" panose="020B0600000101010101" pitchFamily="50" charset="-127"/>
              </a:rPr>
              <a:t>step</a:t>
            </a:r>
            <a:r>
              <a:rPr lang="ko-KR" altLang="en-US" sz="1400" dirty="0">
                <a:solidFill>
                  <a:srgbClr val="160967"/>
                </a:solidFill>
                <a:latin typeface="나눔스퀘어" panose="020B0600000101010101" pitchFamily="50" charset="-127"/>
                <a:ea typeface="나눔스퀘어" panose="020B0600000101010101" pitchFamily="50" charset="-127"/>
              </a:rPr>
              <a:t>은 </a:t>
            </a:r>
            <a:r>
              <a:rPr lang="en-US" altLang="ko-KR" sz="1400" dirty="0">
                <a:solidFill>
                  <a:srgbClr val="160967"/>
                </a:solidFill>
                <a:latin typeface="나눔스퀘어" panose="020B0600000101010101" pitchFamily="50" charset="-127"/>
                <a:ea typeface="나눔스퀘어" panose="020B0600000101010101" pitchFamily="50" charset="-127"/>
              </a:rPr>
              <a:t>200</a:t>
            </a:r>
            <a:r>
              <a:rPr lang="ko-KR" altLang="en-US" sz="1400" dirty="0">
                <a:solidFill>
                  <a:srgbClr val="160967"/>
                </a:solidFill>
                <a:latin typeface="나눔스퀘어" panose="020B0600000101010101" pitchFamily="50" charset="-127"/>
                <a:ea typeface="나눔스퀘어" panose="020B0600000101010101" pitchFamily="50" charset="-127"/>
              </a:rPr>
              <a:t>씩  </a:t>
            </a:r>
          </a:p>
        </p:txBody>
      </p:sp>
      <p:pic>
        <p:nvPicPr>
          <p:cNvPr id="5" name="그림 4">
            <a:extLst>
              <a:ext uri="{FF2B5EF4-FFF2-40B4-BE49-F238E27FC236}">
                <a16:creationId xmlns:a16="http://schemas.microsoft.com/office/drawing/2014/main" id="{FE36BBCE-84C3-4BED-AA7F-8CBCC47D69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469" y="5303748"/>
            <a:ext cx="11106150" cy="771525"/>
          </a:xfrm>
          <a:prstGeom prst="rect">
            <a:avLst/>
          </a:prstGeom>
        </p:spPr>
      </p:pic>
      <p:sp>
        <p:nvSpPr>
          <p:cNvPr id="13" name="TextBox 12">
            <a:extLst>
              <a:ext uri="{FF2B5EF4-FFF2-40B4-BE49-F238E27FC236}">
                <a16:creationId xmlns:a16="http://schemas.microsoft.com/office/drawing/2014/main" id="{7F40FACA-02EB-4BEF-BCAB-E1E6AFF98E26}"/>
              </a:ext>
            </a:extLst>
          </p:cNvPr>
          <p:cNvSpPr txBox="1"/>
          <p:nvPr/>
        </p:nvSpPr>
        <p:spPr>
          <a:xfrm>
            <a:off x="8252338" y="2263376"/>
            <a:ext cx="3304984" cy="738664"/>
          </a:xfrm>
          <a:prstGeom prst="rect">
            <a:avLst/>
          </a:prstGeom>
          <a:noFill/>
        </p:spPr>
        <p:txBody>
          <a:bodyPr wrap="square" rtlCol="0">
            <a:spAutoFit/>
          </a:bodyPr>
          <a:lstStyle/>
          <a:p>
            <a:pPr marL="285750" indent="-285750">
              <a:buFontTx/>
              <a:buChar char="-"/>
            </a:pPr>
            <a:r>
              <a:rPr lang="ko-KR" altLang="en-US" sz="1400" dirty="0">
                <a:solidFill>
                  <a:srgbClr val="160967"/>
                </a:solidFill>
                <a:latin typeface="나눔스퀘어" panose="020B0600000101010101" pitchFamily="50" charset="-127"/>
                <a:ea typeface="나눔스퀘어" panose="020B0600000101010101" pitchFamily="50" charset="-127"/>
              </a:rPr>
              <a:t>체크</a:t>
            </a:r>
            <a:r>
              <a:rPr lang="en-US" altLang="ko-KR" sz="1400" dirty="0">
                <a:solidFill>
                  <a:srgbClr val="160967"/>
                </a:solidFill>
                <a:latin typeface="나눔스퀘어" panose="020B0600000101010101" pitchFamily="50" charset="-127"/>
                <a:ea typeface="나눔스퀘어" panose="020B0600000101010101" pitchFamily="50" charset="-127"/>
              </a:rPr>
              <a:t> </a:t>
            </a:r>
            <a:r>
              <a:rPr lang="ko-KR" altLang="en-US" sz="1400" dirty="0">
                <a:solidFill>
                  <a:srgbClr val="160967"/>
                </a:solidFill>
                <a:latin typeface="나눔스퀘어" panose="020B0600000101010101" pitchFamily="50" charset="-127"/>
                <a:ea typeface="나눔스퀘어" panose="020B0600000101010101" pitchFamily="50" charset="-127"/>
              </a:rPr>
              <a:t>포인트 기록</a:t>
            </a:r>
            <a:endParaRPr lang="en-US" altLang="ko-KR" sz="1400" dirty="0">
              <a:solidFill>
                <a:srgbClr val="160967"/>
              </a:solidFill>
              <a:latin typeface="나눔스퀘어" panose="020B0600000101010101" pitchFamily="50" charset="-127"/>
              <a:ea typeface="나눔스퀘어" panose="020B0600000101010101" pitchFamily="50" charset="-127"/>
            </a:endParaRPr>
          </a:p>
          <a:p>
            <a:pPr marL="285750" indent="-285750">
              <a:buFontTx/>
              <a:buChar char="-"/>
            </a:pPr>
            <a:r>
              <a:rPr lang="ko-KR" altLang="en-US" sz="1400" dirty="0">
                <a:solidFill>
                  <a:srgbClr val="160967"/>
                </a:solidFill>
                <a:latin typeface="나눔스퀘어" panose="020B0600000101010101" pitchFamily="50" charset="-127"/>
                <a:ea typeface="나눔스퀘어" panose="020B0600000101010101" pitchFamily="50" charset="-127"/>
              </a:rPr>
              <a:t>성능 </a:t>
            </a:r>
            <a:r>
              <a:rPr lang="ko-KR" altLang="en-US" sz="1400" dirty="0" err="1">
                <a:solidFill>
                  <a:srgbClr val="160967"/>
                </a:solidFill>
                <a:latin typeface="나눔스퀘어" panose="020B0600000101010101" pitchFamily="50" charset="-127"/>
                <a:ea typeface="나눔스퀘어" panose="020B0600000101010101" pitchFamily="50" charset="-127"/>
              </a:rPr>
              <a:t>하락시</a:t>
            </a:r>
            <a:r>
              <a:rPr lang="en-US" altLang="ko-KR" sz="1400" dirty="0">
                <a:solidFill>
                  <a:srgbClr val="160967"/>
                </a:solidFill>
                <a:latin typeface="나눔스퀘어" panose="020B0600000101010101" pitchFamily="50" charset="-127"/>
                <a:ea typeface="나눔스퀘어" panose="020B0600000101010101" pitchFamily="50" charset="-127"/>
              </a:rPr>
              <a:t>(</a:t>
            </a:r>
            <a:r>
              <a:rPr lang="ko-KR" altLang="en-US" sz="1400" dirty="0" err="1">
                <a:solidFill>
                  <a:srgbClr val="160967"/>
                </a:solidFill>
                <a:latin typeface="나눔스퀘어" panose="020B0600000101010101" pitchFamily="50" charset="-127"/>
                <a:ea typeface="나눔스퀘어" panose="020B0600000101010101" pitchFamily="50" charset="-127"/>
              </a:rPr>
              <a:t>과적합</a:t>
            </a:r>
            <a:r>
              <a:rPr lang="en-US" altLang="ko-KR" sz="1400" dirty="0">
                <a:solidFill>
                  <a:srgbClr val="160967"/>
                </a:solidFill>
                <a:latin typeface="나눔스퀘어" panose="020B0600000101010101" pitchFamily="50" charset="-127"/>
                <a:ea typeface="나눔스퀘어" panose="020B0600000101010101" pitchFamily="50" charset="-127"/>
              </a:rPr>
              <a:t>)</a:t>
            </a:r>
            <a:r>
              <a:rPr lang="ko-KR" altLang="en-US" sz="1400" dirty="0">
                <a:solidFill>
                  <a:srgbClr val="160967"/>
                </a:solidFill>
                <a:latin typeface="나눔스퀘어" panose="020B0600000101010101" pitchFamily="50" charset="-127"/>
                <a:ea typeface="나눔스퀘어" panose="020B0600000101010101" pitchFamily="50" charset="-127"/>
              </a:rPr>
              <a:t> 학습 중지</a:t>
            </a:r>
            <a:endParaRPr lang="en-US" altLang="ko-KR" sz="1400" dirty="0">
              <a:solidFill>
                <a:srgbClr val="160967"/>
              </a:solidFill>
              <a:latin typeface="나눔스퀘어" panose="020B0600000101010101" pitchFamily="50" charset="-127"/>
              <a:ea typeface="나눔스퀘어" panose="020B0600000101010101" pitchFamily="50" charset="-127"/>
            </a:endParaRPr>
          </a:p>
          <a:p>
            <a:pPr marL="285750" indent="-285750">
              <a:buFontTx/>
              <a:buChar char="-"/>
            </a:pPr>
            <a:r>
              <a:rPr lang="en-US" altLang="ko-KR" sz="1400" dirty="0" err="1">
                <a:solidFill>
                  <a:srgbClr val="160967"/>
                </a:solidFill>
                <a:latin typeface="나눔스퀘어" panose="020B0600000101010101" pitchFamily="50" charset="-127"/>
                <a:ea typeface="나눔스퀘어" panose="020B0600000101010101" pitchFamily="50" charset="-127"/>
              </a:rPr>
              <a:t>TensorBoard</a:t>
            </a:r>
            <a:r>
              <a:rPr lang="en-US" altLang="ko-KR" sz="1400" dirty="0">
                <a:solidFill>
                  <a:srgbClr val="160967"/>
                </a:solidFill>
                <a:latin typeface="나눔스퀘어" panose="020B0600000101010101" pitchFamily="50" charset="-127"/>
                <a:ea typeface="나눔스퀘어" panose="020B0600000101010101" pitchFamily="50" charset="-127"/>
              </a:rPr>
              <a:t> </a:t>
            </a:r>
            <a:r>
              <a:rPr lang="ko-KR" altLang="en-US" sz="1400" dirty="0">
                <a:solidFill>
                  <a:srgbClr val="160967"/>
                </a:solidFill>
                <a:latin typeface="나눔스퀘어" panose="020B0600000101010101" pitchFamily="50" charset="-127"/>
                <a:ea typeface="나눔스퀘어" panose="020B0600000101010101" pitchFamily="50" charset="-127"/>
              </a:rPr>
              <a:t>로그</a:t>
            </a:r>
            <a:r>
              <a:rPr lang="en-US" altLang="ko-KR" sz="1400" dirty="0">
                <a:solidFill>
                  <a:srgbClr val="160967"/>
                </a:solidFill>
                <a:latin typeface="나눔스퀘어" panose="020B0600000101010101" pitchFamily="50" charset="-127"/>
                <a:ea typeface="나눔스퀘어" panose="020B0600000101010101" pitchFamily="50" charset="-127"/>
              </a:rPr>
              <a:t> </a:t>
            </a:r>
            <a:r>
              <a:rPr lang="ko-KR" altLang="en-US" sz="1400" dirty="0">
                <a:solidFill>
                  <a:srgbClr val="160967"/>
                </a:solidFill>
                <a:latin typeface="나눔스퀘어" panose="020B0600000101010101" pitchFamily="50" charset="-127"/>
                <a:ea typeface="나눔스퀘어" panose="020B0600000101010101" pitchFamily="50" charset="-127"/>
              </a:rPr>
              <a:t>작성</a:t>
            </a:r>
            <a:endParaRPr lang="en-US" altLang="ko-KR" sz="1400" dirty="0">
              <a:solidFill>
                <a:srgbClr val="160967"/>
              </a:solidFill>
              <a:latin typeface="나눔스퀘어" panose="020B0600000101010101" pitchFamily="50" charset="-127"/>
              <a:ea typeface="나눔스퀘어" panose="020B0600000101010101" pitchFamily="50" charset="-127"/>
            </a:endParaRPr>
          </a:p>
        </p:txBody>
      </p:sp>
      <p:pic>
        <p:nvPicPr>
          <p:cNvPr id="11" name="그림 10" descr="텍스트이(가) 표시된 사진&#10;&#10;자동 생성된 설명">
            <a:extLst>
              <a:ext uri="{FF2B5EF4-FFF2-40B4-BE49-F238E27FC236}">
                <a16:creationId xmlns:a16="http://schemas.microsoft.com/office/drawing/2014/main" id="{087628F5-8100-4B39-B8D0-84D8BF2D0A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994" y="1424814"/>
            <a:ext cx="7262631" cy="2146248"/>
          </a:xfrm>
          <a:prstGeom prst="rect">
            <a:avLst/>
          </a:prstGeom>
        </p:spPr>
      </p:pic>
      <p:pic>
        <p:nvPicPr>
          <p:cNvPr id="14" name="그림 13">
            <a:extLst>
              <a:ext uri="{FF2B5EF4-FFF2-40B4-BE49-F238E27FC236}">
                <a16:creationId xmlns:a16="http://schemas.microsoft.com/office/drawing/2014/main" id="{D1A816FC-C46B-48B2-92E7-CD9EBB61A071}"/>
              </a:ext>
            </a:extLst>
          </p:cNvPr>
          <p:cNvPicPr>
            <a:picLocks noChangeAspect="1"/>
          </p:cNvPicPr>
          <p:nvPr/>
        </p:nvPicPr>
        <p:blipFill rotWithShape="1">
          <a:blip r:embed="rId5">
            <a:extLst>
              <a:ext uri="{28A0092B-C50C-407E-A947-70E740481C1C}">
                <a14:useLocalDpi xmlns:a14="http://schemas.microsoft.com/office/drawing/2010/main" val="0"/>
              </a:ext>
            </a:extLst>
          </a:blip>
          <a:srcRect r="-470" b="28482"/>
          <a:stretch/>
        </p:blipFill>
        <p:spPr>
          <a:xfrm>
            <a:off x="395469" y="3893540"/>
            <a:ext cx="11161853" cy="738664"/>
          </a:xfrm>
          <a:prstGeom prst="rect">
            <a:avLst/>
          </a:prstGeom>
        </p:spPr>
      </p:pic>
      <p:sp>
        <p:nvSpPr>
          <p:cNvPr id="18" name="TextBox 17">
            <a:extLst>
              <a:ext uri="{FF2B5EF4-FFF2-40B4-BE49-F238E27FC236}">
                <a16:creationId xmlns:a16="http://schemas.microsoft.com/office/drawing/2014/main" id="{FBEE057B-49C4-483B-B0A1-2C3C75AF38DA}"/>
              </a:ext>
            </a:extLst>
          </p:cNvPr>
          <p:cNvSpPr txBox="1"/>
          <p:nvPr/>
        </p:nvSpPr>
        <p:spPr>
          <a:xfrm>
            <a:off x="527819" y="4660198"/>
            <a:ext cx="10686754" cy="307777"/>
          </a:xfrm>
          <a:prstGeom prst="rect">
            <a:avLst/>
          </a:prstGeom>
          <a:noFill/>
        </p:spPr>
        <p:txBody>
          <a:bodyPr wrap="square" rtlCol="0">
            <a:spAutoFit/>
          </a:bodyPr>
          <a:lstStyle/>
          <a:p>
            <a:pPr algn="ctr"/>
            <a:r>
              <a:rPr lang="en-US" altLang="ko-KR" sz="1400" dirty="0">
                <a:solidFill>
                  <a:srgbClr val="160967"/>
                </a:solidFill>
                <a:latin typeface="나눔스퀘어" panose="020B0600000101010101" pitchFamily="50" charset="-127"/>
                <a:ea typeface="나눔스퀘어" panose="020B0600000101010101" pitchFamily="50" charset="-127"/>
              </a:rPr>
              <a:t>Optimizer</a:t>
            </a:r>
            <a:r>
              <a:rPr lang="ko-KR" altLang="en-US" sz="1400" dirty="0">
                <a:solidFill>
                  <a:srgbClr val="160967"/>
                </a:solidFill>
                <a:latin typeface="나눔스퀘어" panose="020B0600000101010101" pitchFamily="50" charset="-127"/>
                <a:ea typeface="나눔스퀘어" panose="020B0600000101010101" pitchFamily="50" charset="-127"/>
              </a:rPr>
              <a:t>는 </a:t>
            </a:r>
            <a:r>
              <a:rPr lang="en-US" altLang="ko-KR" sz="1400" dirty="0">
                <a:solidFill>
                  <a:srgbClr val="160967"/>
                </a:solidFill>
                <a:latin typeface="나눔스퀘어" panose="020B0600000101010101" pitchFamily="50" charset="-127"/>
                <a:ea typeface="나눔스퀘어" panose="020B0600000101010101" pitchFamily="50" charset="-127"/>
              </a:rPr>
              <a:t>Adam, </a:t>
            </a:r>
            <a:r>
              <a:rPr lang="ko-KR" altLang="en-US" sz="1400" dirty="0">
                <a:solidFill>
                  <a:srgbClr val="160967"/>
                </a:solidFill>
                <a:latin typeface="나눔스퀘어" panose="020B0600000101010101" pitchFamily="50" charset="-127"/>
                <a:ea typeface="나눔스퀘어" panose="020B0600000101010101" pitchFamily="50" charset="-127"/>
              </a:rPr>
              <a:t>손실함수는 구간을 별도로 </a:t>
            </a:r>
            <a:r>
              <a:rPr lang="en-US" altLang="ko-KR" sz="1400" dirty="0">
                <a:solidFill>
                  <a:srgbClr val="160967"/>
                </a:solidFill>
                <a:latin typeface="나눔스퀘어" panose="020B0600000101010101" pitchFamily="50" charset="-127"/>
                <a:ea typeface="나눔스퀘어" panose="020B0600000101010101" pitchFamily="50" charset="-127"/>
              </a:rPr>
              <a:t> </a:t>
            </a:r>
            <a:r>
              <a:rPr lang="ko-KR" altLang="en-US" sz="1400" dirty="0">
                <a:solidFill>
                  <a:srgbClr val="160967"/>
                </a:solidFill>
                <a:latin typeface="나눔스퀘어" panose="020B0600000101010101" pitchFamily="50" charset="-127"/>
                <a:ea typeface="나눔스퀘어" panose="020B0600000101010101" pitchFamily="50" charset="-127"/>
              </a:rPr>
              <a:t>재정의한 </a:t>
            </a:r>
            <a:r>
              <a:rPr lang="en-US" altLang="ko-KR" sz="1400" dirty="0" err="1">
                <a:solidFill>
                  <a:srgbClr val="160967"/>
                </a:solidFill>
                <a:latin typeface="나눔스퀘어" panose="020B0600000101010101" pitchFamily="50" charset="-127"/>
                <a:ea typeface="나눔스퀘어" panose="020B0600000101010101" pitchFamily="50" charset="-127"/>
              </a:rPr>
              <a:t>MSE</a:t>
            </a:r>
            <a:r>
              <a:rPr lang="ko-KR" altLang="en-US" sz="1400" dirty="0">
                <a:solidFill>
                  <a:srgbClr val="160967"/>
                </a:solidFill>
                <a:latin typeface="나눔스퀘어" panose="020B0600000101010101" pitchFamily="50" charset="-127"/>
                <a:ea typeface="나눔스퀘어" panose="020B0600000101010101" pitchFamily="50" charset="-127"/>
              </a:rPr>
              <a:t>를 사용</a:t>
            </a:r>
          </a:p>
        </p:txBody>
      </p:sp>
      <p:sp>
        <p:nvSpPr>
          <p:cNvPr id="15" name="TextBox 14">
            <a:extLst>
              <a:ext uri="{FF2B5EF4-FFF2-40B4-BE49-F238E27FC236}">
                <a16:creationId xmlns:a16="http://schemas.microsoft.com/office/drawing/2014/main" id="{15DD4B39-C99C-4212-852B-9CD5555BD2DB}"/>
              </a:ext>
            </a:extLst>
          </p:cNvPr>
          <p:cNvSpPr txBox="1"/>
          <p:nvPr/>
        </p:nvSpPr>
        <p:spPr>
          <a:xfrm>
            <a:off x="719998" y="67613"/>
            <a:ext cx="5309326" cy="584775"/>
          </a:xfrm>
          <a:prstGeom prst="rect">
            <a:avLst/>
          </a:prstGeom>
          <a:noFill/>
        </p:spPr>
        <p:txBody>
          <a:bodyPr wrap="square" rtlCol="0">
            <a:spAutoFit/>
          </a:bodyPr>
          <a:lstStyle/>
          <a:p>
            <a:r>
              <a:rPr lang="en-US" altLang="ko-KR" sz="3200" b="1" dirty="0">
                <a:solidFill>
                  <a:srgbClr val="18005C"/>
                </a:solidFill>
                <a:latin typeface="나눔스퀘어" panose="020B0600000101010101" pitchFamily="50" charset="-127"/>
                <a:ea typeface="나눔스퀘어" panose="020B0600000101010101" pitchFamily="50" charset="-127"/>
              </a:rPr>
              <a:t>03.</a:t>
            </a:r>
            <a:r>
              <a:rPr lang="ko-KR" altLang="en-US" sz="3200" b="1" dirty="0">
                <a:solidFill>
                  <a:srgbClr val="18005C"/>
                </a:solidFill>
                <a:latin typeface="나눔스퀘어" panose="020B0600000101010101" pitchFamily="50" charset="-127"/>
                <a:ea typeface="나눔스퀘어" panose="020B0600000101010101" pitchFamily="50" charset="-127"/>
              </a:rPr>
              <a:t>데이터 분석 </a:t>
            </a:r>
            <a:r>
              <a:rPr lang="en-US" altLang="ko-KR" sz="2000" b="1" dirty="0">
                <a:solidFill>
                  <a:srgbClr val="18005C"/>
                </a:solidFill>
                <a:latin typeface="나눔스퀘어" panose="020B0600000101010101" pitchFamily="50" charset="-127"/>
                <a:ea typeface="나눔스퀘어" panose="020B0600000101010101" pitchFamily="50" charset="-127"/>
              </a:rPr>
              <a:t>– </a:t>
            </a:r>
            <a:r>
              <a:rPr lang="ko-KR" altLang="en-US" sz="2000" b="1" dirty="0">
                <a:solidFill>
                  <a:srgbClr val="18005C"/>
                </a:solidFill>
                <a:latin typeface="나눔스퀘어" panose="020B0600000101010101" pitchFamily="50" charset="-127"/>
                <a:ea typeface="나눔스퀘어" panose="020B0600000101010101" pitchFamily="50" charset="-127"/>
              </a:rPr>
              <a:t>시계열모델</a:t>
            </a:r>
            <a:r>
              <a:rPr lang="en-US" altLang="ko-KR" sz="2000" b="1" dirty="0">
                <a:solidFill>
                  <a:srgbClr val="18005C"/>
                </a:solidFill>
                <a:latin typeface="나눔스퀘어" panose="020B0600000101010101" pitchFamily="50" charset="-127"/>
                <a:ea typeface="나눔스퀘어" panose="020B0600000101010101" pitchFamily="50" charset="-127"/>
              </a:rPr>
              <a:t> </a:t>
            </a:r>
            <a:endParaRPr lang="ko-KR" altLang="en-US" sz="2000" b="1" dirty="0">
              <a:solidFill>
                <a:srgbClr val="18005C"/>
              </a:solidFill>
              <a:latin typeface="나눔스퀘어" panose="020B0600000101010101" pitchFamily="50" charset="-127"/>
              <a:ea typeface="나눔스퀘어" panose="020B0600000101010101" pitchFamily="50" charset="-127"/>
            </a:endParaRPr>
          </a:p>
        </p:txBody>
      </p:sp>
      <p:sp>
        <p:nvSpPr>
          <p:cNvPr id="16" name="TextBox 15">
            <a:extLst>
              <a:ext uri="{FF2B5EF4-FFF2-40B4-BE49-F238E27FC236}">
                <a16:creationId xmlns:a16="http://schemas.microsoft.com/office/drawing/2014/main" id="{F40BA4B4-BDFF-4A5A-9626-A4BFBBFC8F1F}"/>
              </a:ext>
            </a:extLst>
          </p:cNvPr>
          <p:cNvSpPr txBox="1"/>
          <p:nvPr/>
        </p:nvSpPr>
        <p:spPr>
          <a:xfrm>
            <a:off x="719998" y="874504"/>
            <a:ext cx="5773271" cy="461665"/>
          </a:xfrm>
          <a:prstGeom prst="rect">
            <a:avLst/>
          </a:prstGeom>
          <a:noFill/>
        </p:spPr>
        <p:txBody>
          <a:bodyPr wrap="square" rtlCol="0">
            <a:spAutoFit/>
          </a:bodyPr>
          <a:lstStyle/>
          <a:p>
            <a:r>
              <a:rPr lang="en-US" altLang="ko-KR" sz="2400" b="1" dirty="0">
                <a:solidFill>
                  <a:srgbClr val="160967"/>
                </a:solidFill>
                <a:latin typeface="나눔스퀘어 Bold"/>
                <a:ea typeface="나눔스퀘어" panose="020B0600000101010101"/>
              </a:rPr>
              <a:t>5) </a:t>
            </a:r>
            <a:r>
              <a:rPr lang="ko-KR" altLang="en-US" sz="2400" b="1" dirty="0">
                <a:solidFill>
                  <a:srgbClr val="160967"/>
                </a:solidFill>
                <a:latin typeface="나눔스퀘어 Bold"/>
                <a:ea typeface="나눔스퀘어" panose="020B0600000101010101"/>
              </a:rPr>
              <a:t>모델링</a:t>
            </a:r>
          </a:p>
        </p:txBody>
      </p:sp>
    </p:spTree>
    <p:extLst>
      <p:ext uri="{BB962C8B-B14F-4D97-AF65-F5344CB8AC3E}">
        <p14:creationId xmlns:p14="http://schemas.microsoft.com/office/powerpoint/2010/main" val="3743693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7C3176EA-4456-4DCA-9977-DA768C32AB1C}"/>
              </a:ext>
            </a:extLst>
          </p:cNvPr>
          <p:cNvCxnSpPr>
            <a:cxnSpLocks/>
          </p:cNvCxnSpPr>
          <p:nvPr/>
        </p:nvCxnSpPr>
        <p:spPr>
          <a:xfrm>
            <a:off x="0" y="720000"/>
            <a:ext cx="12192000" cy="0"/>
          </a:xfrm>
          <a:prstGeom prst="line">
            <a:avLst/>
          </a:prstGeom>
          <a:ln w="25400">
            <a:solidFill>
              <a:srgbClr val="0058A6"/>
            </a:solidFill>
          </a:ln>
        </p:spPr>
        <p:style>
          <a:lnRef idx="1">
            <a:schemeClr val="accent1"/>
          </a:lnRef>
          <a:fillRef idx="0">
            <a:schemeClr val="accent1"/>
          </a:fillRef>
          <a:effectRef idx="0">
            <a:schemeClr val="accent1"/>
          </a:effectRef>
          <a:fontRef idx="minor">
            <a:schemeClr val="tx1"/>
          </a:fontRef>
        </p:style>
      </p:cxnSp>
      <p:sp>
        <p:nvSpPr>
          <p:cNvPr id="20" name="자유형: 도형 19">
            <a:extLst>
              <a:ext uri="{FF2B5EF4-FFF2-40B4-BE49-F238E27FC236}">
                <a16:creationId xmlns:a16="http://schemas.microsoft.com/office/drawing/2014/main" id="{9A1EFC0D-2C03-441D-8B1B-D4C8A3EE7000}"/>
              </a:ext>
            </a:extLst>
          </p:cNvPr>
          <p:cNvSpPr/>
          <p:nvPr/>
        </p:nvSpPr>
        <p:spPr>
          <a:xfrm>
            <a:off x="-1" y="0"/>
            <a:ext cx="720000" cy="720000"/>
          </a:xfrm>
          <a:custGeom>
            <a:avLst/>
            <a:gdLst>
              <a:gd name="connsiteX0" fmla="*/ 36001 w 720000"/>
              <a:gd name="connsiteY0" fmla="*/ 36000 h 720000"/>
              <a:gd name="connsiteX1" fmla="*/ 36001 w 720000"/>
              <a:gd name="connsiteY1" fmla="*/ 684000 h 720000"/>
              <a:gd name="connsiteX2" fmla="*/ 684001 w 720000"/>
              <a:gd name="connsiteY2" fmla="*/ 684000 h 720000"/>
              <a:gd name="connsiteX3" fmla="*/ 0 w 720000"/>
              <a:gd name="connsiteY3" fmla="*/ 0 h 720000"/>
              <a:gd name="connsiteX4" fmla="*/ 720000 w 720000"/>
              <a:gd name="connsiteY4" fmla="*/ 0 h 720000"/>
              <a:gd name="connsiteX5" fmla="*/ 720000 w 720000"/>
              <a:gd name="connsiteY5" fmla="*/ 720000 h 720000"/>
              <a:gd name="connsiteX6" fmla="*/ 0 w 720000"/>
              <a:gd name="connsiteY6" fmla="*/ 72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 h="720000">
                <a:moveTo>
                  <a:pt x="36001" y="36000"/>
                </a:moveTo>
                <a:lnTo>
                  <a:pt x="36001" y="684000"/>
                </a:lnTo>
                <a:lnTo>
                  <a:pt x="684001" y="684000"/>
                </a:lnTo>
                <a:close/>
                <a:moveTo>
                  <a:pt x="0" y="0"/>
                </a:moveTo>
                <a:lnTo>
                  <a:pt x="720000" y="0"/>
                </a:lnTo>
                <a:lnTo>
                  <a:pt x="720000" y="720000"/>
                </a:lnTo>
                <a:lnTo>
                  <a:pt x="0" y="720000"/>
                </a:lnTo>
                <a:close/>
              </a:path>
            </a:pathLst>
          </a:custGeom>
          <a:solidFill>
            <a:srgbClr val="0058A6"/>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pic>
        <p:nvPicPr>
          <p:cNvPr id="21" name="그림 20">
            <a:extLst>
              <a:ext uri="{FF2B5EF4-FFF2-40B4-BE49-F238E27FC236}">
                <a16:creationId xmlns:a16="http://schemas.microsoft.com/office/drawing/2014/main" id="{D957EE6D-D145-41F9-AD67-84CD3B5B61CF}"/>
              </a:ext>
            </a:extLst>
          </p:cNvPr>
          <p:cNvPicPr>
            <a:picLocks noChangeAspect="1"/>
          </p:cNvPicPr>
          <p:nvPr/>
        </p:nvPicPr>
        <p:blipFill>
          <a:blip r:embed="rId2"/>
          <a:stretch>
            <a:fillRect/>
          </a:stretch>
        </p:blipFill>
        <p:spPr>
          <a:xfrm>
            <a:off x="10444000" y="0"/>
            <a:ext cx="1748000" cy="684000"/>
          </a:xfrm>
          <a:prstGeom prst="rect">
            <a:avLst/>
          </a:prstGeom>
        </p:spPr>
      </p:pic>
      <p:pic>
        <p:nvPicPr>
          <p:cNvPr id="11" name="그림 10">
            <a:extLst>
              <a:ext uri="{FF2B5EF4-FFF2-40B4-BE49-F238E27FC236}">
                <a16:creationId xmlns:a16="http://schemas.microsoft.com/office/drawing/2014/main" id="{A9714844-7997-47A5-8B9B-F3615EA5CF99}"/>
              </a:ext>
            </a:extLst>
          </p:cNvPr>
          <p:cNvPicPr>
            <a:picLocks noChangeAspect="1"/>
          </p:cNvPicPr>
          <p:nvPr/>
        </p:nvPicPr>
        <p:blipFill rotWithShape="1">
          <a:blip r:embed="rId3">
            <a:extLst>
              <a:ext uri="{28A0092B-C50C-407E-A947-70E740481C1C}">
                <a14:useLocalDpi xmlns:a14="http://schemas.microsoft.com/office/drawing/2010/main" val="0"/>
              </a:ext>
            </a:extLst>
          </a:blip>
          <a:srcRect t="-196" r="2010"/>
          <a:stretch/>
        </p:blipFill>
        <p:spPr>
          <a:xfrm>
            <a:off x="2489200" y="1312047"/>
            <a:ext cx="7753196" cy="2436413"/>
          </a:xfrm>
          <a:prstGeom prst="rect">
            <a:avLst/>
          </a:prstGeom>
        </p:spPr>
      </p:pic>
      <p:pic>
        <p:nvPicPr>
          <p:cNvPr id="13" name="그림 12">
            <a:extLst>
              <a:ext uri="{FF2B5EF4-FFF2-40B4-BE49-F238E27FC236}">
                <a16:creationId xmlns:a16="http://schemas.microsoft.com/office/drawing/2014/main" id="{7B8600C6-8DDD-43C6-B2C5-48BBEC9A4F2D}"/>
              </a:ext>
            </a:extLst>
          </p:cNvPr>
          <p:cNvPicPr>
            <a:picLocks noChangeAspect="1"/>
          </p:cNvPicPr>
          <p:nvPr/>
        </p:nvPicPr>
        <p:blipFill rotWithShape="1">
          <a:blip r:embed="rId4">
            <a:extLst>
              <a:ext uri="{28A0092B-C50C-407E-A947-70E740481C1C}">
                <a14:useLocalDpi xmlns:a14="http://schemas.microsoft.com/office/drawing/2010/main" val="0"/>
              </a:ext>
            </a:extLst>
          </a:blip>
          <a:srcRect r="1137" b="1227"/>
          <a:stretch/>
        </p:blipFill>
        <p:spPr>
          <a:xfrm>
            <a:off x="1666753" y="4340506"/>
            <a:ext cx="9297117" cy="2358901"/>
          </a:xfrm>
          <a:prstGeom prst="rect">
            <a:avLst/>
          </a:prstGeom>
        </p:spPr>
      </p:pic>
      <p:sp>
        <p:nvSpPr>
          <p:cNvPr id="18" name="TextBox 17">
            <a:extLst>
              <a:ext uri="{FF2B5EF4-FFF2-40B4-BE49-F238E27FC236}">
                <a16:creationId xmlns:a16="http://schemas.microsoft.com/office/drawing/2014/main" id="{B0D6C8DC-4DB9-40E6-AE20-AF748A906D0C}"/>
              </a:ext>
            </a:extLst>
          </p:cNvPr>
          <p:cNvSpPr txBox="1"/>
          <p:nvPr/>
        </p:nvSpPr>
        <p:spPr>
          <a:xfrm>
            <a:off x="993494" y="875102"/>
            <a:ext cx="10744608" cy="369332"/>
          </a:xfrm>
          <a:prstGeom prst="rect">
            <a:avLst/>
          </a:prstGeom>
          <a:noFill/>
        </p:spPr>
        <p:txBody>
          <a:bodyPr wrap="square" rtlCol="0">
            <a:spAutoFit/>
          </a:bodyPr>
          <a:lstStyle/>
          <a:p>
            <a:pPr algn="ctr"/>
            <a:r>
              <a:rPr lang="ko-KR" altLang="en-US" dirty="0">
                <a:solidFill>
                  <a:srgbClr val="160967"/>
                </a:solidFill>
                <a:latin typeface="나눔스퀘어" panose="020B0600000101010101" pitchFamily="50" charset="-127"/>
                <a:ea typeface="나눔스퀘어" panose="020B0600000101010101" pitchFamily="50" charset="-127"/>
              </a:rPr>
              <a:t>직전까지의 실제 데이터를 바탕으로 계속 다음 날을 예측한 결과</a:t>
            </a:r>
          </a:p>
        </p:txBody>
      </p:sp>
      <p:sp>
        <p:nvSpPr>
          <p:cNvPr id="19" name="TextBox 18">
            <a:extLst>
              <a:ext uri="{FF2B5EF4-FFF2-40B4-BE49-F238E27FC236}">
                <a16:creationId xmlns:a16="http://schemas.microsoft.com/office/drawing/2014/main" id="{77850FB1-5305-4C98-87C4-02F576D2AF73}"/>
              </a:ext>
            </a:extLst>
          </p:cNvPr>
          <p:cNvSpPr txBox="1"/>
          <p:nvPr/>
        </p:nvSpPr>
        <p:spPr>
          <a:xfrm>
            <a:off x="1497271" y="3859817"/>
            <a:ext cx="9737054" cy="369332"/>
          </a:xfrm>
          <a:prstGeom prst="rect">
            <a:avLst/>
          </a:prstGeom>
          <a:noFill/>
        </p:spPr>
        <p:txBody>
          <a:bodyPr wrap="square" rtlCol="0">
            <a:spAutoFit/>
          </a:bodyPr>
          <a:lstStyle/>
          <a:p>
            <a:pPr algn="ctr"/>
            <a:r>
              <a:rPr lang="ko-KR" altLang="en-US" dirty="0">
                <a:solidFill>
                  <a:srgbClr val="160967"/>
                </a:solidFill>
                <a:latin typeface="나눔스퀘어" panose="020B0600000101010101" pitchFamily="50" charset="-127"/>
                <a:ea typeface="나눔스퀘어" panose="020B0600000101010101" pitchFamily="50" charset="-127"/>
              </a:rPr>
              <a:t>예측한 값을 바탕으로 그 다음날을 연속하여 예측한 결과</a:t>
            </a:r>
          </a:p>
        </p:txBody>
      </p:sp>
      <p:sp>
        <p:nvSpPr>
          <p:cNvPr id="10" name="TextBox 9">
            <a:extLst>
              <a:ext uri="{FF2B5EF4-FFF2-40B4-BE49-F238E27FC236}">
                <a16:creationId xmlns:a16="http://schemas.microsoft.com/office/drawing/2014/main" id="{0712D910-C327-476C-B390-C5A3C93CC92D}"/>
              </a:ext>
            </a:extLst>
          </p:cNvPr>
          <p:cNvSpPr txBox="1"/>
          <p:nvPr/>
        </p:nvSpPr>
        <p:spPr>
          <a:xfrm>
            <a:off x="719998" y="67613"/>
            <a:ext cx="5309326" cy="584775"/>
          </a:xfrm>
          <a:prstGeom prst="rect">
            <a:avLst/>
          </a:prstGeom>
          <a:noFill/>
        </p:spPr>
        <p:txBody>
          <a:bodyPr wrap="square" rtlCol="0">
            <a:spAutoFit/>
          </a:bodyPr>
          <a:lstStyle/>
          <a:p>
            <a:r>
              <a:rPr lang="en-US" altLang="ko-KR" sz="3200" b="1" dirty="0">
                <a:solidFill>
                  <a:srgbClr val="18005C"/>
                </a:solidFill>
                <a:latin typeface="나눔스퀘어" panose="020B0600000101010101" pitchFamily="50" charset="-127"/>
                <a:ea typeface="나눔스퀘어" panose="020B0600000101010101" pitchFamily="50" charset="-127"/>
              </a:rPr>
              <a:t>03.</a:t>
            </a:r>
            <a:r>
              <a:rPr lang="ko-KR" altLang="en-US" sz="3200" b="1" dirty="0">
                <a:solidFill>
                  <a:srgbClr val="18005C"/>
                </a:solidFill>
                <a:latin typeface="나눔스퀘어" panose="020B0600000101010101" pitchFamily="50" charset="-127"/>
                <a:ea typeface="나눔스퀘어" panose="020B0600000101010101" pitchFamily="50" charset="-127"/>
              </a:rPr>
              <a:t>데이터 분석 </a:t>
            </a:r>
            <a:r>
              <a:rPr lang="en-US" altLang="ko-KR" sz="2000" b="1" dirty="0">
                <a:solidFill>
                  <a:srgbClr val="18005C"/>
                </a:solidFill>
                <a:latin typeface="나눔스퀘어" panose="020B0600000101010101" pitchFamily="50" charset="-127"/>
                <a:ea typeface="나눔스퀘어" panose="020B0600000101010101" pitchFamily="50" charset="-127"/>
              </a:rPr>
              <a:t>– </a:t>
            </a:r>
            <a:r>
              <a:rPr lang="ko-KR" altLang="en-US" sz="2000" b="1" dirty="0">
                <a:solidFill>
                  <a:srgbClr val="18005C"/>
                </a:solidFill>
                <a:latin typeface="나눔스퀘어" panose="020B0600000101010101" pitchFamily="50" charset="-127"/>
                <a:ea typeface="나눔스퀘어" panose="020B0600000101010101" pitchFamily="50" charset="-127"/>
              </a:rPr>
              <a:t>시계열모델</a:t>
            </a:r>
            <a:r>
              <a:rPr lang="en-US" altLang="ko-KR" sz="2000" b="1" dirty="0">
                <a:solidFill>
                  <a:srgbClr val="18005C"/>
                </a:solidFill>
                <a:latin typeface="나눔스퀘어" panose="020B0600000101010101" pitchFamily="50" charset="-127"/>
                <a:ea typeface="나눔스퀘어" panose="020B0600000101010101" pitchFamily="50" charset="-127"/>
              </a:rPr>
              <a:t> </a:t>
            </a:r>
            <a:endParaRPr lang="ko-KR" altLang="en-US" sz="2000" b="1" dirty="0">
              <a:solidFill>
                <a:srgbClr val="18005C"/>
              </a:solidFill>
              <a:latin typeface="나눔스퀘어" panose="020B0600000101010101" pitchFamily="50" charset="-127"/>
              <a:ea typeface="나눔스퀘어" panose="020B0600000101010101" pitchFamily="50" charset="-127"/>
            </a:endParaRPr>
          </a:p>
        </p:txBody>
      </p:sp>
    </p:spTree>
    <p:extLst>
      <p:ext uri="{BB962C8B-B14F-4D97-AF65-F5344CB8AC3E}">
        <p14:creationId xmlns:p14="http://schemas.microsoft.com/office/powerpoint/2010/main" val="230702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자유형: 도형 77">
            <a:extLst>
              <a:ext uri="{FF2B5EF4-FFF2-40B4-BE49-F238E27FC236}">
                <a16:creationId xmlns:a16="http://schemas.microsoft.com/office/drawing/2014/main" id="{A93AD010-E9AB-4519-A2AC-CD017F5805D8}"/>
              </a:ext>
            </a:extLst>
          </p:cNvPr>
          <p:cNvSpPr/>
          <p:nvPr/>
        </p:nvSpPr>
        <p:spPr>
          <a:xfrm rot="10800000" flipV="1">
            <a:off x="-3" y="-11211"/>
            <a:ext cx="4770120" cy="6858000"/>
          </a:xfrm>
          <a:custGeom>
            <a:avLst/>
            <a:gdLst>
              <a:gd name="connsiteX0" fmla="*/ 5852160 w 5852160"/>
              <a:gd name="connsiteY0" fmla="*/ 6858000 h 6858000"/>
              <a:gd name="connsiteX1" fmla="*/ 1737360 w 5852160"/>
              <a:gd name="connsiteY1" fmla="*/ 6858000 h 6858000"/>
              <a:gd name="connsiteX2" fmla="*/ 0 w 5852160"/>
              <a:gd name="connsiteY2" fmla="*/ 0 h 6858000"/>
              <a:gd name="connsiteX3" fmla="*/ 5852160 w 5852160"/>
              <a:gd name="connsiteY3" fmla="*/ 0 h 6858000"/>
            </a:gdLst>
            <a:ahLst/>
            <a:cxnLst>
              <a:cxn ang="0">
                <a:pos x="connsiteX0" y="connsiteY0"/>
              </a:cxn>
              <a:cxn ang="0">
                <a:pos x="connsiteX1" y="connsiteY1"/>
              </a:cxn>
              <a:cxn ang="0">
                <a:pos x="connsiteX2" y="connsiteY2"/>
              </a:cxn>
              <a:cxn ang="0">
                <a:pos x="connsiteX3" y="connsiteY3"/>
              </a:cxn>
            </a:cxnLst>
            <a:rect l="l" t="t" r="r" b="b"/>
            <a:pathLst>
              <a:path w="5852160" h="6858000">
                <a:moveTo>
                  <a:pt x="5852160" y="6858000"/>
                </a:moveTo>
                <a:lnTo>
                  <a:pt x="1737360" y="6858000"/>
                </a:lnTo>
                <a:lnTo>
                  <a:pt x="0" y="0"/>
                </a:lnTo>
                <a:lnTo>
                  <a:pt x="5852160" y="0"/>
                </a:lnTo>
                <a:close/>
              </a:path>
            </a:pathLst>
          </a:custGeom>
          <a:solidFill>
            <a:srgbClr val="160967"/>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sp>
        <p:nvSpPr>
          <p:cNvPr id="40" name="자유형: 도형 39">
            <a:extLst>
              <a:ext uri="{FF2B5EF4-FFF2-40B4-BE49-F238E27FC236}">
                <a16:creationId xmlns:a16="http://schemas.microsoft.com/office/drawing/2014/main" id="{2A243579-2D44-4105-9C4F-C809C0597331}"/>
              </a:ext>
            </a:extLst>
          </p:cNvPr>
          <p:cNvSpPr/>
          <p:nvPr/>
        </p:nvSpPr>
        <p:spPr>
          <a:xfrm rot="10800000">
            <a:off x="-1" y="0"/>
            <a:ext cx="5242559" cy="6858000"/>
          </a:xfrm>
          <a:custGeom>
            <a:avLst/>
            <a:gdLst>
              <a:gd name="connsiteX0" fmla="*/ 5852160 w 5852160"/>
              <a:gd name="connsiteY0" fmla="*/ 6858000 h 6858000"/>
              <a:gd name="connsiteX1" fmla="*/ 1737360 w 5852160"/>
              <a:gd name="connsiteY1" fmla="*/ 6858000 h 6858000"/>
              <a:gd name="connsiteX2" fmla="*/ 0 w 5852160"/>
              <a:gd name="connsiteY2" fmla="*/ 0 h 6858000"/>
              <a:gd name="connsiteX3" fmla="*/ 5852160 w 5852160"/>
              <a:gd name="connsiteY3" fmla="*/ 0 h 6858000"/>
            </a:gdLst>
            <a:ahLst/>
            <a:cxnLst>
              <a:cxn ang="0">
                <a:pos x="connsiteX0" y="connsiteY0"/>
              </a:cxn>
              <a:cxn ang="0">
                <a:pos x="connsiteX1" y="connsiteY1"/>
              </a:cxn>
              <a:cxn ang="0">
                <a:pos x="connsiteX2" y="connsiteY2"/>
              </a:cxn>
              <a:cxn ang="0">
                <a:pos x="connsiteX3" y="connsiteY3"/>
              </a:cxn>
            </a:cxnLst>
            <a:rect l="l" t="t" r="r" b="b"/>
            <a:pathLst>
              <a:path w="5852160" h="6858000">
                <a:moveTo>
                  <a:pt x="5852160" y="6858000"/>
                </a:moveTo>
                <a:lnTo>
                  <a:pt x="1737360" y="6858000"/>
                </a:lnTo>
                <a:lnTo>
                  <a:pt x="0" y="0"/>
                </a:lnTo>
                <a:lnTo>
                  <a:pt x="5852160" y="0"/>
                </a:lnTo>
                <a:close/>
              </a:path>
            </a:pathLst>
          </a:custGeom>
          <a:solidFill>
            <a:srgbClr val="0058A6"/>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grpSp>
        <p:nvGrpSpPr>
          <p:cNvPr id="80" name="그룹 79">
            <a:extLst>
              <a:ext uri="{FF2B5EF4-FFF2-40B4-BE49-F238E27FC236}">
                <a16:creationId xmlns:a16="http://schemas.microsoft.com/office/drawing/2014/main" id="{272A379A-C992-4486-9E77-3B6054AD3AD9}"/>
              </a:ext>
            </a:extLst>
          </p:cNvPr>
          <p:cNvGrpSpPr/>
          <p:nvPr/>
        </p:nvGrpSpPr>
        <p:grpSpPr>
          <a:xfrm>
            <a:off x="380998" y="2979000"/>
            <a:ext cx="3600000" cy="900000"/>
            <a:chOff x="563879" y="2975400"/>
            <a:chExt cx="3600000" cy="900000"/>
          </a:xfrm>
        </p:grpSpPr>
        <p:sp>
          <p:nvSpPr>
            <p:cNvPr id="41" name="TextBox 40">
              <a:extLst>
                <a:ext uri="{FF2B5EF4-FFF2-40B4-BE49-F238E27FC236}">
                  <a16:creationId xmlns:a16="http://schemas.microsoft.com/office/drawing/2014/main" id="{3532E869-0910-4807-AF42-C88594BAFD94}"/>
                </a:ext>
              </a:extLst>
            </p:cNvPr>
            <p:cNvSpPr txBox="1"/>
            <p:nvPr/>
          </p:nvSpPr>
          <p:spPr>
            <a:xfrm>
              <a:off x="563879" y="2975400"/>
              <a:ext cx="3600000" cy="900000"/>
            </a:xfrm>
            <a:prstGeom prst="rect">
              <a:avLst/>
            </a:prstGeom>
            <a:noFill/>
            <a:effectLst>
              <a:innerShdw blurRad="114300">
                <a:prstClr val="black"/>
              </a:innerShdw>
            </a:effectLst>
          </p:spPr>
          <p:txBody>
            <a:bodyPr wrap="square" rtlCol="0" anchor="ctr" anchorCtr="0">
              <a:spAutoFit/>
            </a:bodyPr>
            <a:lstStyle/>
            <a:p>
              <a:pPr algn="ctr"/>
              <a:r>
                <a:rPr lang="en-US" altLang="ko-KR" sz="4800" dirty="0">
                  <a:solidFill>
                    <a:schemeClr val="bg1"/>
                  </a:solidFill>
                  <a:effectLst>
                    <a:innerShdw blurRad="63500" dist="50800" dir="16200000">
                      <a:prstClr val="black">
                        <a:alpha val="50000"/>
                      </a:prstClr>
                    </a:innerShdw>
                  </a:effectLst>
                  <a:latin typeface="나눔스퀘어 Bold" panose="020B0600000101010101" pitchFamily="50" charset="-127"/>
                  <a:ea typeface="나눔스퀘어 Bold" panose="020B0600000101010101" pitchFamily="50" charset="-127"/>
                </a:rPr>
                <a:t>CONTENTS</a:t>
              </a:r>
              <a:endParaRPr lang="ko-KR" altLang="en-US" sz="4800" dirty="0">
                <a:solidFill>
                  <a:schemeClr val="bg1"/>
                </a:solidFill>
                <a:effectLst>
                  <a:innerShdw blurRad="63500" dist="50800" dir="16200000">
                    <a:prstClr val="black">
                      <a:alpha val="50000"/>
                    </a:prstClr>
                  </a:innerShdw>
                </a:effectLst>
                <a:latin typeface="나눔스퀘어 Bold" panose="020B0600000101010101" pitchFamily="50" charset="-127"/>
                <a:ea typeface="나눔스퀘어 Bold" panose="020B0600000101010101" pitchFamily="50" charset="-127"/>
              </a:endParaRPr>
            </a:p>
          </p:txBody>
        </p:sp>
        <p:sp>
          <p:nvSpPr>
            <p:cNvPr id="77" name="직사각형 76">
              <a:extLst>
                <a:ext uri="{FF2B5EF4-FFF2-40B4-BE49-F238E27FC236}">
                  <a16:creationId xmlns:a16="http://schemas.microsoft.com/office/drawing/2014/main" id="{B53439A2-C9D0-40D8-863C-34BDAE9FA108}"/>
                </a:ext>
              </a:extLst>
            </p:cNvPr>
            <p:cNvSpPr/>
            <p:nvPr/>
          </p:nvSpPr>
          <p:spPr>
            <a:xfrm>
              <a:off x="563879" y="2975400"/>
              <a:ext cx="3600000" cy="900000"/>
            </a:xfrm>
            <a:prstGeom prst="rect">
              <a:avLst/>
            </a:prstGeom>
            <a:noFill/>
            <a:ln w="38100">
              <a:solidFill>
                <a:schemeClr val="bg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ea typeface="나눔스퀘어" panose="020B0600000101010101"/>
              </a:endParaRPr>
            </a:p>
          </p:txBody>
        </p:sp>
      </p:grpSp>
      <p:grpSp>
        <p:nvGrpSpPr>
          <p:cNvPr id="91" name="그룹 90">
            <a:extLst>
              <a:ext uri="{FF2B5EF4-FFF2-40B4-BE49-F238E27FC236}">
                <a16:creationId xmlns:a16="http://schemas.microsoft.com/office/drawing/2014/main" id="{A9D8F896-7BEC-4D43-89FD-3AE40617E2E5}"/>
              </a:ext>
            </a:extLst>
          </p:cNvPr>
          <p:cNvGrpSpPr/>
          <p:nvPr/>
        </p:nvGrpSpPr>
        <p:grpSpPr>
          <a:xfrm>
            <a:off x="6519945" y="1563446"/>
            <a:ext cx="4325279" cy="720000"/>
            <a:chOff x="6096000" y="1091701"/>
            <a:chExt cx="4325279" cy="720000"/>
          </a:xfrm>
        </p:grpSpPr>
        <p:sp>
          <p:nvSpPr>
            <p:cNvPr id="42" name="직사각형 41">
              <a:extLst>
                <a:ext uri="{FF2B5EF4-FFF2-40B4-BE49-F238E27FC236}">
                  <a16:creationId xmlns:a16="http://schemas.microsoft.com/office/drawing/2014/main" id="{2A3ED8AE-DBA2-41D5-8F00-B7F8FCFB9E02}"/>
                </a:ext>
              </a:extLst>
            </p:cNvPr>
            <p:cNvSpPr/>
            <p:nvPr/>
          </p:nvSpPr>
          <p:spPr>
            <a:xfrm>
              <a:off x="6096000" y="1091701"/>
              <a:ext cx="180000" cy="720000"/>
            </a:xfrm>
            <a:prstGeom prst="rect">
              <a:avLst/>
            </a:prstGeom>
            <a:solidFill>
              <a:srgbClr val="0058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bg1">
                    <a:lumMod val="50000"/>
                  </a:schemeClr>
                </a:solidFill>
                <a:ea typeface="나눔스퀘어" panose="020B0600000101010101"/>
              </a:endParaRPr>
            </a:p>
          </p:txBody>
        </p:sp>
        <p:sp>
          <p:nvSpPr>
            <p:cNvPr id="44" name="TextBox 43">
              <a:extLst>
                <a:ext uri="{FF2B5EF4-FFF2-40B4-BE49-F238E27FC236}">
                  <a16:creationId xmlns:a16="http://schemas.microsoft.com/office/drawing/2014/main" id="{A8903E30-827C-4111-BF5A-3163C2064ABE}"/>
                </a:ext>
              </a:extLst>
            </p:cNvPr>
            <p:cNvSpPr txBox="1"/>
            <p:nvPr/>
          </p:nvSpPr>
          <p:spPr>
            <a:xfrm>
              <a:off x="6580800" y="1251645"/>
              <a:ext cx="3840479" cy="400110"/>
            </a:xfrm>
            <a:prstGeom prst="rect">
              <a:avLst/>
            </a:prstGeom>
            <a:noFill/>
          </p:spPr>
          <p:txBody>
            <a:bodyPr wrap="square" rtlCol="0" anchor="ctr" anchorCtr="0">
              <a:spAutoFit/>
            </a:bodyPr>
            <a:lstStyle/>
            <a:p>
              <a:r>
                <a:rPr lang="en-US" altLang="ko-KR" sz="2000" dirty="0">
                  <a:solidFill>
                    <a:schemeClr val="bg1">
                      <a:lumMod val="50000"/>
                    </a:schemeClr>
                  </a:solidFill>
                  <a:latin typeface="나눔스퀘어 Bold" panose="020B0600000101010101" pitchFamily="50" charset="-127"/>
                  <a:ea typeface="나눔스퀘어 Bold" panose="020B0600000101010101" pitchFamily="50" charset="-127"/>
                </a:rPr>
                <a:t>1. </a:t>
              </a:r>
              <a:r>
                <a:rPr lang="ko-KR" altLang="en-US" sz="2000" dirty="0">
                  <a:solidFill>
                    <a:schemeClr val="bg1">
                      <a:lumMod val="50000"/>
                    </a:schemeClr>
                  </a:solidFill>
                  <a:latin typeface="나눔스퀘어 Bold" panose="020B0600000101010101" pitchFamily="50" charset="-127"/>
                  <a:ea typeface="나눔스퀘어 Bold" panose="020B0600000101010101" pitchFamily="50" charset="-127"/>
                </a:rPr>
                <a:t>주제</a:t>
              </a:r>
              <a:endParaRPr lang="en-US" altLang="ko-KR" sz="2000" dirty="0">
                <a:solidFill>
                  <a:schemeClr val="bg1">
                    <a:lumMod val="50000"/>
                  </a:schemeClr>
                </a:solidFill>
                <a:latin typeface="나눔스퀘어 Bold" panose="020B0600000101010101" pitchFamily="50" charset="-127"/>
                <a:ea typeface="나눔스퀘어 Bold" panose="020B0600000101010101" pitchFamily="50" charset="-127"/>
              </a:endParaRPr>
            </a:p>
          </p:txBody>
        </p:sp>
      </p:grpSp>
      <p:grpSp>
        <p:nvGrpSpPr>
          <p:cNvPr id="92" name="그룹 91">
            <a:extLst>
              <a:ext uri="{FF2B5EF4-FFF2-40B4-BE49-F238E27FC236}">
                <a16:creationId xmlns:a16="http://schemas.microsoft.com/office/drawing/2014/main" id="{3A14679E-0FCF-4AA8-BFCB-AA78A66D0039}"/>
              </a:ext>
            </a:extLst>
          </p:cNvPr>
          <p:cNvGrpSpPr/>
          <p:nvPr/>
        </p:nvGrpSpPr>
        <p:grpSpPr>
          <a:xfrm>
            <a:off x="6519945" y="2633728"/>
            <a:ext cx="4325279" cy="720000"/>
            <a:chOff x="6096000" y="2068031"/>
            <a:chExt cx="4325279" cy="720000"/>
          </a:xfrm>
        </p:grpSpPr>
        <p:sp>
          <p:nvSpPr>
            <p:cNvPr id="82" name="직사각형 81">
              <a:extLst>
                <a:ext uri="{FF2B5EF4-FFF2-40B4-BE49-F238E27FC236}">
                  <a16:creationId xmlns:a16="http://schemas.microsoft.com/office/drawing/2014/main" id="{7284992A-5E99-4539-B36A-76B91455FA5C}"/>
                </a:ext>
              </a:extLst>
            </p:cNvPr>
            <p:cNvSpPr/>
            <p:nvPr/>
          </p:nvSpPr>
          <p:spPr>
            <a:xfrm>
              <a:off x="6096000" y="2068031"/>
              <a:ext cx="180000" cy="720000"/>
            </a:xfrm>
            <a:prstGeom prst="rect">
              <a:avLst/>
            </a:prstGeom>
            <a:solidFill>
              <a:srgbClr val="0058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bg1">
                    <a:lumMod val="50000"/>
                  </a:schemeClr>
                </a:solidFill>
                <a:ea typeface="나눔스퀘어" panose="020B0600000101010101"/>
              </a:endParaRPr>
            </a:p>
          </p:txBody>
        </p:sp>
        <p:sp>
          <p:nvSpPr>
            <p:cNvPr id="83" name="TextBox 82">
              <a:extLst>
                <a:ext uri="{FF2B5EF4-FFF2-40B4-BE49-F238E27FC236}">
                  <a16:creationId xmlns:a16="http://schemas.microsoft.com/office/drawing/2014/main" id="{110EFEBF-E023-4236-AA05-FBC61C90C0EE}"/>
                </a:ext>
              </a:extLst>
            </p:cNvPr>
            <p:cNvSpPr txBox="1"/>
            <p:nvPr/>
          </p:nvSpPr>
          <p:spPr>
            <a:xfrm>
              <a:off x="6580800" y="2227975"/>
              <a:ext cx="3840479" cy="400110"/>
            </a:xfrm>
            <a:prstGeom prst="rect">
              <a:avLst/>
            </a:prstGeom>
            <a:noFill/>
          </p:spPr>
          <p:txBody>
            <a:bodyPr wrap="square" rtlCol="0" anchor="ctr" anchorCtr="0">
              <a:spAutoFit/>
            </a:bodyPr>
            <a:lstStyle/>
            <a:p>
              <a:r>
                <a:rPr lang="en-US" altLang="ko-KR" sz="2000" dirty="0">
                  <a:solidFill>
                    <a:schemeClr val="bg1">
                      <a:lumMod val="50000"/>
                    </a:schemeClr>
                  </a:solidFill>
                  <a:latin typeface="나눔스퀘어 Bold" panose="020B0600000101010101" pitchFamily="50" charset="-127"/>
                  <a:ea typeface="나눔스퀘어 Bold" panose="020B0600000101010101" pitchFamily="50" charset="-127"/>
                </a:rPr>
                <a:t>2. </a:t>
              </a:r>
              <a:r>
                <a:rPr lang="ko-KR" altLang="en-US" sz="2000" dirty="0">
                  <a:solidFill>
                    <a:schemeClr val="bg1">
                      <a:lumMod val="50000"/>
                    </a:schemeClr>
                  </a:solidFill>
                  <a:latin typeface="나눔스퀘어 Bold" panose="020B0600000101010101" pitchFamily="50" charset="-127"/>
                  <a:ea typeface="나눔스퀘어 Bold" panose="020B0600000101010101" pitchFamily="50" charset="-127"/>
                </a:rPr>
                <a:t>데이터 </a:t>
              </a:r>
              <a:r>
                <a:rPr lang="ko-KR" altLang="en-US" sz="2000" dirty="0" err="1">
                  <a:solidFill>
                    <a:schemeClr val="bg1">
                      <a:lumMod val="50000"/>
                    </a:schemeClr>
                  </a:solidFill>
                  <a:latin typeface="나눔스퀘어 Bold" panose="020B0600000101010101" pitchFamily="50" charset="-127"/>
                  <a:ea typeface="나눔스퀘어 Bold" panose="020B0600000101010101" pitchFamily="50" charset="-127"/>
                </a:rPr>
                <a:t>전처리</a:t>
              </a:r>
              <a:endParaRPr lang="en-US" altLang="ko-KR" sz="2000" dirty="0">
                <a:solidFill>
                  <a:schemeClr val="bg1">
                    <a:lumMod val="50000"/>
                  </a:schemeClr>
                </a:solidFill>
                <a:latin typeface="나눔스퀘어 Bold" panose="020B0600000101010101" pitchFamily="50" charset="-127"/>
                <a:ea typeface="나눔스퀘어 Bold" panose="020B0600000101010101" pitchFamily="50" charset="-127"/>
              </a:endParaRPr>
            </a:p>
          </p:txBody>
        </p:sp>
      </p:grpSp>
      <p:grpSp>
        <p:nvGrpSpPr>
          <p:cNvPr id="94" name="그룹 93">
            <a:extLst>
              <a:ext uri="{FF2B5EF4-FFF2-40B4-BE49-F238E27FC236}">
                <a16:creationId xmlns:a16="http://schemas.microsoft.com/office/drawing/2014/main" id="{6B310FAA-DFA4-4AB3-8159-EF936E6FFC7D}"/>
              </a:ext>
            </a:extLst>
          </p:cNvPr>
          <p:cNvGrpSpPr/>
          <p:nvPr/>
        </p:nvGrpSpPr>
        <p:grpSpPr>
          <a:xfrm>
            <a:off x="6519945" y="4774292"/>
            <a:ext cx="4325279" cy="720000"/>
            <a:chOff x="6096000" y="3977718"/>
            <a:chExt cx="4325279" cy="720000"/>
          </a:xfrm>
        </p:grpSpPr>
        <p:sp>
          <p:nvSpPr>
            <p:cNvPr id="86" name="직사각형 85">
              <a:extLst>
                <a:ext uri="{FF2B5EF4-FFF2-40B4-BE49-F238E27FC236}">
                  <a16:creationId xmlns:a16="http://schemas.microsoft.com/office/drawing/2014/main" id="{7C4F0279-33A3-4430-90D4-E8E9C0E9D429}"/>
                </a:ext>
              </a:extLst>
            </p:cNvPr>
            <p:cNvSpPr/>
            <p:nvPr/>
          </p:nvSpPr>
          <p:spPr>
            <a:xfrm>
              <a:off x="6096000" y="3977718"/>
              <a:ext cx="180000" cy="720000"/>
            </a:xfrm>
            <a:prstGeom prst="rect">
              <a:avLst/>
            </a:prstGeom>
            <a:solidFill>
              <a:srgbClr val="0058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rgbClr val="160967"/>
                </a:solidFill>
                <a:ea typeface="나눔스퀘어" panose="020B0600000101010101"/>
              </a:endParaRPr>
            </a:p>
          </p:txBody>
        </p:sp>
        <p:sp>
          <p:nvSpPr>
            <p:cNvPr id="87" name="TextBox 86">
              <a:extLst>
                <a:ext uri="{FF2B5EF4-FFF2-40B4-BE49-F238E27FC236}">
                  <a16:creationId xmlns:a16="http://schemas.microsoft.com/office/drawing/2014/main" id="{BD0CF636-D58C-42B0-868F-813F0F16D4FD}"/>
                </a:ext>
              </a:extLst>
            </p:cNvPr>
            <p:cNvSpPr txBox="1"/>
            <p:nvPr/>
          </p:nvSpPr>
          <p:spPr>
            <a:xfrm>
              <a:off x="6580800" y="4045330"/>
              <a:ext cx="3840479" cy="584775"/>
            </a:xfrm>
            <a:prstGeom prst="rect">
              <a:avLst/>
            </a:prstGeom>
            <a:noFill/>
          </p:spPr>
          <p:txBody>
            <a:bodyPr wrap="square" rtlCol="0" anchor="ctr" anchorCtr="0">
              <a:spAutoFit/>
            </a:bodyPr>
            <a:lstStyle/>
            <a:p>
              <a:r>
                <a:rPr lang="en-US" altLang="ko-KR" sz="3200" b="1" dirty="0">
                  <a:solidFill>
                    <a:srgbClr val="160967"/>
                  </a:solidFill>
                  <a:latin typeface="나눔스퀘어 Bold" panose="020B0600000101010101" pitchFamily="50" charset="-127"/>
                  <a:ea typeface="나눔스퀘어 Bold" panose="020B0600000101010101" pitchFamily="50" charset="-127"/>
                </a:rPr>
                <a:t>4. </a:t>
              </a:r>
              <a:r>
                <a:rPr lang="ko-KR" altLang="en-US" sz="3200" b="1" dirty="0">
                  <a:solidFill>
                    <a:srgbClr val="160967"/>
                  </a:solidFill>
                  <a:latin typeface="나눔스퀘어 Bold" panose="020B0600000101010101" pitchFamily="50" charset="-127"/>
                  <a:ea typeface="나눔스퀘어 Bold" panose="020B0600000101010101" pitchFamily="50" charset="-127"/>
                </a:rPr>
                <a:t>대시보드</a:t>
              </a:r>
              <a:endParaRPr lang="en-US" altLang="ko-KR" sz="3200" b="1" dirty="0">
                <a:solidFill>
                  <a:srgbClr val="160967"/>
                </a:solidFill>
                <a:latin typeface="나눔스퀘어 Bold" panose="020B0600000101010101" pitchFamily="50" charset="-127"/>
                <a:ea typeface="나눔스퀘어 Bold" panose="020B0600000101010101" pitchFamily="50" charset="-127"/>
              </a:endParaRPr>
            </a:p>
          </p:txBody>
        </p:sp>
      </p:grpSp>
      <p:grpSp>
        <p:nvGrpSpPr>
          <p:cNvPr id="22" name="그룹 21">
            <a:extLst>
              <a:ext uri="{FF2B5EF4-FFF2-40B4-BE49-F238E27FC236}">
                <a16:creationId xmlns:a16="http://schemas.microsoft.com/office/drawing/2014/main" id="{676D7A1F-4C33-4F25-A089-3E1186E6AC5E}"/>
              </a:ext>
            </a:extLst>
          </p:cNvPr>
          <p:cNvGrpSpPr/>
          <p:nvPr/>
        </p:nvGrpSpPr>
        <p:grpSpPr>
          <a:xfrm>
            <a:off x="6519945" y="3704010"/>
            <a:ext cx="4325279" cy="720000"/>
            <a:chOff x="6096000" y="2068031"/>
            <a:chExt cx="4325279" cy="720000"/>
          </a:xfrm>
        </p:grpSpPr>
        <p:sp>
          <p:nvSpPr>
            <p:cNvPr id="23" name="직사각형 22">
              <a:extLst>
                <a:ext uri="{FF2B5EF4-FFF2-40B4-BE49-F238E27FC236}">
                  <a16:creationId xmlns:a16="http://schemas.microsoft.com/office/drawing/2014/main" id="{F952F474-AC10-4F69-B32B-521687A1AAE5}"/>
                </a:ext>
              </a:extLst>
            </p:cNvPr>
            <p:cNvSpPr/>
            <p:nvPr/>
          </p:nvSpPr>
          <p:spPr>
            <a:xfrm>
              <a:off x="6096000" y="2068031"/>
              <a:ext cx="180000" cy="720000"/>
            </a:xfrm>
            <a:prstGeom prst="rect">
              <a:avLst/>
            </a:prstGeom>
            <a:solidFill>
              <a:srgbClr val="0058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bg1">
                    <a:lumMod val="50000"/>
                  </a:schemeClr>
                </a:solidFill>
                <a:ea typeface="나눔스퀘어" panose="020B0600000101010101"/>
              </a:endParaRPr>
            </a:p>
          </p:txBody>
        </p:sp>
        <p:sp>
          <p:nvSpPr>
            <p:cNvPr id="24" name="TextBox 23">
              <a:extLst>
                <a:ext uri="{FF2B5EF4-FFF2-40B4-BE49-F238E27FC236}">
                  <a16:creationId xmlns:a16="http://schemas.microsoft.com/office/drawing/2014/main" id="{89123F0A-896E-465B-BE8A-181D80BE6DB0}"/>
                </a:ext>
              </a:extLst>
            </p:cNvPr>
            <p:cNvSpPr txBox="1"/>
            <p:nvPr/>
          </p:nvSpPr>
          <p:spPr>
            <a:xfrm>
              <a:off x="6580800" y="2227975"/>
              <a:ext cx="3840479" cy="400110"/>
            </a:xfrm>
            <a:prstGeom prst="rect">
              <a:avLst/>
            </a:prstGeom>
            <a:noFill/>
          </p:spPr>
          <p:txBody>
            <a:bodyPr wrap="square" rtlCol="0" anchor="ctr" anchorCtr="0">
              <a:spAutoFit/>
            </a:bodyPr>
            <a:lstStyle/>
            <a:p>
              <a:r>
                <a:rPr lang="en-US" altLang="ko-KR" sz="2000" dirty="0">
                  <a:solidFill>
                    <a:schemeClr val="bg1">
                      <a:lumMod val="50000"/>
                    </a:schemeClr>
                  </a:solidFill>
                  <a:latin typeface="나눔스퀘어 Bold" panose="020B0600000101010101" pitchFamily="50" charset="-127"/>
                  <a:ea typeface="나눔스퀘어 Bold" panose="020B0600000101010101" pitchFamily="50" charset="-127"/>
                </a:rPr>
                <a:t>3. </a:t>
              </a:r>
              <a:r>
                <a:rPr lang="ko-KR" altLang="en-US" sz="2000" dirty="0">
                  <a:solidFill>
                    <a:schemeClr val="bg1">
                      <a:lumMod val="50000"/>
                    </a:schemeClr>
                  </a:solidFill>
                  <a:latin typeface="나눔스퀘어 Bold" panose="020B0600000101010101" pitchFamily="50" charset="-127"/>
                  <a:ea typeface="나눔스퀘어 Bold" panose="020B0600000101010101" pitchFamily="50" charset="-127"/>
                </a:rPr>
                <a:t>데이터 분석</a:t>
              </a:r>
              <a:endParaRPr lang="en-US" altLang="ko-KR" sz="2000" dirty="0">
                <a:solidFill>
                  <a:schemeClr val="bg1">
                    <a:lumMod val="50000"/>
                  </a:schemeClr>
                </a:solidFill>
                <a:latin typeface="나눔스퀘어 Bold" panose="020B0600000101010101" pitchFamily="50" charset="-127"/>
                <a:ea typeface="나눔스퀘어 Bold" panose="020B0600000101010101" pitchFamily="50" charset="-127"/>
              </a:endParaRPr>
            </a:p>
          </p:txBody>
        </p:sp>
      </p:grpSp>
    </p:spTree>
    <p:extLst>
      <p:ext uri="{BB962C8B-B14F-4D97-AF65-F5344CB8AC3E}">
        <p14:creationId xmlns:p14="http://schemas.microsoft.com/office/powerpoint/2010/main" val="1785893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7C3176EA-4456-4DCA-9977-DA768C32AB1C}"/>
              </a:ext>
            </a:extLst>
          </p:cNvPr>
          <p:cNvCxnSpPr>
            <a:cxnSpLocks/>
          </p:cNvCxnSpPr>
          <p:nvPr/>
        </p:nvCxnSpPr>
        <p:spPr>
          <a:xfrm>
            <a:off x="0" y="720000"/>
            <a:ext cx="12192000" cy="0"/>
          </a:xfrm>
          <a:prstGeom prst="line">
            <a:avLst/>
          </a:prstGeom>
          <a:ln w="25400">
            <a:solidFill>
              <a:srgbClr val="0058A6"/>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6BC5641-2C11-45A9-9A7E-4E498D517EE2}"/>
              </a:ext>
            </a:extLst>
          </p:cNvPr>
          <p:cNvSpPr txBox="1"/>
          <p:nvPr/>
        </p:nvSpPr>
        <p:spPr>
          <a:xfrm>
            <a:off x="719999" y="67613"/>
            <a:ext cx="3819344" cy="584775"/>
          </a:xfrm>
          <a:prstGeom prst="rect">
            <a:avLst/>
          </a:prstGeom>
          <a:noFill/>
        </p:spPr>
        <p:txBody>
          <a:bodyPr wrap="square" rtlCol="0">
            <a:spAutoFit/>
          </a:bodyPr>
          <a:lstStyle/>
          <a:p>
            <a:r>
              <a:rPr lang="en-US" altLang="ko-KR" sz="3200" b="1" dirty="0">
                <a:solidFill>
                  <a:srgbClr val="160967"/>
                </a:solidFill>
                <a:latin typeface="나눔스퀘어" panose="020B0600000101010101" pitchFamily="50" charset="-127"/>
                <a:ea typeface="나눔스퀘어" panose="020B0600000101010101" pitchFamily="50" charset="-127"/>
              </a:rPr>
              <a:t>04.</a:t>
            </a:r>
            <a:r>
              <a:rPr lang="ko-KR" altLang="en-US" sz="3200" b="1" dirty="0">
                <a:solidFill>
                  <a:srgbClr val="160967"/>
                </a:solidFill>
                <a:latin typeface="나눔스퀘어" panose="020B0600000101010101" pitchFamily="50" charset="-127"/>
                <a:ea typeface="나눔스퀘어" panose="020B0600000101010101" pitchFamily="50" charset="-127"/>
              </a:rPr>
              <a:t>대시보드 </a:t>
            </a:r>
            <a:r>
              <a:rPr lang="en-US" altLang="ko-KR" sz="2000" b="1" dirty="0">
                <a:solidFill>
                  <a:srgbClr val="160967"/>
                </a:solidFill>
                <a:latin typeface="나눔스퀘어" panose="020B0600000101010101" pitchFamily="50" charset="-127"/>
                <a:ea typeface="나눔스퀘어" panose="020B0600000101010101" pitchFamily="50" charset="-127"/>
              </a:rPr>
              <a:t>- </a:t>
            </a:r>
            <a:r>
              <a:rPr lang="ko-KR" altLang="en-US" sz="2000" b="1" dirty="0">
                <a:solidFill>
                  <a:srgbClr val="160967"/>
                </a:solidFill>
                <a:latin typeface="나눔스퀘어" panose="020B0600000101010101" pitchFamily="50" charset="-127"/>
                <a:ea typeface="나눔스퀘어" panose="020B0600000101010101" pitchFamily="50" charset="-127"/>
              </a:rPr>
              <a:t>개요</a:t>
            </a:r>
          </a:p>
        </p:txBody>
      </p:sp>
      <p:sp>
        <p:nvSpPr>
          <p:cNvPr id="20" name="자유형: 도형 19">
            <a:extLst>
              <a:ext uri="{FF2B5EF4-FFF2-40B4-BE49-F238E27FC236}">
                <a16:creationId xmlns:a16="http://schemas.microsoft.com/office/drawing/2014/main" id="{9A1EFC0D-2C03-441D-8B1B-D4C8A3EE7000}"/>
              </a:ext>
            </a:extLst>
          </p:cNvPr>
          <p:cNvSpPr/>
          <p:nvPr/>
        </p:nvSpPr>
        <p:spPr>
          <a:xfrm>
            <a:off x="-1" y="0"/>
            <a:ext cx="720000" cy="720000"/>
          </a:xfrm>
          <a:custGeom>
            <a:avLst/>
            <a:gdLst>
              <a:gd name="connsiteX0" fmla="*/ 36001 w 720000"/>
              <a:gd name="connsiteY0" fmla="*/ 36000 h 720000"/>
              <a:gd name="connsiteX1" fmla="*/ 36001 w 720000"/>
              <a:gd name="connsiteY1" fmla="*/ 684000 h 720000"/>
              <a:gd name="connsiteX2" fmla="*/ 684001 w 720000"/>
              <a:gd name="connsiteY2" fmla="*/ 684000 h 720000"/>
              <a:gd name="connsiteX3" fmla="*/ 0 w 720000"/>
              <a:gd name="connsiteY3" fmla="*/ 0 h 720000"/>
              <a:gd name="connsiteX4" fmla="*/ 720000 w 720000"/>
              <a:gd name="connsiteY4" fmla="*/ 0 h 720000"/>
              <a:gd name="connsiteX5" fmla="*/ 720000 w 720000"/>
              <a:gd name="connsiteY5" fmla="*/ 720000 h 720000"/>
              <a:gd name="connsiteX6" fmla="*/ 0 w 720000"/>
              <a:gd name="connsiteY6" fmla="*/ 72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 h="720000">
                <a:moveTo>
                  <a:pt x="36001" y="36000"/>
                </a:moveTo>
                <a:lnTo>
                  <a:pt x="36001" y="684000"/>
                </a:lnTo>
                <a:lnTo>
                  <a:pt x="684001" y="684000"/>
                </a:lnTo>
                <a:close/>
                <a:moveTo>
                  <a:pt x="0" y="0"/>
                </a:moveTo>
                <a:lnTo>
                  <a:pt x="720000" y="0"/>
                </a:lnTo>
                <a:lnTo>
                  <a:pt x="720000" y="720000"/>
                </a:lnTo>
                <a:lnTo>
                  <a:pt x="0" y="720000"/>
                </a:lnTo>
                <a:close/>
              </a:path>
            </a:pathLst>
          </a:custGeom>
          <a:solidFill>
            <a:srgbClr val="0058A6"/>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pic>
        <p:nvPicPr>
          <p:cNvPr id="21" name="그림 20">
            <a:extLst>
              <a:ext uri="{FF2B5EF4-FFF2-40B4-BE49-F238E27FC236}">
                <a16:creationId xmlns:a16="http://schemas.microsoft.com/office/drawing/2014/main" id="{D957EE6D-D145-41F9-AD67-84CD3B5B61CF}"/>
              </a:ext>
            </a:extLst>
          </p:cNvPr>
          <p:cNvPicPr>
            <a:picLocks noChangeAspect="1"/>
          </p:cNvPicPr>
          <p:nvPr/>
        </p:nvPicPr>
        <p:blipFill>
          <a:blip r:embed="rId2"/>
          <a:stretch>
            <a:fillRect/>
          </a:stretch>
        </p:blipFill>
        <p:spPr>
          <a:xfrm>
            <a:off x="10444000" y="0"/>
            <a:ext cx="1748000" cy="684000"/>
          </a:xfrm>
          <a:prstGeom prst="rect">
            <a:avLst/>
          </a:prstGeom>
        </p:spPr>
      </p:pic>
      <p:pic>
        <p:nvPicPr>
          <p:cNvPr id="28" name="그림 27" descr="나라배움터 &amp;gt; 열린강좌 &amp;gt; 주제별강의">
            <a:extLst>
              <a:ext uri="{FF2B5EF4-FFF2-40B4-BE49-F238E27FC236}">
                <a16:creationId xmlns:a16="http://schemas.microsoft.com/office/drawing/2014/main" id="{4D05A38A-0312-4DEE-8775-254614CAA8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146" r="15136" b="2146"/>
          <a:stretch>
            <a:fillRect/>
          </a:stretch>
        </p:blipFill>
        <p:spPr bwMode="auto">
          <a:xfrm>
            <a:off x="543102" y="2690357"/>
            <a:ext cx="5054683" cy="2137743"/>
          </a:xfrm>
          <a:custGeom>
            <a:avLst/>
            <a:gdLst>
              <a:gd name="connsiteX0" fmla="*/ 0 w 3855721"/>
              <a:gd name="connsiteY0" fmla="*/ 0 h 1630674"/>
              <a:gd name="connsiteX1" fmla="*/ 3855721 w 3855721"/>
              <a:gd name="connsiteY1" fmla="*/ 0 h 1630674"/>
              <a:gd name="connsiteX2" fmla="*/ 3855721 w 3855721"/>
              <a:gd name="connsiteY2" fmla="*/ 1630674 h 1630674"/>
              <a:gd name="connsiteX3" fmla="*/ 0 w 3855721"/>
              <a:gd name="connsiteY3" fmla="*/ 1630674 h 1630674"/>
            </a:gdLst>
            <a:ahLst/>
            <a:cxnLst>
              <a:cxn ang="0">
                <a:pos x="connsiteX0" y="connsiteY0"/>
              </a:cxn>
              <a:cxn ang="0">
                <a:pos x="connsiteX1" y="connsiteY1"/>
              </a:cxn>
              <a:cxn ang="0">
                <a:pos x="connsiteX2" y="connsiteY2"/>
              </a:cxn>
              <a:cxn ang="0">
                <a:pos x="connsiteX3" y="connsiteY3"/>
              </a:cxn>
            </a:cxnLst>
            <a:rect l="l" t="t" r="r" b="b"/>
            <a:pathLst>
              <a:path w="3855721" h="1630674">
                <a:moveTo>
                  <a:pt x="0" y="0"/>
                </a:moveTo>
                <a:lnTo>
                  <a:pt x="3855721" y="0"/>
                </a:lnTo>
                <a:lnTo>
                  <a:pt x="3855721" y="1630674"/>
                </a:lnTo>
                <a:lnTo>
                  <a:pt x="0" y="1630674"/>
                </a:lnTo>
                <a:close/>
              </a:path>
            </a:pathLst>
          </a:custGeom>
          <a:noFill/>
          <a:extLst>
            <a:ext uri="{909E8E84-426E-40DD-AFC4-6F175D3DCCD1}">
              <a14:hiddenFill xmlns:a14="http://schemas.microsoft.com/office/drawing/2010/main">
                <a:solidFill>
                  <a:srgbClr val="FFFFFF"/>
                </a:solidFill>
              </a14:hiddenFill>
            </a:ext>
          </a:extLst>
        </p:spPr>
      </p:pic>
      <p:sp>
        <p:nvSpPr>
          <p:cNvPr id="29" name="화살표: 아래쪽 28">
            <a:extLst>
              <a:ext uri="{FF2B5EF4-FFF2-40B4-BE49-F238E27FC236}">
                <a16:creationId xmlns:a16="http://schemas.microsoft.com/office/drawing/2014/main" id="{994FC31B-5ACC-4C0E-9735-EB570CC4F3B4}"/>
              </a:ext>
            </a:extLst>
          </p:cNvPr>
          <p:cNvSpPr/>
          <p:nvPr/>
        </p:nvSpPr>
        <p:spPr>
          <a:xfrm rot="16200000">
            <a:off x="5788407" y="3474002"/>
            <a:ext cx="503339" cy="570451"/>
          </a:xfrm>
          <a:prstGeom prst="downArrow">
            <a:avLst/>
          </a:prstGeom>
          <a:solidFill>
            <a:srgbClr val="0058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a:extLst>
              <a:ext uri="{FF2B5EF4-FFF2-40B4-BE49-F238E27FC236}">
                <a16:creationId xmlns:a16="http://schemas.microsoft.com/office/drawing/2014/main" id="{7FBDA740-CFD3-4AE1-928E-CFF4AAF7E077}"/>
              </a:ext>
            </a:extLst>
          </p:cNvPr>
          <p:cNvSpPr txBox="1"/>
          <p:nvPr/>
        </p:nvSpPr>
        <p:spPr>
          <a:xfrm>
            <a:off x="6487359" y="3327335"/>
            <a:ext cx="4875732" cy="923330"/>
          </a:xfrm>
          <a:prstGeom prst="rect">
            <a:avLst/>
          </a:prstGeom>
          <a:noFill/>
          <a:ln>
            <a:solidFill>
              <a:srgbClr val="0054A3"/>
            </a:solidFill>
          </a:ln>
        </p:spPr>
        <p:txBody>
          <a:bodyPr wrap="square">
            <a:spAutoFit/>
          </a:bodyPr>
          <a:lstStyle/>
          <a:p>
            <a:pPr algn="ctr"/>
            <a:r>
              <a:rPr lang="ko-KR" altLang="en-US" b="1" dirty="0">
                <a:solidFill>
                  <a:srgbClr val="0054A3"/>
                </a:solidFill>
              </a:rPr>
              <a:t>분석적</a:t>
            </a:r>
            <a:r>
              <a:rPr lang="ko-KR" altLang="en-US" dirty="0">
                <a:solidFill>
                  <a:srgbClr val="160967"/>
                </a:solidFill>
              </a:rPr>
              <a:t> 대시보드 활용</a:t>
            </a:r>
            <a:endParaRPr lang="en-US" altLang="ko-KR" dirty="0">
              <a:solidFill>
                <a:srgbClr val="160967"/>
              </a:solidFill>
            </a:endParaRPr>
          </a:p>
          <a:p>
            <a:pPr algn="ctr"/>
            <a:endParaRPr lang="en-US" altLang="ko-KR" dirty="0">
              <a:solidFill>
                <a:srgbClr val="160967"/>
              </a:solidFill>
            </a:endParaRPr>
          </a:p>
          <a:p>
            <a:pPr algn="ctr"/>
            <a:r>
              <a:rPr lang="ko-KR" altLang="en-US" dirty="0">
                <a:solidFill>
                  <a:srgbClr val="160967"/>
                </a:solidFill>
              </a:rPr>
              <a:t>날씨에 영향을 미치는 수 많은 변수들 분석</a:t>
            </a:r>
            <a:endParaRPr lang="en-US" altLang="ko-KR" dirty="0">
              <a:solidFill>
                <a:srgbClr val="160967"/>
              </a:solidFill>
            </a:endParaRPr>
          </a:p>
        </p:txBody>
      </p:sp>
    </p:spTree>
    <p:extLst>
      <p:ext uri="{BB962C8B-B14F-4D97-AF65-F5344CB8AC3E}">
        <p14:creationId xmlns:p14="http://schemas.microsoft.com/office/powerpoint/2010/main" val="1667022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9ACEC0AD-F9BB-4029-8B6C-8CB13AB6AAA9}"/>
              </a:ext>
            </a:extLst>
          </p:cNvPr>
          <p:cNvPicPr>
            <a:picLocks noChangeAspect="1"/>
          </p:cNvPicPr>
          <p:nvPr/>
        </p:nvPicPr>
        <p:blipFill>
          <a:blip r:embed="rId2"/>
          <a:stretch>
            <a:fillRect/>
          </a:stretch>
        </p:blipFill>
        <p:spPr>
          <a:xfrm>
            <a:off x="1808164" y="4068385"/>
            <a:ext cx="8575672" cy="2829836"/>
          </a:xfrm>
          <a:prstGeom prst="rect">
            <a:avLst/>
          </a:prstGeom>
        </p:spPr>
      </p:pic>
      <p:cxnSp>
        <p:nvCxnSpPr>
          <p:cNvPr id="3" name="직선 연결선 2">
            <a:extLst>
              <a:ext uri="{FF2B5EF4-FFF2-40B4-BE49-F238E27FC236}">
                <a16:creationId xmlns:a16="http://schemas.microsoft.com/office/drawing/2014/main" id="{7C3176EA-4456-4DCA-9977-DA768C32AB1C}"/>
              </a:ext>
            </a:extLst>
          </p:cNvPr>
          <p:cNvCxnSpPr>
            <a:cxnSpLocks/>
          </p:cNvCxnSpPr>
          <p:nvPr/>
        </p:nvCxnSpPr>
        <p:spPr>
          <a:xfrm>
            <a:off x="0" y="720000"/>
            <a:ext cx="12192000" cy="0"/>
          </a:xfrm>
          <a:prstGeom prst="line">
            <a:avLst/>
          </a:prstGeom>
          <a:ln w="25400">
            <a:solidFill>
              <a:srgbClr val="0058A6"/>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6BC5641-2C11-45A9-9A7E-4E498D517EE2}"/>
              </a:ext>
            </a:extLst>
          </p:cNvPr>
          <p:cNvSpPr txBox="1"/>
          <p:nvPr/>
        </p:nvSpPr>
        <p:spPr>
          <a:xfrm>
            <a:off x="719999" y="67613"/>
            <a:ext cx="3819344" cy="584775"/>
          </a:xfrm>
          <a:prstGeom prst="rect">
            <a:avLst/>
          </a:prstGeom>
          <a:noFill/>
        </p:spPr>
        <p:txBody>
          <a:bodyPr wrap="square" rtlCol="0">
            <a:spAutoFit/>
          </a:bodyPr>
          <a:lstStyle/>
          <a:p>
            <a:r>
              <a:rPr lang="en-US" altLang="ko-KR" sz="3200" b="1" dirty="0">
                <a:solidFill>
                  <a:srgbClr val="160967"/>
                </a:solidFill>
                <a:latin typeface="나눔스퀘어" panose="020B0600000101010101" pitchFamily="50" charset="-127"/>
                <a:ea typeface="나눔스퀘어" panose="020B0600000101010101" pitchFamily="50" charset="-127"/>
              </a:rPr>
              <a:t>04.</a:t>
            </a:r>
            <a:r>
              <a:rPr lang="ko-KR" altLang="en-US" sz="3200" b="1" dirty="0">
                <a:solidFill>
                  <a:srgbClr val="160967"/>
                </a:solidFill>
                <a:latin typeface="나눔스퀘어" panose="020B0600000101010101" pitchFamily="50" charset="-127"/>
                <a:ea typeface="나눔스퀘어" panose="020B0600000101010101" pitchFamily="50" charset="-127"/>
              </a:rPr>
              <a:t>대시보드 </a:t>
            </a:r>
            <a:r>
              <a:rPr lang="en-US" altLang="ko-KR" sz="2000" b="1" dirty="0">
                <a:solidFill>
                  <a:srgbClr val="160967"/>
                </a:solidFill>
                <a:latin typeface="나눔스퀘어" panose="020B0600000101010101" pitchFamily="50" charset="-127"/>
                <a:ea typeface="나눔스퀘어" panose="020B0600000101010101" pitchFamily="50" charset="-127"/>
              </a:rPr>
              <a:t>- </a:t>
            </a:r>
            <a:r>
              <a:rPr lang="ko-KR" altLang="en-US" sz="2000" b="1" dirty="0">
                <a:solidFill>
                  <a:srgbClr val="160967"/>
                </a:solidFill>
                <a:latin typeface="나눔스퀘어" panose="020B0600000101010101" pitchFamily="50" charset="-127"/>
                <a:ea typeface="나눔스퀘어" panose="020B0600000101010101" pitchFamily="50" charset="-127"/>
              </a:rPr>
              <a:t>개요</a:t>
            </a:r>
          </a:p>
        </p:txBody>
      </p:sp>
      <p:sp>
        <p:nvSpPr>
          <p:cNvPr id="20" name="자유형: 도형 19">
            <a:extLst>
              <a:ext uri="{FF2B5EF4-FFF2-40B4-BE49-F238E27FC236}">
                <a16:creationId xmlns:a16="http://schemas.microsoft.com/office/drawing/2014/main" id="{9A1EFC0D-2C03-441D-8B1B-D4C8A3EE7000}"/>
              </a:ext>
            </a:extLst>
          </p:cNvPr>
          <p:cNvSpPr/>
          <p:nvPr/>
        </p:nvSpPr>
        <p:spPr>
          <a:xfrm>
            <a:off x="-1" y="0"/>
            <a:ext cx="720000" cy="720000"/>
          </a:xfrm>
          <a:custGeom>
            <a:avLst/>
            <a:gdLst>
              <a:gd name="connsiteX0" fmla="*/ 36001 w 720000"/>
              <a:gd name="connsiteY0" fmla="*/ 36000 h 720000"/>
              <a:gd name="connsiteX1" fmla="*/ 36001 w 720000"/>
              <a:gd name="connsiteY1" fmla="*/ 684000 h 720000"/>
              <a:gd name="connsiteX2" fmla="*/ 684001 w 720000"/>
              <a:gd name="connsiteY2" fmla="*/ 684000 h 720000"/>
              <a:gd name="connsiteX3" fmla="*/ 0 w 720000"/>
              <a:gd name="connsiteY3" fmla="*/ 0 h 720000"/>
              <a:gd name="connsiteX4" fmla="*/ 720000 w 720000"/>
              <a:gd name="connsiteY4" fmla="*/ 0 h 720000"/>
              <a:gd name="connsiteX5" fmla="*/ 720000 w 720000"/>
              <a:gd name="connsiteY5" fmla="*/ 720000 h 720000"/>
              <a:gd name="connsiteX6" fmla="*/ 0 w 720000"/>
              <a:gd name="connsiteY6" fmla="*/ 72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 h="720000">
                <a:moveTo>
                  <a:pt x="36001" y="36000"/>
                </a:moveTo>
                <a:lnTo>
                  <a:pt x="36001" y="684000"/>
                </a:lnTo>
                <a:lnTo>
                  <a:pt x="684001" y="684000"/>
                </a:lnTo>
                <a:close/>
                <a:moveTo>
                  <a:pt x="0" y="0"/>
                </a:moveTo>
                <a:lnTo>
                  <a:pt x="720000" y="0"/>
                </a:lnTo>
                <a:lnTo>
                  <a:pt x="720000" y="720000"/>
                </a:lnTo>
                <a:lnTo>
                  <a:pt x="0" y="720000"/>
                </a:lnTo>
                <a:close/>
              </a:path>
            </a:pathLst>
          </a:custGeom>
          <a:solidFill>
            <a:srgbClr val="0058A6"/>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pic>
        <p:nvPicPr>
          <p:cNvPr id="21" name="그림 20">
            <a:extLst>
              <a:ext uri="{FF2B5EF4-FFF2-40B4-BE49-F238E27FC236}">
                <a16:creationId xmlns:a16="http://schemas.microsoft.com/office/drawing/2014/main" id="{D957EE6D-D145-41F9-AD67-84CD3B5B61CF}"/>
              </a:ext>
            </a:extLst>
          </p:cNvPr>
          <p:cNvPicPr>
            <a:picLocks noChangeAspect="1"/>
          </p:cNvPicPr>
          <p:nvPr/>
        </p:nvPicPr>
        <p:blipFill>
          <a:blip r:embed="rId3"/>
          <a:stretch>
            <a:fillRect/>
          </a:stretch>
        </p:blipFill>
        <p:spPr>
          <a:xfrm>
            <a:off x="10444000" y="0"/>
            <a:ext cx="1748000" cy="684000"/>
          </a:xfrm>
          <a:prstGeom prst="rect">
            <a:avLst/>
          </a:prstGeom>
        </p:spPr>
      </p:pic>
      <p:pic>
        <p:nvPicPr>
          <p:cNvPr id="4" name="그림 3">
            <a:extLst>
              <a:ext uri="{FF2B5EF4-FFF2-40B4-BE49-F238E27FC236}">
                <a16:creationId xmlns:a16="http://schemas.microsoft.com/office/drawing/2014/main" id="{2A0FBD62-C6B2-4E17-AFE8-0F353E8545FA}"/>
              </a:ext>
            </a:extLst>
          </p:cNvPr>
          <p:cNvPicPr>
            <a:picLocks noChangeAspect="1"/>
          </p:cNvPicPr>
          <p:nvPr/>
        </p:nvPicPr>
        <p:blipFill>
          <a:blip r:embed="rId4"/>
          <a:stretch>
            <a:fillRect/>
          </a:stretch>
        </p:blipFill>
        <p:spPr>
          <a:xfrm>
            <a:off x="2383781" y="956868"/>
            <a:ext cx="6922664" cy="3240552"/>
          </a:xfrm>
          <a:prstGeom prst="rect">
            <a:avLst/>
          </a:prstGeom>
        </p:spPr>
      </p:pic>
      <p:sp>
        <p:nvSpPr>
          <p:cNvPr id="12" name="TextBox 11">
            <a:extLst>
              <a:ext uri="{FF2B5EF4-FFF2-40B4-BE49-F238E27FC236}">
                <a16:creationId xmlns:a16="http://schemas.microsoft.com/office/drawing/2014/main" id="{D324CBB9-8992-418D-A497-64AA08DEBCB3}"/>
              </a:ext>
            </a:extLst>
          </p:cNvPr>
          <p:cNvSpPr txBox="1"/>
          <p:nvPr/>
        </p:nvSpPr>
        <p:spPr>
          <a:xfrm>
            <a:off x="-1" y="726517"/>
            <a:ext cx="12192000" cy="6138000"/>
          </a:xfrm>
          <a:prstGeom prst="rect">
            <a:avLst/>
          </a:prstGeom>
          <a:solidFill>
            <a:schemeClr val="bg1">
              <a:lumMod val="95000"/>
              <a:alpha val="70000"/>
            </a:schemeClr>
          </a:solidFill>
        </p:spPr>
        <p:txBody>
          <a:bodyPr wrap="square" rtlCol="0">
            <a:spAutoFit/>
          </a:bodyPr>
          <a:lstStyle/>
          <a:p>
            <a:endParaRPr lang="ko-KR" altLang="en-US" dirty="0"/>
          </a:p>
        </p:txBody>
      </p:sp>
      <p:sp>
        <p:nvSpPr>
          <p:cNvPr id="5" name="직사각형 4">
            <a:extLst>
              <a:ext uri="{FF2B5EF4-FFF2-40B4-BE49-F238E27FC236}">
                <a16:creationId xmlns:a16="http://schemas.microsoft.com/office/drawing/2014/main" id="{7CC93F82-9F00-4EE5-8D86-B993E4BC79FC}"/>
              </a:ext>
            </a:extLst>
          </p:cNvPr>
          <p:cNvSpPr/>
          <p:nvPr/>
        </p:nvSpPr>
        <p:spPr>
          <a:xfrm>
            <a:off x="2444024" y="1352550"/>
            <a:ext cx="4090126" cy="2675614"/>
          </a:xfrm>
          <a:prstGeom prst="rect">
            <a:avLst/>
          </a:prstGeom>
          <a:noFill/>
          <a:ln w="28575">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TextBox 14">
            <a:extLst>
              <a:ext uri="{FF2B5EF4-FFF2-40B4-BE49-F238E27FC236}">
                <a16:creationId xmlns:a16="http://schemas.microsoft.com/office/drawing/2014/main" id="{31E4073E-C02E-409D-B457-A5723BD704FC}"/>
              </a:ext>
            </a:extLst>
          </p:cNvPr>
          <p:cNvSpPr txBox="1"/>
          <p:nvPr/>
        </p:nvSpPr>
        <p:spPr>
          <a:xfrm>
            <a:off x="3222512" y="2407889"/>
            <a:ext cx="2633662" cy="369332"/>
          </a:xfrm>
          <a:prstGeom prst="rect">
            <a:avLst/>
          </a:prstGeom>
          <a:noFill/>
        </p:spPr>
        <p:txBody>
          <a:bodyPr wrap="square">
            <a:spAutoFit/>
          </a:bodyPr>
          <a:lstStyle/>
          <a:p>
            <a:pPr algn="ctr"/>
            <a:r>
              <a:rPr lang="en-US" altLang="ko-KR" dirty="0" err="1">
                <a:solidFill>
                  <a:srgbClr val="160967"/>
                </a:solidFill>
              </a:rPr>
              <a:t>ScatterPlot</a:t>
            </a:r>
            <a:r>
              <a:rPr lang="en-US" altLang="ko-KR" dirty="0">
                <a:solidFill>
                  <a:srgbClr val="160967"/>
                </a:solidFill>
              </a:rPr>
              <a:t>(</a:t>
            </a:r>
            <a:r>
              <a:rPr lang="ko-KR" altLang="en-US" dirty="0">
                <a:solidFill>
                  <a:srgbClr val="160967"/>
                </a:solidFill>
              </a:rPr>
              <a:t>시간연동</a:t>
            </a:r>
            <a:r>
              <a:rPr lang="en-US" altLang="ko-KR" dirty="0">
                <a:solidFill>
                  <a:srgbClr val="160967"/>
                </a:solidFill>
              </a:rPr>
              <a:t>)</a:t>
            </a:r>
          </a:p>
        </p:txBody>
      </p:sp>
      <p:sp>
        <p:nvSpPr>
          <p:cNvPr id="18" name="TextBox 17">
            <a:extLst>
              <a:ext uri="{FF2B5EF4-FFF2-40B4-BE49-F238E27FC236}">
                <a16:creationId xmlns:a16="http://schemas.microsoft.com/office/drawing/2014/main" id="{A358F943-D256-41A7-A0F7-82A5C2EF0F67}"/>
              </a:ext>
            </a:extLst>
          </p:cNvPr>
          <p:cNvSpPr txBox="1"/>
          <p:nvPr/>
        </p:nvSpPr>
        <p:spPr>
          <a:xfrm>
            <a:off x="7237162" y="2408960"/>
            <a:ext cx="1486580" cy="369332"/>
          </a:xfrm>
          <a:prstGeom prst="rect">
            <a:avLst/>
          </a:prstGeom>
          <a:noFill/>
        </p:spPr>
        <p:txBody>
          <a:bodyPr wrap="square">
            <a:spAutoFit/>
          </a:bodyPr>
          <a:lstStyle/>
          <a:p>
            <a:pPr algn="ctr"/>
            <a:r>
              <a:rPr lang="en-US" altLang="ko-KR" dirty="0">
                <a:solidFill>
                  <a:srgbClr val="160967"/>
                </a:solidFill>
              </a:rPr>
              <a:t>Radar chart</a:t>
            </a:r>
            <a:endParaRPr lang="ko-KR" altLang="en-US" dirty="0"/>
          </a:p>
        </p:txBody>
      </p:sp>
      <p:sp>
        <p:nvSpPr>
          <p:cNvPr id="19" name="직사각형 18">
            <a:extLst>
              <a:ext uri="{FF2B5EF4-FFF2-40B4-BE49-F238E27FC236}">
                <a16:creationId xmlns:a16="http://schemas.microsoft.com/office/drawing/2014/main" id="{CE0660BD-6A7A-433B-B36B-F621EDC30CD0}"/>
              </a:ext>
            </a:extLst>
          </p:cNvPr>
          <p:cNvSpPr/>
          <p:nvPr/>
        </p:nvSpPr>
        <p:spPr>
          <a:xfrm>
            <a:off x="6594216" y="1352550"/>
            <a:ext cx="2772472" cy="2675614"/>
          </a:xfrm>
          <a:prstGeom prst="rect">
            <a:avLst/>
          </a:prstGeom>
          <a:noFill/>
          <a:ln w="28575">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직사각형 21">
            <a:extLst>
              <a:ext uri="{FF2B5EF4-FFF2-40B4-BE49-F238E27FC236}">
                <a16:creationId xmlns:a16="http://schemas.microsoft.com/office/drawing/2014/main" id="{1CD1364C-F19B-42FF-9D21-54742DE9EE02}"/>
              </a:ext>
            </a:extLst>
          </p:cNvPr>
          <p:cNvSpPr/>
          <p:nvPr/>
        </p:nvSpPr>
        <p:spPr>
          <a:xfrm>
            <a:off x="1744953" y="4095776"/>
            <a:ext cx="4535998" cy="2675614"/>
          </a:xfrm>
          <a:prstGeom prst="rect">
            <a:avLst/>
          </a:prstGeom>
          <a:noFill/>
          <a:ln w="28575">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3" name="TextBox 22">
            <a:extLst>
              <a:ext uri="{FF2B5EF4-FFF2-40B4-BE49-F238E27FC236}">
                <a16:creationId xmlns:a16="http://schemas.microsoft.com/office/drawing/2014/main" id="{EA00672F-D08E-4E21-8DC8-87A53B95EE67}"/>
              </a:ext>
            </a:extLst>
          </p:cNvPr>
          <p:cNvSpPr txBox="1"/>
          <p:nvPr/>
        </p:nvSpPr>
        <p:spPr>
          <a:xfrm>
            <a:off x="2800045" y="5252759"/>
            <a:ext cx="2425813" cy="369332"/>
          </a:xfrm>
          <a:prstGeom prst="rect">
            <a:avLst/>
          </a:prstGeom>
          <a:noFill/>
        </p:spPr>
        <p:txBody>
          <a:bodyPr wrap="square">
            <a:spAutoFit/>
          </a:bodyPr>
          <a:lstStyle/>
          <a:p>
            <a:r>
              <a:rPr lang="en-US" altLang="ko-KR" dirty="0">
                <a:solidFill>
                  <a:srgbClr val="160967"/>
                </a:solidFill>
              </a:rPr>
              <a:t>linear graph(</a:t>
            </a:r>
            <a:r>
              <a:rPr lang="ko-KR" altLang="en-US" dirty="0">
                <a:solidFill>
                  <a:srgbClr val="160967"/>
                </a:solidFill>
              </a:rPr>
              <a:t>시간연동</a:t>
            </a:r>
            <a:r>
              <a:rPr lang="en-US" altLang="ko-KR" dirty="0">
                <a:solidFill>
                  <a:srgbClr val="160967"/>
                </a:solidFill>
              </a:rPr>
              <a:t>)</a:t>
            </a:r>
            <a:endParaRPr lang="ko-KR" altLang="en-US" dirty="0"/>
          </a:p>
        </p:txBody>
      </p:sp>
      <p:sp>
        <p:nvSpPr>
          <p:cNvPr id="24" name="TextBox 23">
            <a:extLst>
              <a:ext uri="{FF2B5EF4-FFF2-40B4-BE49-F238E27FC236}">
                <a16:creationId xmlns:a16="http://schemas.microsoft.com/office/drawing/2014/main" id="{495FEFBD-8584-441F-9090-855B142568E2}"/>
              </a:ext>
            </a:extLst>
          </p:cNvPr>
          <p:cNvSpPr txBox="1"/>
          <p:nvPr/>
        </p:nvSpPr>
        <p:spPr>
          <a:xfrm>
            <a:off x="7288189" y="5199408"/>
            <a:ext cx="2233612" cy="369332"/>
          </a:xfrm>
          <a:prstGeom prst="rect">
            <a:avLst/>
          </a:prstGeom>
          <a:noFill/>
        </p:spPr>
        <p:txBody>
          <a:bodyPr wrap="square">
            <a:spAutoFit/>
          </a:bodyPr>
          <a:lstStyle/>
          <a:p>
            <a:pPr algn="ctr"/>
            <a:r>
              <a:rPr lang="en-US" altLang="ko-KR" dirty="0">
                <a:solidFill>
                  <a:srgbClr val="160967"/>
                </a:solidFill>
              </a:rPr>
              <a:t>Time series analysis</a:t>
            </a:r>
            <a:endParaRPr lang="ko-KR" altLang="en-US" dirty="0"/>
          </a:p>
        </p:txBody>
      </p:sp>
      <p:sp>
        <p:nvSpPr>
          <p:cNvPr id="25" name="직사각형 24">
            <a:extLst>
              <a:ext uri="{FF2B5EF4-FFF2-40B4-BE49-F238E27FC236}">
                <a16:creationId xmlns:a16="http://schemas.microsoft.com/office/drawing/2014/main" id="{1AF55406-5D24-4081-AC3F-6718F1C24A56}"/>
              </a:ext>
            </a:extLst>
          </p:cNvPr>
          <p:cNvSpPr/>
          <p:nvPr/>
        </p:nvSpPr>
        <p:spPr>
          <a:xfrm>
            <a:off x="6341194" y="4095777"/>
            <a:ext cx="4090126" cy="2675614"/>
          </a:xfrm>
          <a:prstGeom prst="rect">
            <a:avLst/>
          </a:prstGeom>
          <a:noFill/>
          <a:ln w="28575">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6" name="직사각형 25">
            <a:extLst>
              <a:ext uri="{FF2B5EF4-FFF2-40B4-BE49-F238E27FC236}">
                <a16:creationId xmlns:a16="http://schemas.microsoft.com/office/drawing/2014/main" id="{FC759E70-8AAE-4447-BB96-33CC8346CF00}"/>
              </a:ext>
            </a:extLst>
          </p:cNvPr>
          <p:cNvSpPr/>
          <p:nvPr/>
        </p:nvSpPr>
        <p:spPr>
          <a:xfrm>
            <a:off x="6200775" y="868348"/>
            <a:ext cx="3105670" cy="416590"/>
          </a:xfrm>
          <a:prstGeom prst="rect">
            <a:avLst/>
          </a:prstGeom>
          <a:noFill/>
          <a:ln w="28575">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rgbClr val="160967"/>
                </a:solidFill>
                <a:latin typeface="나눔스퀘"/>
                <a:ea typeface="나눔스퀘어" panose="020B0600000101010101"/>
              </a:rPr>
              <a:t>시간연동</a:t>
            </a:r>
          </a:p>
        </p:txBody>
      </p:sp>
    </p:spTree>
    <p:extLst>
      <p:ext uri="{BB962C8B-B14F-4D97-AF65-F5344CB8AC3E}">
        <p14:creationId xmlns:p14="http://schemas.microsoft.com/office/powerpoint/2010/main" val="1352853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5" grpId="0" animBg="1"/>
      <p:bldP spid="15" grpId="0"/>
      <p:bldP spid="18" grpId="0"/>
      <p:bldP spid="19" grpId="0" animBg="1"/>
      <p:bldP spid="22" grpId="0" animBg="1"/>
      <p:bldP spid="23" grpId="0"/>
      <p:bldP spid="24" grpId="0"/>
      <p:bldP spid="25" grpId="0" animBg="1"/>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978564E4-DAA4-45FA-92DA-CFE2C3746932}"/>
              </a:ext>
            </a:extLst>
          </p:cNvPr>
          <p:cNvSpPr/>
          <p:nvPr/>
        </p:nvSpPr>
        <p:spPr>
          <a:xfrm>
            <a:off x="1576550" y="2173942"/>
            <a:ext cx="9038897" cy="3499944"/>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3" name="직선 연결선 2">
            <a:extLst>
              <a:ext uri="{FF2B5EF4-FFF2-40B4-BE49-F238E27FC236}">
                <a16:creationId xmlns:a16="http://schemas.microsoft.com/office/drawing/2014/main" id="{7C3176EA-4456-4DCA-9977-DA768C32AB1C}"/>
              </a:ext>
            </a:extLst>
          </p:cNvPr>
          <p:cNvCxnSpPr>
            <a:cxnSpLocks/>
          </p:cNvCxnSpPr>
          <p:nvPr/>
        </p:nvCxnSpPr>
        <p:spPr>
          <a:xfrm>
            <a:off x="0" y="720000"/>
            <a:ext cx="12192000" cy="0"/>
          </a:xfrm>
          <a:prstGeom prst="line">
            <a:avLst/>
          </a:prstGeom>
          <a:ln w="38100">
            <a:solidFill>
              <a:srgbClr val="0058A6"/>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6BC5641-2C11-45A9-9A7E-4E498D517EE2}"/>
              </a:ext>
            </a:extLst>
          </p:cNvPr>
          <p:cNvSpPr txBox="1"/>
          <p:nvPr/>
        </p:nvSpPr>
        <p:spPr>
          <a:xfrm>
            <a:off x="719998" y="67613"/>
            <a:ext cx="3090001" cy="584775"/>
          </a:xfrm>
          <a:prstGeom prst="rect">
            <a:avLst/>
          </a:prstGeom>
          <a:noFill/>
        </p:spPr>
        <p:txBody>
          <a:bodyPr wrap="square" rtlCol="0">
            <a:spAutoFit/>
          </a:bodyPr>
          <a:lstStyle/>
          <a:p>
            <a:r>
              <a:rPr lang="en-US" altLang="ko-KR" sz="3200" b="1" dirty="0">
                <a:solidFill>
                  <a:srgbClr val="160967"/>
                </a:solidFill>
                <a:latin typeface="나눔스퀘어 Bold"/>
                <a:ea typeface="나눔스퀘어" panose="020B0600000101010101" pitchFamily="50" charset="-127"/>
              </a:rPr>
              <a:t>1. </a:t>
            </a:r>
            <a:r>
              <a:rPr lang="ko-KR" altLang="en-US" sz="3200" b="1" dirty="0">
                <a:solidFill>
                  <a:srgbClr val="160967"/>
                </a:solidFill>
                <a:latin typeface="나눔스퀘어 Bold"/>
                <a:ea typeface="나눔스퀘어" panose="020B0600000101010101" pitchFamily="50" charset="-127"/>
              </a:rPr>
              <a:t>주제</a:t>
            </a:r>
          </a:p>
        </p:txBody>
      </p:sp>
      <p:sp>
        <p:nvSpPr>
          <p:cNvPr id="20" name="자유형: 도형 19">
            <a:extLst>
              <a:ext uri="{FF2B5EF4-FFF2-40B4-BE49-F238E27FC236}">
                <a16:creationId xmlns:a16="http://schemas.microsoft.com/office/drawing/2014/main" id="{9A1EFC0D-2C03-441D-8B1B-D4C8A3EE7000}"/>
              </a:ext>
            </a:extLst>
          </p:cNvPr>
          <p:cNvSpPr/>
          <p:nvPr/>
        </p:nvSpPr>
        <p:spPr>
          <a:xfrm>
            <a:off x="-1" y="0"/>
            <a:ext cx="720000" cy="720000"/>
          </a:xfrm>
          <a:custGeom>
            <a:avLst/>
            <a:gdLst>
              <a:gd name="connsiteX0" fmla="*/ 36001 w 720000"/>
              <a:gd name="connsiteY0" fmla="*/ 36000 h 720000"/>
              <a:gd name="connsiteX1" fmla="*/ 36001 w 720000"/>
              <a:gd name="connsiteY1" fmla="*/ 684000 h 720000"/>
              <a:gd name="connsiteX2" fmla="*/ 684001 w 720000"/>
              <a:gd name="connsiteY2" fmla="*/ 684000 h 720000"/>
              <a:gd name="connsiteX3" fmla="*/ 0 w 720000"/>
              <a:gd name="connsiteY3" fmla="*/ 0 h 720000"/>
              <a:gd name="connsiteX4" fmla="*/ 720000 w 720000"/>
              <a:gd name="connsiteY4" fmla="*/ 0 h 720000"/>
              <a:gd name="connsiteX5" fmla="*/ 720000 w 720000"/>
              <a:gd name="connsiteY5" fmla="*/ 720000 h 720000"/>
              <a:gd name="connsiteX6" fmla="*/ 0 w 720000"/>
              <a:gd name="connsiteY6" fmla="*/ 72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 h="720000">
                <a:moveTo>
                  <a:pt x="36001" y="36000"/>
                </a:moveTo>
                <a:lnTo>
                  <a:pt x="36001" y="684000"/>
                </a:lnTo>
                <a:lnTo>
                  <a:pt x="684001" y="684000"/>
                </a:lnTo>
                <a:close/>
                <a:moveTo>
                  <a:pt x="0" y="0"/>
                </a:moveTo>
                <a:lnTo>
                  <a:pt x="720000" y="0"/>
                </a:lnTo>
                <a:lnTo>
                  <a:pt x="720000" y="720000"/>
                </a:lnTo>
                <a:lnTo>
                  <a:pt x="0" y="720000"/>
                </a:lnTo>
                <a:close/>
              </a:path>
            </a:pathLst>
          </a:custGeom>
          <a:solidFill>
            <a:srgbClr val="0058A6"/>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pic>
        <p:nvPicPr>
          <p:cNvPr id="4" name="그림 3">
            <a:extLst>
              <a:ext uri="{FF2B5EF4-FFF2-40B4-BE49-F238E27FC236}">
                <a16:creationId xmlns:a16="http://schemas.microsoft.com/office/drawing/2014/main" id="{BA91BB4D-CBA6-40F1-BCC7-2490B8C3578E}"/>
              </a:ext>
            </a:extLst>
          </p:cNvPr>
          <p:cNvPicPr>
            <a:picLocks noChangeAspect="1"/>
          </p:cNvPicPr>
          <p:nvPr/>
        </p:nvPicPr>
        <p:blipFill>
          <a:blip r:embed="rId2"/>
          <a:stretch>
            <a:fillRect/>
          </a:stretch>
        </p:blipFill>
        <p:spPr>
          <a:xfrm>
            <a:off x="10444000" y="0"/>
            <a:ext cx="1748000" cy="684000"/>
          </a:xfrm>
          <a:prstGeom prst="rect">
            <a:avLst/>
          </a:prstGeom>
        </p:spPr>
      </p:pic>
      <p:sp>
        <p:nvSpPr>
          <p:cNvPr id="8" name="TextBox 7">
            <a:extLst>
              <a:ext uri="{FF2B5EF4-FFF2-40B4-BE49-F238E27FC236}">
                <a16:creationId xmlns:a16="http://schemas.microsoft.com/office/drawing/2014/main" id="{D1BB231D-81A4-413A-995A-B2FF2172E956}"/>
              </a:ext>
            </a:extLst>
          </p:cNvPr>
          <p:cNvSpPr txBox="1"/>
          <p:nvPr/>
        </p:nvSpPr>
        <p:spPr>
          <a:xfrm>
            <a:off x="3809999" y="1943110"/>
            <a:ext cx="4322027" cy="461665"/>
          </a:xfrm>
          <a:prstGeom prst="rect">
            <a:avLst/>
          </a:prstGeom>
          <a:solidFill>
            <a:schemeClr val="bg1"/>
          </a:solidFill>
        </p:spPr>
        <p:txBody>
          <a:bodyPr wrap="square" rtlCol="0">
            <a:spAutoFit/>
          </a:bodyPr>
          <a:lstStyle/>
          <a:p>
            <a:pPr algn="ctr"/>
            <a:r>
              <a:rPr lang="ko-KR" altLang="en-US" sz="2400" b="1" dirty="0">
                <a:solidFill>
                  <a:srgbClr val="0054A3"/>
                </a:solidFill>
                <a:ea typeface="나눔스퀘어" panose="020B0600000101010101"/>
              </a:rPr>
              <a:t>한반도 이상기후</a:t>
            </a:r>
            <a:r>
              <a:rPr lang="en-US" altLang="ko-KR" sz="2400" b="1" dirty="0">
                <a:solidFill>
                  <a:srgbClr val="0054A3"/>
                </a:solidFill>
                <a:ea typeface="나눔스퀘어" panose="020B0600000101010101"/>
              </a:rPr>
              <a:t> </a:t>
            </a:r>
            <a:r>
              <a:rPr lang="ko-KR" altLang="en-US" sz="2400" dirty="0">
                <a:solidFill>
                  <a:srgbClr val="160967"/>
                </a:solidFill>
                <a:ea typeface="나눔스퀘어" panose="020B0600000101010101"/>
              </a:rPr>
              <a:t>변화 및 분석</a:t>
            </a:r>
          </a:p>
        </p:txBody>
      </p:sp>
      <p:sp>
        <p:nvSpPr>
          <p:cNvPr id="25" name="사각형: 둥근 모서리 24">
            <a:extLst>
              <a:ext uri="{FF2B5EF4-FFF2-40B4-BE49-F238E27FC236}">
                <a16:creationId xmlns:a16="http://schemas.microsoft.com/office/drawing/2014/main" id="{4B7EECBC-A014-426C-8376-B74598825365}"/>
              </a:ext>
            </a:extLst>
          </p:cNvPr>
          <p:cNvSpPr/>
          <p:nvPr/>
        </p:nvSpPr>
        <p:spPr>
          <a:xfrm>
            <a:off x="2414507" y="2996872"/>
            <a:ext cx="1269314" cy="658179"/>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400" b="1" dirty="0">
                <a:solidFill>
                  <a:schemeClr val="tx1">
                    <a:lumMod val="65000"/>
                    <a:lumOff val="35000"/>
                  </a:schemeClr>
                </a:solidFill>
                <a:ea typeface="나눔스퀘어" panose="020B0600000101010101"/>
              </a:rPr>
              <a:t>폭우</a:t>
            </a:r>
            <a:endParaRPr lang="ko-KR" altLang="en-US" sz="2400" dirty="0">
              <a:solidFill>
                <a:schemeClr val="tx1">
                  <a:lumMod val="65000"/>
                  <a:lumOff val="35000"/>
                </a:schemeClr>
              </a:solidFill>
              <a:ea typeface="나눔스퀘어" panose="020B0600000101010101"/>
            </a:endParaRPr>
          </a:p>
        </p:txBody>
      </p:sp>
      <p:sp>
        <p:nvSpPr>
          <p:cNvPr id="27" name="사각형: 둥근 모서리 26">
            <a:extLst>
              <a:ext uri="{FF2B5EF4-FFF2-40B4-BE49-F238E27FC236}">
                <a16:creationId xmlns:a16="http://schemas.microsoft.com/office/drawing/2014/main" id="{936944EC-348D-4C3C-8990-EB1EB3C7B77F}"/>
              </a:ext>
            </a:extLst>
          </p:cNvPr>
          <p:cNvSpPr/>
          <p:nvPr/>
        </p:nvSpPr>
        <p:spPr>
          <a:xfrm>
            <a:off x="3279006" y="4484286"/>
            <a:ext cx="1553193" cy="658179"/>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400" b="1" dirty="0" err="1">
                <a:solidFill>
                  <a:schemeClr val="tx1">
                    <a:lumMod val="65000"/>
                    <a:lumOff val="35000"/>
                  </a:schemeClr>
                </a:solidFill>
                <a:ea typeface="나눔스퀘어" panose="020B0600000101010101"/>
              </a:rPr>
              <a:t>이상저온</a:t>
            </a:r>
            <a:endParaRPr lang="ko-KR" altLang="en-US" sz="2400" dirty="0">
              <a:solidFill>
                <a:schemeClr val="tx1">
                  <a:lumMod val="65000"/>
                  <a:lumOff val="35000"/>
                </a:schemeClr>
              </a:solidFill>
              <a:ea typeface="나눔스퀘어" panose="020B0600000101010101"/>
            </a:endParaRPr>
          </a:p>
        </p:txBody>
      </p:sp>
      <p:sp>
        <p:nvSpPr>
          <p:cNvPr id="28" name="사각형: 둥근 모서리 27">
            <a:extLst>
              <a:ext uri="{FF2B5EF4-FFF2-40B4-BE49-F238E27FC236}">
                <a16:creationId xmlns:a16="http://schemas.microsoft.com/office/drawing/2014/main" id="{00C80BE9-1166-458B-8606-D16E9373AEB2}"/>
              </a:ext>
            </a:extLst>
          </p:cNvPr>
          <p:cNvSpPr/>
          <p:nvPr/>
        </p:nvSpPr>
        <p:spPr>
          <a:xfrm>
            <a:off x="4686513" y="3234010"/>
            <a:ext cx="1553193" cy="658179"/>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400" b="1" dirty="0">
                <a:solidFill>
                  <a:schemeClr val="tx1">
                    <a:lumMod val="65000"/>
                    <a:lumOff val="35000"/>
                  </a:schemeClr>
                </a:solidFill>
                <a:ea typeface="나눔스퀘어" panose="020B0600000101010101"/>
              </a:rPr>
              <a:t>폭염</a:t>
            </a:r>
          </a:p>
        </p:txBody>
      </p:sp>
      <p:sp>
        <p:nvSpPr>
          <p:cNvPr id="29" name="사각형: 둥근 모서리 28">
            <a:extLst>
              <a:ext uri="{FF2B5EF4-FFF2-40B4-BE49-F238E27FC236}">
                <a16:creationId xmlns:a16="http://schemas.microsoft.com/office/drawing/2014/main" id="{24BE880F-CCA1-45F5-B8C2-E14AB0CADD6D}"/>
              </a:ext>
            </a:extLst>
          </p:cNvPr>
          <p:cNvSpPr/>
          <p:nvPr/>
        </p:nvSpPr>
        <p:spPr>
          <a:xfrm>
            <a:off x="6864024" y="2833041"/>
            <a:ext cx="1553193" cy="658179"/>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400" b="1" dirty="0">
                <a:solidFill>
                  <a:schemeClr val="tx1">
                    <a:lumMod val="65000"/>
                    <a:lumOff val="35000"/>
                  </a:schemeClr>
                </a:solidFill>
                <a:ea typeface="나눔스퀘어" panose="020B0600000101010101"/>
              </a:rPr>
              <a:t>가뭄</a:t>
            </a:r>
            <a:endParaRPr lang="ko-KR" altLang="en-US" sz="2400" dirty="0">
              <a:solidFill>
                <a:schemeClr val="tx1">
                  <a:lumMod val="65000"/>
                  <a:lumOff val="35000"/>
                </a:schemeClr>
              </a:solidFill>
            </a:endParaRPr>
          </a:p>
        </p:txBody>
      </p:sp>
      <p:sp>
        <p:nvSpPr>
          <p:cNvPr id="30" name="사각형: 둥근 모서리 29">
            <a:extLst>
              <a:ext uri="{FF2B5EF4-FFF2-40B4-BE49-F238E27FC236}">
                <a16:creationId xmlns:a16="http://schemas.microsoft.com/office/drawing/2014/main" id="{C27EAFB9-84DD-411A-AB6C-77F2A7B4F6FD}"/>
              </a:ext>
            </a:extLst>
          </p:cNvPr>
          <p:cNvSpPr/>
          <p:nvPr/>
        </p:nvSpPr>
        <p:spPr>
          <a:xfrm>
            <a:off x="6393287" y="4731552"/>
            <a:ext cx="1553193" cy="658179"/>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400" b="1" dirty="0">
                <a:solidFill>
                  <a:schemeClr val="tx1">
                    <a:lumMod val="65000"/>
                    <a:lumOff val="35000"/>
                  </a:schemeClr>
                </a:solidFill>
                <a:ea typeface="나눔스퀘어" panose="020B0600000101010101"/>
              </a:rPr>
              <a:t>우박</a:t>
            </a:r>
            <a:endParaRPr lang="ko-KR" altLang="en-US" sz="2400" dirty="0">
              <a:solidFill>
                <a:schemeClr val="tx1">
                  <a:lumMod val="65000"/>
                  <a:lumOff val="35000"/>
                </a:schemeClr>
              </a:solidFill>
              <a:ea typeface="나눔스퀘어" panose="020B0600000101010101"/>
            </a:endParaRPr>
          </a:p>
        </p:txBody>
      </p:sp>
      <p:sp>
        <p:nvSpPr>
          <p:cNvPr id="31" name="사각형: 둥근 모서리 30">
            <a:extLst>
              <a:ext uri="{FF2B5EF4-FFF2-40B4-BE49-F238E27FC236}">
                <a16:creationId xmlns:a16="http://schemas.microsoft.com/office/drawing/2014/main" id="{75FB7CFC-19D1-4C04-A199-07A041DECDE0}"/>
              </a:ext>
            </a:extLst>
          </p:cNvPr>
          <p:cNvSpPr/>
          <p:nvPr/>
        </p:nvSpPr>
        <p:spPr>
          <a:xfrm>
            <a:off x="8613756" y="3805706"/>
            <a:ext cx="1553193" cy="658179"/>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400" b="1" dirty="0">
                <a:solidFill>
                  <a:schemeClr val="tx1">
                    <a:lumMod val="65000"/>
                    <a:lumOff val="35000"/>
                  </a:schemeClr>
                </a:solidFill>
                <a:ea typeface="나눔스퀘어" panose="020B0600000101010101"/>
              </a:rPr>
              <a:t>폭설</a:t>
            </a:r>
            <a:endParaRPr lang="ko-KR" altLang="en-US" sz="2400" dirty="0">
              <a:solidFill>
                <a:schemeClr val="tx1">
                  <a:lumMod val="65000"/>
                  <a:lumOff val="35000"/>
                </a:schemeClr>
              </a:solidFill>
              <a:ea typeface="나눔스퀘어" panose="020B0600000101010101"/>
            </a:endParaRPr>
          </a:p>
        </p:txBody>
      </p:sp>
      <p:sp>
        <p:nvSpPr>
          <p:cNvPr id="26" name="TextBox 25">
            <a:extLst>
              <a:ext uri="{FF2B5EF4-FFF2-40B4-BE49-F238E27FC236}">
                <a16:creationId xmlns:a16="http://schemas.microsoft.com/office/drawing/2014/main" id="{7B55B6F8-37C6-4BE2-8737-3CC17DDAF8DD}"/>
              </a:ext>
            </a:extLst>
          </p:cNvPr>
          <p:cNvSpPr txBox="1"/>
          <p:nvPr/>
        </p:nvSpPr>
        <p:spPr>
          <a:xfrm>
            <a:off x="19107" y="736706"/>
            <a:ext cx="12192000" cy="6138000"/>
          </a:xfrm>
          <a:prstGeom prst="rect">
            <a:avLst/>
          </a:prstGeom>
          <a:solidFill>
            <a:schemeClr val="bg1">
              <a:lumMod val="95000"/>
              <a:alpha val="70000"/>
            </a:schemeClr>
          </a:solidFill>
        </p:spPr>
        <p:txBody>
          <a:bodyPr wrap="square" rtlCol="0">
            <a:spAutoFit/>
          </a:bodyPr>
          <a:lstStyle/>
          <a:p>
            <a:endParaRPr lang="ko-KR" altLang="en-US" dirty="0"/>
          </a:p>
        </p:txBody>
      </p:sp>
      <p:sp>
        <p:nvSpPr>
          <p:cNvPr id="7" name="직사각형 6">
            <a:extLst>
              <a:ext uri="{FF2B5EF4-FFF2-40B4-BE49-F238E27FC236}">
                <a16:creationId xmlns:a16="http://schemas.microsoft.com/office/drawing/2014/main" id="{47770C0A-866F-4828-A625-8DA07787CB2C}"/>
              </a:ext>
            </a:extLst>
          </p:cNvPr>
          <p:cNvSpPr/>
          <p:nvPr/>
        </p:nvSpPr>
        <p:spPr>
          <a:xfrm>
            <a:off x="2850212" y="3011234"/>
            <a:ext cx="6491572" cy="1816504"/>
          </a:xfrm>
          <a:prstGeom prst="rect">
            <a:avLst/>
          </a:prstGeom>
          <a:noFill/>
          <a:ln w="19050">
            <a:no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2800" b="1" i="0" u="none" strike="noStrike" kern="1200" cap="none" spc="0" normalizeH="0" baseline="0" noProof="0" dirty="0">
                <a:ln>
                  <a:noFill/>
                </a:ln>
                <a:solidFill>
                  <a:srgbClr val="0054A3"/>
                </a:solidFill>
                <a:effectLst/>
                <a:uLnTx/>
                <a:uFillTx/>
                <a:latin typeface="맑은 고딕" panose="020F0502020204030204"/>
                <a:ea typeface="나눔스퀘어" panose="020B0600000101010101"/>
                <a:cs typeface="+mn-cs"/>
              </a:rPr>
              <a:t>서울</a:t>
            </a:r>
            <a:r>
              <a:rPr kumimoji="0" lang="ko-KR" altLang="en-US" sz="2800" b="0" i="0" u="none" strike="noStrike" kern="1200" cap="none" spc="0" normalizeH="0" baseline="0" noProof="0" dirty="0">
                <a:ln>
                  <a:noFill/>
                </a:ln>
                <a:solidFill>
                  <a:srgbClr val="160967"/>
                </a:solidFill>
                <a:effectLst/>
                <a:uLnTx/>
                <a:uFillTx/>
                <a:latin typeface="맑은 고딕" panose="020F0502020204030204"/>
                <a:ea typeface="나눔스퀘어" panose="020B0600000101010101"/>
                <a:cs typeface="+mn-cs"/>
              </a:rPr>
              <a:t>의</a:t>
            </a:r>
            <a:r>
              <a:rPr kumimoji="0" lang="ko-KR" altLang="en-US" sz="2800" b="1" i="0" u="none" strike="noStrike" kern="1200" cap="none" spc="0" normalizeH="0" baseline="0" noProof="0" dirty="0">
                <a:ln>
                  <a:noFill/>
                </a:ln>
                <a:solidFill>
                  <a:srgbClr val="160967"/>
                </a:solidFill>
                <a:effectLst/>
                <a:uLnTx/>
                <a:uFillTx/>
                <a:latin typeface="맑은 고딕" panose="020F0502020204030204"/>
                <a:ea typeface="나눔스퀘어" panose="020B0600000101010101"/>
                <a:cs typeface="+mn-cs"/>
              </a:rPr>
              <a:t> </a:t>
            </a:r>
            <a:r>
              <a:rPr kumimoji="0" lang="ko-KR" altLang="en-US" sz="2800" b="0" i="0" u="none" strike="noStrike" kern="1200" cap="none" spc="0" normalizeH="0" baseline="0" noProof="0" dirty="0">
                <a:ln>
                  <a:noFill/>
                </a:ln>
                <a:solidFill>
                  <a:srgbClr val="160967"/>
                </a:solidFill>
                <a:effectLst/>
                <a:uLnTx/>
                <a:uFillTx/>
                <a:latin typeface="맑은 고딕" panose="020F0502020204030204"/>
                <a:ea typeface="나눔스퀘어" panose="020B0600000101010101"/>
                <a:cs typeface="+mn-cs"/>
              </a:rPr>
              <a:t>날씨 데이터를 이용한</a:t>
            </a:r>
            <a:endParaRPr kumimoji="0" lang="en-US" altLang="ko-KR" sz="2800" b="0" i="0" u="none" strike="noStrike" kern="1200" cap="none" spc="0" normalizeH="0" baseline="0" noProof="0" dirty="0">
              <a:ln>
                <a:noFill/>
              </a:ln>
              <a:solidFill>
                <a:srgbClr val="160967"/>
              </a:solidFill>
              <a:effectLst/>
              <a:uLnTx/>
              <a:uFillTx/>
              <a:latin typeface="맑은 고딕" panose="020F0502020204030204"/>
              <a:ea typeface="나눔스퀘어" panose="020B0600000101010101"/>
              <a:cs typeface="+mn-cs"/>
            </a:endParaRPr>
          </a:p>
          <a:p>
            <a:pPr marL="0" marR="0" lvl="0" indent="0" algn="ctr" defTabSz="914400" rtl="0" eaLnBrk="1" fontAlgn="auto" latinLnBrk="1" hangingPunct="1">
              <a:lnSpc>
                <a:spcPct val="150000"/>
              </a:lnSpc>
              <a:spcBef>
                <a:spcPts val="0"/>
              </a:spcBef>
              <a:spcAft>
                <a:spcPts val="0"/>
              </a:spcAft>
              <a:buClrTx/>
              <a:buSzTx/>
              <a:buFontTx/>
              <a:buNone/>
              <a:tabLst/>
              <a:defRPr/>
            </a:pPr>
            <a:r>
              <a:rPr kumimoji="0" lang="ko-KR" altLang="en-US" sz="2800" b="1" i="0" u="none" strike="noStrike" kern="1200" cap="none" spc="0" normalizeH="0" baseline="0" noProof="0" dirty="0">
                <a:ln>
                  <a:noFill/>
                </a:ln>
                <a:solidFill>
                  <a:srgbClr val="0054A3"/>
                </a:solidFill>
                <a:effectLst/>
                <a:uLnTx/>
                <a:uFillTx/>
                <a:latin typeface="맑은 고딕" panose="020F0502020204030204"/>
                <a:ea typeface="나눔스퀘어" panose="020B0600000101010101"/>
                <a:cs typeface="+mn-cs"/>
              </a:rPr>
              <a:t>폭염</a:t>
            </a:r>
            <a:r>
              <a:rPr kumimoji="0" lang="ko-KR" altLang="en-US" sz="2800" b="1" i="0" u="none" strike="noStrike" kern="1200" cap="none" spc="0" normalizeH="0" baseline="0" noProof="0" dirty="0">
                <a:ln>
                  <a:noFill/>
                </a:ln>
                <a:solidFill>
                  <a:srgbClr val="160967"/>
                </a:solidFill>
                <a:effectLst/>
                <a:uLnTx/>
                <a:uFillTx/>
                <a:latin typeface="맑은 고딕" panose="020F0502020204030204"/>
                <a:ea typeface="나눔스퀘어" panose="020B0600000101010101"/>
                <a:cs typeface="+mn-cs"/>
              </a:rPr>
              <a:t> </a:t>
            </a:r>
            <a:r>
              <a:rPr kumimoji="0" lang="ko-KR" altLang="en-US" sz="2800" b="0" i="0" u="none" strike="noStrike" kern="1200" cap="none" spc="0" normalizeH="0" baseline="0" noProof="0" dirty="0">
                <a:ln>
                  <a:noFill/>
                </a:ln>
                <a:solidFill>
                  <a:srgbClr val="160967"/>
                </a:solidFill>
                <a:effectLst/>
                <a:uLnTx/>
                <a:uFillTx/>
                <a:latin typeface="맑은 고딕" panose="020F0502020204030204"/>
                <a:ea typeface="나눔스퀘어" panose="020B0600000101010101"/>
                <a:cs typeface="+mn-cs"/>
              </a:rPr>
              <a:t>예측</a:t>
            </a:r>
          </a:p>
        </p:txBody>
      </p:sp>
    </p:spTree>
    <p:extLst>
      <p:ext uri="{BB962C8B-B14F-4D97-AF65-F5344CB8AC3E}">
        <p14:creationId xmlns:p14="http://schemas.microsoft.com/office/powerpoint/2010/main" val="193410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800" fill="hold"/>
                                        <p:tgtEl>
                                          <p:spTgt spid="28"/>
                                        </p:tgtEl>
                                        <p:attrNameLst>
                                          <p:attrName>style.color</p:attrName>
                                        </p:attrNameLst>
                                      </p:cBhvr>
                                      <p:to>
                                        <a:srgbClr val="0054A3"/>
                                      </p:to>
                                    </p:animClr>
                                  </p:childTnLst>
                                </p:cTn>
                              </p:par>
                              <p:par>
                                <p:cTn id="7" presetID="9" presetClass="emph" presetSubtype="0" grpId="0" nodeType="withEffect">
                                  <p:stCondLst>
                                    <p:cond delay="0"/>
                                  </p:stCondLst>
                                  <p:endCondLst>
                                    <p:cond evt="onNext" delay="0">
                                      <p:tgtEl>
                                        <p:sldTgt/>
                                      </p:tgtEl>
                                    </p:cond>
                                  </p:endCondLst>
                                  <p:childTnLst>
                                    <p:set>
                                      <p:cBhvr>
                                        <p:cTn id="8" dur="indefinite"/>
                                        <p:tgtEl>
                                          <p:spTgt spid="25"/>
                                        </p:tgtEl>
                                        <p:attrNameLst>
                                          <p:attrName>style.opacity</p:attrName>
                                        </p:attrNameLst>
                                      </p:cBhvr>
                                      <p:to>
                                        <p:strVal val="0.5"/>
                                      </p:to>
                                    </p:set>
                                    <p:animEffect filter="image" prLst="opacity: 0.5">
                                      <p:cBhvr rctx="IE">
                                        <p:cTn id="9" dur="indefinite"/>
                                        <p:tgtEl>
                                          <p:spTgt spid="25"/>
                                        </p:tgtEl>
                                      </p:cBhvr>
                                    </p:animEffect>
                                  </p:childTnLst>
                                </p:cTn>
                              </p:par>
                              <p:par>
                                <p:cTn id="10" presetID="9" presetClass="emph" presetSubtype="0" grpId="0" nodeType="withEffect">
                                  <p:stCondLst>
                                    <p:cond delay="0"/>
                                  </p:stCondLst>
                                  <p:endCondLst>
                                    <p:cond evt="onNext" delay="0">
                                      <p:tgtEl>
                                        <p:sldTgt/>
                                      </p:tgtEl>
                                    </p:cond>
                                  </p:endCondLst>
                                  <p:childTnLst>
                                    <p:set>
                                      <p:cBhvr>
                                        <p:cTn id="11" dur="indefinite"/>
                                        <p:tgtEl>
                                          <p:spTgt spid="27"/>
                                        </p:tgtEl>
                                        <p:attrNameLst>
                                          <p:attrName>style.opacity</p:attrName>
                                        </p:attrNameLst>
                                      </p:cBhvr>
                                      <p:to>
                                        <p:strVal val="0.5"/>
                                      </p:to>
                                    </p:set>
                                    <p:animEffect filter="image" prLst="opacity: 0.5">
                                      <p:cBhvr rctx="IE">
                                        <p:cTn id="12" dur="indefinite"/>
                                        <p:tgtEl>
                                          <p:spTgt spid="27"/>
                                        </p:tgtEl>
                                      </p:cBhvr>
                                    </p:animEffect>
                                  </p:childTnLst>
                                </p:cTn>
                              </p:par>
                              <p:par>
                                <p:cTn id="13" presetID="9" presetClass="emph" presetSubtype="0" grpId="0" nodeType="withEffect">
                                  <p:stCondLst>
                                    <p:cond delay="0"/>
                                  </p:stCondLst>
                                  <p:endCondLst>
                                    <p:cond evt="onNext" delay="0">
                                      <p:tgtEl>
                                        <p:sldTgt/>
                                      </p:tgtEl>
                                    </p:cond>
                                  </p:endCondLst>
                                  <p:childTnLst>
                                    <p:set>
                                      <p:cBhvr>
                                        <p:cTn id="14" dur="indefinite"/>
                                        <p:tgtEl>
                                          <p:spTgt spid="29"/>
                                        </p:tgtEl>
                                        <p:attrNameLst>
                                          <p:attrName>style.opacity</p:attrName>
                                        </p:attrNameLst>
                                      </p:cBhvr>
                                      <p:to>
                                        <p:strVal val="0.5"/>
                                      </p:to>
                                    </p:set>
                                    <p:animEffect filter="image" prLst="opacity: 0.5">
                                      <p:cBhvr rctx="IE">
                                        <p:cTn id="15" dur="indefinite"/>
                                        <p:tgtEl>
                                          <p:spTgt spid="29"/>
                                        </p:tgtEl>
                                      </p:cBhvr>
                                    </p:animEffect>
                                  </p:childTnLst>
                                </p:cTn>
                              </p:par>
                              <p:par>
                                <p:cTn id="16" presetID="9" presetClass="emph" presetSubtype="0" grpId="0" nodeType="withEffect">
                                  <p:stCondLst>
                                    <p:cond delay="0"/>
                                  </p:stCondLst>
                                  <p:endCondLst>
                                    <p:cond evt="onNext" delay="0">
                                      <p:tgtEl>
                                        <p:sldTgt/>
                                      </p:tgtEl>
                                    </p:cond>
                                  </p:endCondLst>
                                  <p:childTnLst>
                                    <p:set>
                                      <p:cBhvr>
                                        <p:cTn id="17" dur="indefinite"/>
                                        <p:tgtEl>
                                          <p:spTgt spid="30"/>
                                        </p:tgtEl>
                                        <p:attrNameLst>
                                          <p:attrName>style.opacity</p:attrName>
                                        </p:attrNameLst>
                                      </p:cBhvr>
                                      <p:to>
                                        <p:strVal val="0.5"/>
                                      </p:to>
                                    </p:set>
                                    <p:animEffect filter="image" prLst="opacity: 0.5">
                                      <p:cBhvr rctx="IE">
                                        <p:cTn id="18" dur="indefinite"/>
                                        <p:tgtEl>
                                          <p:spTgt spid="30"/>
                                        </p:tgtEl>
                                      </p:cBhvr>
                                    </p:animEffect>
                                  </p:childTnLst>
                                </p:cTn>
                              </p:par>
                              <p:par>
                                <p:cTn id="19" presetID="9" presetClass="emph" presetSubtype="0" grpId="0" nodeType="withEffect">
                                  <p:stCondLst>
                                    <p:cond delay="0"/>
                                  </p:stCondLst>
                                  <p:endCondLst>
                                    <p:cond evt="onNext" delay="0">
                                      <p:tgtEl>
                                        <p:sldTgt/>
                                      </p:tgtEl>
                                    </p:cond>
                                  </p:endCondLst>
                                  <p:childTnLst>
                                    <p:set>
                                      <p:cBhvr>
                                        <p:cTn id="20" dur="indefinite"/>
                                        <p:tgtEl>
                                          <p:spTgt spid="31"/>
                                        </p:tgtEl>
                                        <p:attrNameLst>
                                          <p:attrName>style.opacity</p:attrName>
                                        </p:attrNameLst>
                                      </p:cBhvr>
                                      <p:to>
                                        <p:strVal val="0.5"/>
                                      </p:to>
                                    </p:set>
                                    <p:animEffect filter="image" prLst="opacity: 0.5">
                                      <p:cBhvr rctx="IE">
                                        <p:cTn id="21" dur="indefinite"/>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par>
                                <p:cTn id="27" presetID="1" presetClass="exit" presetSubtype="0" fill="hold" grpId="1" nodeType="withEffect">
                                  <p:stCondLst>
                                    <p:cond delay="0"/>
                                  </p:stCondLst>
                                  <p:childTnLst>
                                    <p:set>
                                      <p:cBhvr>
                                        <p:cTn id="28" dur="1" fill="hold">
                                          <p:stCondLst>
                                            <p:cond delay="0"/>
                                          </p:stCondLst>
                                        </p:cTn>
                                        <p:tgtEl>
                                          <p:spTgt spid="28"/>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25"/>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27"/>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29"/>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30"/>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31"/>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26" grpId="0" animBg="1"/>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7C3176EA-4456-4DCA-9977-DA768C32AB1C}"/>
              </a:ext>
            </a:extLst>
          </p:cNvPr>
          <p:cNvCxnSpPr>
            <a:cxnSpLocks/>
          </p:cNvCxnSpPr>
          <p:nvPr/>
        </p:nvCxnSpPr>
        <p:spPr>
          <a:xfrm>
            <a:off x="0" y="720000"/>
            <a:ext cx="12192000" cy="0"/>
          </a:xfrm>
          <a:prstGeom prst="line">
            <a:avLst/>
          </a:prstGeom>
          <a:ln w="25400">
            <a:solidFill>
              <a:srgbClr val="0058A6"/>
            </a:solidFill>
          </a:ln>
        </p:spPr>
        <p:style>
          <a:lnRef idx="1">
            <a:schemeClr val="accent1"/>
          </a:lnRef>
          <a:fillRef idx="0">
            <a:schemeClr val="accent1"/>
          </a:fillRef>
          <a:effectRef idx="0">
            <a:schemeClr val="accent1"/>
          </a:effectRef>
          <a:fontRef idx="minor">
            <a:schemeClr val="tx1"/>
          </a:fontRef>
        </p:style>
      </p:cxnSp>
      <p:sp>
        <p:nvSpPr>
          <p:cNvPr id="20" name="자유형: 도형 19">
            <a:extLst>
              <a:ext uri="{FF2B5EF4-FFF2-40B4-BE49-F238E27FC236}">
                <a16:creationId xmlns:a16="http://schemas.microsoft.com/office/drawing/2014/main" id="{9A1EFC0D-2C03-441D-8B1B-D4C8A3EE7000}"/>
              </a:ext>
            </a:extLst>
          </p:cNvPr>
          <p:cNvSpPr/>
          <p:nvPr/>
        </p:nvSpPr>
        <p:spPr>
          <a:xfrm>
            <a:off x="-1" y="0"/>
            <a:ext cx="720000" cy="720000"/>
          </a:xfrm>
          <a:custGeom>
            <a:avLst/>
            <a:gdLst>
              <a:gd name="connsiteX0" fmla="*/ 36001 w 720000"/>
              <a:gd name="connsiteY0" fmla="*/ 36000 h 720000"/>
              <a:gd name="connsiteX1" fmla="*/ 36001 w 720000"/>
              <a:gd name="connsiteY1" fmla="*/ 684000 h 720000"/>
              <a:gd name="connsiteX2" fmla="*/ 684001 w 720000"/>
              <a:gd name="connsiteY2" fmla="*/ 684000 h 720000"/>
              <a:gd name="connsiteX3" fmla="*/ 0 w 720000"/>
              <a:gd name="connsiteY3" fmla="*/ 0 h 720000"/>
              <a:gd name="connsiteX4" fmla="*/ 720000 w 720000"/>
              <a:gd name="connsiteY4" fmla="*/ 0 h 720000"/>
              <a:gd name="connsiteX5" fmla="*/ 720000 w 720000"/>
              <a:gd name="connsiteY5" fmla="*/ 720000 h 720000"/>
              <a:gd name="connsiteX6" fmla="*/ 0 w 720000"/>
              <a:gd name="connsiteY6" fmla="*/ 72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 h="720000">
                <a:moveTo>
                  <a:pt x="36001" y="36000"/>
                </a:moveTo>
                <a:lnTo>
                  <a:pt x="36001" y="684000"/>
                </a:lnTo>
                <a:lnTo>
                  <a:pt x="684001" y="684000"/>
                </a:lnTo>
                <a:close/>
                <a:moveTo>
                  <a:pt x="0" y="0"/>
                </a:moveTo>
                <a:lnTo>
                  <a:pt x="720000" y="0"/>
                </a:lnTo>
                <a:lnTo>
                  <a:pt x="720000" y="720000"/>
                </a:lnTo>
                <a:lnTo>
                  <a:pt x="0" y="720000"/>
                </a:lnTo>
                <a:close/>
              </a:path>
            </a:pathLst>
          </a:custGeom>
          <a:solidFill>
            <a:srgbClr val="0058A6"/>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pic>
        <p:nvPicPr>
          <p:cNvPr id="21" name="그림 20">
            <a:extLst>
              <a:ext uri="{FF2B5EF4-FFF2-40B4-BE49-F238E27FC236}">
                <a16:creationId xmlns:a16="http://schemas.microsoft.com/office/drawing/2014/main" id="{D957EE6D-D145-41F9-AD67-84CD3B5B61CF}"/>
              </a:ext>
            </a:extLst>
          </p:cNvPr>
          <p:cNvPicPr>
            <a:picLocks noChangeAspect="1"/>
          </p:cNvPicPr>
          <p:nvPr/>
        </p:nvPicPr>
        <p:blipFill>
          <a:blip r:embed="rId2"/>
          <a:stretch>
            <a:fillRect/>
          </a:stretch>
        </p:blipFill>
        <p:spPr>
          <a:xfrm>
            <a:off x="10444000" y="0"/>
            <a:ext cx="1748000" cy="684000"/>
          </a:xfrm>
          <a:prstGeom prst="rect">
            <a:avLst/>
          </a:prstGeom>
        </p:spPr>
      </p:pic>
      <p:pic>
        <p:nvPicPr>
          <p:cNvPr id="4" name="그림 3">
            <a:extLst>
              <a:ext uri="{FF2B5EF4-FFF2-40B4-BE49-F238E27FC236}">
                <a16:creationId xmlns:a16="http://schemas.microsoft.com/office/drawing/2014/main" id="{3DBA4A19-B180-4012-A81E-3DF12B175AD7}"/>
              </a:ext>
            </a:extLst>
          </p:cNvPr>
          <p:cNvPicPr>
            <a:picLocks noChangeAspect="1"/>
          </p:cNvPicPr>
          <p:nvPr/>
        </p:nvPicPr>
        <p:blipFill rotWithShape="1">
          <a:blip r:embed="rId3"/>
          <a:srcRect l="483" t="21472" r="40549" b="7989"/>
          <a:stretch/>
        </p:blipFill>
        <p:spPr>
          <a:xfrm>
            <a:off x="359999" y="2337622"/>
            <a:ext cx="7189365" cy="4023973"/>
          </a:xfrm>
          <a:prstGeom prst="rect">
            <a:avLst/>
          </a:prstGeom>
        </p:spPr>
      </p:pic>
      <p:sp>
        <p:nvSpPr>
          <p:cNvPr id="2" name="TextBox 1">
            <a:extLst>
              <a:ext uri="{FF2B5EF4-FFF2-40B4-BE49-F238E27FC236}">
                <a16:creationId xmlns:a16="http://schemas.microsoft.com/office/drawing/2014/main" id="{6DA20795-B064-4D4E-9A2B-5E214C8B3AB5}"/>
              </a:ext>
            </a:extLst>
          </p:cNvPr>
          <p:cNvSpPr txBox="1"/>
          <p:nvPr/>
        </p:nvSpPr>
        <p:spPr>
          <a:xfrm>
            <a:off x="461394" y="880844"/>
            <a:ext cx="3338819" cy="369332"/>
          </a:xfrm>
          <a:prstGeom prst="rect">
            <a:avLst/>
          </a:prstGeom>
          <a:noFill/>
        </p:spPr>
        <p:txBody>
          <a:bodyPr wrap="square" rtlCol="0">
            <a:spAutoFit/>
          </a:bodyPr>
          <a:lstStyle/>
          <a:p>
            <a:r>
              <a:rPr lang="en-US" altLang="ko-KR" b="1" dirty="0">
                <a:solidFill>
                  <a:srgbClr val="160967"/>
                </a:solidFill>
              </a:rPr>
              <a:t>1. Scatter Plot</a:t>
            </a:r>
            <a:endParaRPr lang="ko-KR" altLang="en-US" b="1" dirty="0">
              <a:solidFill>
                <a:srgbClr val="160967"/>
              </a:solidFill>
            </a:endParaRPr>
          </a:p>
        </p:txBody>
      </p:sp>
      <p:pic>
        <p:nvPicPr>
          <p:cNvPr id="9" name="그림 8">
            <a:extLst>
              <a:ext uri="{FF2B5EF4-FFF2-40B4-BE49-F238E27FC236}">
                <a16:creationId xmlns:a16="http://schemas.microsoft.com/office/drawing/2014/main" id="{7A72D248-662F-4C8C-B6BD-4F1BBBFFFB8F}"/>
              </a:ext>
            </a:extLst>
          </p:cNvPr>
          <p:cNvPicPr>
            <a:picLocks noChangeAspect="1"/>
          </p:cNvPicPr>
          <p:nvPr/>
        </p:nvPicPr>
        <p:blipFill rotWithShape="1">
          <a:blip r:embed="rId3"/>
          <a:srcRect l="53462" t="1757" r="1882" b="85076"/>
          <a:stretch/>
        </p:blipFill>
        <p:spPr>
          <a:xfrm>
            <a:off x="2130803" y="1411019"/>
            <a:ext cx="5444455" cy="755010"/>
          </a:xfrm>
          <a:prstGeom prst="rect">
            <a:avLst/>
          </a:prstGeom>
        </p:spPr>
      </p:pic>
      <p:sp>
        <p:nvSpPr>
          <p:cNvPr id="6" name="TextBox 5">
            <a:extLst>
              <a:ext uri="{FF2B5EF4-FFF2-40B4-BE49-F238E27FC236}">
                <a16:creationId xmlns:a16="http://schemas.microsoft.com/office/drawing/2014/main" id="{FEF73212-EC04-4113-B6E7-827D46CD2CAA}"/>
              </a:ext>
            </a:extLst>
          </p:cNvPr>
          <p:cNvSpPr txBox="1"/>
          <p:nvPr/>
        </p:nvSpPr>
        <p:spPr>
          <a:xfrm>
            <a:off x="7845103" y="2641448"/>
            <a:ext cx="3816991" cy="3416320"/>
          </a:xfrm>
          <a:prstGeom prst="rect">
            <a:avLst/>
          </a:prstGeom>
          <a:noFill/>
        </p:spPr>
        <p:txBody>
          <a:bodyPr wrap="square" rtlCol="0">
            <a:spAutoFit/>
          </a:bodyPr>
          <a:lstStyle/>
          <a:p>
            <a:pPr algn="ctr"/>
            <a:r>
              <a:rPr lang="en-US" altLang="ko-KR" b="1" dirty="0">
                <a:solidFill>
                  <a:srgbClr val="0054A3"/>
                </a:solidFill>
              </a:rPr>
              <a:t>Scatter Plot</a:t>
            </a:r>
            <a:r>
              <a:rPr lang="ko-KR" altLang="en-US" dirty="0">
                <a:solidFill>
                  <a:srgbClr val="160967"/>
                </a:solidFill>
              </a:rPr>
              <a:t>을 사용</a:t>
            </a:r>
            <a:endParaRPr lang="en-US" altLang="ko-KR" dirty="0">
              <a:solidFill>
                <a:srgbClr val="160967"/>
              </a:solidFill>
            </a:endParaRPr>
          </a:p>
          <a:p>
            <a:pPr algn="ctr"/>
            <a:endParaRPr lang="en-US" altLang="ko-KR" dirty="0">
              <a:solidFill>
                <a:srgbClr val="160967"/>
              </a:solidFill>
            </a:endParaRPr>
          </a:p>
          <a:p>
            <a:pPr algn="ctr"/>
            <a:endParaRPr lang="en-US" altLang="ko-KR" dirty="0">
              <a:solidFill>
                <a:srgbClr val="160967"/>
              </a:solidFill>
            </a:endParaRPr>
          </a:p>
          <a:p>
            <a:pPr algn="ctr"/>
            <a:endParaRPr lang="en-US" altLang="ko-KR" dirty="0">
              <a:solidFill>
                <a:srgbClr val="160967"/>
              </a:solidFill>
            </a:endParaRPr>
          </a:p>
          <a:p>
            <a:pPr algn="ctr"/>
            <a:r>
              <a:rPr lang="ko-KR" altLang="en-US" dirty="0">
                <a:solidFill>
                  <a:srgbClr val="160967"/>
                </a:solidFill>
              </a:rPr>
              <a:t>변수 간 </a:t>
            </a:r>
            <a:r>
              <a:rPr lang="ko-KR" altLang="en-US" b="1" dirty="0">
                <a:solidFill>
                  <a:srgbClr val="0054A3"/>
                </a:solidFill>
              </a:rPr>
              <a:t>상관관계</a:t>
            </a:r>
            <a:r>
              <a:rPr lang="ko-KR" altLang="en-US" dirty="0">
                <a:solidFill>
                  <a:srgbClr val="160967"/>
                </a:solidFill>
              </a:rPr>
              <a:t> 분석</a:t>
            </a:r>
            <a:endParaRPr lang="en-US" altLang="ko-KR" dirty="0">
              <a:solidFill>
                <a:srgbClr val="160967"/>
              </a:solidFill>
            </a:endParaRPr>
          </a:p>
          <a:p>
            <a:pPr algn="ctr"/>
            <a:endParaRPr lang="en-US" altLang="ko-KR" dirty="0">
              <a:solidFill>
                <a:srgbClr val="160967"/>
              </a:solidFill>
            </a:endParaRPr>
          </a:p>
          <a:p>
            <a:pPr algn="ctr"/>
            <a:endParaRPr lang="en-US" altLang="ko-KR" dirty="0">
              <a:solidFill>
                <a:srgbClr val="160967"/>
              </a:solidFill>
            </a:endParaRPr>
          </a:p>
          <a:p>
            <a:pPr algn="ctr"/>
            <a:endParaRPr lang="en-US" altLang="ko-KR" dirty="0">
              <a:solidFill>
                <a:srgbClr val="160967"/>
              </a:solidFill>
            </a:endParaRPr>
          </a:p>
          <a:p>
            <a:pPr algn="ctr"/>
            <a:endParaRPr lang="en-US" altLang="ko-KR" dirty="0">
              <a:solidFill>
                <a:srgbClr val="160967"/>
              </a:solidFill>
            </a:endParaRPr>
          </a:p>
          <a:p>
            <a:pPr algn="ctr"/>
            <a:r>
              <a:rPr lang="en-US" altLang="ko-KR" b="1" dirty="0">
                <a:solidFill>
                  <a:srgbClr val="0054A3"/>
                </a:solidFill>
              </a:rPr>
              <a:t>Dropdown</a:t>
            </a:r>
            <a:r>
              <a:rPr lang="ko-KR" altLang="en-US" dirty="0">
                <a:solidFill>
                  <a:srgbClr val="160967"/>
                </a:solidFill>
              </a:rPr>
              <a:t>을 통해 </a:t>
            </a:r>
            <a:r>
              <a:rPr lang="ko-KR" altLang="en-US" b="1" dirty="0">
                <a:solidFill>
                  <a:srgbClr val="0054A3"/>
                </a:solidFill>
              </a:rPr>
              <a:t>데이터 분리</a:t>
            </a:r>
            <a:endParaRPr lang="en-US" altLang="ko-KR" b="1" dirty="0">
              <a:solidFill>
                <a:srgbClr val="0054A3"/>
              </a:solidFill>
            </a:endParaRPr>
          </a:p>
          <a:p>
            <a:pPr algn="ctr"/>
            <a:r>
              <a:rPr lang="en-US" altLang="ko-KR" dirty="0">
                <a:solidFill>
                  <a:srgbClr val="160967"/>
                </a:solidFill>
              </a:rPr>
              <a:t>( 2017 ~ 2021.6 )</a:t>
            </a:r>
          </a:p>
          <a:p>
            <a:pPr algn="ctr"/>
            <a:r>
              <a:rPr lang="en-US" altLang="ko-KR" dirty="0">
                <a:solidFill>
                  <a:srgbClr val="160967"/>
                </a:solidFill>
              </a:rPr>
              <a:t>             </a:t>
            </a:r>
            <a:endParaRPr lang="ko-KR" altLang="en-US" dirty="0">
              <a:solidFill>
                <a:srgbClr val="160967"/>
              </a:solidFill>
            </a:endParaRPr>
          </a:p>
        </p:txBody>
      </p:sp>
      <p:sp>
        <p:nvSpPr>
          <p:cNvPr id="13" name="화살표: 아래쪽 12">
            <a:extLst>
              <a:ext uri="{FF2B5EF4-FFF2-40B4-BE49-F238E27FC236}">
                <a16:creationId xmlns:a16="http://schemas.microsoft.com/office/drawing/2014/main" id="{4C10D2A2-1D99-4059-972E-DEAA0B1A40F1}"/>
              </a:ext>
            </a:extLst>
          </p:cNvPr>
          <p:cNvSpPr/>
          <p:nvPr/>
        </p:nvSpPr>
        <p:spPr>
          <a:xfrm>
            <a:off x="9521502" y="3105329"/>
            <a:ext cx="464191" cy="536894"/>
          </a:xfrm>
          <a:prstGeom prst="downArrow">
            <a:avLst/>
          </a:prstGeom>
          <a:solidFill>
            <a:srgbClr val="0058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화살표: 아래쪽 17">
            <a:extLst>
              <a:ext uri="{FF2B5EF4-FFF2-40B4-BE49-F238E27FC236}">
                <a16:creationId xmlns:a16="http://schemas.microsoft.com/office/drawing/2014/main" id="{EE8E937B-2912-4A1E-9B52-2B7393B5CCD9}"/>
              </a:ext>
            </a:extLst>
          </p:cNvPr>
          <p:cNvSpPr/>
          <p:nvPr/>
        </p:nvSpPr>
        <p:spPr>
          <a:xfrm>
            <a:off x="9521505" y="4349608"/>
            <a:ext cx="464191" cy="536894"/>
          </a:xfrm>
          <a:prstGeom prst="downArrow">
            <a:avLst/>
          </a:prstGeom>
          <a:solidFill>
            <a:srgbClr val="0058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61A0301B-920D-48BE-B1A7-6F90826BAA23}"/>
              </a:ext>
            </a:extLst>
          </p:cNvPr>
          <p:cNvSpPr txBox="1"/>
          <p:nvPr/>
        </p:nvSpPr>
        <p:spPr>
          <a:xfrm>
            <a:off x="719999" y="67613"/>
            <a:ext cx="3819344" cy="584775"/>
          </a:xfrm>
          <a:prstGeom prst="rect">
            <a:avLst/>
          </a:prstGeom>
          <a:noFill/>
        </p:spPr>
        <p:txBody>
          <a:bodyPr wrap="square" rtlCol="0">
            <a:spAutoFit/>
          </a:bodyPr>
          <a:lstStyle/>
          <a:p>
            <a:r>
              <a:rPr lang="en-US" altLang="ko-KR" sz="3200" b="1" dirty="0">
                <a:solidFill>
                  <a:srgbClr val="160967"/>
                </a:solidFill>
                <a:latin typeface="나눔스퀘어" panose="020B0600000101010101" pitchFamily="50" charset="-127"/>
                <a:ea typeface="나눔스퀘어" panose="020B0600000101010101" pitchFamily="50" charset="-127"/>
              </a:rPr>
              <a:t>04.</a:t>
            </a:r>
            <a:r>
              <a:rPr lang="ko-KR" altLang="en-US" sz="3200" b="1" dirty="0">
                <a:solidFill>
                  <a:srgbClr val="160967"/>
                </a:solidFill>
                <a:latin typeface="나눔스퀘어" panose="020B0600000101010101" pitchFamily="50" charset="-127"/>
                <a:ea typeface="나눔스퀘어" panose="020B0600000101010101" pitchFamily="50" charset="-127"/>
              </a:rPr>
              <a:t>대시보드 </a:t>
            </a:r>
            <a:r>
              <a:rPr lang="en-US" altLang="ko-KR" sz="2000" b="1" dirty="0">
                <a:solidFill>
                  <a:srgbClr val="160967"/>
                </a:solidFill>
                <a:latin typeface="나눔스퀘어" panose="020B0600000101010101" pitchFamily="50" charset="-127"/>
                <a:ea typeface="나눔스퀘어" panose="020B0600000101010101" pitchFamily="50" charset="-127"/>
              </a:rPr>
              <a:t>- </a:t>
            </a:r>
            <a:r>
              <a:rPr lang="ko-KR" altLang="en-US" sz="2000" b="1" dirty="0">
                <a:solidFill>
                  <a:srgbClr val="160967"/>
                </a:solidFill>
                <a:latin typeface="나눔스퀘어" panose="020B0600000101010101" pitchFamily="50" charset="-127"/>
                <a:ea typeface="나눔스퀘어" panose="020B0600000101010101" pitchFamily="50" charset="-127"/>
              </a:rPr>
              <a:t>구성</a:t>
            </a:r>
          </a:p>
        </p:txBody>
      </p:sp>
    </p:spTree>
    <p:extLst>
      <p:ext uri="{BB962C8B-B14F-4D97-AF65-F5344CB8AC3E}">
        <p14:creationId xmlns:p14="http://schemas.microsoft.com/office/powerpoint/2010/main" val="390596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CE088B23-4E88-417F-B780-0D3F45CD5074}"/>
              </a:ext>
            </a:extLst>
          </p:cNvPr>
          <p:cNvPicPr>
            <a:picLocks noChangeAspect="1"/>
          </p:cNvPicPr>
          <p:nvPr/>
        </p:nvPicPr>
        <p:blipFill>
          <a:blip r:embed="rId2"/>
          <a:stretch>
            <a:fillRect/>
          </a:stretch>
        </p:blipFill>
        <p:spPr>
          <a:xfrm>
            <a:off x="1173148" y="1512531"/>
            <a:ext cx="5254130" cy="4704867"/>
          </a:xfrm>
          <a:prstGeom prst="rect">
            <a:avLst/>
          </a:prstGeom>
        </p:spPr>
      </p:pic>
      <p:cxnSp>
        <p:nvCxnSpPr>
          <p:cNvPr id="3" name="직선 연결선 2">
            <a:extLst>
              <a:ext uri="{FF2B5EF4-FFF2-40B4-BE49-F238E27FC236}">
                <a16:creationId xmlns:a16="http://schemas.microsoft.com/office/drawing/2014/main" id="{7C3176EA-4456-4DCA-9977-DA768C32AB1C}"/>
              </a:ext>
            </a:extLst>
          </p:cNvPr>
          <p:cNvCxnSpPr>
            <a:cxnSpLocks/>
          </p:cNvCxnSpPr>
          <p:nvPr/>
        </p:nvCxnSpPr>
        <p:spPr>
          <a:xfrm>
            <a:off x="0" y="720000"/>
            <a:ext cx="12192000" cy="0"/>
          </a:xfrm>
          <a:prstGeom prst="line">
            <a:avLst/>
          </a:prstGeom>
          <a:ln w="25400">
            <a:solidFill>
              <a:srgbClr val="0058A6"/>
            </a:solidFill>
          </a:ln>
        </p:spPr>
        <p:style>
          <a:lnRef idx="1">
            <a:schemeClr val="accent1"/>
          </a:lnRef>
          <a:fillRef idx="0">
            <a:schemeClr val="accent1"/>
          </a:fillRef>
          <a:effectRef idx="0">
            <a:schemeClr val="accent1"/>
          </a:effectRef>
          <a:fontRef idx="minor">
            <a:schemeClr val="tx1"/>
          </a:fontRef>
        </p:style>
      </p:cxnSp>
      <p:sp>
        <p:nvSpPr>
          <p:cNvPr id="20" name="자유형: 도형 19">
            <a:extLst>
              <a:ext uri="{FF2B5EF4-FFF2-40B4-BE49-F238E27FC236}">
                <a16:creationId xmlns:a16="http://schemas.microsoft.com/office/drawing/2014/main" id="{9A1EFC0D-2C03-441D-8B1B-D4C8A3EE7000}"/>
              </a:ext>
            </a:extLst>
          </p:cNvPr>
          <p:cNvSpPr/>
          <p:nvPr/>
        </p:nvSpPr>
        <p:spPr>
          <a:xfrm>
            <a:off x="-1" y="0"/>
            <a:ext cx="720000" cy="720000"/>
          </a:xfrm>
          <a:custGeom>
            <a:avLst/>
            <a:gdLst>
              <a:gd name="connsiteX0" fmla="*/ 36001 w 720000"/>
              <a:gd name="connsiteY0" fmla="*/ 36000 h 720000"/>
              <a:gd name="connsiteX1" fmla="*/ 36001 w 720000"/>
              <a:gd name="connsiteY1" fmla="*/ 684000 h 720000"/>
              <a:gd name="connsiteX2" fmla="*/ 684001 w 720000"/>
              <a:gd name="connsiteY2" fmla="*/ 684000 h 720000"/>
              <a:gd name="connsiteX3" fmla="*/ 0 w 720000"/>
              <a:gd name="connsiteY3" fmla="*/ 0 h 720000"/>
              <a:gd name="connsiteX4" fmla="*/ 720000 w 720000"/>
              <a:gd name="connsiteY4" fmla="*/ 0 h 720000"/>
              <a:gd name="connsiteX5" fmla="*/ 720000 w 720000"/>
              <a:gd name="connsiteY5" fmla="*/ 720000 h 720000"/>
              <a:gd name="connsiteX6" fmla="*/ 0 w 720000"/>
              <a:gd name="connsiteY6" fmla="*/ 72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 h="720000">
                <a:moveTo>
                  <a:pt x="36001" y="36000"/>
                </a:moveTo>
                <a:lnTo>
                  <a:pt x="36001" y="684000"/>
                </a:lnTo>
                <a:lnTo>
                  <a:pt x="684001" y="684000"/>
                </a:lnTo>
                <a:close/>
                <a:moveTo>
                  <a:pt x="0" y="0"/>
                </a:moveTo>
                <a:lnTo>
                  <a:pt x="720000" y="0"/>
                </a:lnTo>
                <a:lnTo>
                  <a:pt x="720000" y="720000"/>
                </a:lnTo>
                <a:lnTo>
                  <a:pt x="0" y="720000"/>
                </a:lnTo>
                <a:close/>
              </a:path>
            </a:pathLst>
          </a:custGeom>
          <a:solidFill>
            <a:srgbClr val="0058A6"/>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pic>
        <p:nvPicPr>
          <p:cNvPr id="21" name="그림 20">
            <a:extLst>
              <a:ext uri="{FF2B5EF4-FFF2-40B4-BE49-F238E27FC236}">
                <a16:creationId xmlns:a16="http://schemas.microsoft.com/office/drawing/2014/main" id="{D957EE6D-D145-41F9-AD67-84CD3B5B61CF}"/>
              </a:ext>
            </a:extLst>
          </p:cNvPr>
          <p:cNvPicPr>
            <a:picLocks noChangeAspect="1"/>
          </p:cNvPicPr>
          <p:nvPr/>
        </p:nvPicPr>
        <p:blipFill>
          <a:blip r:embed="rId3"/>
          <a:stretch>
            <a:fillRect/>
          </a:stretch>
        </p:blipFill>
        <p:spPr>
          <a:xfrm>
            <a:off x="10444000" y="0"/>
            <a:ext cx="1748000" cy="684000"/>
          </a:xfrm>
          <a:prstGeom prst="rect">
            <a:avLst/>
          </a:prstGeom>
        </p:spPr>
      </p:pic>
      <p:sp>
        <p:nvSpPr>
          <p:cNvPr id="9" name="TextBox 8">
            <a:extLst>
              <a:ext uri="{FF2B5EF4-FFF2-40B4-BE49-F238E27FC236}">
                <a16:creationId xmlns:a16="http://schemas.microsoft.com/office/drawing/2014/main" id="{B7B1F6C3-D908-4C3E-8FB3-4BF9A1295A0F}"/>
              </a:ext>
            </a:extLst>
          </p:cNvPr>
          <p:cNvSpPr txBox="1"/>
          <p:nvPr/>
        </p:nvSpPr>
        <p:spPr>
          <a:xfrm>
            <a:off x="461394" y="880844"/>
            <a:ext cx="3338819" cy="369332"/>
          </a:xfrm>
          <a:prstGeom prst="rect">
            <a:avLst/>
          </a:prstGeom>
          <a:noFill/>
        </p:spPr>
        <p:txBody>
          <a:bodyPr wrap="square" rtlCol="0">
            <a:spAutoFit/>
          </a:bodyPr>
          <a:lstStyle/>
          <a:p>
            <a:r>
              <a:rPr lang="en-US" altLang="ko-KR" b="1" dirty="0">
                <a:solidFill>
                  <a:srgbClr val="160967"/>
                </a:solidFill>
              </a:rPr>
              <a:t>2. Radar chart</a:t>
            </a:r>
            <a:endParaRPr lang="ko-KR" altLang="en-US" b="1" dirty="0">
              <a:solidFill>
                <a:srgbClr val="160967"/>
              </a:solidFill>
            </a:endParaRPr>
          </a:p>
        </p:txBody>
      </p:sp>
      <p:sp>
        <p:nvSpPr>
          <p:cNvPr id="5" name="TextBox 4">
            <a:extLst>
              <a:ext uri="{FF2B5EF4-FFF2-40B4-BE49-F238E27FC236}">
                <a16:creationId xmlns:a16="http://schemas.microsoft.com/office/drawing/2014/main" id="{DEC94855-BC23-4937-B0A2-188485CDA4F7}"/>
              </a:ext>
            </a:extLst>
          </p:cNvPr>
          <p:cNvSpPr txBox="1"/>
          <p:nvPr/>
        </p:nvSpPr>
        <p:spPr>
          <a:xfrm>
            <a:off x="7558480" y="2295305"/>
            <a:ext cx="3959603" cy="2862322"/>
          </a:xfrm>
          <a:prstGeom prst="rect">
            <a:avLst/>
          </a:prstGeom>
          <a:noFill/>
        </p:spPr>
        <p:txBody>
          <a:bodyPr wrap="square" rtlCol="0">
            <a:spAutoFit/>
          </a:bodyPr>
          <a:lstStyle/>
          <a:p>
            <a:pPr algn="ctr"/>
            <a:r>
              <a:rPr lang="ko-KR" altLang="en-US" b="1" dirty="0">
                <a:solidFill>
                  <a:srgbClr val="0054A3"/>
                </a:solidFill>
              </a:rPr>
              <a:t>선형 회귀</a:t>
            </a:r>
            <a:r>
              <a:rPr lang="ko-KR" altLang="en-US" dirty="0">
                <a:solidFill>
                  <a:srgbClr val="160967"/>
                </a:solidFill>
              </a:rPr>
              <a:t> 모델 사용</a:t>
            </a:r>
            <a:endParaRPr lang="en-US" altLang="ko-KR" dirty="0">
              <a:solidFill>
                <a:srgbClr val="160967"/>
              </a:solidFill>
            </a:endParaRPr>
          </a:p>
          <a:p>
            <a:pPr algn="ctr"/>
            <a:endParaRPr lang="en-US" altLang="ko-KR" dirty="0">
              <a:solidFill>
                <a:srgbClr val="160967"/>
              </a:solidFill>
            </a:endParaRPr>
          </a:p>
          <a:p>
            <a:pPr algn="ctr"/>
            <a:endParaRPr lang="en-US" altLang="ko-KR" dirty="0">
              <a:solidFill>
                <a:srgbClr val="160967"/>
              </a:solidFill>
            </a:endParaRPr>
          </a:p>
          <a:p>
            <a:pPr algn="ctr"/>
            <a:endParaRPr lang="en-US" altLang="ko-KR" dirty="0">
              <a:solidFill>
                <a:srgbClr val="160967"/>
              </a:solidFill>
            </a:endParaRPr>
          </a:p>
          <a:p>
            <a:pPr algn="ctr"/>
            <a:r>
              <a:rPr lang="ko-KR" altLang="en-US" dirty="0">
                <a:solidFill>
                  <a:srgbClr val="160967"/>
                </a:solidFill>
              </a:rPr>
              <a:t>분석모델의 </a:t>
            </a:r>
            <a:r>
              <a:rPr lang="ko-KR" altLang="en-US" b="1" dirty="0">
                <a:solidFill>
                  <a:srgbClr val="0054A3"/>
                </a:solidFill>
              </a:rPr>
              <a:t>추정치</a:t>
            </a:r>
            <a:r>
              <a:rPr lang="ko-KR" altLang="en-US" dirty="0">
                <a:solidFill>
                  <a:srgbClr val="160967"/>
                </a:solidFill>
              </a:rPr>
              <a:t> 사용</a:t>
            </a:r>
            <a:r>
              <a:rPr lang="en-US" altLang="ko-KR" dirty="0">
                <a:solidFill>
                  <a:srgbClr val="160967"/>
                </a:solidFill>
              </a:rPr>
              <a:t>(%)</a:t>
            </a:r>
          </a:p>
          <a:p>
            <a:pPr algn="ctr"/>
            <a:endParaRPr lang="en-US" altLang="ko-KR" dirty="0">
              <a:solidFill>
                <a:srgbClr val="160967"/>
              </a:solidFill>
            </a:endParaRPr>
          </a:p>
          <a:p>
            <a:pPr algn="ctr"/>
            <a:endParaRPr lang="en-US" altLang="ko-KR" dirty="0">
              <a:solidFill>
                <a:srgbClr val="160967"/>
              </a:solidFill>
            </a:endParaRPr>
          </a:p>
          <a:p>
            <a:pPr algn="ctr"/>
            <a:endParaRPr lang="en-US" altLang="ko-KR" dirty="0">
              <a:solidFill>
                <a:srgbClr val="160967"/>
              </a:solidFill>
            </a:endParaRPr>
          </a:p>
          <a:p>
            <a:pPr algn="ctr"/>
            <a:r>
              <a:rPr lang="en-US" altLang="ko-KR" dirty="0">
                <a:solidFill>
                  <a:srgbClr val="160967"/>
                </a:solidFill>
              </a:rPr>
              <a:t>1~7</a:t>
            </a:r>
            <a:r>
              <a:rPr lang="ko-KR" altLang="en-US" dirty="0">
                <a:solidFill>
                  <a:srgbClr val="160967"/>
                </a:solidFill>
              </a:rPr>
              <a:t>일 후 </a:t>
            </a:r>
            <a:r>
              <a:rPr lang="ko-KR" altLang="en-US" b="1" dirty="0">
                <a:solidFill>
                  <a:srgbClr val="0054A3"/>
                </a:solidFill>
              </a:rPr>
              <a:t>최고기온 예측에 특정 변수들이 미치는 영향의 정도</a:t>
            </a:r>
            <a:r>
              <a:rPr lang="ko-KR" altLang="en-US" dirty="0">
                <a:solidFill>
                  <a:srgbClr val="160967"/>
                </a:solidFill>
              </a:rPr>
              <a:t> 시각화 </a:t>
            </a:r>
            <a:endParaRPr lang="en-US" altLang="ko-KR" dirty="0">
              <a:solidFill>
                <a:srgbClr val="160967"/>
              </a:solidFill>
            </a:endParaRPr>
          </a:p>
        </p:txBody>
      </p:sp>
      <p:sp>
        <p:nvSpPr>
          <p:cNvPr id="6" name="화살표: 아래쪽 5">
            <a:extLst>
              <a:ext uri="{FF2B5EF4-FFF2-40B4-BE49-F238E27FC236}">
                <a16:creationId xmlns:a16="http://schemas.microsoft.com/office/drawing/2014/main" id="{F32E23A5-DD25-40A8-92A4-4E87968F9277}"/>
              </a:ext>
            </a:extLst>
          </p:cNvPr>
          <p:cNvSpPr/>
          <p:nvPr/>
        </p:nvSpPr>
        <p:spPr>
          <a:xfrm>
            <a:off x="9324362" y="2776757"/>
            <a:ext cx="427838" cy="521785"/>
          </a:xfrm>
          <a:prstGeom prst="downArrow">
            <a:avLst/>
          </a:prstGeom>
          <a:solidFill>
            <a:srgbClr val="0058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p>
          <a:p>
            <a:pPr algn="ctr"/>
            <a:endParaRPr lang="en-US" altLang="ko-KR" dirty="0"/>
          </a:p>
          <a:p>
            <a:pPr algn="ctr"/>
            <a:endParaRPr lang="ko-KR" altLang="en-US" dirty="0"/>
          </a:p>
        </p:txBody>
      </p:sp>
      <p:sp>
        <p:nvSpPr>
          <p:cNvPr id="12" name="화살표: 아래쪽 11">
            <a:extLst>
              <a:ext uri="{FF2B5EF4-FFF2-40B4-BE49-F238E27FC236}">
                <a16:creationId xmlns:a16="http://schemas.microsoft.com/office/drawing/2014/main" id="{7015E945-8A4E-41FA-96D4-F2674BD65B57}"/>
              </a:ext>
            </a:extLst>
          </p:cNvPr>
          <p:cNvSpPr/>
          <p:nvPr/>
        </p:nvSpPr>
        <p:spPr>
          <a:xfrm>
            <a:off x="9324362" y="3864965"/>
            <a:ext cx="427838" cy="521785"/>
          </a:xfrm>
          <a:prstGeom prst="downArrow">
            <a:avLst/>
          </a:prstGeom>
          <a:solidFill>
            <a:srgbClr val="0058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p>
          <a:p>
            <a:pPr algn="ctr"/>
            <a:endParaRPr lang="en-US" altLang="ko-KR" dirty="0"/>
          </a:p>
          <a:p>
            <a:pPr algn="ctr"/>
            <a:endParaRPr lang="ko-KR" altLang="en-US" dirty="0"/>
          </a:p>
        </p:txBody>
      </p:sp>
      <p:cxnSp>
        <p:nvCxnSpPr>
          <p:cNvPr id="11" name="연결선: 꺾임 10">
            <a:extLst>
              <a:ext uri="{FF2B5EF4-FFF2-40B4-BE49-F238E27FC236}">
                <a16:creationId xmlns:a16="http://schemas.microsoft.com/office/drawing/2014/main" id="{865B2D8F-FA77-419E-BC80-90FCE1ED06F8}"/>
              </a:ext>
            </a:extLst>
          </p:cNvPr>
          <p:cNvCxnSpPr>
            <a:cxnSpLocks/>
          </p:cNvCxnSpPr>
          <p:nvPr/>
        </p:nvCxnSpPr>
        <p:spPr>
          <a:xfrm flipV="1">
            <a:off x="6014906" y="1149400"/>
            <a:ext cx="1132514" cy="9814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35E90D5-51F2-41BC-A7D4-6C42A0F36D47}"/>
              </a:ext>
            </a:extLst>
          </p:cNvPr>
          <p:cNvSpPr txBox="1"/>
          <p:nvPr/>
        </p:nvSpPr>
        <p:spPr>
          <a:xfrm>
            <a:off x="7147420" y="956345"/>
            <a:ext cx="3439486" cy="646331"/>
          </a:xfrm>
          <a:prstGeom prst="rect">
            <a:avLst/>
          </a:prstGeom>
          <a:noFill/>
        </p:spPr>
        <p:txBody>
          <a:bodyPr wrap="square" rtlCol="0">
            <a:spAutoFit/>
          </a:bodyPr>
          <a:lstStyle/>
          <a:p>
            <a:r>
              <a:rPr lang="ko-KR" altLang="en-US" dirty="0">
                <a:solidFill>
                  <a:srgbClr val="160967"/>
                </a:solidFill>
              </a:rPr>
              <a:t>텍스트에 </a:t>
            </a:r>
            <a:r>
              <a:rPr lang="ko-KR" altLang="en-US" b="1" dirty="0">
                <a:solidFill>
                  <a:srgbClr val="0054A3"/>
                </a:solidFill>
              </a:rPr>
              <a:t>마우스오버</a:t>
            </a:r>
            <a:r>
              <a:rPr lang="ko-KR" altLang="en-US" dirty="0">
                <a:solidFill>
                  <a:srgbClr val="160967"/>
                </a:solidFill>
              </a:rPr>
              <a:t> 시 관련 </a:t>
            </a:r>
            <a:r>
              <a:rPr lang="ko-KR" altLang="en-US" b="1" dirty="0">
                <a:solidFill>
                  <a:srgbClr val="0054A3"/>
                </a:solidFill>
              </a:rPr>
              <a:t>변수의 색</a:t>
            </a:r>
            <a:r>
              <a:rPr lang="ko-KR" altLang="en-US" dirty="0">
                <a:solidFill>
                  <a:srgbClr val="160967"/>
                </a:solidFill>
              </a:rPr>
              <a:t>을 </a:t>
            </a:r>
            <a:r>
              <a:rPr lang="ko-KR" altLang="en-US" b="1" dirty="0" err="1">
                <a:solidFill>
                  <a:srgbClr val="0054A3"/>
                </a:solidFill>
              </a:rPr>
              <a:t>레이터차트</a:t>
            </a:r>
            <a:r>
              <a:rPr lang="ko-KR" altLang="en-US" dirty="0" err="1">
                <a:solidFill>
                  <a:srgbClr val="160967"/>
                </a:solidFill>
              </a:rPr>
              <a:t>에</a:t>
            </a:r>
            <a:r>
              <a:rPr lang="ko-KR" altLang="en-US" dirty="0">
                <a:solidFill>
                  <a:srgbClr val="160967"/>
                </a:solidFill>
              </a:rPr>
              <a:t> 표현</a:t>
            </a:r>
          </a:p>
        </p:txBody>
      </p:sp>
      <p:sp>
        <p:nvSpPr>
          <p:cNvPr id="15" name="TextBox 14">
            <a:extLst>
              <a:ext uri="{FF2B5EF4-FFF2-40B4-BE49-F238E27FC236}">
                <a16:creationId xmlns:a16="http://schemas.microsoft.com/office/drawing/2014/main" id="{B00F6043-4278-404B-88EF-C52043830568}"/>
              </a:ext>
            </a:extLst>
          </p:cNvPr>
          <p:cNvSpPr txBox="1"/>
          <p:nvPr/>
        </p:nvSpPr>
        <p:spPr>
          <a:xfrm>
            <a:off x="719999" y="67613"/>
            <a:ext cx="3819344" cy="584775"/>
          </a:xfrm>
          <a:prstGeom prst="rect">
            <a:avLst/>
          </a:prstGeom>
          <a:noFill/>
        </p:spPr>
        <p:txBody>
          <a:bodyPr wrap="square" rtlCol="0">
            <a:spAutoFit/>
          </a:bodyPr>
          <a:lstStyle/>
          <a:p>
            <a:r>
              <a:rPr lang="en-US" altLang="ko-KR" sz="3200" b="1" dirty="0">
                <a:solidFill>
                  <a:srgbClr val="160967"/>
                </a:solidFill>
                <a:latin typeface="나눔스퀘어" panose="020B0600000101010101" pitchFamily="50" charset="-127"/>
                <a:ea typeface="나눔스퀘어" panose="020B0600000101010101" pitchFamily="50" charset="-127"/>
              </a:rPr>
              <a:t>04.</a:t>
            </a:r>
            <a:r>
              <a:rPr lang="ko-KR" altLang="en-US" sz="3200" b="1" dirty="0">
                <a:solidFill>
                  <a:srgbClr val="160967"/>
                </a:solidFill>
                <a:latin typeface="나눔스퀘어" panose="020B0600000101010101" pitchFamily="50" charset="-127"/>
                <a:ea typeface="나눔스퀘어" panose="020B0600000101010101" pitchFamily="50" charset="-127"/>
              </a:rPr>
              <a:t>대시보드 </a:t>
            </a:r>
            <a:r>
              <a:rPr lang="en-US" altLang="ko-KR" sz="2000" b="1" dirty="0">
                <a:solidFill>
                  <a:srgbClr val="160967"/>
                </a:solidFill>
                <a:latin typeface="나눔스퀘어" panose="020B0600000101010101" pitchFamily="50" charset="-127"/>
                <a:ea typeface="나눔스퀘어" panose="020B0600000101010101" pitchFamily="50" charset="-127"/>
              </a:rPr>
              <a:t>- </a:t>
            </a:r>
            <a:r>
              <a:rPr lang="ko-KR" altLang="en-US" sz="2000" b="1" dirty="0">
                <a:solidFill>
                  <a:srgbClr val="160967"/>
                </a:solidFill>
                <a:latin typeface="나눔스퀘어" panose="020B0600000101010101" pitchFamily="50" charset="-127"/>
                <a:ea typeface="나눔스퀘어" panose="020B0600000101010101" pitchFamily="50" charset="-127"/>
              </a:rPr>
              <a:t>구성</a:t>
            </a:r>
          </a:p>
        </p:txBody>
      </p:sp>
    </p:spTree>
    <p:extLst>
      <p:ext uri="{BB962C8B-B14F-4D97-AF65-F5344CB8AC3E}">
        <p14:creationId xmlns:p14="http://schemas.microsoft.com/office/powerpoint/2010/main" val="3693287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7C3176EA-4456-4DCA-9977-DA768C32AB1C}"/>
              </a:ext>
            </a:extLst>
          </p:cNvPr>
          <p:cNvCxnSpPr>
            <a:cxnSpLocks/>
          </p:cNvCxnSpPr>
          <p:nvPr/>
        </p:nvCxnSpPr>
        <p:spPr>
          <a:xfrm>
            <a:off x="0" y="720000"/>
            <a:ext cx="12192000" cy="0"/>
          </a:xfrm>
          <a:prstGeom prst="line">
            <a:avLst/>
          </a:prstGeom>
          <a:ln w="25400">
            <a:solidFill>
              <a:srgbClr val="0058A6"/>
            </a:solidFill>
          </a:ln>
        </p:spPr>
        <p:style>
          <a:lnRef idx="1">
            <a:schemeClr val="accent1"/>
          </a:lnRef>
          <a:fillRef idx="0">
            <a:schemeClr val="accent1"/>
          </a:fillRef>
          <a:effectRef idx="0">
            <a:schemeClr val="accent1"/>
          </a:effectRef>
          <a:fontRef idx="minor">
            <a:schemeClr val="tx1"/>
          </a:fontRef>
        </p:style>
      </p:cxnSp>
      <p:sp>
        <p:nvSpPr>
          <p:cNvPr id="20" name="자유형: 도형 19">
            <a:extLst>
              <a:ext uri="{FF2B5EF4-FFF2-40B4-BE49-F238E27FC236}">
                <a16:creationId xmlns:a16="http://schemas.microsoft.com/office/drawing/2014/main" id="{9A1EFC0D-2C03-441D-8B1B-D4C8A3EE7000}"/>
              </a:ext>
            </a:extLst>
          </p:cNvPr>
          <p:cNvSpPr/>
          <p:nvPr/>
        </p:nvSpPr>
        <p:spPr>
          <a:xfrm>
            <a:off x="-1" y="0"/>
            <a:ext cx="720000" cy="720000"/>
          </a:xfrm>
          <a:custGeom>
            <a:avLst/>
            <a:gdLst>
              <a:gd name="connsiteX0" fmla="*/ 36001 w 720000"/>
              <a:gd name="connsiteY0" fmla="*/ 36000 h 720000"/>
              <a:gd name="connsiteX1" fmla="*/ 36001 w 720000"/>
              <a:gd name="connsiteY1" fmla="*/ 684000 h 720000"/>
              <a:gd name="connsiteX2" fmla="*/ 684001 w 720000"/>
              <a:gd name="connsiteY2" fmla="*/ 684000 h 720000"/>
              <a:gd name="connsiteX3" fmla="*/ 0 w 720000"/>
              <a:gd name="connsiteY3" fmla="*/ 0 h 720000"/>
              <a:gd name="connsiteX4" fmla="*/ 720000 w 720000"/>
              <a:gd name="connsiteY4" fmla="*/ 0 h 720000"/>
              <a:gd name="connsiteX5" fmla="*/ 720000 w 720000"/>
              <a:gd name="connsiteY5" fmla="*/ 720000 h 720000"/>
              <a:gd name="connsiteX6" fmla="*/ 0 w 720000"/>
              <a:gd name="connsiteY6" fmla="*/ 72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 h="720000">
                <a:moveTo>
                  <a:pt x="36001" y="36000"/>
                </a:moveTo>
                <a:lnTo>
                  <a:pt x="36001" y="684000"/>
                </a:lnTo>
                <a:lnTo>
                  <a:pt x="684001" y="684000"/>
                </a:lnTo>
                <a:close/>
                <a:moveTo>
                  <a:pt x="0" y="0"/>
                </a:moveTo>
                <a:lnTo>
                  <a:pt x="720000" y="0"/>
                </a:lnTo>
                <a:lnTo>
                  <a:pt x="720000" y="720000"/>
                </a:lnTo>
                <a:lnTo>
                  <a:pt x="0" y="720000"/>
                </a:lnTo>
                <a:close/>
              </a:path>
            </a:pathLst>
          </a:custGeom>
          <a:solidFill>
            <a:srgbClr val="0058A6"/>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pic>
        <p:nvPicPr>
          <p:cNvPr id="21" name="그림 20">
            <a:extLst>
              <a:ext uri="{FF2B5EF4-FFF2-40B4-BE49-F238E27FC236}">
                <a16:creationId xmlns:a16="http://schemas.microsoft.com/office/drawing/2014/main" id="{D957EE6D-D145-41F9-AD67-84CD3B5B61CF}"/>
              </a:ext>
            </a:extLst>
          </p:cNvPr>
          <p:cNvPicPr>
            <a:picLocks noChangeAspect="1"/>
          </p:cNvPicPr>
          <p:nvPr/>
        </p:nvPicPr>
        <p:blipFill>
          <a:blip r:embed="rId2"/>
          <a:stretch>
            <a:fillRect/>
          </a:stretch>
        </p:blipFill>
        <p:spPr>
          <a:xfrm>
            <a:off x="10444000" y="0"/>
            <a:ext cx="1748000" cy="684000"/>
          </a:xfrm>
          <a:prstGeom prst="rect">
            <a:avLst/>
          </a:prstGeom>
        </p:spPr>
      </p:pic>
      <p:pic>
        <p:nvPicPr>
          <p:cNvPr id="5" name="그림 4">
            <a:extLst>
              <a:ext uri="{FF2B5EF4-FFF2-40B4-BE49-F238E27FC236}">
                <a16:creationId xmlns:a16="http://schemas.microsoft.com/office/drawing/2014/main" id="{020F4DD4-5714-4983-BF55-9417E8CAD60C}"/>
              </a:ext>
            </a:extLst>
          </p:cNvPr>
          <p:cNvPicPr>
            <a:picLocks noChangeAspect="1"/>
          </p:cNvPicPr>
          <p:nvPr/>
        </p:nvPicPr>
        <p:blipFill rotWithShape="1">
          <a:blip r:embed="rId3"/>
          <a:srcRect l="197" t="27585" r="47949" b="8641"/>
          <a:stretch/>
        </p:blipFill>
        <p:spPr>
          <a:xfrm>
            <a:off x="719999" y="2524141"/>
            <a:ext cx="6075084" cy="3638722"/>
          </a:xfrm>
          <a:prstGeom prst="rect">
            <a:avLst/>
          </a:prstGeom>
        </p:spPr>
      </p:pic>
      <p:sp>
        <p:nvSpPr>
          <p:cNvPr id="9" name="TextBox 8">
            <a:extLst>
              <a:ext uri="{FF2B5EF4-FFF2-40B4-BE49-F238E27FC236}">
                <a16:creationId xmlns:a16="http://schemas.microsoft.com/office/drawing/2014/main" id="{E9709C7B-B35A-4500-92D8-55311DDE672E}"/>
              </a:ext>
            </a:extLst>
          </p:cNvPr>
          <p:cNvSpPr txBox="1"/>
          <p:nvPr/>
        </p:nvSpPr>
        <p:spPr>
          <a:xfrm>
            <a:off x="461394" y="880844"/>
            <a:ext cx="4752863" cy="369332"/>
          </a:xfrm>
          <a:prstGeom prst="rect">
            <a:avLst/>
          </a:prstGeom>
          <a:noFill/>
        </p:spPr>
        <p:txBody>
          <a:bodyPr wrap="square" rtlCol="0">
            <a:spAutoFit/>
          </a:bodyPr>
          <a:lstStyle/>
          <a:p>
            <a:r>
              <a:rPr lang="en-US" altLang="ko-KR" b="1" dirty="0">
                <a:solidFill>
                  <a:srgbClr val="160967"/>
                </a:solidFill>
              </a:rPr>
              <a:t>3. Linear regression model graph</a:t>
            </a:r>
            <a:endParaRPr lang="ko-KR" altLang="en-US" b="1" dirty="0">
              <a:solidFill>
                <a:srgbClr val="160967"/>
              </a:solidFill>
            </a:endParaRPr>
          </a:p>
        </p:txBody>
      </p:sp>
      <p:pic>
        <p:nvPicPr>
          <p:cNvPr id="10" name="그림 9">
            <a:extLst>
              <a:ext uri="{FF2B5EF4-FFF2-40B4-BE49-F238E27FC236}">
                <a16:creationId xmlns:a16="http://schemas.microsoft.com/office/drawing/2014/main" id="{551AF634-2D16-4D2A-AFC4-ACB95485E0E9}"/>
              </a:ext>
            </a:extLst>
          </p:cNvPr>
          <p:cNvPicPr>
            <a:picLocks noChangeAspect="1"/>
          </p:cNvPicPr>
          <p:nvPr/>
        </p:nvPicPr>
        <p:blipFill rotWithShape="1">
          <a:blip r:embed="rId4"/>
          <a:srcRect l="53462" t="1757" r="1882" b="85076"/>
          <a:stretch/>
        </p:blipFill>
        <p:spPr>
          <a:xfrm>
            <a:off x="2130803" y="1411019"/>
            <a:ext cx="5444455" cy="755010"/>
          </a:xfrm>
          <a:prstGeom prst="rect">
            <a:avLst/>
          </a:prstGeom>
        </p:spPr>
      </p:pic>
      <p:sp>
        <p:nvSpPr>
          <p:cNvPr id="6" name="TextBox 5">
            <a:extLst>
              <a:ext uri="{FF2B5EF4-FFF2-40B4-BE49-F238E27FC236}">
                <a16:creationId xmlns:a16="http://schemas.microsoft.com/office/drawing/2014/main" id="{F6BBE37D-4745-422F-AB86-6C20CE4CD2E2}"/>
              </a:ext>
            </a:extLst>
          </p:cNvPr>
          <p:cNvSpPr txBox="1"/>
          <p:nvPr/>
        </p:nvSpPr>
        <p:spPr>
          <a:xfrm>
            <a:off x="7214532" y="2496843"/>
            <a:ext cx="3951214" cy="3693319"/>
          </a:xfrm>
          <a:prstGeom prst="rect">
            <a:avLst/>
          </a:prstGeom>
          <a:noFill/>
        </p:spPr>
        <p:txBody>
          <a:bodyPr wrap="square" rtlCol="0">
            <a:spAutoFit/>
          </a:bodyPr>
          <a:lstStyle/>
          <a:p>
            <a:r>
              <a:rPr lang="en-US" altLang="ko-KR" dirty="0">
                <a:solidFill>
                  <a:srgbClr val="160967"/>
                </a:solidFill>
              </a:rPr>
              <a:t>2017~2020.6 </a:t>
            </a:r>
            <a:r>
              <a:rPr lang="ko-KR" altLang="en-US" dirty="0">
                <a:solidFill>
                  <a:srgbClr val="160967"/>
                </a:solidFill>
              </a:rPr>
              <a:t>까지의 최고기온 분석</a:t>
            </a:r>
            <a:endParaRPr lang="en-US" altLang="ko-KR" dirty="0">
              <a:solidFill>
                <a:srgbClr val="160967"/>
              </a:solidFill>
            </a:endParaRPr>
          </a:p>
          <a:p>
            <a:endParaRPr lang="en-US" altLang="ko-KR" dirty="0">
              <a:solidFill>
                <a:srgbClr val="160967"/>
              </a:solidFill>
            </a:endParaRPr>
          </a:p>
          <a:p>
            <a:endParaRPr lang="en-US" altLang="ko-KR" dirty="0">
              <a:solidFill>
                <a:srgbClr val="160967"/>
              </a:solidFill>
            </a:endParaRPr>
          </a:p>
          <a:p>
            <a:endParaRPr lang="en-US" altLang="ko-KR" dirty="0">
              <a:solidFill>
                <a:srgbClr val="160967"/>
              </a:solidFill>
            </a:endParaRPr>
          </a:p>
          <a:p>
            <a:r>
              <a:rPr lang="ko-KR" altLang="en-US" b="1" dirty="0">
                <a:solidFill>
                  <a:srgbClr val="0054A3"/>
                </a:solidFill>
              </a:rPr>
              <a:t>마우스 오버</a:t>
            </a:r>
            <a:r>
              <a:rPr lang="ko-KR" altLang="en-US" dirty="0">
                <a:solidFill>
                  <a:srgbClr val="160967"/>
                </a:solidFill>
              </a:rPr>
              <a:t> 시 각 시간별 온도 표현</a:t>
            </a:r>
            <a:endParaRPr lang="en-US" altLang="ko-KR" dirty="0">
              <a:solidFill>
                <a:srgbClr val="160967"/>
              </a:solidFill>
            </a:endParaRPr>
          </a:p>
          <a:p>
            <a:endParaRPr lang="en-US" altLang="ko-KR" dirty="0">
              <a:solidFill>
                <a:srgbClr val="160967"/>
              </a:solidFill>
            </a:endParaRPr>
          </a:p>
          <a:p>
            <a:endParaRPr lang="en-US" altLang="ko-KR" dirty="0">
              <a:solidFill>
                <a:srgbClr val="160967"/>
              </a:solidFill>
            </a:endParaRPr>
          </a:p>
          <a:p>
            <a:endParaRPr lang="en-US" altLang="ko-KR" dirty="0">
              <a:solidFill>
                <a:srgbClr val="160967"/>
              </a:solidFill>
            </a:endParaRPr>
          </a:p>
          <a:p>
            <a:r>
              <a:rPr lang="ko-KR" altLang="en-US" b="1" dirty="0" err="1">
                <a:solidFill>
                  <a:srgbClr val="0054A3"/>
                </a:solidFill>
              </a:rPr>
              <a:t>실제값과</a:t>
            </a:r>
            <a:r>
              <a:rPr lang="ko-KR" altLang="en-US" b="1" dirty="0">
                <a:solidFill>
                  <a:srgbClr val="0054A3"/>
                </a:solidFill>
              </a:rPr>
              <a:t> </a:t>
            </a:r>
            <a:r>
              <a:rPr lang="ko-KR" altLang="en-US" b="1" dirty="0" err="1">
                <a:solidFill>
                  <a:srgbClr val="0054A3"/>
                </a:solidFill>
              </a:rPr>
              <a:t>예측값</a:t>
            </a:r>
            <a:r>
              <a:rPr lang="ko-KR" altLang="en-US" dirty="0" err="1">
                <a:solidFill>
                  <a:srgbClr val="160967"/>
                </a:solidFill>
              </a:rPr>
              <a:t>의</a:t>
            </a:r>
            <a:r>
              <a:rPr lang="ko-KR" altLang="en-US" dirty="0">
                <a:solidFill>
                  <a:srgbClr val="160967"/>
                </a:solidFill>
              </a:rPr>
              <a:t> 정확도 분석</a:t>
            </a:r>
            <a:endParaRPr lang="en-US" altLang="ko-KR" dirty="0">
              <a:solidFill>
                <a:srgbClr val="160967"/>
              </a:solidFill>
            </a:endParaRPr>
          </a:p>
          <a:p>
            <a:endParaRPr lang="en-US" altLang="ko-KR" dirty="0">
              <a:solidFill>
                <a:srgbClr val="160967"/>
              </a:solidFill>
            </a:endParaRPr>
          </a:p>
          <a:p>
            <a:endParaRPr lang="en-US" altLang="ko-KR" dirty="0">
              <a:solidFill>
                <a:srgbClr val="160967"/>
              </a:solidFill>
            </a:endParaRPr>
          </a:p>
          <a:p>
            <a:endParaRPr lang="en-US" altLang="ko-KR" dirty="0">
              <a:solidFill>
                <a:srgbClr val="160967"/>
              </a:solidFill>
            </a:endParaRPr>
          </a:p>
          <a:p>
            <a:r>
              <a:rPr lang="ko-KR" altLang="en-US" b="1" dirty="0">
                <a:solidFill>
                  <a:srgbClr val="0054A3"/>
                </a:solidFill>
              </a:rPr>
              <a:t>확대</a:t>
            </a:r>
            <a:r>
              <a:rPr lang="en-US" altLang="ko-KR" b="1" dirty="0">
                <a:solidFill>
                  <a:srgbClr val="0054A3"/>
                </a:solidFill>
              </a:rPr>
              <a:t>/</a:t>
            </a:r>
            <a:r>
              <a:rPr lang="ko-KR" altLang="en-US" b="1" dirty="0">
                <a:solidFill>
                  <a:srgbClr val="0054A3"/>
                </a:solidFill>
              </a:rPr>
              <a:t>축소</a:t>
            </a:r>
            <a:r>
              <a:rPr lang="ko-KR" altLang="en-US" dirty="0">
                <a:solidFill>
                  <a:srgbClr val="160967"/>
                </a:solidFill>
              </a:rPr>
              <a:t> 및 다양한 툴 사용</a:t>
            </a:r>
            <a:endParaRPr lang="en-US" altLang="ko-KR" dirty="0">
              <a:solidFill>
                <a:srgbClr val="160967"/>
              </a:solidFill>
            </a:endParaRPr>
          </a:p>
        </p:txBody>
      </p:sp>
      <p:sp>
        <p:nvSpPr>
          <p:cNvPr id="7" name="TextBox 6">
            <a:extLst>
              <a:ext uri="{FF2B5EF4-FFF2-40B4-BE49-F238E27FC236}">
                <a16:creationId xmlns:a16="http://schemas.microsoft.com/office/drawing/2014/main" id="{535D7B57-8249-429A-9AA9-66D663444695}"/>
              </a:ext>
            </a:extLst>
          </p:cNvPr>
          <p:cNvSpPr txBox="1"/>
          <p:nvPr/>
        </p:nvSpPr>
        <p:spPr>
          <a:xfrm>
            <a:off x="7659149" y="1411019"/>
            <a:ext cx="3951214" cy="646331"/>
          </a:xfrm>
          <a:prstGeom prst="rect">
            <a:avLst/>
          </a:prstGeom>
          <a:noFill/>
        </p:spPr>
        <p:txBody>
          <a:bodyPr wrap="square" rtlCol="0">
            <a:spAutoFit/>
          </a:bodyPr>
          <a:lstStyle/>
          <a:p>
            <a:r>
              <a:rPr lang="en-US" altLang="ko-KR" dirty="0">
                <a:solidFill>
                  <a:srgbClr val="160967"/>
                </a:solidFill>
              </a:rPr>
              <a:t>Scatter Plot</a:t>
            </a:r>
            <a:r>
              <a:rPr lang="ko-KR" altLang="en-US" dirty="0">
                <a:solidFill>
                  <a:srgbClr val="160967"/>
                </a:solidFill>
              </a:rPr>
              <a:t>과 마찬가지로 </a:t>
            </a:r>
            <a:r>
              <a:rPr lang="ko-KR" altLang="en-US" b="1" dirty="0">
                <a:solidFill>
                  <a:srgbClr val="0054A3"/>
                </a:solidFill>
              </a:rPr>
              <a:t>시간연동</a:t>
            </a:r>
            <a:endParaRPr lang="en-US" altLang="ko-KR" b="1" dirty="0">
              <a:solidFill>
                <a:srgbClr val="0054A3"/>
              </a:solidFill>
            </a:endParaRPr>
          </a:p>
          <a:p>
            <a:r>
              <a:rPr lang="en-US" altLang="ko-KR" dirty="0">
                <a:solidFill>
                  <a:srgbClr val="160967"/>
                </a:solidFill>
              </a:rPr>
              <a:t>(Dropdown)</a:t>
            </a:r>
            <a:endParaRPr lang="ko-KR" altLang="en-US" dirty="0">
              <a:solidFill>
                <a:srgbClr val="160967"/>
              </a:solidFill>
            </a:endParaRPr>
          </a:p>
        </p:txBody>
      </p:sp>
      <p:sp>
        <p:nvSpPr>
          <p:cNvPr id="16" name="TextBox 15">
            <a:extLst>
              <a:ext uri="{FF2B5EF4-FFF2-40B4-BE49-F238E27FC236}">
                <a16:creationId xmlns:a16="http://schemas.microsoft.com/office/drawing/2014/main" id="{37B4A33E-88ED-4D9F-B1BD-FC36868CF736}"/>
              </a:ext>
            </a:extLst>
          </p:cNvPr>
          <p:cNvSpPr txBox="1"/>
          <p:nvPr/>
        </p:nvSpPr>
        <p:spPr>
          <a:xfrm>
            <a:off x="719999" y="67613"/>
            <a:ext cx="3819344" cy="584775"/>
          </a:xfrm>
          <a:prstGeom prst="rect">
            <a:avLst/>
          </a:prstGeom>
          <a:noFill/>
        </p:spPr>
        <p:txBody>
          <a:bodyPr wrap="square" rtlCol="0">
            <a:spAutoFit/>
          </a:bodyPr>
          <a:lstStyle/>
          <a:p>
            <a:r>
              <a:rPr lang="en-US" altLang="ko-KR" sz="3200" b="1" dirty="0">
                <a:solidFill>
                  <a:srgbClr val="160967"/>
                </a:solidFill>
                <a:latin typeface="나눔스퀘어" panose="020B0600000101010101" pitchFamily="50" charset="-127"/>
                <a:ea typeface="나눔스퀘어" panose="020B0600000101010101" pitchFamily="50" charset="-127"/>
              </a:rPr>
              <a:t>04.</a:t>
            </a:r>
            <a:r>
              <a:rPr lang="ko-KR" altLang="en-US" sz="3200" b="1" dirty="0">
                <a:solidFill>
                  <a:srgbClr val="160967"/>
                </a:solidFill>
                <a:latin typeface="나눔스퀘어" panose="020B0600000101010101" pitchFamily="50" charset="-127"/>
                <a:ea typeface="나눔스퀘어" panose="020B0600000101010101" pitchFamily="50" charset="-127"/>
              </a:rPr>
              <a:t>대시보드 </a:t>
            </a:r>
            <a:r>
              <a:rPr lang="en-US" altLang="ko-KR" sz="2000" b="1" dirty="0">
                <a:solidFill>
                  <a:srgbClr val="160967"/>
                </a:solidFill>
                <a:latin typeface="나눔스퀘어" panose="020B0600000101010101" pitchFamily="50" charset="-127"/>
                <a:ea typeface="나눔스퀘어" panose="020B0600000101010101" pitchFamily="50" charset="-127"/>
              </a:rPr>
              <a:t>- </a:t>
            </a:r>
            <a:r>
              <a:rPr lang="ko-KR" altLang="en-US" sz="2000" b="1" dirty="0">
                <a:solidFill>
                  <a:srgbClr val="160967"/>
                </a:solidFill>
                <a:latin typeface="나눔스퀘어" panose="020B0600000101010101" pitchFamily="50" charset="-127"/>
                <a:ea typeface="나눔스퀘어" panose="020B0600000101010101" pitchFamily="50" charset="-127"/>
              </a:rPr>
              <a:t>구성</a:t>
            </a:r>
          </a:p>
        </p:txBody>
      </p:sp>
    </p:spTree>
    <p:extLst>
      <p:ext uri="{BB962C8B-B14F-4D97-AF65-F5344CB8AC3E}">
        <p14:creationId xmlns:p14="http://schemas.microsoft.com/office/powerpoint/2010/main" val="144566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7C3176EA-4456-4DCA-9977-DA768C32AB1C}"/>
              </a:ext>
            </a:extLst>
          </p:cNvPr>
          <p:cNvCxnSpPr>
            <a:cxnSpLocks/>
          </p:cNvCxnSpPr>
          <p:nvPr/>
        </p:nvCxnSpPr>
        <p:spPr>
          <a:xfrm>
            <a:off x="0" y="720000"/>
            <a:ext cx="12192000" cy="0"/>
          </a:xfrm>
          <a:prstGeom prst="line">
            <a:avLst/>
          </a:prstGeom>
          <a:ln w="25400">
            <a:solidFill>
              <a:srgbClr val="0058A6"/>
            </a:solidFill>
          </a:ln>
        </p:spPr>
        <p:style>
          <a:lnRef idx="1">
            <a:schemeClr val="accent1"/>
          </a:lnRef>
          <a:fillRef idx="0">
            <a:schemeClr val="accent1"/>
          </a:fillRef>
          <a:effectRef idx="0">
            <a:schemeClr val="accent1"/>
          </a:effectRef>
          <a:fontRef idx="minor">
            <a:schemeClr val="tx1"/>
          </a:fontRef>
        </p:style>
      </p:cxnSp>
      <p:sp>
        <p:nvSpPr>
          <p:cNvPr id="20" name="자유형: 도형 19">
            <a:extLst>
              <a:ext uri="{FF2B5EF4-FFF2-40B4-BE49-F238E27FC236}">
                <a16:creationId xmlns:a16="http://schemas.microsoft.com/office/drawing/2014/main" id="{9A1EFC0D-2C03-441D-8B1B-D4C8A3EE7000}"/>
              </a:ext>
            </a:extLst>
          </p:cNvPr>
          <p:cNvSpPr/>
          <p:nvPr/>
        </p:nvSpPr>
        <p:spPr>
          <a:xfrm>
            <a:off x="-1" y="0"/>
            <a:ext cx="720000" cy="720000"/>
          </a:xfrm>
          <a:custGeom>
            <a:avLst/>
            <a:gdLst>
              <a:gd name="connsiteX0" fmla="*/ 36001 w 720000"/>
              <a:gd name="connsiteY0" fmla="*/ 36000 h 720000"/>
              <a:gd name="connsiteX1" fmla="*/ 36001 w 720000"/>
              <a:gd name="connsiteY1" fmla="*/ 684000 h 720000"/>
              <a:gd name="connsiteX2" fmla="*/ 684001 w 720000"/>
              <a:gd name="connsiteY2" fmla="*/ 684000 h 720000"/>
              <a:gd name="connsiteX3" fmla="*/ 0 w 720000"/>
              <a:gd name="connsiteY3" fmla="*/ 0 h 720000"/>
              <a:gd name="connsiteX4" fmla="*/ 720000 w 720000"/>
              <a:gd name="connsiteY4" fmla="*/ 0 h 720000"/>
              <a:gd name="connsiteX5" fmla="*/ 720000 w 720000"/>
              <a:gd name="connsiteY5" fmla="*/ 720000 h 720000"/>
              <a:gd name="connsiteX6" fmla="*/ 0 w 720000"/>
              <a:gd name="connsiteY6" fmla="*/ 72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 h="720000">
                <a:moveTo>
                  <a:pt x="36001" y="36000"/>
                </a:moveTo>
                <a:lnTo>
                  <a:pt x="36001" y="684000"/>
                </a:lnTo>
                <a:lnTo>
                  <a:pt x="684001" y="684000"/>
                </a:lnTo>
                <a:close/>
                <a:moveTo>
                  <a:pt x="0" y="0"/>
                </a:moveTo>
                <a:lnTo>
                  <a:pt x="720000" y="0"/>
                </a:lnTo>
                <a:lnTo>
                  <a:pt x="720000" y="720000"/>
                </a:lnTo>
                <a:lnTo>
                  <a:pt x="0" y="720000"/>
                </a:lnTo>
                <a:close/>
              </a:path>
            </a:pathLst>
          </a:custGeom>
          <a:solidFill>
            <a:srgbClr val="0058A6"/>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pic>
        <p:nvPicPr>
          <p:cNvPr id="21" name="그림 20">
            <a:extLst>
              <a:ext uri="{FF2B5EF4-FFF2-40B4-BE49-F238E27FC236}">
                <a16:creationId xmlns:a16="http://schemas.microsoft.com/office/drawing/2014/main" id="{D957EE6D-D145-41F9-AD67-84CD3B5B61CF}"/>
              </a:ext>
            </a:extLst>
          </p:cNvPr>
          <p:cNvPicPr>
            <a:picLocks noChangeAspect="1"/>
          </p:cNvPicPr>
          <p:nvPr/>
        </p:nvPicPr>
        <p:blipFill>
          <a:blip r:embed="rId2"/>
          <a:stretch>
            <a:fillRect/>
          </a:stretch>
        </p:blipFill>
        <p:spPr>
          <a:xfrm>
            <a:off x="10444000" y="0"/>
            <a:ext cx="1748000" cy="684000"/>
          </a:xfrm>
          <a:prstGeom prst="rect">
            <a:avLst/>
          </a:prstGeom>
        </p:spPr>
      </p:pic>
      <p:sp>
        <p:nvSpPr>
          <p:cNvPr id="10" name="TextBox 9">
            <a:extLst>
              <a:ext uri="{FF2B5EF4-FFF2-40B4-BE49-F238E27FC236}">
                <a16:creationId xmlns:a16="http://schemas.microsoft.com/office/drawing/2014/main" id="{DC7C18BD-DE6E-4814-BBFB-4A793C118821}"/>
              </a:ext>
            </a:extLst>
          </p:cNvPr>
          <p:cNvSpPr txBox="1"/>
          <p:nvPr/>
        </p:nvSpPr>
        <p:spPr>
          <a:xfrm>
            <a:off x="461394" y="880844"/>
            <a:ext cx="5155635" cy="369332"/>
          </a:xfrm>
          <a:prstGeom prst="rect">
            <a:avLst/>
          </a:prstGeom>
          <a:noFill/>
        </p:spPr>
        <p:txBody>
          <a:bodyPr wrap="square" rtlCol="0">
            <a:spAutoFit/>
          </a:bodyPr>
          <a:lstStyle/>
          <a:p>
            <a:r>
              <a:rPr lang="en-US" altLang="ko-KR" b="1" dirty="0">
                <a:solidFill>
                  <a:srgbClr val="160967"/>
                </a:solidFill>
              </a:rPr>
              <a:t>4. Time series analysis graph</a:t>
            </a:r>
            <a:endParaRPr lang="ko-KR" altLang="en-US" b="1" dirty="0">
              <a:solidFill>
                <a:srgbClr val="160967"/>
              </a:solidFill>
            </a:endParaRPr>
          </a:p>
        </p:txBody>
      </p:sp>
      <p:sp>
        <p:nvSpPr>
          <p:cNvPr id="2" name="TextBox 1">
            <a:extLst>
              <a:ext uri="{FF2B5EF4-FFF2-40B4-BE49-F238E27FC236}">
                <a16:creationId xmlns:a16="http://schemas.microsoft.com/office/drawing/2014/main" id="{9720F2D5-FF81-44F3-8C26-954C8C8BD7A1}"/>
              </a:ext>
            </a:extLst>
          </p:cNvPr>
          <p:cNvSpPr txBox="1"/>
          <p:nvPr/>
        </p:nvSpPr>
        <p:spPr>
          <a:xfrm>
            <a:off x="7306810" y="1997839"/>
            <a:ext cx="4311941" cy="3693319"/>
          </a:xfrm>
          <a:prstGeom prst="rect">
            <a:avLst/>
          </a:prstGeom>
          <a:noFill/>
        </p:spPr>
        <p:txBody>
          <a:bodyPr wrap="square" rtlCol="0">
            <a:spAutoFit/>
          </a:bodyPr>
          <a:lstStyle/>
          <a:p>
            <a:r>
              <a:rPr lang="ko-KR" altLang="en-US" b="1" dirty="0">
                <a:solidFill>
                  <a:srgbClr val="0054A3"/>
                </a:solidFill>
              </a:rPr>
              <a:t>시계열 분석</a:t>
            </a:r>
            <a:r>
              <a:rPr lang="ko-KR" altLang="en-US" dirty="0">
                <a:solidFill>
                  <a:srgbClr val="160967"/>
                </a:solidFill>
              </a:rPr>
              <a:t>을 통한 </a:t>
            </a:r>
            <a:r>
              <a:rPr lang="ko-KR" altLang="en-US" b="1" dirty="0">
                <a:solidFill>
                  <a:srgbClr val="0054A3"/>
                </a:solidFill>
              </a:rPr>
              <a:t>계절의 경향성 파악</a:t>
            </a:r>
            <a:endParaRPr lang="en-US" altLang="ko-KR" b="1" dirty="0">
              <a:solidFill>
                <a:srgbClr val="0054A3"/>
              </a:solidFill>
            </a:endParaRPr>
          </a:p>
          <a:p>
            <a:endParaRPr lang="en-US" altLang="ko-KR" dirty="0">
              <a:solidFill>
                <a:srgbClr val="160967"/>
              </a:solidFill>
            </a:endParaRPr>
          </a:p>
          <a:p>
            <a:endParaRPr lang="en-US" altLang="ko-KR" dirty="0">
              <a:solidFill>
                <a:srgbClr val="160967"/>
              </a:solidFill>
            </a:endParaRPr>
          </a:p>
          <a:p>
            <a:r>
              <a:rPr lang="en-US" altLang="ko-KR" dirty="0">
                <a:solidFill>
                  <a:srgbClr val="160967"/>
                </a:solidFill>
              </a:rPr>
              <a:t>X</a:t>
            </a:r>
            <a:r>
              <a:rPr lang="ko-KR" altLang="en-US" dirty="0">
                <a:solidFill>
                  <a:srgbClr val="160967"/>
                </a:solidFill>
              </a:rPr>
              <a:t>축을 </a:t>
            </a:r>
            <a:r>
              <a:rPr lang="en-US" altLang="ko-KR" dirty="0">
                <a:solidFill>
                  <a:srgbClr val="160967"/>
                </a:solidFill>
              </a:rPr>
              <a:t>1</a:t>
            </a:r>
            <a:r>
              <a:rPr lang="ko-KR" altLang="en-US" dirty="0">
                <a:solidFill>
                  <a:srgbClr val="160967"/>
                </a:solidFill>
              </a:rPr>
              <a:t>년 단위의 </a:t>
            </a:r>
            <a:r>
              <a:rPr lang="ko-KR" altLang="en-US" dirty="0" err="1">
                <a:solidFill>
                  <a:srgbClr val="160967"/>
                </a:solidFill>
              </a:rPr>
              <a:t>시간축</a:t>
            </a:r>
            <a:r>
              <a:rPr lang="ko-KR" altLang="en-US" dirty="0">
                <a:solidFill>
                  <a:srgbClr val="160967"/>
                </a:solidFill>
              </a:rPr>
              <a:t> 설정</a:t>
            </a:r>
            <a:endParaRPr lang="en-US" altLang="ko-KR" dirty="0">
              <a:solidFill>
                <a:srgbClr val="160967"/>
              </a:solidFill>
            </a:endParaRPr>
          </a:p>
          <a:p>
            <a:endParaRPr lang="en-US" altLang="ko-KR" dirty="0">
              <a:solidFill>
                <a:srgbClr val="160967"/>
              </a:solidFill>
            </a:endParaRPr>
          </a:p>
          <a:p>
            <a:endParaRPr lang="en-US" altLang="ko-KR" dirty="0">
              <a:solidFill>
                <a:srgbClr val="160967"/>
              </a:solidFill>
            </a:endParaRPr>
          </a:p>
          <a:p>
            <a:r>
              <a:rPr lang="ko-KR" altLang="en-US" b="1" dirty="0">
                <a:solidFill>
                  <a:srgbClr val="0054A3"/>
                </a:solidFill>
              </a:rPr>
              <a:t>폭염기준선</a:t>
            </a:r>
            <a:r>
              <a:rPr lang="ko-KR" altLang="en-US" dirty="0">
                <a:solidFill>
                  <a:srgbClr val="160967"/>
                </a:solidFill>
              </a:rPr>
              <a:t> 표현</a:t>
            </a:r>
            <a:r>
              <a:rPr lang="en-US" altLang="ko-KR" dirty="0">
                <a:solidFill>
                  <a:srgbClr val="160967"/>
                </a:solidFill>
              </a:rPr>
              <a:t>(33</a:t>
            </a:r>
            <a:r>
              <a:rPr lang="ko-KR" altLang="en-US" dirty="0">
                <a:solidFill>
                  <a:srgbClr val="160967"/>
                </a:solidFill>
              </a:rPr>
              <a:t>도 이상 </a:t>
            </a:r>
            <a:r>
              <a:rPr lang="en-US" altLang="ko-KR" dirty="0">
                <a:solidFill>
                  <a:srgbClr val="160967"/>
                </a:solidFill>
              </a:rPr>
              <a:t>2</a:t>
            </a:r>
            <a:r>
              <a:rPr lang="ko-KR" altLang="en-US" dirty="0">
                <a:solidFill>
                  <a:srgbClr val="160967"/>
                </a:solidFill>
              </a:rPr>
              <a:t>일 지속 시</a:t>
            </a:r>
            <a:r>
              <a:rPr lang="en-US" altLang="ko-KR" dirty="0">
                <a:solidFill>
                  <a:srgbClr val="160967"/>
                </a:solidFill>
              </a:rPr>
              <a:t>)</a:t>
            </a:r>
          </a:p>
          <a:p>
            <a:endParaRPr lang="en-US" altLang="ko-KR" dirty="0">
              <a:solidFill>
                <a:srgbClr val="160967"/>
              </a:solidFill>
            </a:endParaRPr>
          </a:p>
          <a:p>
            <a:endParaRPr lang="en-US" altLang="ko-KR" dirty="0">
              <a:solidFill>
                <a:srgbClr val="160967"/>
              </a:solidFill>
            </a:endParaRPr>
          </a:p>
          <a:p>
            <a:r>
              <a:rPr lang="ko-KR" altLang="en-US" dirty="0">
                <a:solidFill>
                  <a:srgbClr val="160967"/>
                </a:solidFill>
              </a:rPr>
              <a:t>예측에 의하면 </a:t>
            </a:r>
            <a:r>
              <a:rPr lang="en-US" altLang="ko-KR" dirty="0">
                <a:solidFill>
                  <a:srgbClr val="160967"/>
                </a:solidFill>
              </a:rPr>
              <a:t>2021</a:t>
            </a:r>
            <a:r>
              <a:rPr lang="ko-KR" altLang="en-US" dirty="0">
                <a:solidFill>
                  <a:srgbClr val="160967"/>
                </a:solidFill>
              </a:rPr>
              <a:t>년 여름은 평균 이하</a:t>
            </a:r>
            <a:endParaRPr lang="en-US" altLang="ko-KR" dirty="0">
              <a:solidFill>
                <a:srgbClr val="160967"/>
              </a:solidFill>
            </a:endParaRPr>
          </a:p>
          <a:p>
            <a:endParaRPr lang="en-US" altLang="ko-KR" dirty="0">
              <a:solidFill>
                <a:srgbClr val="160967"/>
              </a:solidFill>
            </a:endParaRPr>
          </a:p>
          <a:p>
            <a:endParaRPr lang="en-US" altLang="ko-KR" dirty="0">
              <a:solidFill>
                <a:srgbClr val="160967"/>
              </a:solidFill>
            </a:endParaRPr>
          </a:p>
          <a:p>
            <a:r>
              <a:rPr lang="ko-KR" altLang="en-US" b="1" dirty="0">
                <a:solidFill>
                  <a:srgbClr val="0054A3"/>
                </a:solidFill>
              </a:rPr>
              <a:t>마우스 오버</a:t>
            </a:r>
            <a:r>
              <a:rPr lang="ko-KR" altLang="en-US" dirty="0">
                <a:solidFill>
                  <a:srgbClr val="160967"/>
                </a:solidFill>
              </a:rPr>
              <a:t> 시 </a:t>
            </a:r>
            <a:r>
              <a:rPr lang="ko-KR" altLang="en-US" dirty="0" err="1">
                <a:solidFill>
                  <a:srgbClr val="160967"/>
                </a:solidFill>
              </a:rPr>
              <a:t>날짜별</a:t>
            </a:r>
            <a:r>
              <a:rPr lang="ko-KR" altLang="en-US" dirty="0">
                <a:solidFill>
                  <a:srgbClr val="160967"/>
                </a:solidFill>
              </a:rPr>
              <a:t> 온도 표현</a:t>
            </a:r>
            <a:endParaRPr lang="en-US" altLang="ko-KR" dirty="0">
              <a:solidFill>
                <a:srgbClr val="160967"/>
              </a:solidFill>
            </a:endParaRPr>
          </a:p>
        </p:txBody>
      </p:sp>
      <p:sp>
        <p:nvSpPr>
          <p:cNvPr id="14" name="TextBox 13">
            <a:extLst>
              <a:ext uri="{FF2B5EF4-FFF2-40B4-BE49-F238E27FC236}">
                <a16:creationId xmlns:a16="http://schemas.microsoft.com/office/drawing/2014/main" id="{20847DC3-EC3C-4D10-9373-8D441AD3799E}"/>
              </a:ext>
            </a:extLst>
          </p:cNvPr>
          <p:cNvSpPr txBox="1"/>
          <p:nvPr/>
        </p:nvSpPr>
        <p:spPr>
          <a:xfrm>
            <a:off x="719999" y="67613"/>
            <a:ext cx="3819344" cy="584775"/>
          </a:xfrm>
          <a:prstGeom prst="rect">
            <a:avLst/>
          </a:prstGeom>
          <a:noFill/>
        </p:spPr>
        <p:txBody>
          <a:bodyPr wrap="square" rtlCol="0">
            <a:spAutoFit/>
          </a:bodyPr>
          <a:lstStyle/>
          <a:p>
            <a:r>
              <a:rPr lang="en-US" altLang="ko-KR" sz="3200" b="1" dirty="0">
                <a:solidFill>
                  <a:srgbClr val="160967"/>
                </a:solidFill>
                <a:latin typeface="나눔스퀘어" panose="020B0600000101010101" pitchFamily="50" charset="-127"/>
                <a:ea typeface="나눔스퀘어" panose="020B0600000101010101" pitchFamily="50" charset="-127"/>
              </a:rPr>
              <a:t>04.</a:t>
            </a:r>
            <a:r>
              <a:rPr lang="ko-KR" altLang="en-US" sz="3200" b="1" dirty="0">
                <a:solidFill>
                  <a:srgbClr val="160967"/>
                </a:solidFill>
                <a:latin typeface="나눔스퀘어" panose="020B0600000101010101" pitchFamily="50" charset="-127"/>
                <a:ea typeface="나눔스퀘어" panose="020B0600000101010101" pitchFamily="50" charset="-127"/>
              </a:rPr>
              <a:t>대시보드 </a:t>
            </a:r>
            <a:r>
              <a:rPr lang="en-US" altLang="ko-KR" sz="2000" b="1" dirty="0">
                <a:solidFill>
                  <a:srgbClr val="160967"/>
                </a:solidFill>
                <a:latin typeface="나눔스퀘어" panose="020B0600000101010101" pitchFamily="50" charset="-127"/>
                <a:ea typeface="나눔스퀘어" panose="020B0600000101010101" pitchFamily="50" charset="-127"/>
              </a:rPr>
              <a:t>- </a:t>
            </a:r>
            <a:r>
              <a:rPr lang="ko-KR" altLang="en-US" sz="2000" b="1" dirty="0">
                <a:solidFill>
                  <a:srgbClr val="160967"/>
                </a:solidFill>
                <a:latin typeface="나눔스퀘어" panose="020B0600000101010101" pitchFamily="50" charset="-127"/>
                <a:ea typeface="나눔스퀘어" panose="020B0600000101010101" pitchFamily="50" charset="-127"/>
              </a:rPr>
              <a:t>구성</a:t>
            </a:r>
          </a:p>
        </p:txBody>
      </p:sp>
      <p:pic>
        <p:nvPicPr>
          <p:cNvPr id="5" name="그림 4">
            <a:extLst>
              <a:ext uri="{FF2B5EF4-FFF2-40B4-BE49-F238E27FC236}">
                <a16:creationId xmlns:a16="http://schemas.microsoft.com/office/drawing/2014/main" id="{62B9BA1B-057A-41BC-8D64-9CADCC55CC94}"/>
              </a:ext>
            </a:extLst>
          </p:cNvPr>
          <p:cNvPicPr>
            <a:picLocks noChangeAspect="1"/>
          </p:cNvPicPr>
          <p:nvPr/>
        </p:nvPicPr>
        <p:blipFill>
          <a:blip r:embed="rId3"/>
          <a:stretch>
            <a:fillRect/>
          </a:stretch>
        </p:blipFill>
        <p:spPr>
          <a:xfrm>
            <a:off x="359999" y="2195207"/>
            <a:ext cx="6817659" cy="2467586"/>
          </a:xfrm>
          <a:prstGeom prst="rect">
            <a:avLst/>
          </a:prstGeom>
        </p:spPr>
      </p:pic>
    </p:spTree>
    <p:extLst>
      <p:ext uri="{BB962C8B-B14F-4D97-AF65-F5344CB8AC3E}">
        <p14:creationId xmlns:p14="http://schemas.microsoft.com/office/powerpoint/2010/main" val="4124631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7C3176EA-4456-4DCA-9977-DA768C32AB1C}"/>
              </a:ext>
            </a:extLst>
          </p:cNvPr>
          <p:cNvCxnSpPr>
            <a:cxnSpLocks/>
          </p:cNvCxnSpPr>
          <p:nvPr/>
        </p:nvCxnSpPr>
        <p:spPr>
          <a:xfrm>
            <a:off x="0" y="720000"/>
            <a:ext cx="12192000" cy="0"/>
          </a:xfrm>
          <a:prstGeom prst="line">
            <a:avLst/>
          </a:prstGeom>
          <a:ln w="25400">
            <a:solidFill>
              <a:srgbClr val="0058A6"/>
            </a:solidFill>
          </a:ln>
        </p:spPr>
        <p:style>
          <a:lnRef idx="1">
            <a:schemeClr val="accent1"/>
          </a:lnRef>
          <a:fillRef idx="0">
            <a:schemeClr val="accent1"/>
          </a:fillRef>
          <a:effectRef idx="0">
            <a:schemeClr val="accent1"/>
          </a:effectRef>
          <a:fontRef idx="minor">
            <a:schemeClr val="tx1"/>
          </a:fontRef>
        </p:style>
      </p:cxnSp>
      <p:sp>
        <p:nvSpPr>
          <p:cNvPr id="20" name="자유형: 도형 19">
            <a:extLst>
              <a:ext uri="{FF2B5EF4-FFF2-40B4-BE49-F238E27FC236}">
                <a16:creationId xmlns:a16="http://schemas.microsoft.com/office/drawing/2014/main" id="{9A1EFC0D-2C03-441D-8B1B-D4C8A3EE7000}"/>
              </a:ext>
            </a:extLst>
          </p:cNvPr>
          <p:cNvSpPr/>
          <p:nvPr/>
        </p:nvSpPr>
        <p:spPr>
          <a:xfrm>
            <a:off x="-1" y="0"/>
            <a:ext cx="720000" cy="720000"/>
          </a:xfrm>
          <a:custGeom>
            <a:avLst/>
            <a:gdLst>
              <a:gd name="connsiteX0" fmla="*/ 36001 w 720000"/>
              <a:gd name="connsiteY0" fmla="*/ 36000 h 720000"/>
              <a:gd name="connsiteX1" fmla="*/ 36001 w 720000"/>
              <a:gd name="connsiteY1" fmla="*/ 684000 h 720000"/>
              <a:gd name="connsiteX2" fmla="*/ 684001 w 720000"/>
              <a:gd name="connsiteY2" fmla="*/ 684000 h 720000"/>
              <a:gd name="connsiteX3" fmla="*/ 0 w 720000"/>
              <a:gd name="connsiteY3" fmla="*/ 0 h 720000"/>
              <a:gd name="connsiteX4" fmla="*/ 720000 w 720000"/>
              <a:gd name="connsiteY4" fmla="*/ 0 h 720000"/>
              <a:gd name="connsiteX5" fmla="*/ 720000 w 720000"/>
              <a:gd name="connsiteY5" fmla="*/ 720000 h 720000"/>
              <a:gd name="connsiteX6" fmla="*/ 0 w 720000"/>
              <a:gd name="connsiteY6" fmla="*/ 72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 h="720000">
                <a:moveTo>
                  <a:pt x="36001" y="36000"/>
                </a:moveTo>
                <a:lnTo>
                  <a:pt x="36001" y="684000"/>
                </a:lnTo>
                <a:lnTo>
                  <a:pt x="684001" y="684000"/>
                </a:lnTo>
                <a:close/>
                <a:moveTo>
                  <a:pt x="0" y="0"/>
                </a:moveTo>
                <a:lnTo>
                  <a:pt x="720000" y="0"/>
                </a:lnTo>
                <a:lnTo>
                  <a:pt x="720000" y="720000"/>
                </a:lnTo>
                <a:lnTo>
                  <a:pt x="0" y="720000"/>
                </a:lnTo>
                <a:close/>
              </a:path>
            </a:pathLst>
          </a:custGeom>
          <a:solidFill>
            <a:srgbClr val="0058A6"/>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pic>
        <p:nvPicPr>
          <p:cNvPr id="21" name="그림 20">
            <a:extLst>
              <a:ext uri="{FF2B5EF4-FFF2-40B4-BE49-F238E27FC236}">
                <a16:creationId xmlns:a16="http://schemas.microsoft.com/office/drawing/2014/main" id="{D957EE6D-D145-41F9-AD67-84CD3B5B61CF}"/>
              </a:ext>
            </a:extLst>
          </p:cNvPr>
          <p:cNvPicPr>
            <a:picLocks noChangeAspect="1"/>
          </p:cNvPicPr>
          <p:nvPr/>
        </p:nvPicPr>
        <p:blipFill>
          <a:blip r:embed="rId2"/>
          <a:stretch>
            <a:fillRect/>
          </a:stretch>
        </p:blipFill>
        <p:spPr>
          <a:xfrm>
            <a:off x="10444000" y="0"/>
            <a:ext cx="1748000" cy="684000"/>
          </a:xfrm>
          <a:prstGeom prst="rect">
            <a:avLst/>
          </a:prstGeom>
        </p:spPr>
      </p:pic>
      <p:sp>
        <p:nvSpPr>
          <p:cNvPr id="6" name="TextBox 5">
            <a:extLst>
              <a:ext uri="{FF2B5EF4-FFF2-40B4-BE49-F238E27FC236}">
                <a16:creationId xmlns:a16="http://schemas.microsoft.com/office/drawing/2014/main" id="{CBA57B75-317A-4F57-9654-AC49D061A844}"/>
              </a:ext>
            </a:extLst>
          </p:cNvPr>
          <p:cNvSpPr txBox="1"/>
          <p:nvPr/>
        </p:nvSpPr>
        <p:spPr>
          <a:xfrm>
            <a:off x="8867163" y="812446"/>
            <a:ext cx="3171039" cy="6186309"/>
          </a:xfrm>
          <a:prstGeom prst="rect">
            <a:avLst/>
          </a:prstGeom>
          <a:noFill/>
        </p:spPr>
        <p:txBody>
          <a:bodyPr wrap="square" rtlCol="0">
            <a:spAutoFit/>
          </a:bodyPr>
          <a:lstStyle/>
          <a:p>
            <a:r>
              <a:rPr lang="en-US" altLang="ko-KR" b="1" dirty="0">
                <a:solidFill>
                  <a:srgbClr val="0054A3"/>
                </a:solidFill>
              </a:rPr>
              <a:t>Dropdown</a:t>
            </a:r>
            <a:r>
              <a:rPr lang="ko-KR" altLang="en-US" dirty="0">
                <a:solidFill>
                  <a:srgbClr val="160967"/>
                </a:solidFill>
              </a:rPr>
              <a:t>을 이용하여 </a:t>
            </a:r>
            <a:r>
              <a:rPr lang="ko-KR" altLang="en-US" b="1" dirty="0">
                <a:solidFill>
                  <a:srgbClr val="0054A3"/>
                </a:solidFill>
              </a:rPr>
              <a:t>시간을 분리</a:t>
            </a:r>
            <a:endParaRPr lang="en-US" altLang="ko-KR" b="1" dirty="0">
              <a:solidFill>
                <a:srgbClr val="0054A3"/>
              </a:solidFill>
            </a:endParaRPr>
          </a:p>
          <a:p>
            <a:endParaRPr lang="en-US" altLang="ko-KR" dirty="0">
              <a:solidFill>
                <a:srgbClr val="160967"/>
              </a:solidFill>
            </a:endParaRPr>
          </a:p>
          <a:p>
            <a:r>
              <a:rPr lang="ko-KR" altLang="en-US" b="1" dirty="0">
                <a:solidFill>
                  <a:srgbClr val="0054A3"/>
                </a:solidFill>
              </a:rPr>
              <a:t>선형회귀모델</a:t>
            </a:r>
            <a:r>
              <a:rPr lang="ko-KR" altLang="en-US" dirty="0">
                <a:solidFill>
                  <a:srgbClr val="160967"/>
                </a:solidFill>
              </a:rPr>
              <a:t> 그래프와 </a:t>
            </a:r>
            <a:r>
              <a:rPr lang="en-US" altLang="ko-KR" b="1" dirty="0">
                <a:solidFill>
                  <a:srgbClr val="0054A3"/>
                </a:solidFill>
              </a:rPr>
              <a:t>Scatter Plot</a:t>
            </a:r>
            <a:r>
              <a:rPr lang="ko-KR" altLang="en-US" dirty="0">
                <a:solidFill>
                  <a:srgbClr val="160967"/>
                </a:solidFill>
              </a:rPr>
              <a:t>을 연동</a:t>
            </a:r>
            <a:endParaRPr lang="en-US" altLang="ko-KR" dirty="0">
              <a:solidFill>
                <a:srgbClr val="160967"/>
              </a:solidFill>
            </a:endParaRPr>
          </a:p>
          <a:p>
            <a:endParaRPr lang="en-US" altLang="ko-KR" dirty="0">
              <a:solidFill>
                <a:srgbClr val="160967"/>
              </a:solidFill>
            </a:endParaRPr>
          </a:p>
          <a:p>
            <a:r>
              <a:rPr lang="en-US" altLang="ko-KR" b="1" dirty="0">
                <a:solidFill>
                  <a:srgbClr val="0054A3"/>
                </a:solidFill>
              </a:rPr>
              <a:t>2017 ~ 2020</a:t>
            </a:r>
            <a:r>
              <a:rPr lang="en-US" altLang="ko-KR" dirty="0">
                <a:solidFill>
                  <a:srgbClr val="160967"/>
                </a:solidFill>
              </a:rPr>
              <a:t> </a:t>
            </a:r>
            <a:r>
              <a:rPr lang="ko-KR" altLang="en-US" dirty="0">
                <a:solidFill>
                  <a:srgbClr val="160967"/>
                </a:solidFill>
              </a:rPr>
              <a:t>년 여름까지의 기간을 </a:t>
            </a:r>
            <a:r>
              <a:rPr lang="ko-KR" altLang="en-US" b="1" dirty="0">
                <a:solidFill>
                  <a:srgbClr val="0054A3"/>
                </a:solidFill>
              </a:rPr>
              <a:t>상반기</a:t>
            </a:r>
            <a:r>
              <a:rPr lang="en-US" altLang="ko-KR" b="1" dirty="0">
                <a:solidFill>
                  <a:srgbClr val="0054A3"/>
                </a:solidFill>
              </a:rPr>
              <a:t>, </a:t>
            </a:r>
            <a:r>
              <a:rPr lang="ko-KR" altLang="en-US" b="1" dirty="0">
                <a:solidFill>
                  <a:srgbClr val="0054A3"/>
                </a:solidFill>
              </a:rPr>
              <a:t>하반기</a:t>
            </a:r>
            <a:r>
              <a:rPr lang="ko-KR" altLang="en-US" dirty="0">
                <a:solidFill>
                  <a:srgbClr val="160967"/>
                </a:solidFill>
              </a:rPr>
              <a:t>별로 확인 가능 </a:t>
            </a:r>
            <a:endParaRPr lang="en-US" altLang="ko-KR" dirty="0">
              <a:solidFill>
                <a:srgbClr val="160967"/>
              </a:solidFill>
            </a:endParaRPr>
          </a:p>
          <a:p>
            <a:endParaRPr lang="en-US" altLang="ko-KR" dirty="0">
              <a:solidFill>
                <a:srgbClr val="160967"/>
              </a:solidFill>
            </a:endParaRPr>
          </a:p>
          <a:p>
            <a:r>
              <a:rPr lang="en-US" altLang="ko-KR" b="1" dirty="0">
                <a:solidFill>
                  <a:srgbClr val="0054A3"/>
                </a:solidFill>
              </a:rPr>
              <a:t>Scatter Plot</a:t>
            </a:r>
            <a:r>
              <a:rPr lang="ko-KR" altLang="en-US" dirty="0">
                <a:solidFill>
                  <a:srgbClr val="160967"/>
                </a:solidFill>
              </a:rPr>
              <a:t>에 </a:t>
            </a:r>
            <a:r>
              <a:rPr lang="en-US" altLang="ko-KR" dirty="0">
                <a:solidFill>
                  <a:srgbClr val="160967"/>
                </a:solidFill>
              </a:rPr>
              <a:t>Animation</a:t>
            </a:r>
            <a:r>
              <a:rPr lang="ko-KR" altLang="en-US" dirty="0">
                <a:solidFill>
                  <a:srgbClr val="160967"/>
                </a:solidFill>
              </a:rPr>
              <a:t>을 넣어 보는 재미 상승</a:t>
            </a:r>
            <a:endParaRPr lang="en-US" altLang="ko-KR" dirty="0">
              <a:solidFill>
                <a:srgbClr val="160967"/>
              </a:solidFill>
            </a:endParaRPr>
          </a:p>
          <a:p>
            <a:endParaRPr lang="en-US" altLang="ko-KR" dirty="0">
              <a:solidFill>
                <a:srgbClr val="160967"/>
              </a:solidFill>
            </a:endParaRPr>
          </a:p>
          <a:p>
            <a:r>
              <a:rPr lang="ko-KR" altLang="en-US" dirty="0">
                <a:solidFill>
                  <a:srgbClr val="160967"/>
                </a:solidFill>
              </a:rPr>
              <a:t>각각 차트와 그래프별 </a:t>
            </a:r>
            <a:r>
              <a:rPr lang="en-US" altLang="ko-KR" b="1" dirty="0" err="1">
                <a:solidFill>
                  <a:srgbClr val="0054A3"/>
                </a:solidFill>
              </a:rPr>
              <a:t>MouseOver</a:t>
            </a:r>
            <a:r>
              <a:rPr lang="ko-KR" altLang="en-US" dirty="0">
                <a:solidFill>
                  <a:srgbClr val="160967"/>
                </a:solidFill>
              </a:rPr>
              <a:t>시 관련 </a:t>
            </a:r>
            <a:r>
              <a:rPr lang="ko-KR" altLang="en-US" b="1" dirty="0">
                <a:solidFill>
                  <a:srgbClr val="0054A3"/>
                </a:solidFill>
              </a:rPr>
              <a:t>정보표현</a:t>
            </a:r>
            <a:endParaRPr lang="en-US" altLang="ko-KR" b="1" dirty="0">
              <a:solidFill>
                <a:srgbClr val="0054A3"/>
              </a:solidFill>
            </a:endParaRPr>
          </a:p>
          <a:p>
            <a:endParaRPr lang="en-US" altLang="ko-KR" dirty="0">
              <a:solidFill>
                <a:srgbClr val="160967"/>
              </a:solidFill>
            </a:endParaRPr>
          </a:p>
          <a:p>
            <a:pPr algn="ctr"/>
            <a:r>
              <a:rPr lang="ko-KR" altLang="en-US" dirty="0">
                <a:solidFill>
                  <a:srgbClr val="160967"/>
                </a:solidFill>
              </a:rPr>
              <a:t>날씨를 분석하는 데 다양한 모델을 사용하려고 시도했기 때문에 그것들을 최대한 표현하되 </a:t>
            </a:r>
            <a:r>
              <a:rPr lang="en-US" altLang="ko-KR" b="1" dirty="0">
                <a:solidFill>
                  <a:srgbClr val="0054A3"/>
                </a:solidFill>
              </a:rPr>
              <a:t>interactive</a:t>
            </a:r>
            <a:r>
              <a:rPr lang="ko-KR" altLang="en-US" dirty="0">
                <a:solidFill>
                  <a:srgbClr val="160967"/>
                </a:solidFill>
              </a:rPr>
              <a:t>하게 만들기 위해 노력</a:t>
            </a:r>
            <a:endParaRPr lang="en-US" altLang="ko-KR" dirty="0">
              <a:solidFill>
                <a:srgbClr val="160967"/>
              </a:solidFill>
            </a:endParaRPr>
          </a:p>
        </p:txBody>
      </p:sp>
      <p:sp>
        <p:nvSpPr>
          <p:cNvPr id="10" name="TextBox 9">
            <a:extLst>
              <a:ext uri="{FF2B5EF4-FFF2-40B4-BE49-F238E27FC236}">
                <a16:creationId xmlns:a16="http://schemas.microsoft.com/office/drawing/2014/main" id="{BE9FD608-BE66-42E2-A9BE-0FBA1E99AB73}"/>
              </a:ext>
            </a:extLst>
          </p:cNvPr>
          <p:cNvSpPr txBox="1"/>
          <p:nvPr/>
        </p:nvSpPr>
        <p:spPr>
          <a:xfrm>
            <a:off x="719999" y="67613"/>
            <a:ext cx="3819344" cy="584775"/>
          </a:xfrm>
          <a:prstGeom prst="rect">
            <a:avLst/>
          </a:prstGeom>
          <a:noFill/>
        </p:spPr>
        <p:txBody>
          <a:bodyPr wrap="square" rtlCol="0">
            <a:spAutoFit/>
          </a:bodyPr>
          <a:lstStyle/>
          <a:p>
            <a:r>
              <a:rPr lang="en-US" altLang="ko-KR" sz="3200" b="1" dirty="0">
                <a:solidFill>
                  <a:srgbClr val="160967"/>
                </a:solidFill>
                <a:latin typeface="나눔스퀘어" panose="020B0600000101010101" pitchFamily="50" charset="-127"/>
                <a:ea typeface="나눔스퀘어" panose="020B0600000101010101" pitchFamily="50" charset="-127"/>
              </a:rPr>
              <a:t>04.</a:t>
            </a:r>
            <a:r>
              <a:rPr lang="ko-KR" altLang="en-US" sz="3200" b="1" dirty="0">
                <a:solidFill>
                  <a:srgbClr val="160967"/>
                </a:solidFill>
                <a:latin typeface="나눔스퀘어" panose="020B0600000101010101" pitchFamily="50" charset="-127"/>
                <a:ea typeface="나눔스퀘어" panose="020B0600000101010101" pitchFamily="50" charset="-127"/>
              </a:rPr>
              <a:t>대시보드 </a:t>
            </a:r>
            <a:r>
              <a:rPr lang="en-US" altLang="ko-KR" sz="2000" b="1" dirty="0">
                <a:solidFill>
                  <a:srgbClr val="160967"/>
                </a:solidFill>
                <a:latin typeface="나눔스퀘어" panose="020B0600000101010101" pitchFamily="50" charset="-127"/>
                <a:ea typeface="나눔스퀘어" panose="020B0600000101010101" pitchFamily="50" charset="-127"/>
              </a:rPr>
              <a:t>- </a:t>
            </a:r>
            <a:r>
              <a:rPr lang="ko-KR" altLang="en-US" sz="2000" b="1" dirty="0">
                <a:solidFill>
                  <a:srgbClr val="160967"/>
                </a:solidFill>
                <a:latin typeface="나눔스퀘어" panose="020B0600000101010101" pitchFamily="50" charset="-127"/>
                <a:ea typeface="나눔스퀘어" panose="020B0600000101010101" pitchFamily="50" charset="-127"/>
              </a:rPr>
              <a:t>총평</a:t>
            </a:r>
          </a:p>
        </p:txBody>
      </p:sp>
      <p:pic>
        <p:nvPicPr>
          <p:cNvPr id="4" name="그림 3">
            <a:extLst>
              <a:ext uri="{FF2B5EF4-FFF2-40B4-BE49-F238E27FC236}">
                <a16:creationId xmlns:a16="http://schemas.microsoft.com/office/drawing/2014/main" id="{9E404A4B-42C7-41DD-B8BB-AA907BA4EBAF}"/>
              </a:ext>
            </a:extLst>
          </p:cNvPr>
          <p:cNvPicPr>
            <a:picLocks noChangeAspect="1"/>
          </p:cNvPicPr>
          <p:nvPr/>
        </p:nvPicPr>
        <p:blipFill>
          <a:blip r:embed="rId3"/>
          <a:stretch>
            <a:fillRect/>
          </a:stretch>
        </p:blipFill>
        <p:spPr>
          <a:xfrm>
            <a:off x="719999" y="756000"/>
            <a:ext cx="7053244" cy="3301676"/>
          </a:xfrm>
          <a:prstGeom prst="rect">
            <a:avLst/>
          </a:prstGeom>
        </p:spPr>
      </p:pic>
      <p:pic>
        <p:nvPicPr>
          <p:cNvPr id="5" name="그림 4">
            <a:extLst>
              <a:ext uri="{FF2B5EF4-FFF2-40B4-BE49-F238E27FC236}">
                <a16:creationId xmlns:a16="http://schemas.microsoft.com/office/drawing/2014/main" id="{940D433B-1C3B-4B22-B01D-459875D9506D}"/>
              </a:ext>
            </a:extLst>
          </p:cNvPr>
          <p:cNvPicPr>
            <a:picLocks noChangeAspect="1"/>
          </p:cNvPicPr>
          <p:nvPr/>
        </p:nvPicPr>
        <p:blipFill>
          <a:blip r:embed="rId4"/>
          <a:stretch>
            <a:fillRect/>
          </a:stretch>
        </p:blipFill>
        <p:spPr>
          <a:xfrm>
            <a:off x="153798" y="3962402"/>
            <a:ext cx="8570066" cy="2827986"/>
          </a:xfrm>
          <a:prstGeom prst="rect">
            <a:avLst/>
          </a:prstGeom>
        </p:spPr>
      </p:pic>
    </p:spTree>
    <p:extLst>
      <p:ext uri="{BB962C8B-B14F-4D97-AF65-F5344CB8AC3E}">
        <p14:creationId xmlns:p14="http://schemas.microsoft.com/office/powerpoint/2010/main" val="111955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직사각형 13">
            <a:extLst>
              <a:ext uri="{FF2B5EF4-FFF2-40B4-BE49-F238E27FC236}">
                <a16:creationId xmlns:a16="http://schemas.microsoft.com/office/drawing/2014/main" id="{C4916FAA-0790-4AE3-AD65-C265C1929A53}"/>
              </a:ext>
            </a:extLst>
          </p:cNvPr>
          <p:cNvSpPr/>
          <p:nvPr/>
        </p:nvSpPr>
        <p:spPr>
          <a:xfrm>
            <a:off x="0" y="0"/>
            <a:ext cx="12191999" cy="6858000"/>
          </a:xfrm>
          <a:prstGeom prst="rect">
            <a:avLst/>
          </a:prstGeom>
          <a:solidFill>
            <a:srgbClr val="0058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ea typeface="나눔스퀘어" panose="020B0600000101010101"/>
            </a:endParaRPr>
          </a:p>
        </p:txBody>
      </p:sp>
      <p:sp>
        <p:nvSpPr>
          <p:cNvPr id="12" name="TextBox 11">
            <a:extLst>
              <a:ext uri="{FF2B5EF4-FFF2-40B4-BE49-F238E27FC236}">
                <a16:creationId xmlns:a16="http://schemas.microsoft.com/office/drawing/2014/main" id="{BE9999FA-22E8-4588-8FB6-F97EFBBD7013}"/>
              </a:ext>
            </a:extLst>
          </p:cNvPr>
          <p:cNvSpPr txBox="1"/>
          <p:nvPr/>
        </p:nvSpPr>
        <p:spPr>
          <a:xfrm>
            <a:off x="4255477" y="2644170"/>
            <a:ext cx="3681046" cy="1569660"/>
          </a:xfrm>
          <a:prstGeom prst="rect">
            <a:avLst/>
          </a:prstGeom>
          <a:noFill/>
        </p:spPr>
        <p:txBody>
          <a:bodyPr wrap="square" rtlCol="0">
            <a:spAutoFit/>
          </a:bodyPr>
          <a:lstStyle/>
          <a:p>
            <a:pPr algn="ctr"/>
            <a:r>
              <a:rPr lang="en-US" altLang="ko-KR" sz="9600" dirty="0">
                <a:solidFill>
                  <a:schemeClr val="bg1"/>
                </a:solidFill>
                <a:latin typeface="나눔스퀘어 Bold" panose="020B0600000101010101" pitchFamily="50" charset="-127"/>
                <a:ea typeface="나눔스퀘어 Bold" panose="020B0600000101010101" pitchFamily="50" charset="-127"/>
              </a:rPr>
              <a:t>Q&amp;A</a:t>
            </a:r>
            <a:endParaRPr lang="ko-KR" altLang="en-US" sz="9600" dirty="0">
              <a:solidFill>
                <a:schemeClr val="bg1"/>
              </a:solidFill>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3800553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7C3176EA-4456-4DCA-9977-DA768C32AB1C}"/>
              </a:ext>
            </a:extLst>
          </p:cNvPr>
          <p:cNvCxnSpPr>
            <a:cxnSpLocks/>
          </p:cNvCxnSpPr>
          <p:nvPr/>
        </p:nvCxnSpPr>
        <p:spPr>
          <a:xfrm>
            <a:off x="0" y="720000"/>
            <a:ext cx="12192000" cy="0"/>
          </a:xfrm>
          <a:prstGeom prst="line">
            <a:avLst/>
          </a:prstGeom>
          <a:ln w="25400">
            <a:solidFill>
              <a:srgbClr val="0058A6"/>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6BC5641-2C11-45A9-9A7E-4E498D517EE2}"/>
              </a:ext>
            </a:extLst>
          </p:cNvPr>
          <p:cNvSpPr txBox="1"/>
          <p:nvPr/>
        </p:nvSpPr>
        <p:spPr>
          <a:xfrm>
            <a:off x="719998" y="67613"/>
            <a:ext cx="4499701" cy="584775"/>
          </a:xfrm>
          <a:prstGeom prst="rect">
            <a:avLst/>
          </a:prstGeom>
          <a:noFill/>
        </p:spPr>
        <p:txBody>
          <a:bodyPr wrap="square" rtlCol="0">
            <a:spAutoFit/>
          </a:bodyPr>
          <a:lstStyle/>
          <a:p>
            <a:r>
              <a:rPr lang="en-US" altLang="ko-KR" sz="3200" b="1" dirty="0">
                <a:solidFill>
                  <a:srgbClr val="160967"/>
                </a:solidFill>
                <a:latin typeface="나눔스퀘어" panose="020B0600000101010101" pitchFamily="50" charset="-127"/>
                <a:ea typeface="나눔스퀘어" panose="020B0600000101010101" pitchFamily="50" charset="-127"/>
              </a:rPr>
              <a:t>1. </a:t>
            </a:r>
            <a:r>
              <a:rPr lang="ko-KR" altLang="en-US" sz="3200" b="1" dirty="0">
                <a:solidFill>
                  <a:srgbClr val="160967"/>
                </a:solidFill>
                <a:latin typeface="나눔스퀘어" panose="020B0600000101010101" pitchFamily="50" charset="-127"/>
                <a:ea typeface="나눔스퀘어" panose="020B0600000101010101" pitchFamily="50" charset="-127"/>
              </a:rPr>
              <a:t>주제 </a:t>
            </a:r>
            <a:r>
              <a:rPr lang="en-US" altLang="ko-KR" sz="2000" b="1" dirty="0">
                <a:solidFill>
                  <a:srgbClr val="160967"/>
                </a:solidFill>
                <a:latin typeface="나눔스퀘어" panose="020B0600000101010101" pitchFamily="50" charset="-127"/>
                <a:ea typeface="나눔스퀘어" panose="020B0600000101010101" pitchFamily="50" charset="-127"/>
              </a:rPr>
              <a:t>– </a:t>
            </a:r>
            <a:r>
              <a:rPr lang="ko-KR" altLang="en-US" sz="2000" b="1" dirty="0">
                <a:solidFill>
                  <a:srgbClr val="160967"/>
                </a:solidFill>
                <a:latin typeface="나눔스퀘어" panose="020B0600000101010101" pitchFamily="50" charset="-127"/>
                <a:ea typeface="나눔스퀘어" panose="020B0600000101010101" pitchFamily="50" charset="-127"/>
              </a:rPr>
              <a:t>분석 목표</a:t>
            </a:r>
            <a:r>
              <a:rPr lang="en-US" altLang="ko-KR" sz="2000" b="1" dirty="0">
                <a:solidFill>
                  <a:srgbClr val="160967"/>
                </a:solidFill>
                <a:latin typeface="나눔스퀘어" panose="020B0600000101010101" pitchFamily="50" charset="-127"/>
                <a:ea typeface="나눔스퀘어" panose="020B0600000101010101" pitchFamily="50" charset="-127"/>
              </a:rPr>
              <a:t> </a:t>
            </a:r>
            <a:endParaRPr lang="ko-KR" altLang="en-US" sz="2000" b="1" dirty="0">
              <a:solidFill>
                <a:srgbClr val="160967"/>
              </a:solidFill>
              <a:latin typeface="나눔스퀘어" panose="020B0600000101010101" pitchFamily="50" charset="-127"/>
              <a:ea typeface="나눔스퀘어" panose="020B0600000101010101" pitchFamily="50" charset="-127"/>
            </a:endParaRPr>
          </a:p>
        </p:txBody>
      </p:sp>
      <p:sp>
        <p:nvSpPr>
          <p:cNvPr id="20" name="자유형: 도형 19">
            <a:extLst>
              <a:ext uri="{FF2B5EF4-FFF2-40B4-BE49-F238E27FC236}">
                <a16:creationId xmlns:a16="http://schemas.microsoft.com/office/drawing/2014/main" id="{9A1EFC0D-2C03-441D-8B1B-D4C8A3EE7000}"/>
              </a:ext>
            </a:extLst>
          </p:cNvPr>
          <p:cNvSpPr/>
          <p:nvPr/>
        </p:nvSpPr>
        <p:spPr>
          <a:xfrm>
            <a:off x="-1" y="0"/>
            <a:ext cx="720000" cy="720000"/>
          </a:xfrm>
          <a:custGeom>
            <a:avLst/>
            <a:gdLst>
              <a:gd name="connsiteX0" fmla="*/ 36001 w 720000"/>
              <a:gd name="connsiteY0" fmla="*/ 36000 h 720000"/>
              <a:gd name="connsiteX1" fmla="*/ 36001 w 720000"/>
              <a:gd name="connsiteY1" fmla="*/ 684000 h 720000"/>
              <a:gd name="connsiteX2" fmla="*/ 684001 w 720000"/>
              <a:gd name="connsiteY2" fmla="*/ 684000 h 720000"/>
              <a:gd name="connsiteX3" fmla="*/ 0 w 720000"/>
              <a:gd name="connsiteY3" fmla="*/ 0 h 720000"/>
              <a:gd name="connsiteX4" fmla="*/ 720000 w 720000"/>
              <a:gd name="connsiteY4" fmla="*/ 0 h 720000"/>
              <a:gd name="connsiteX5" fmla="*/ 720000 w 720000"/>
              <a:gd name="connsiteY5" fmla="*/ 720000 h 720000"/>
              <a:gd name="connsiteX6" fmla="*/ 0 w 720000"/>
              <a:gd name="connsiteY6" fmla="*/ 72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 h="720000">
                <a:moveTo>
                  <a:pt x="36001" y="36000"/>
                </a:moveTo>
                <a:lnTo>
                  <a:pt x="36001" y="684000"/>
                </a:lnTo>
                <a:lnTo>
                  <a:pt x="684001" y="684000"/>
                </a:lnTo>
                <a:close/>
                <a:moveTo>
                  <a:pt x="0" y="0"/>
                </a:moveTo>
                <a:lnTo>
                  <a:pt x="720000" y="0"/>
                </a:lnTo>
                <a:lnTo>
                  <a:pt x="720000" y="720000"/>
                </a:lnTo>
                <a:lnTo>
                  <a:pt x="0" y="720000"/>
                </a:lnTo>
                <a:close/>
              </a:path>
            </a:pathLst>
          </a:custGeom>
          <a:solidFill>
            <a:srgbClr val="0058A6"/>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pic>
        <p:nvPicPr>
          <p:cNvPr id="21" name="그림 20">
            <a:extLst>
              <a:ext uri="{FF2B5EF4-FFF2-40B4-BE49-F238E27FC236}">
                <a16:creationId xmlns:a16="http://schemas.microsoft.com/office/drawing/2014/main" id="{D957EE6D-D145-41F9-AD67-84CD3B5B61CF}"/>
              </a:ext>
            </a:extLst>
          </p:cNvPr>
          <p:cNvPicPr>
            <a:picLocks noChangeAspect="1"/>
          </p:cNvPicPr>
          <p:nvPr/>
        </p:nvPicPr>
        <p:blipFill>
          <a:blip r:embed="rId2"/>
          <a:stretch>
            <a:fillRect/>
          </a:stretch>
        </p:blipFill>
        <p:spPr>
          <a:xfrm>
            <a:off x="10444000" y="0"/>
            <a:ext cx="1748000" cy="684000"/>
          </a:xfrm>
          <a:prstGeom prst="rect">
            <a:avLst/>
          </a:prstGeom>
        </p:spPr>
      </p:pic>
      <p:grpSp>
        <p:nvGrpSpPr>
          <p:cNvPr id="53" name="그룹 52">
            <a:extLst>
              <a:ext uri="{FF2B5EF4-FFF2-40B4-BE49-F238E27FC236}">
                <a16:creationId xmlns:a16="http://schemas.microsoft.com/office/drawing/2014/main" id="{CA5E2BF0-40D7-410E-A1BE-9B7A13693115}"/>
              </a:ext>
            </a:extLst>
          </p:cNvPr>
          <p:cNvGrpSpPr/>
          <p:nvPr/>
        </p:nvGrpSpPr>
        <p:grpSpPr>
          <a:xfrm>
            <a:off x="3129279" y="3065532"/>
            <a:ext cx="5803119" cy="1679186"/>
            <a:chOff x="3129279" y="3065531"/>
            <a:chExt cx="5803119" cy="77809"/>
          </a:xfrm>
        </p:grpSpPr>
        <p:cxnSp>
          <p:nvCxnSpPr>
            <p:cNvPr id="7" name="연결선: 꺾임 6">
              <a:extLst>
                <a:ext uri="{FF2B5EF4-FFF2-40B4-BE49-F238E27FC236}">
                  <a16:creationId xmlns:a16="http://schemas.microsoft.com/office/drawing/2014/main" id="{E091AF45-38A0-41F1-89EC-12E40A406974}"/>
                </a:ext>
              </a:extLst>
            </p:cNvPr>
            <p:cNvCxnSpPr>
              <a:cxnSpLocks/>
              <a:stCxn id="11" idx="0"/>
              <a:endCxn id="25" idx="2"/>
            </p:cNvCxnSpPr>
            <p:nvPr/>
          </p:nvCxnSpPr>
          <p:spPr>
            <a:xfrm rot="5400000" flipH="1" flipV="1">
              <a:off x="4541155" y="1653656"/>
              <a:ext cx="77808" cy="2901559"/>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연결선: 꺾임 13">
              <a:extLst>
                <a:ext uri="{FF2B5EF4-FFF2-40B4-BE49-F238E27FC236}">
                  <a16:creationId xmlns:a16="http://schemas.microsoft.com/office/drawing/2014/main" id="{E273ED48-D4D9-477D-AD15-F9A3DCA215BA}"/>
                </a:ext>
              </a:extLst>
            </p:cNvPr>
            <p:cNvCxnSpPr>
              <a:cxnSpLocks/>
              <a:stCxn id="13" idx="0"/>
              <a:endCxn id="25" idx="2"/>
            </p:cNvCxnSpPr>
            <p:nvPr/>
          </p:nvCxnSpPr>
          <p:spPr>
            <a:xfrm rot="16200000" flipV="1">
              <a:off x="7442715" y="1653655"/>
              <a:ext cx="77808" cy="2901559"/>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grpSp>
      <p:grpSp>
        <p:nvGrpSpPr>
          <p:cNvPr id="52" name="그룹 51">
            <a:extLst>
              <a:ext uri="{FF2B5EF4-FFF2-40B4-BE49-F238E27FC236}">
                <a16:creationId xmlns:a16="http://schemas.microsoft.com/office/drawing/2014/main" id="{0D83FEBE-C94C-44A2-9F3B-EBE98CA0A01E}"/>
              </a:ext>
            </a:extLst>
          </p:cNvPr>
          <p:cNvGrpSpPr/>
          <p:nvPr/>
        </p:nvGrpSpPr>
        <p:grpSpPr>
          <a:xfrm>
            <a:off x="1288098" y="3143339"/>
            <a:ext cx="9566521" cy="1410562"/>
            <a:chOff x="1288098" y="4258308"/>
            <a:chExt cx="9566521" cy="1410562"/>
          </a:xfrm>
        </p:grpSpPr>
        <p:grpSp>
          <p:nvGrpSpPr>
            <p:cNvPr id="50" name="그룹 49">
              <a:extLst>
                <a:ext uri="{FF2B5EF4-FFF2-40B4-BE49-F238E27FC236}">
                  <a16:creationId xmlns:a16="http://schemas.microsoft.com/office/drawing/2014/main" id="{7F098EF8-2976-4B40-8744-365586083E3A}"/>
                </a:ext>
              </a:extLst>
            </p:cNvPr>
            <p:cNvGrpSpPr/>
            <p:nvPr/>
          </p:nvGrpSpPr>
          <p:grpSpPr>
            <a:xfrm>
              <a:off x="1288098" y="4258308"/>
              <a:ext cx="3682363" cy="1410562"/>
              <a:chOff x="1288098" y="4258308"/>
              <a:chExt cx="3682363" cy="1410562"/>
            </a:xfrm>
          </p:grpSpPr>
          <p:sp>
            <p:nvSpPr>
              <p:cNvPr id="11" name="Google Shape;387;p48">
                <a:extLst>
                  <a:ext uri="{FF2B5EF4-FFF2-40B4-BE49-F238E27FC236}">
                    <a16:creationId xmlns:a16="http://schemas.microsoft.com/office/drawing/2014/main" id="{9DB61342-08B4-4529-A678-D00E1CCF907E}"/>
                  </a:ext>
                </a:extLst>
              </p:cNvPr>
              <p:cNvSpPr txBox="1"/>
              <p:nvPr/>
            </p:nvSpPr>
            <p:spPr>
              <a:xfrm>
                <a:off x="1288098" y="4258308"/>
                <a:ext cx="3682363" cy="1410562"/>
              </a:xfrm>
              <a:prstGeom prst="rect">
                <a:avLst/>
              </a:prstGeom>
              <a:noFill/>
              <a:ln w="19050" cap="flat" cmpd="sng">
                <a:solidFill>
                  <a:srgbClr val="0054A3"/>
                </a:solidFill>
                <a:prstDash val="solid"/>
                <a:round/>
                <a:headEnd type="none" w="sm" len="sm"/>
                <a:tailEnd type="none" w="sm" len="sm"/>
                <a:extLst>
                  <a:ext uri="{C807C97D-BFC1-408E-A445-0C87EB9F89A2}">
                    <ask:lineSketchStyleProps xmlns:ask="http://schemas.microsoft.com/office/drawing/2018/sketchyshapes" sd="2553846751">
                      <a:custGeom>
                        <a:avLst/>
                        <a:gdLst>
                          <a:gd name="connsiteX0" fmla="*/ 0 w 3682363"/>
                          <a:gd name="connsiteY0" fmla="*/ 0 h 1410562"/>
                          <a:gd name="connsiteX1" fmla="*/ 687374 w 3682363"/>
                          <a:gd name="connsiteY1" fmla="*/ 0 h 1410562"/>
                          <a:gd name="connsiteX2" fmla="*/ 1264278 w 3682363"/>
                          <a:gd name="connsiteY2" fmla="*/ 0 h 1410562"/>
                          <a:gd name="connsiteX3" fmla="*/ 1767534 w 3682363"/>
                          <a:gd name="connsiteY3" fmla="*/ 0 h 1410562"/>
                          <a:gd name="connsiteX4" fmla="*/ 2344438 w 3682363"/>
                          <a:gd name="connsiteY4" fmla="*/ 0 h 1410562"/>
                          <a:gd name="connsiteX5" fmla="*/ 2958165 w 3682363"/>
                          <a:gd name="connsiteY5" fmla="*/ 0 h 1410562"/>
                          <a:gd name="connsiteX6" fmla="*/ 3682363 w 3682363"/>
                          <a:gd name="connsiteY6" fmla="*/ 0 h 1410562"/>
                          <a:gd name="connsiteX7" fmla="*/ 3682363 w 3682363"/>
                          <a:gd name="connsiteY7" fmla="*/ 484293 h 1410562"/>
                          <a:gd name="connsiteX8" fmla="*/ 3682363 w 3682363"/>
                          <a:gd name="connsiteY8" fmla="*/ 968586 h 1410562"/>
                          <a:gd name="connsiteX9" fmla="*/ 3682363 w 3682363"/>
                          <a:gd name="connsiteY9" fmla="*/ 1410562 h 1410562"/>
                          <a:gd name="connsiteX10" fmla="*/ 3068636 w 3682363"/>
                          <a:gd name="connsiteY10" fmla="*/ 1410562 h 1410562"/>
                          <a:gd name="connsiteX11" fmla="*/ 2491732 w 3682363"/>
                          <a:gd name="connsiteY11" fmla="*/ 1410562 h 1410562"/>
                          <a:gd name="connsiteX12" fmla="*/ 1841182 w 3682363"/>
                          <a:gd name="connsiteY12" fmla="*/ 1410562 h 1410562"/>
                          <a:gd name="connsiteX13" fmla="*/ 1227454 w 3682363"/>
                          <a:gd name="connsiteY13" fmla="*/ 1410562 h 1410562"/>
                          <a:gd name="connsiteX14" fmla="*/ 540080 w 3682363"/>
                          <a:gd name="connsiteY14" fmla="*/ 1410562 h 1410562"/>
                          <a:gd name="connsiteX15" fmla="*/ 0 w 3682363"/>
                          <a:gd name="connsiteY15" fmla="*/ 1410562 h 1410562"/>
                          <a:gd name="connsiteX16" fmla="*/ 0 w 3682363"/>
                          <a:gd name="connsiteY16" fmla="*/ 968586 h 1410562"/>
                          <a:gd name="connsiteX17" fmla="*/ 0 w 3682363"/>
                          <a:gd name="connsiteY17" fmla="*/ 512504 h 1410562"/>
                          <a:gd name="connsiteX18" fmla="*/ 0 w 3682363"/>
                          <a:gd name="connsiteY18" fmla="*/ 0 h 141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682363" h="1410562" extrusionOk="0">
                            <a:moveTo>
                              <a:pt x="0" y="0"/>
                            </a:moveTo>
                            <a:cubicBezTo>
                              <a:pt x="159857" y="26344"/>
                              <a:pt x="518374" y="24246"/>
                              <a:pt x="687374" y="0"/>
                            </a:cubicBezTo>
                            <a:cubicBezTo>
                              <a:pt x="856374" y="-24246"/>
                              <a:pt x="1138573" y="-13535"/>
                              <a:pt x="1264278" y="0"/>
                            </a:cubicBezTo>
                            <a:cubicBezTo>
                              <a:pt x="1389983" y="13535"/>
                              <a:pt x="1628836" y="-2503"/>
                              <a:pt x="1767534" y="0"/>
                            </a:cubicBezTo>
                            <a:cubicBezTo>
                              <a:pt x="1906232" y="2503"/>
                              <a:pt x="2177809" y="2858"/>
                              <a:pt x="2344438" y="0"/>
                            </a:cubicBezTo>
                            <a:cubicBezTo>
                              <a:pt x="2511067" y="-2858"/>
                              <a:pt x="2824517" y="12427"/>
                              <a:pt x="2958165" y="0"/>
                            </a:cubicBezTo>
                            <a:cubicBezTo>
                              <a:pt x="3091813" y="-12427"/>
                              <a:pt x="3436814" y="-34542"/>
                              <a:pt x="3682363" y="0"/>
                            </a:cubicBezTo>
                            <a:cubicBezTo>
                              <a:pt x="3679750" y="176537"/>
                              <a:pt x="3684713" y="281855"/>
                              <a:pt x="3682363" y="484293"/>
                            </a:cubicBezTo>
                            <a:cubicBezTo>
                              <a:pt x="3680013" y="686731"/>
                              <a:pt x="3674249" y="824798"/>
                              <a:pt x="3682363" y="968586"/>
                            </a:cubicBezTo>
                            <a:cubicBezTo>
                              <a:pt x="3690477" y="1112374"/>
                              <a:pt x="3672366" y="1240603"/>
                              <a:pt x="3682363" y="1410562"/>
                            </a:cubicBezTo>
                            <a:cubicBezTo>
                              <a:pt x="3528861" y="1399325"/>
                              <a:pt x="3373794" y="1382067"/>
                              <a:pt x="3068636" y="1410562"/>
                            </a:cubicBezTo>
                            <a:cubicBezTo>
                              <a:pt x="2763478" y="1439057"/>
                              <a:pt x="2711085" y="1426553"/>
                              <a:pt x="2491732" y="1410562"/>
                            </a:cubicBezTo>
                            <a:cubicBezTo>
                              <a:pt x="2272379" y="1394571"/>
                              <a:pt x="2071066" y="1434223"/>
                              <a:pt x="1841182" y="1410562"/>
                            </a:cubicBezTo>
                            <a:cubicBezTo>
                              <a:pt x="1611298" y="1386902"/>
                              <a:pt x="1410311" y="1397421"/>
                              <a:pt x="1227454" y="1410562"/>
                            </a:cubicBezTo>
                            <a:cubicBezTo>
                              <a:pt x="1044597" y="1423703"/>
                              <a:pt x="870272" y="1429515"/>
                              <a:pt x="540080" y="1410562"/>
                            </a:cubicBezTo>
                            <a:cubicBezTo>
                              <a:pt x="209888" y="1391609"/>
                              <a:pt x="246067" y="1395297"/>
                              <a:pt x="0" y="1410562"/>
                            </a:cubicBezTo>
                            <a:cubicBezTo>
                              <a:pt x="-8594" y="1218036"/>
                              <a:pt x="916" y="1143224"/>
                              <a:pt x="0" y="968586"/>
                            </a:cubicBezTo>
                            <a:cubicBezTo>
                              <a:pt x="-916" y="793948"/>
                              <a:pt x="22138" y="638553"/>
                              <a:pt x="0" y="512504"/>
                            </a:cubicBezTo>
                            <a:cubicBezTo>
                              <a:pt x="-22138" y="386455"/>
                              <a:pt x="17005" y="201518"/>
                              <a:pt x="0" y="0"/>
                            </a:cubicBezTo>
                            <a:close/>
                          </a:path>
                        </a:pathLst>
                      </a:custGeom>
                      <ask:type>
                        <ask:lineSketchNone/>
                      </ask:type>
                    </ask:lineSketchStyleProps>
                  </a:ext>
                </a:extLst>
              </a:ln>
            </p:spPr>
            <p:txBody>
              <a:bodyPr spcFirstLastPara="1" wrap="square" lIns="91425" tIns="91425" rIns="91425" bIns="91425" anchor="ctr" anchorCtr="0">
                <a:noAutofit/>
              </a:bodyPr>
              <a:lstStyle/>
              <a:p>
                <a:pPr algn="ctr" latinLnBrk="0">
                  <a:lnSpc>
                    <a:spcPct val="115000"/>
                  </a:lnSpc>
                  <a:buClr>
                    <a:srgbClr val="000000"/>
                  </a:buClr>
                  <a:buFont typeface="Arial"/>
                  <a:buNone/>
                </a:pPr>
                <a:r>
                  <a:rPr lang="ko-KR" altLang="en-US" sz="2400" b="1" kern="0" dirty="0">
                    <a:solidFill>
                      <a:srgbClr val="0054A3"/>
                    </a:solidFill>
                    <a:latin typeface="나눔스퀘어" panose="020B0600000101010101" pitchFamily="50" charset="-127"/>
                    <a:ea typeface="나눔스퀘어" panose="020B0600000101010101" pitchFamily="50" charset="-127"/>
                    <a:cs typeface="Do Hyeon"/>
                    <a:sym typeface="Do Hyeon"/>
                  </a:rPr>
                  <a:t>폭염</a:t>
                </a:r>
                <a:r>
                  <a:rPr lang="ko-KR" altLang="en-US" sz="2400" kern="0" dirty="0">
                    <a:solidFill>
                      <a:srgbClr val="160967"/>
                    </a:solidFill>
                    <a:latin typeface="나눔스퀘어" panose="020B0600000101010101" pitchFamily="50" charset="-127"/>
                    <a:ea typeface="나눔스퀘어" panose="020B0600000101010101" pitchFamily="50" charset="-127"/>
                    <a:cs typeface="Do Hyeon"/>
                    <a:sym typeface="Do Hyeon"/>
                  </a:rPr>
                  <a:t> 주의보</a:t>
                </a:r>
                <a:r>
                  <a:rPr lang="en-US" altLang="ko-KR" sz="500" kern="0" dirty="0">
                    <a:solidFill>
                      <a:srgbClr val="160967"/>
                    </a:solidFill>
                    <a:latin typeface="나눔스퀘어" panose="020B0600000101010101" pitchFamily="50" charset="-127"/>
                    <a:ea typeface="나눔스퀘어" panose="020B0600000101010101" pitchFamily="50" charset="-127"/>
                    <a:cs typeface="Do Hyeon"/>
                    <a:sym typeface="Do Hyeon"/>
                  </a:rPr>
                  <a:t> </a:t>
                </a:r>
              </a:p>
              <a:p>
                <a:pPr algn="ctr" latinLnBrk="0">
                  <a:lnSpc>
                    <a:spcPct val="115000"/>
                  </a:lnSpc>
                  <a:buClr>
                    <a:srgbClr val="000000"/>
                  </a:buClr>
                  <a:buFont typeface="Arial"/>
                  <a:buNone/>
                </a:pPr>
                <a:endParaRPr lang="en-US" altLang="ko-KR" sz="500" kern="0" dirty="0">
                  <a:solidFill>
                    <a:srgbClr val="160967"/>
                  </a:solidFill>
                  <a:latin typeface="나눔스퀘어" panose="020B0600000101010101" pitchFamily="50" charset="-127"/>
                  <a:ea typeface="나눔스퀘어" panose="020B0600000101010101" pitchFamily="50" charset="-127"/>
                  <a:cs typeface="Do Hyeon"/>
                  <a:sym typeface="Do Hyeon"/>
                </a:endParaRPr>
              </a:p>
              <a:p>
                <a:pPr algn="ctr" latinLnBrk="0">
                  <a:lnSpc>
                    <a:spcPct val="115000"/>
                  </a:lnSpc>
                  <a:buClr>
                    <a:srgbClr val="000000"/>
                  </a:buClr>
                  <a:buFont typeface="Arial"/>
                  <a:buNone/>
                </a:pPr>
                <a:r>
                  <a:rPr lang="ko-KR" altLang="en-US" b="1" kern="0" dirty="0">
                    <a:solidFill>
                      <a:srgbClr val="0054A3"/>
                    </a:solidFill>
                    <a:latin typeface="나눔스퀘어" panose="020B0600000101010101" pitchFamily="50" charset="-127"/>
                    <a:ea typeface="나눔스퀘어" panose="020B0600000101010101" pitchFamily="50" charset="-127"/>
                    <a:cs typeface="Do Hyeon"/>
                    <a:sym typeface="Do Hyeon"/>
                  </a:rPr>
                  <a:t>최고 기온</a:t>
                </a:r>
                <a:r>
                  <a:rPr lang="ko-KR" altLang="en-US" kern="0" dirty="0">
                    <a:solidFill>
                      <a:srgbClr val="160967"/>
                    </a:solidFill>
                    <a:latin typeface="나눔스퀘어" panose="020B0600000101010101" pitchFamily="50" charset="-127"/>
                    <a:ea typeface="나눔스퀘어" panose="020B0600000101010101" pitchFamily="50" charset="-127"/>
                    <a:cs typeface="Do Hyeon"/>
                    <a:sym typeface="Do Hyeon"/>
                  </a:rPr>
                  <a:t>이 </a:t>
                </a:r>
                <a:r>
                  <a:rPr lang="en-US" altLang="ko-KR" b="1" kern="0" dirty="0">
                    <a:solidFill>
                      <a:srgbClr val="FF0000"/>
                    </a:solidFill>
                    <a:latin typeface="나눔스퀘어" panose="020B0600000101010101" pitchFamily="50" charset="-127"/>
                    <a:ea typeface="나눔스퀘어" panose="020B0600000101010101" pitchFamily="50" charset="-127"/>
                    <a:cs typeface="Do Hyeon"/>
                    <a:sym typeface="Do Hyeon"/>
                  </a:rPr>
                  <a:t>33</a:t>
                </a:r>
                <a:r>
                  <a:rPr lang="ko-KR" altLang="en-US" b="1" kern="0" dirty="0">
                    <a:solidFill>
                      <a:srgbClr val="FF0000"/>
                    </a:solidFill>
                    <a:latin typeface="나눔스퀘어" panose="020B0600000101010101" pitchFamily="50" charset="-127"/>
                    <a:ea typeface="나눔스퀘어" panose="020B0600000101010101" pitchFamily="50" charset="-127"/>
                    <a:cs typeface="Do Hyeon"/>
                    <a:sym typeface="Do Hyeon"/>
                  </a:rPr>
                  <a:t>도</a:t>
                </a:r>
                <a:r>
                  <a:rPr lang="ko-KR" altLang="en-US" kern="0" dirty="0">
                    <a:solidFill>
                      <a:srgbClr val="160967"/>
                    </a:solidFill>
                    <a:latin typeface="나눔스퀘어" panose="020B0600000101010101" pitchFamily="50" charset="-127"/>
                    <a:ea typeface="나눔스퀘어" panose="020B0600000101010101" pitchFamily="50" charset="-127"/>
                    <a:cs typeface="Do Hyeon"/>
                    <a:sym typeface="Do Hyeon"/>
                  </a:rPr>
                  <a:t> 이상인</a:t>
                </a:r>
                <a:r>
                  <a:rPr lang="en-US" altLang="ko-KR" kern="0" dirty="0">
                    <a:solidFill>
                      <a:srgbClr val="160967"/>
                    </a:solidFill>
                    <a:latin typeface="나눔스퀘어" panose="020B0600000101010101" pitchFamily="50" charset="-127"/>
                    <a:ea typeface="나눔스퀘어" panose="020B0600000101010101" pitchFamily="50" charset="-127"/>
                    <a:cs typeface="Do Hyeon"/>
                    <a:sym typeface="Do Hyeon"/>
                  </a:rPr>
                  <a:t> </a:t>
                </a:r>
                <a:r>
                  <a:rPr lang="ko-KR" altLang="en-US" kern="0" dirty="0">
                    <a:solidFill>
                      <a:srgbClr val="160967"/>
                    </a:solidFill>
                    <a:latin typeface="나눔스퀘어" panose="020B0600000101010101" pitchFamily="50" charset="-127"/>
                    <a:ea typeface="나눔스퀘어" panose="020B0600000101010101" pitchFamily="50" charset="-127"/>
                    <a:cs typeface="Do Hyeon"/>
                    <a:sym typeface="Do Hyeon"/>
                  </a:rPr>
                  <a:t>상태가 </a:t>
                </a:r>
                <a:endParaRPr lang="en-US" altLang="ko-KR" kern="0" dirty="0">
                  <a:solidFill>
                    <a:srgbClr val="160967"/>
                  </a:solidFill>
                  <a:latin typeface="나눔스퀘어" panose="020B0600000101010101" pitchFamily="50" charset="-127"/>
                  <a:ea typeface="나눔스퀘어" panose="020B0600000101010101" pitchFamily="50" charset="-127"/>
                  <a:cs typeface="Do Hyeon"/>
                  <a:sym typeface="Do Hyeon"/>
                </a:endParaRPr>
              </a:p>
              <a:p>
                <a:pPr algn="ctr" latinLnBrk="0">
                  <a:lnSpc>
                    <a:spcPct val="115000"/>
                  </a:lnSpc>
                  <a:buClr>
                    <a:srgbClr val="000000"/>
                  </a:buClr>
                  <a:buFont typeface="Arial"/>
                  <a:buNone/>
                </a:pPr>
                <a:r>
                  <a:rPr lang="en-US" altLang="ko-KR" kern="0" dirty="0">
                    <a:solidFill>
                      <a:srgbClr val="160967"/>
                    </a:solidFill>
                    <a:latin typeface="나눔스퀘어" panose="020B0600000101010101" pitchFamily="50" charset="-127"/>
                    <a:ea typeface="나눔스퀘어" panose="020B0600000101010101" pitchFamily="50" charset="-127"/>
                    <a:cs typeface="Do Hyeon"/>
                    <a:sym typeface="Do Hyeon"/>
                  </a:rPr>
                  <a:t>2</a:t>
                </a:r>
                <a:r>
                  <a:rPr lang="ko-KR" altLang="en-US" kern="0" dirty="0">
                    <a:solidFill>
                      <a:srgbClr val="160967"/>
                    </a:solidFill>
                    <a:latin typeface="나눔스퀘어" panose="020B0600000101010101" pitchFamily="50" charset="-127"/>
                    <a:ea typeface="나눔스퀘어" panose="020B0600000101010101" pitchFamily="50" charset="-127"/>
                    <a:cs typeface="Do Hyeon"/>
                    <a:sym typeface="Do Hyeon"/>
                  </a:rPr>
                  <a:t>일 이상 지속될 예정</a:t>
                </a:r>
                <a:endParaRPr kern="0" dirty="0">
                  <a:solidFill>
                    <a:srgbClr val="160967"/>
                  </a:solidFill>
                  <a:latin typeface="나눔스퀘어" panose="020B0600000101010101" pitchFamily="50" charset="-127"/>
                  <a:ea typeface="나눔스퀘어" panose="020B0600000101010101" pitchFamily="50" charset="-127"/>
                  <a:cs typeface="Do Hyeon"/>
                  <a:sym typeface="Do Hyeon"/>
                </a:endParaRPr>
              </a:p>
            </p:txBody>
          </p:sp>
          <p:cxnSp>
            <p:nvCxnSpPr>
              <p:cNvPr id="23" name="직선 연결선 22">
                <a:extLst>
                  <a:ext uri="{FF2B5EF4-FFF2-40B4-BE49-F238E27FC236}">
                    <a16:creationId xmlns:a16="http://schemas.microsoft.com/office/drawing/2014/main" id="{78CA521C-79EE-4EBD-B81C-97F3589B4A20}"/>
                  </a:ext>
                </a:extLst>
              </p:cNvPr>
              <p:cNvCxnSpPr>
                <a:cxnSpLocks/>
              </p:cNvCxnSpPr>
              <p:nvPr/>
            </p:nvCxnSpPr>
            <p:spPr>
              <a:xfrm>
                <a:off x="1420639" y="4805680"/>
                <a:ext cx="3471203" cy="0"/>
              </a:xfrm>
              <a:prstGeom prst="line">
                <a:avLst/>
              </a:prstGeom>
              <a:ln w="28575">
                <a:solidFill>
                  <a:srgbClr val="0054A3"/>
                </a:solidFill>
              </a:ln>
            </p:spPr>
            <p:style>
              <a:lnRef idx="1">
                <a:schemeClr val="accent1"/>
              </a:lnRef>
              <a:fillRef idx="0">
                <a:schemeClr val="accent1"/>
              </a:fillRef>
              <a:effectRef idx="0">
                <a:schemeClr val="accent1"/>
              </a:effectRef>
              <a:fontRef idx="minor">
                <a:schemeClr val="tx1"/>
              </a:fontRef>
            </p:style>
          </p:cxnSp>
        </p:grpSp>
        <p:grpSp>
          <p:nvGrpSpPr>
            <p:cNvPr id="51" name="그룹 50">
              <a:extLst>
                <a:ext uri="{FF2B5EF4-FFF2-40B4-BE49-F238E27FC236}">
                  <a16:creationId xmlns:a16="http://schemas.microsoft.com/office/drawing/2014/main" id="{6EF9FCD4-AE36-4522-86FF-79E351632446}"/>
                </a:ext>
              </a:extLst>
            </p:cNvPr>
            <p:cNvGrpSpPr/>
            <p:nvPr/>
          </p:nvGrpSpPr>
          <p:grpSpPr>
            <a:xfrm>
              <a:off x="7010177" y="4258308"/>
              <a:ext cx="3844442" cy="1410562"/>
              <a:chOff x="7010177" y="4258308"/>
              <a:chExt cx="3844442" cy="1410562"/>
            </a:xfrm>
          </p:grpSpPr>
          <p:sp>
            <p:nvSpPr>
              <p:cNvPr id="13" name="Google Shape;387;p48">
                <a:extLst>
                  <a:ext uri="{FF2B5EF4-FFF2-40B4-BE49-F238E27FC236}">
                    <a16:creationId xmlns:a16="http://schemas.microsoft.com/office/drawing/2014/main" id="{73159216-8990-4CB4-AE65-ECF646B97426}"/>
                  </a:ext>
                </a:extLst>
              </p:cNvPr>
              <p:cNvSpPr txBox="1"/>
              <p:nvPr/>
            </p:nvSpPr>
            <p:spPr>
              <a:xfrm>
                <a:off x="7010177" y="4258308"/>
                <a:ext cx="3844442" cy="1410562"/>
              </a:xfrm>
              <a:prstGeom prst="rect">
                <a:avLst/>
              </a:prstGeom>
              <a:noFill/>
              <a:ln w="19050" cap="flat" cmpd="sng">
                <a:solidFill>
                  <a:srgbClr val="0054A3"/>
                </a:solidFill>
                <a:prstDash val="solid"/>
                <a:round/>
                <a:headEnd type="none" w="sm" len="sm"/>
                <a:tailEnd type="none" w="sm" len="sm"/>
              </a:ln>
            </p:spPr>
            <p:txBody>
              <a:bodyPr spcFirstLastPara="1" wrap="square" lIns="91425" tIns="91425" rIns="91425" bIns="91425" anchor="ctr" anchorCtr="0">
                <a:noAutofit/>
              </a:bodyPr>
              <a:lstStyle/>
              <a:p>
                <a:pPr algn="ctr" latinLnBrk="0">
                  <a:lnSpc>
                    <a:spcPct val="115000"/>
                  </a:lnSpc>
                  <a:buClr>
                    <a:srgbClr val="000000"/>
                  </a:buClr>
                  <a:buFont typeface="Arial"/>
                  <a:buNone/>
                </a:pPr>
                <a:r>
                  <a:rPr lang="ko-KR" altLang="en-US" sz="2400" b="1" kern="0" dirty="0">
                    <a:solidFill>
                      <a:srgbClr val="0054A3"/>
                    </a:solidFill>
                    <a:latin typeface="나눔스퀘어" panose="020B0600000101010101" pitchFamily="50" charset="-127"/>
                    <a:ea typeface="나눔스퀘어" panose="020B0600000101010101" pitchFamily="50" charset="-127"/>
                    <a:cs typeface="Do Hyeon"/>
                    <a:sym typeface="Do Hyeon"/>
                  </a:rPr>
                  <a:t>폭염</a:t>
                </a:r>
                <a:r>
                  <a:rPr lang="ko-KR" altLang="en-US" sz="2400" kern="0" dirty="0">
                    <a:solidFill>
                      <a:srgbClr val="160967"/>
                    </a:solidFill>
                    <a:latin typeface="나눔스퀘어" panose="020B0600000101010101" pitchFamily="50" charset="-127"/>
                    <a:ea typeface="나눔스퀘어" panose="020B0600000101010101" pitchFamily="50" charset="-127"/>
                    <a:cs typeface="Do Hyeon"/>
                    <a:sym typeface="Do Hyeon"/>
                  </a:rPr>
                  <a:t> 경보</a:t>
                </a:r>
                <a:endParaRPr lang="en-US" altLang="ko-KR" sz="500" kern="0" dirty="0">
                  <a:solidFill>
                    <a:srgbClr val="160967"/>
                  </a:solidFill>
                  <a:latin typeface="나눔스퀘어" panose="020B0600000101010101" pitchFamily="50" charset="-127"/>
                  <a:ea typeface="나눔스퀘어" panose="020B0600000101010101" pitchFamily="50" charset="-127"/>
                  <a:cs typeface="Do Hyeon"/>
                  <a:sym typeface="Do Hyeon"/>
                </a:endParaRPr>
              </a:p>
              <a:p>
                <a:pPr algn="ctr" latinLnBrk="0">
                  <a:lnSpc>
                    <a:spcPct val="115000"/>
                  </a:lnSpc>
                  <a:buClr>
                    <a:srgbClr val="000000"/>
                  </a:buClr>
                  <a:buFont typeface="Arial"/>
                  <a:buNone/>
                </a:pPr>
                <a:r>
                  <a:rPr lang="en-US" altLang="ko-KR" sz="500" kern="0" dirty="0">
                    <a:solidFill>
                      <a:srgbClr val="160967"/>
                    </a:solidFill>
                    <a:latin typeface="나눔스퀘어" panose="020B0600000101010101" pitchFamily="50" charset="-127"/>
                    <a:ea typeface="나눔스퀘어" panose="020B0600000101010101" pitchFamily="50" charset="-127"/>
                    <a:cs typeface="Do Hyeon"/>
                    <a:sym typeface="Do Hyeon"/>
                  </a:rPr>
                  <a:t> </a:t>
                </a:r>
                <a:endParaRPr lang="en-US" altLang="ko-KR" sz="2400" kern="0" dirty="0">
                  <a:solidFill>
                    <a:srgbClr val="160967"/>
                  </a:solidFill>
                  <a:latin typeface="나눔스퀘어" panose="020B0600000101010101" pitchFamily="50" charset="-127"/>
                  <a:ea typeface="나눔스퀘어" panose="020B0600000101010101" pitchFamily="50" charset="-127"/>
                  <a:cs typeface="Do Hyeon"/>
                  <a:sym typeface="Do Hyeon"/>
                </a:endParaRPr>
              </a:p>
              <a:p>
                <a:pPr algn="ctr" latinLnBrk="0">
                  <a:lnSpc>
                    <a:spcPct val="115000"/>
                  </a:lnSpc>
                  <a:buClr>
                    <a:srgbClr val="000000"/>
                  </a:buClr>
                  <a:buFont typeface="Arial"/>
                  <a:buNone/>
                </a:pPr>
                <a:r>
                  <a:rPr lang="ko-KR" altLang="en-US" b="1" kern="0" dirty="0">
                    <a:solidFill>
                      <a:srgbClr val="0054A3"/>
                    </a:solidFill>
                    <a:latin typeface="나눔스퀘어" panose="020B0600000101010101" pitchFamily="50" charset="-127"/>
                    <a:ea typeface="나눔스퀘어" panose="020B0600000101010101" pitchFamily="50" charset="-127"/>
                    <a:cs typeface="Do Hyeon"/>
                    <a:sym typeface="Do Hyeon"/>
                  </a:rPr>
                  <a:t>최고 기온</a:t>
                </a:r>
                <a:r>
                  <a:rPr lang="ko-KR" altLang="en-US" kern="0" dirty="0">
                    <a:solidFill>
                      <a:srgbClr val="160967"/>
                    </a:solidFill>
                    <a:latin typeface="나눔스퀘어" panose="020B0600000101010101" pitchFamily="50" charset="-127"/>
                    <a:ea typeface="나눔스퀘어" panose="020B0600000101010101" pitchFamily="50" charset="-127"/>
                    <a:cs typeface="Do Hyeon"/>
                    <a:sym typeface="Do Hyeon"/>
                  </a:rPr>
                  <a:t>이 </a:t>
                </a:r>
                <a:r>
                  <a:rPr lang="en-US" altLang="ko-KR" b="1" kern="0" dirty="0">
                    <a:solidFill>
                      <a:srgbClr val="FF0000"/>
                    </a:solidFill>
                    <a:latin typeface="나눔스퀘어" panose="020B0600000101010101" pitchFamily="50" charset="-127"/>
                    <a:ea typeface="나눔스퀘어" panose="020B0600000101010101" pitchFamily="50" charset="-127"/>
                    <a:cs typeface="Do Hyeon"/>
                    <a:sym typeface="Do Hyeon"/>
                  </a:rPr>
                  <a:t>35</a:t>
                </a:r>
                <a:r>
                  <a:rPr lang="ko-KR" altLang="en-US" b="1" kern="0" dirty="0">
                    <a:solidFill>
                      <a:srgbClr val="FF0000"/>
                    </a:solidFill>
                    <a:latin typeface="나눔스퀘어" panose="020B0600000101010101" pitchFamily="50" charset="-127"/>
                    <a:ea typeface="나눔스퀘어" panose="020B0600000101010101" pitchFamily="50" charset="-127"/>
                    <a:cs typeface="Do Hyeon"/>
                    <a:sym typeface="Do Hyeon"/>
                  </a:rPr>
                  <a:t>도</a:t>
                </a:r>
                <a:r>
                  <a:rPr lang="ko-KR" altLang="en-US" kern="0" dirty="0">
                    <a:solidFill>
                      <a:srgbClr val="160967"/>
                    </a:solidFill>
                    <a:latin typeface="나눔스퀘어" panose="020B0600000101010101" pitchFamily="50" charset="-127"/>
                    <a:ea typeface="나눔스퀘어" panose="020B0600000101010101" pitchFamily="50" charset="-127"/>
                    <a:cs typeface="Do Hyeon"/>
                    <a:sym typeface="Do Hyeon"/>
                  </a:rPr>
                  <a:t> 이상인</a:t>
                </a:r>
                <a:r>
                  <a:rPr lang="en-US" altLang="ko-KR" kern="0" dirty="0">
                    <a:solidFill>
                      <a:srgbClr val="160967"/>
                    </a:solidFill>
                    <a:latin typeface="나눔스퀘어" panose="020B0600000101010101" pitchFamily="50" charset="-127"/>
                    <a:ea typeface="나눔스퀘어" panose="020B0600000101010101" pitchFamily="50" charset="-127"/>
                    <a:cs typeface="Do Hyeon"/>
                    <a:sym typeface="Do Hyeon"/>
                  </a:rPr>
                  <a:t> </a:t>
                </a:r>
                <a:r>
                  <a:rPr lang="ko-KR" altLang="en-US" kern="0" dirty="0">
                    <a:solidFill>
                      <a:srgbClr val="160967"/>
                    </a:solidFill>
                    <a:latin typeface="나눔스퀘어" panose="020B0600000101010101" pitchFamily="50" charset="-127"/>
                    <a:ea typeface="나눔스퀘어" panose="020B0600000101010101" pitchFamily="50" charset="-127"/>
                    <a:cs typeface="Do Hyeon"/>
                    <a:sym typeface="Do Hyeon"/>
                  </a:rPr>
                  <a:t>상태가 </a:t>
                </a:r>
                <a:endParaRPr lang="en-US" altLang="ko-KR" kern="0" dirty="0">
                  <a:solidFill>
                    <a:srgbClr val="160967"/>
                  </a:solidFill>
                  <a:latin typeface="나눔스퀘어" panose="020B0600000101010101" pitchFamily="50" charset="-127"/>
                  <a:ea typeface="나눔스퀘어" panose="020B0600000101010101" pitchFamily="50" charset="-127"/>
                  <a:cs typeface="Do Hyeon"/>
                  <a:sym typeface="Do Hyeon"/>
                </a:endParaRPr>
              </a:p>
              <a:p>
                <a:pPr algn="ctr" latinLnBrk="0">
                  <a:lnSpc>
                    <a:spcPct val="115000"/>
                  </a:lnSpc>
                  <a:buClr>
                    <a:srgbClr val="000000"/>
                  </a:buClr>
                  <a:buFont typeface="Arial"/>
                  <a:buNone/>
                </a:pPr>
                <a:r>
                  <a:rPr lang="en-US" altLang="ko-KR" kern="0" dirty="0">
                    <a:solidFill>
                      <a:srgbClr val="160967"/>
                    </a:solidFill>
                    <a:latin typeface="나눔스퀘어" panose="020B0600000101010101" pitchFamily="50" charset="-127"/>
                    <a:ea typeface="나눔스퀘어" panose="020B0600000101010101" pitchFamily="50" charset="-127"/>
                    <a:cs typeface="Do Hyeon"/>
                    <a:sym typeface="Do Hyeon"/>
                  </a:rPr>
                  <a:t>2</a:t>
                </a:r>
                <a:r>
                  <a:rPr lang="ko-KR" altLang="en-US" kern="0" dirty="0">
                    <a:solidFill>
                      <a:srgbClr val="160967"/>
                    </a:solidFill>
                    <a:latin typeface="나눔스퀘어" panose="020B0600000101010101" pitchFamily="50" charset="-127"/>
                    <a:ea typeface="나눔스퀘어" panose="020B0600000101010101" pitchFamily="50" charset="-127"/>
                    <a:cs typeface="Do Hyeon"/>
                    <a:sym typeface="Do Hyeon"/>
                  </a:rPr>
                  <a:t>일 이상 지속될 예정</a:t>
                </a:r>
                <a:endParaRPr kern="0" dirty="0">
                  <a:solidFill>
                    <a:srgbClr val="160967"/>
                  </a:solidFill>
                  <a:latin typeface="나눔스퀘어" panose="020B0600000101010101" pitchFamily="50" charset="-127"/>
                  <a:ea typeface="나눔스퀘어" panose="020B0600000101010101" pitchFamily="50" charset="-127"/>
                  <a:cs typeface="Do Hyeon"/>
                  <a:sym typeface="Do Hyeon"/>
                </a:endParaRPr>
              </a:p>
            </p:txBody>
          </p:sp>
          <p:cxnSp>
            <p:nvCxnSpPr>
              <p:cNvPr id="31" name="직선 연결선 30">
                <a:extLst>
                  <a:ext uri="{FF2B5EF4-FFF2-40B4-BE49-F238E27FC236}">
                    <a16:creationId xmlns:a16="http://schemas.microsoft.com/office/drawing/2014/main" id="{F8003EF7-CCB1-445B-A1CD-F0639621864B}"/>
                  </a:ext>
                </a:extLst>
              </p:cNvPr>
              <p:cNvCxnSpPr>
                <a:cxnSpLocks/>
              </p:cNvCxnSpPr>
              <p:nvPr/>
            </p:nvCxnSpPr>
            <p:spPr>
              <a:xfrm>
                <a:off x="7196796" y="4805680"/>
                <a:ext cx="3471203" cy="0"/>
              </a:xfrm>
              <a:prstGeom prst="line">
                <a:avLst/>
              </a:prstGeom>
              <a:ln w="28575">
                <a:solidFill>
                  <a:srgbClr val="0054A3"/>
                </a:solidFill>
              </a:ln>
            </p:spPr>
            <p:style>
              <a:lnRef idx="1">
                <a:schemeClr val="accent1"/>
              </a:lnRef>
              <a:fillRef idx="0">
                <a:schemeClr val="accent1"/>
              </a:fillRef>
              <a:effectRef idx="0">
                <a:schemeClr val="accent1"/>
              </a:effectRef>
              <a:fontRef idx="minor">
                <a:schemeClr val="tx1"/>
              </a:fontRef>
            </p:style>
          </p:cxnSp>
        </p:grpSp>
      </p:grpSp>
      <p:sp>
        <p:nvSpPr>
          <p:cNvPr id="19" name="TextBox 18">
            <a:extLst>
              <a:ext uri="{FF2B5EF4-FFF2-40B4-BE49-F238E27FC236}">
                <a16:creationId xmlns:a16="http://schemas.microsoft.com/office/drawing/2014/main" id="{A3FFBF4A-2B10-4482-9887-7924AD4ED8F8}"/>
              </a:ext>
            </a:extLst>
          </p:cNvPr>
          <p:cNvSpPr txBox="1"/>
          <p:nvPr/>
        </p:nvSpPr>
        <p:spPr>
          <a:xfrm>
            <a:off x="0" y="720000"/>
            <a:ext cx="12192000" cy="6138000"/>
          </a:xfrm>
          <a:prstGeom prst="rect">
            <a:avLst/>
          </a:prstGeom>
          <a:solidFill>
            <a:schemeClr val="bg1">
              <a:lumMod val="95000"/>
              <a:alpha val="70000"/>
            </a:schemeClr>
          </a:solidFill>
        </p:spPr>
        <p:txBody>
          <a:bodyPr wrap="square" rtlCol="0">
            <a:spAutoFit/>
          </a:bodyPr>
          <a:lstStyle/>
          <a:p>
            <a:endParaRPr lang="ko-KR" altLang="en-US" dirty="0"/>
          </a:p>
        </p:txBody>
      </p:sp>
      <p:sp>
        <p:nvSpPr>
          <p:cNvPr id="25" name="Google Shape;387;p48">
            <a:extLst>
              <a:ext uri="{FF2B5EF4-FFF2-40B4-BE49-F238E27FC236}">
                <a16:creationId xmlns:a16="http://schemas.microsoft.com/office/drawing/2014/main" id="{28CAB75F-4DB6-43EE-9677-745C0C888C5D}"/>
              </a:ext>
            </a:extLst>
          </p:cNvPr>
          <p:cNvSpPr txBox="1"/>
          <p:nvPr/>
        </p:nvSpPr>
        <p:spPr>
          <a:xfrm>
            <a:off x="3129280" y="1941581"/>
            <a:ext cx="5803118" cy="1123950"/>
          </a:xfrm>
          <a:prstGeom prst="rect">
            <a:avLst/>
          </a:prstGeom>
          <a:solidFill>
            <a:schemeClr val="accent5">
              <a:lumMod val="40000"/>
              <a:lumOff val="60000"/>
            </a:schemeClr>
          </a:solidFill>
          <a:ln w="28575" cap="flat" cmpd="sng">
            <a:solidFill>
              <a:srgbClr val="0054A3"/>
            </a:solidFill>
            <a:prstDash val="solid"/>
            <a:round/>
            <a:headEnd type="none" w="sm" len="sm"/>
            <a:tailEnd type="none" w="sm" len="sm"/>
          </a:ln>
        </p:spPr>
        <p:txBody>
          <a:bodyPr spcFirstLastPara="1" wrap="square" lIns="91425" tIns="91425" rIns="91425" bIns="91425" anchor="ctr" anchorCtr="0">
            <a:noAutofit/>
          </a:bodyPr>
          <a:lstStyle/>
          <a:p>
            <a:pPr algn="ctr" latinLnBrk="0">
              <a:lnSpc>
                <a:spcPct val="115000"/>
              </a:lnSpc>
              <a:buClr>
                <a:srgbClr val="000000"/>
              </a:buClr>
              <a:buFont typeface="Arial"/>
              <a:buNone/>
            </a:pPr>
            <a:r>
              <a:rPr lang="ko-KR" altLang="en-US" sz="2400" b="1" kern="0" dirty="0">
                <a:solidFill>
                  <a:srgbClr val="0054A3"/>
                </a:solidFill>
                <a:latin typeface="나눔스퀘어" panose="020B0600000101010101" pitchFamily="50" charset="-127"/>
                <a:ea typeface="나눔스퀘어" panose="020B0600000101010101" pitchFamily="50" charset="-127"/>
                <a:cs typeface="Do Hyeon"/>
                <a:sym typeface="Do Hyeon"/>
              </a:rPr>
              <a:t>폭염</a:t>
            </a:r>
            <a:r>
              <a:rPr lang="ko-KR" altLang="en-US" sz="2400" kern="0" dirty="0">
                <a:solidFill>
                  <a:srgbClr val="160967"/>
                </a:solidFill>
                <a:latin typeface="나눔스퀘어" panose="020B0600000101010101" pitchFamily="50" charset="-127"/>
                <a:ea typeface="나눔스퀘어" panose="020B0600000101010101" pitchFamily="50" charset="-127"/>
                <a:cs typeface="Do Hyeon"/>
                <a:sym typeface="Do Hyeon"/>
              </a:rPr>
              <a:t>의</a:t>
            </a:r>
            <a:r>
              <a:rPr lang="ko-KR" altLang="en-US" sz="2400" b="1" kern="0" dirty="0">
                <a:solidFill>
                  <a:srgbClr val="0054A3"/>
                </a:solidFill>
                <a:latin typeface="나눔스퀘어" panose="020B0600000101010101" pitchFamily="50" charset="-127"/>
                <a:ea typeface="나눔스퀘어" panose="020B0600000101010101" pitchFamily="50" charset="-127"/>
                <a:cs typeface="Do Hyeon"/>
                <a:sym typeface="Do Hyeon"/>
              </a:rPr>
              <a:t> </a:t>
            </a:r>
            <a:r>
              <a:rPr lang="ko-KR" altLang="en-US" sz="2400" kern="0" dirty="0">
                <a:solidFill>
                  <a:srgbClr val="160967"/>
                </a:solidFill>
                <a:latin typeface="나눔스퀘어" panose="020B0600000101010101" pitchFamily="50" charset="-127"/>
                <a:ea typeface="나눔스퀘어" panose="020B0600000101010101" pitchFamily="50" charset="-127"/>
                <a:cs typeface="Do Hyeon"/>
                <a:sym typeface="Do Hyeon"/>
              </a:rPr>
              <a:t>기준 </a:t>
            </a:r>
            <a:r>
              <a:rPr lang="en-US" altLang="ko-KR" sz="2400" kern="0" dirty="0">
                <a:solidFill>
                  <a:srgbClr val="160967"/>
                </a:solidFill>
                <a:latin typeface="나눔스퀘어" panose="020B0600000101010101" pitchFamily="50" charset="-127"/>
                <a:ea typeface="나눔스퀘어" panose="020B0600000101010101" pitchFamily="50" charset="-127"/>
                <a:cs typeface="Do Hyeon"/>
                <a:sym typeface="Do Hyeon"/>
              </a:rPr>
              <a:t>: </a:t>
            </a:r>
            <a:r>
              <a:rPr lang="ko-KR" altLang="en-US" sz="2400" b="1" kern="0" dirty="0">
                <a:solidFill>
                  <a:srgbClr val="0054A3"/>
                </a:solidFill>
                <a:latin typeface="나눔스퀘어" panose="020B0600000101010101" pitchFamily="50" charset="-127"/>
                <a:ea typeface="나눔스퀘어" panose="020B0600000101010101" pitchFamily="50" charset="-127"/>
                <a:cs typeface="Do Hyeon"/>
                <a:sym typeface="Do Hyeon"/>
              </a:rPr>
              <a:t>최고 기온</a:t>
            </a:r>
            <a:r>
              <a:rPr lang="ko-KR" altLang="en-US" sz="2400" kern="0" dirty="0">
                <a:solidFill>
                  <a:srgbClr val="160967"/>
                </a:solidFill>
                <a:latin typeface="나눔스퀘어" panose="020B0600000101010101" pitchFamily="50" charset="-127"/>
                <a:ea typeface="나눔스퀘어" panose="020B0600000101010101" pitchFamily="50" charset="-127"/>
                <a:cs typeface="Do Hyeon"/>
                <a:sym typeface="Do Hyeon"/>
              </a:rPr>
              <a:t>이 </a:t>
            </a:r>
            <a:r>
              <a:rPr lang="en-US" altLang="ko-KR" sz="2400" kern="0" dirty="0">
                <a:solidFill>
                  <a:srgbClr val="FF0000"/>
                </a:solidFill>
                <a:latin typeface="나눔스퀘어" panose="020B0600000101010101" pitchFamily="50" charset="-127"/>
                <a:ea typeface="나눔스퀘어" panose="020B0600000101010101" pitchFamily="50" charset="-127"/>
                <a:cs typeface="Do Hyeon"/>
                <a:sym typeface="Do Hyeon"/>
              </a:rPr>
              <a:t>33</a:t>
            </a:r>
            <a:r>
              <a:rPr lang="ko-KR" altLang="en-US" sz="2400" kern="0" dirty="0">
                <a:solidFill>
                  <a:srgbClr val="FF0000"/>
                </a:solidFill>
                <a:latin typeface="나눔스퀘어" panose="020B0600000101010101" pitchFamily="50" charset="-127"/>
                <a:ea typeface="나눔스퀘어" panose="020B0600000101010101" pitchFamily="50" charset="-127"/>
                <a:cs typeface="Do Hyeon"/>
                <a:sym typeface="Do Hyeon"/>
              </a:rPr>
              <a:t>도</a:t>
            </a:r>
            <a:r>
              <a:rPr lang="ko-KR" altLang="en-US" sz="2400" kern="0" dirty="0">
                <a:solidFill>
                  <a:srgbClr val="160967"/>
                </a:solidFill>
                <a:latin typeface="나눔스퀘어" panose="020B0600000101010101" pitchFamily="50" charset="-127"/>
                <a:ea typeface="나눔스퀘어" panose="020B0600000101010101" pitchFamily="50" charset="-127"/>
                <a:cs typeface="Do Hyeon"/>
                <a:sym typeface="Do Hyeon"/>
              </a:rPr>
              <a:t> 이상</a:t>
            </a:r>
            <a:endParaRPr sz="2400" kern="0" dirty="0">
              <a:solidFill>
                <a:srgbClr val="160967"/>
              </a:solidFill>
              <a:latin typeface="나눔스퀘어" panose="020B0600000101010101" pitchFamily="50" charset="-127"/>
              <a:ea typeface="나눔스퀘어" panose="020B0600000101010101" pitchFamily="50" charset="-127"/>
              <a:cs typeface="Do Hyeon"/>
              <a:sym typeface="Do Hyeon"/>
            </a:endParaRPr>
          </a:p>
        </p:txBody>
      </p:sp>
      <p:sp>
        <p:nvSpPr>
          <p:cNvPr id="10" name="Google Shape;388;p48">
            <a:extLst>
              <a:ext uri="{FF2B5EF4-FFF2-40B4-BE49-F238E27FC236}">
                <a16:creationId xmlns:a16="http://schemas.microsoft.com/office/drawing/2014/main" id="{3A9F21BA-E325-4EA3-9002-8F7514451D17}"/>
              </a:ext>
            </a:extLst>
          </p:cNvPr>
          <p:cNvSpPr txBox="1"/>
          <p:nvPr/>
        </p:nvSpPr>
        <p:spPr>
          <a:xfrm>
            <a:off x="2992364" y="4049397"/>
            <a:ext cx="6076950" cy="1123950"/>
          </a:xfrm>
          <a:prstGeom prst="rect">
            <a:avLst/>
          </a:prstGeom>
          <a:solidFill>
            <a:schemeClr val="accent5">
              <a:lumMod val="40000"/>
              <a:lumOff val="60000"/>
            </a:schemeClr>
          </a:solidFill>
          <a:ln w="28575" cap="flat" cmpd="sng">
            <a:solidFill>
              <a:srgbClr val="0054A3"/>
            </a:solidFill>
            <a:prstDash val="solid"/>
            <a:round/>
            <a:headEnd type="none" w="sm" len="sm"/>
            <a:tailEnd type="none" w="sm" len="sm"/>
          </a:ln>
        </p:spPr>
        <p:txBody>
          <a:bodyPr spcFirstLastPara="1" wrap="square" lIns="91425" tIns="91425" rIns="91425" bIns="91425" anchor="ctr" anchorCtr="0">
            <a:noAutofit/>
          </a:bodyPr>
          <a:lstStyle/>
          <a:p>
            <a:pPr algn="ctr" latinLnBrk="0">
              <a:lnSpc>
                <a:spcPct val="115000"/>
              </a:lnSpc>
              <a:buClr>
                <a:srgbClr val="000000"/>
              </a:buClr>
              <a:buFont typeface="Arial"/>
              <a:buNone/>
            </a:pPr>
            <a:r>
              <a:rPr lang="ko-KR" altLang="en-US" sz="2400" b="1" kern="0" dirty="0">
                <a:solidFill>
                  <a:srgbClr val="0054A3"/>
                </a:solidFill>
                <a:latin typeface="나눔스퀘어" panose="020B0600000101010101" pitchFamily="50" charset="-127"/>
                <a:ea typeface="나눔스퀘어" panose="020B0600000101010101" pitchFamily="50" charset="-127"/>
                <a:cs typeface="Do Hyeon"/>
                <a:sym typeface="Do Hyeon"/>
              </a:rPr>
              <a:t>최고 기온</a:t>
            </a:r>
            <a:r>
              <a:rPr lang="ko-KR" altLang="en-US" sz="2400" kern="0" dirty="0">
                <a:solidFill>
                  <a:srgbClr val="160967"/>
                </a:solidFill>
                <a:latin typeface="나눔스퀘어" panose="020B0600000101010101" pitchFamily="50" charset="-127"/>
                <a:ea typeface="나눔스퀘어" panose="020B0600000101010101" pitchFamily="50" charset="-127"/>
                <a:cs typeface="Do Hyeon"/>
                <a:sym typeface="Do Hyeon"/>
              </a:rPr>
              <a:t>에 영향을 끼치는 변수를 찾아</a:t>
            </a:r>
            <a:endParaRPr lang="en-US" altLang="ko-KR" sz="2400" kern="0" dirty="0">
              <a:solidFill>
                <a:srgbClr val="160967"/>
              </a:solidFill>
              <a:latin typeface="나눔스퀘어" panose="020B0600000101010101" pitchFamily="50" charset="-127"/>
              <a:ea typeface="나눔스퀘어" panose="020B0600000101010101" pitchFamily="50" charset="-127"/>
              <a:cs typeface="Do Hyeon"/>
              <a:sym typeface="Do Hyeon"/>
            </a:endParaRPr>
          </a:p>
          <a:p>
            <a:pPr algn="ctr" latinLnBrk="0">
              <a:lnSpc>
                <a:spcPct val="115000"/>
              </a:lnSpc>
              <a:buClr>
                <a:srgbClr val="000000"/>
              </a:buClr>
              <a:buFont typeface="Arial"/>
              <a:buNone/>
            </a:pPr>
            <a:r>
              <a:rPr lang="ko-KR" altLang="en-US" sz="2400" kern="0" dirty="0">
                <a:solidFill>
                  <a:srgbClr val="160967"/>
                </a:solidFill>
                <a:latin typeface="나눔스퀘어" panose="020B0600000101010101" pitchFamily="50" charset="-127"/>
                <a:ea typeface="나눔스퀘어" panose="020B0600000101010101" pitchFamily="50" charset="-127"/>
                <a:cs typeface="Do Hyeon"/>
                <a:sym typeface="Do Hyeon"/>
              </a:rPr>
              <a:t>가까운 미래의 </a:t>
            </a:r>
            <a:r>
              <a:rPr lang="ko-KR" altLang="en-US" sz="2400" b="1" kern="0" dirty="0">
                <a:solidFill>
                  <a:srgbClr val="0054A3"/>
                </a:solidFill>
                <a:latin typeface="나눔스퀘어" panose="020B0600000101010101" pitchFamily="50" charset="-127"/>
                <a:ea typeface="나눔스퀘어" panose="020B0600000101010101" pitchFamily="50" charset="-127"/>
                <a:cs typeface="Do Hyeon"/>
                <a:sym typeface="Do Hyeon"/>
              </a:rPr>
              <a:t>폭염</a:t>
            </a:r>
            <a:r>
              <a:rPr lang="ko-KR" altLang="en-US" sz="2400" kern="0" dirty="0">
                <a:solidFill>
                  <a:srgbClr val="160967"/>
                </a:solidFill>
                <a:latin typeface="나눔스퀘어" panose="020B0600000101010101" pitchFamily="50" charset="-127"/>
                <a:ea typeface="나눔스퀘어" panose="020B0600000101010101" pitchFamily="50" charset="-127"/>
                <a:cs typeface="Do Hyeon"/>
                <a:sym typeface="Do Hyeon"/>
              </a:rPr>
              <a:t> 예측</a:t>
            </a:r>
            <a:endParaRPr lang="en-US" altLang="ko" sz="2400" kern="0" dirty="0">
              <a:solidFill>
                <a:srgbClr val="160967"/>
              </a:solidFill>
              <a:latin typeface="나눔스퀘어" panose="020B0600000101010101" pitchFamily="50" charset="-127"/>
              <a:ea typeface="나눔스퀘어" panose="020B0600000101010101" pitchFamily="50" charset="-127"/>
              <a:cs typeface="Do Hyeon"/>
              <a:sym typeface="Do Hyeon"/>
            </a:endParaRPr>
          </a:p>
        </p:txBody>
      </p:sp>
      <p:sp>
        <p:nvSpPr>
          <p:cNvPr id="54" name="화살표: 아래쪽 53">
            <a:extLst>
              <a:ext uri="{FF2B5EF4-FFF2-40B4-BE49-F238E27FC236}">
                <a16:creationId xmlns:a16="http://schemas.microsoft.com/office/drawing/2014/main" id="{F278E7A2-D070-4184-81A5-A8E9C47EA2CE}"/>
              </a:ext>
            </a:extLst>
          </p:cNvPr>
          <p:cNvSpPr/>
          <p:nvPr/>
        </p:nvSpPr>
        <p:spPr>
          <a:xfrm>
            <a:off x="5599039" y="3112859"/>
            <a:ext cx="863600" cy="920661"/>
          </a:xfrm>
          <a:prstGeom prst="down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689300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60000" decel="40000" fill="hold" nodeType="clickEffect">
                                  <p:stCondLst>
                                    <p:cond delay="0"/>
                                  </p:stCondLst>
                                  <p:childTnLst>
                                    <p:animMotion origin="layout" path="M 3.33333E-6 -1.11111E-6 L 0.00208 0.23935 " pathEditMode="relative" rAng="0" ptsTypes="AA">
                                      <p:cBhvr>
                                        <p:cTn id="6" dur="1000" fill="hold"/>
                                        <p:tgtEl>
                                          <p:spTgt spid="52"/>
                                        </p:tgtEl>
                                        <p:attrNameLst>
                                          <p:attrName>ppt_x</p:attrName>
                                          <p:attrName>ppt_y</p:attrName>
                                        </p:attrNameLst>
                                      </p:cBhvr>
                                      <p:rCtr x="104" y="11968"/>
                                    </p:animMotion>
                                  </p:childTnLst>
                                </p:cTn>
                              </p:par>
                            </p:childTnLst>
                          </p:cTn>
                        </p:par>
                        <p:par>
                          <p:cTn id="7" fill="hold">
                            <p:stCondLst>
                              <p:cond delay="1000"/>
                            </p:stCondLst>
                            <p:childTnLst>
                              <p:par>
                                <p:cTn id="8" presetID="22" presetClass="entr" presetSubtype="4" fill="hold" nodeType="after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wipe(down)">
                                      <p:cBhvr>
                                        <p:cTn id="10" dur="700"/>
                                        <p:tgtEl>
                                          <p:spTgt spid="53"/>
                                        </p:tgtEl>
                                      </p:cBhvr>
                                    </p:animEffect>
                                  </p:childTnLst>
                                </p:cTn>
                              </p:par>
                              <p:par>
                                <p:cTn id="11" presetID="10" presetClass="entr" presetSubtype="0" fill="hold" grpId="0" nodeType="withEffect">
                                  <p:stCondLst>
                                    <p:cond delay="7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p:cTn id="17" dur="indefinite"/>
                                        <p:tgtEl>
                                          <p:spTgt spid="52"/>
                                        </p:tgtEl>
                                        <p:attrNameLst>
                                          <p:attrName>style.opacity</p:attrName>
                                        </p:attrNameLst>
                                      </p:cBhvr>
                                      <p:to>
                                        <p:strVal val="0.25"/>
                                      </p:to>
                                    </p:set>
                                    <p:animEffect filter="image" prLst="opacity: 0.25">
                                      <p:cBhvr rctx="IE">
                                        <p:cTn id="18" dur="indefinite"/>
                                        <p:tgtEl>
                                          <p:spTgt spid="52"/>
                                        </p:tgtEl>
                                      </p:cBhvr>
                                    </p:animEffect>
                                  </p:childTnLst>
                                </p:cTn>
                              </p:par>
                              <p:par>
                                <p:cTn id="19" presetID="9" presetClass="emph" presetSubtype="0" nodeType="withEffect">
                                  <p:stCondLst>
                                    <p:cond delay="0"/>
                                  </p:stCondLst>
                                  <p:childTnLst>
                                    <p:set>
                                      <p:cBhvr>
                                        <p:cTn id="20" dur="indefinite"/>
                                        <p:tgtEl>
                                          <p:spTgt spid="53"/>
                                        </p:tgtEl>
                                        <p:attrNameLst>
                                          <p:attrName>style.opacity</p:attrName>
                                        </p:attrNameLst>
                                      </p:cBhvr>
                                      <p:to>
                                        <p:strVal val="0.25"/>
                                      </p:to>
                                    </p:set>
                                    <p:animEffect filter="image" prLst="opacity: 0.25">
                                      <p:cBhvr rctx="IE">
                                        <p:cTn id="21" dur="indefinite"/>
                                        <p:tgtEl>
                                          <p:spTgt spid="5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 presetClass="emph" presetSubtype="2" fill="hold" nodeType="withEffect">
                                  <p:stCondLst>
                                    <p:cond delay="250"/>
                                  </p:stCondLst>
                                  <p:childTnLst>
                                    <p:animClr clrSpc="rgb" dir="cw">
                                      <p:cBhvr>
                                        <p:cTn id="26" dur="900" fill="hold"/>
                                        <p:tgtEl>
                                          <p:spTgt spid="25"/>
                                        </p:tgtEl>
                                        <p:attrNameLst>
                                          <p:attrName>fillcolor</p:attrName>
                                        </p:attrNameLst>
                                      </p:cBhvr>
                                      <p:to>
                                        <a:schemeClr val="bg1"/>
                                      </p:to>
                                    </p:animClr>
                                    <p:set>
                                      <p:cBhvr>
                                        <p:cTn id="27" dur="900" fill="hold"/>
                                        <p:tgtEl>
                                          <p:spTgt spid="25"/>
                                        </p:tgtEl>
                                        <p:attrNameLst>
                                          <p:attrName>fill.type</p:attrName>
                                        </p:attrNameLst>
                                      </p:cBhvr>
                                      <p:to>
                                        <p:strVal val="solid"/>
                                      </p:to>
                                    </p:set>
                                    <p:set>
                                      <p:cBhvr>
                                        <p:cTn id="28" dur="900" fill="hold"/>
                                        <p:tgtEl>
                                          <p:spTgt spid="25"/>
                                        </p:tgtEl>
                                        <p:attrNameLst>
                                          <p:attrName>fill.on</p:attrName>
                                        </p:attrNameLst>
                                      </p:cBhvr>
                                      <p:to>
                                        <p:strVal val="true"/>
                                      </p:to>
                                    </p:set>
                                  </p:childTnLst>
                                </p:cTn>
                              </p:par>
                              <p:par>
                                <p:cTn id="29" presetID="22" presetClass="entr" presetSubtype="1" fill="hold" grpId="0" nodeType="withEffect">
                                  <p:stCondLst>
                                    <p:cond delay="500"/>
                                  </p:stCondLst>
                                  <p:childTnLst>
                                    <p:set>
                                      <p:cBhvr>
                                        <p:cTn id="30" dur="1" fill="hold">
                                          <p:stCondLst>
                                            <p:cond delay="0"/>
                                          </p:stCondLst>
                                        </p:cTn>
                                        <p:tgtEl>
                                          <p:spTgt spid="54"/>
                                        </p:tgtEl>
                                        <p:attrNameLst>
                                          <p:attrName>style.visibility</p:attrName>
                                        </p:attrNameLst>
                                      </p:cBhvr>
                                      <p:to>
                                        <p:strVal val="visible"/>
                                      </p:to>
                                    </p:set>
                                    <p:animEffect transition="in" filter="wipe(up)">
                                      <p:cBhvr>
                                        <p:cTn id="31" dur="500"/>
                                        <p:tgtEl>
                                          <p:spTgt spid="54"/>
                                        </p:tgtEl>
                                      </p:cBhvr>
                                    </p:animEffect>
                                  </p:childTnLst>
                                </p:cTn>
                              </p:par>
                              <p:par>
                                <p:cTn id="32" presetID="10" presetClass="entr" presetSubtype="0" fill="hold" grpId="0" nodeType="withEffect">
                                  <p:stCondLst>
                                    <p:cond delay="75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5" grpId="0" animBg="1"/>
      <p:bldP spid="10" grpId="0" animBg="1"/>
      <p:bldP spid="5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자유형: 도형 77">
            <a:extLst>
              <a:ext uri="{FF2B5EF4-FFF2-40B4-BE49-F238E27FC236}">
                <a16:creationId xmlns:a16="http://schemas.microsoft.com/office/drawing/2014/main" id="{A93AD010-E9AB-4519-A2AC-CD017F5805D8}"/>
              </a:ext>
            </a:extLst>
          </p:cNvPr>
          <p:cNvSpPr/>
          <p:nvPr/>
        </p:nvSpPr>
        <p:spPr>
          <a:xfrm rot="10800000" flipV="1">
            <a:off x="-3" y="-11211"/>
            <a:ext cx="4770120" cy="6858000"/>
          </a:xfrm>
          <a:custGeom>
            <a:avLst/>
            <a:gdLst>
              <a:gd name="connsiteX0" fmla="*/ 5852160 w 5852160"/>
              <a:gd name="connsiteY0" fmla="*/ 6858000 h 6858000"/>
              <a:gd name="connsiteX1" fmla="*/ 1737360 w 5852160"/>
              <a:gd name="connsiteY1" fmla="*/ 6858000 h 6858000"/>
              <a:gd name="connsiteX2" fmla="*/ 0 w 5852160"/>
              <a:gd name="connsiteY2" fmla="*/ 0 h 6858000"/>
              <a:gd name="connsiteX3" fmla="*/ 5852160 w 5852160"/>
              <a:gd name="connsiteY3" fmla="*/ 0 h 6858000"/>
            </a:gdLst>
            <a:ahLst/>
            <a:cxnLst>
              <a:cxn ang="0">
                <a:pos x="connsiteX0" y="connsiteY0"/>
              </a:cxn>
              <a:cxn ang="0">
                <a:pos x="connsiteX1" y="connsiteY1"/>
              </a:cxn>
              <a:cxn ang="0">
                <a:pos x="connsiteX2" y="connsiteY2"/>
              </a:cxn>
              <a:cxn ang="0">
                <a:pos x="connsiteX3" y="connsiteY3"/>
              </a:cxn>
            </a:cxnLst>
            <a:rect l="l" t="t" r="r" b="b"/>
            <a:pathLst>
              <a:path w="5852160" h="6858000">
                <a:moveTo>
                  <a:pt x="5852160" y="6858000"/>
                </a:moveTo>
                <a:lnTo>
                  <a:pt x="1737360" y="6858000"/>
                </a:lnTo>
                <a:lnTo>
                  <a:pt x="0" y="0"/>
                </a:lnTo>
                <a:lnTo>
                  <a:pt x="5852160" y="0"/>
                </a:lnTo>
                <a:close/>
              </a:path>
            </a:pathLst>
          </a:custGeom>
          <a:solidFill>
            <a:srgbClr val="160967"/>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sp>
        <p:nvSpPr>
          <p:cNvPr id="40" name="자유형: 도형 39">
            <a:extLst>
              <a:ext uri="{FF2B5EF4-FFF2-40B4-BE49-F238E27FC236}">
                <a16:creationId xmlns:a16="http://schemas.microsoft.com/office/drawing/2014/main" id="{2A243579-2D44-4105-9C4F-C809C0597331}"/>
              </a:ext>
            </a:extLst>
          </p:cNvPr>
          <p:cNvSpPr/>
          <p:nvPr/>
        </p:nvSpPr>
        <p:spPr>
          <a:xfrm rot="10800000">
            <a:off x="-1" y="0"/>
            <a:ext cx="5242559" cy="6858000"/>
          </a:xfrm>
          <a:custGeom>
            <a:avLst/>
            <a:gdLst>
              <a:gd name="connsiteX0" fmla="*/ 5852160 w 5852160"/>
              <a:gd name="connsiteY0" fmla="*/ 6858000 h 6858000"/>
              <a:gd name="connsiteX1" fmla="*/ 1737360 w 5852160"/>
              <a:gd name="connsiteY1" fmla="*/ 6858000 h 6858000"/>
              <a:gd name="connsiteX2" fmla="*/ 0 w 5852160"/>
              <a:gd name="connsiteY2" fmla="*/ 0 h 6858000"/>
              <a:gd name="connsiteX3" fmla="*/ 5852160 w 5852160"/>
              <a:gd name="connsiteY3" fmla="*/ 0 h 6858000"/>
            </a:gdLst>
            <a:ahLst/>
            <a:cxnLst>
              <a:cxn ang="0">
                <a:pos x="connsiteX0" y="connsiteY0"/>
              </a:cxn>
              <a:cxn ang="0">
                <a:pos x="connsiteX1" y="connsiteY1"/>
              </a:cxn>
              <a:cxn ang="0">
                <a:pos x="connsiteX2" y="connsiteY2"/>
              </a:cxn>
              <a:cxn ang="0">
                <a:pos x="connsiteX3" y="connsiteY3"/>
              </a:cxn>
            </a:cxnLst>
            <a:rect l="l" t="t" r="r" b="b"/>
            <a:pathLst>
              <a:path w="5852160" h="6858000">
                <a:moveTo>
                  <a:pt x="5852160" y="6858000"/>
                </a:moveTo>
                <a:lnTo>
                  <a:pt x="1737360" y="6858000"/>
                </a:lnTo>
                <a:lnTo>
                  <a:pt x="0" y="0"/>
                </a:lnTo>
                <a:lnTo>
                  <a:pt x="5852160" y="0"/>
                </a:lnTo>
                <a:close/>
              </a:path>
            </a:pathLst>
          </a:custGeom>
          <a:solidFill>
            <a:srgbClr val="0058A6"/>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grpSp>
        <p:nvGrpSpPr>
          <p:cNvPr id="80" name="그룹 79">
            <a:extLst>
              <a:ext uri="{FF2B5EF4-FFF2-40B4-BE49-F238E27FC236}">
                <a16:creationId xmlns:a16="http://schemas.microsoft.com/office/drawing/2014/main" id="{272A379A-C992-4486-9E77-3B6054AD3AD9}"/>
              </a:ext>
            </a:extLst>
          </p:cNvPr>
          <p:cNvGrpSpPr/>
          <p:nvPr/>
        </p:nvGrpSpPr>
        <p:grpSpPr>
          <a:xfrm>
            <a:off x="380998" y="2979000"/>
            <a:ext cx="3600000" cy="900000"/>
            <a:chOff x="563879" y="2975400"/>
            <a:chExt cx="3600000" cy="900000"/>
          </a:xfrm>
        </p:grpSpPr>
        <p:sp>
          <p:nvSpPr>
            <p:cNvPr id="41" name="TextBox 40">
              <a:extLst>
                <a:ext uri="{FF2B5EF4-FFF2-40B4-BE49-F238E27FC236}">
                  <a16:creationId xmlns:a16="http://schemas.microsoft.com/office/drawing/2014/main" id="{3532E869-0910-4807-AF42-C88594BAFD94}"/>
                </a:ext>
              </a:extLst>
            </p:cNvPr>
            <p:cNvSpPr txBox="1"/>
            <p:nvPr/>
          </p:nvSpPr>
          <p:spPr>
            <a:xfrm>
              <a:off x="563879" y="2975400"/>
              <a:ext cx="3600000" cy="900000"/>
            </a:xfrm>
            <a:prstGeom prst="rect">
              <a:avLst/>
            </a:prstGeom>
            <a:noFill/>
            <a:effectLst>
              <a:innerShdw blurRad="114300">
                <a:prstClr val="black"/>
              </a:innerShdw>
            </a:effectLst>
          </p:spPr>
          <p:txBody>
            <a:bodyPr wrap="square" rtlCol="0" anchor="ctr" anchorCtr="0">
              <a:spAutoFit/>
            </a:bodyPr>
            <a:lstStyle/>
            <a:p>
              <a:pPr algn="ctr"/>
              <a:r>
                <a:rPr lang="en-US" altLang="ko-KR" sz="4800" dirty="0">
                  <a:solidFill>
                    <a:schemeClr val="bg1"/>
                  </a:solidFill>
                  <a:effectLst>
                    <a:innerShdw blurRad="63500" dist="50800" dir="16200000">
                      <a:prstClr val="black">
                        <a:alpha val="50000"/>
                      </a:prstClr>
                    </a:innerShdw>
                  </a:effectLst>
                  <a:latin typeface="나눔스퀘어 Bold" panose="020B0600000101010101" pitchFamily="50" charset="-127"/>
                  <a:ea typeface="나눔스퀘어 Bold" panose="020B0600000101010101" pitchFamily="50" charset="-127"/>
                </a:rPr>
                <a:t>CONTENTS</a:t>
              </a:r>
              <a:endParaRPr lang="ko-KR" altLang="en-US" sz="4800" dirty="0">
                <a:solidFill>
                  <a:schemeClr val="bg1"/>
                </a:solidFill>
                <a:effectLst>
                  <a:innerShdw blurRad="63500" dist="50800" dir="16200000">
                    <a:prstClr val="black">
                      <a:alpha val="50000"/>
                    </a:prstClr>
                  </a:innerShdw>
                </a:effectLst>
                <a:latin typeface="나눔스퀘어 Bold" panose="020B0600000101010101" pitchFamily="50" charset="-127"/>
                <a:ea typeface="나눔스퀘어 Bold" panose="020B0600000101010101" pitchFamily="50" charset="-127"/>
              </a:endParaRPr>
            </a:p>
          </p:txBody>
        </p:sp>
        <p:sp>
          <p:nvSpPr>
            <p:cNvPr id="77" name="직사각형 76">
              <a:extLst>
                <a:ext uri="{FF2B5EF4-FFF2-40B4-BE49-F238E27FC236}">
                  <a16:creationId xmlns:a16="http://schemas.microsoft.com/office/drawing/2014/main" id="{B53439A2-C9D0-40D8-863C-34BDAE9FA108}"/>
                </a:ext>
              </a:extLst>
            </p:cNvPr>
            <p:cNvSpPr/>
            <p:nvPr/>
          </p:nvSpPr>
          <p:spPr>
            <a:xfrm>
              <a:off x="563879" y="2975400"/>
              <a:ext cx="3600000" cy="900000"/>
            </a:xfrm>
            <a:prstGeom prst="rect">
              <a:avLst/>
            </a:prstGeom>
            <a:noFill/>
            <a:ln w="38100">
              <a:solidFill>
                <a:schemeClr val="bg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ea typeface="나눔스퀘어" panose="020B0600000101010101"/>
              </a:endParaRPr>
            </a:p>
          </p:txBody>
        </p:sp>
      </p:grpSp>
      <p:grpSp>
        <p:nvGrpSpPr>
          <p:cNvPr id="91" name="그룹 90">
            <a:extLst>
              <a:ext uri="{FF2B5EF4-FFF2-40B4-BE49-F238E27FC236}">
                <a16:creationId xmlns:a16="http://schemas.microsoft.com/office/drawing/2014/main" id="{A9D8F896-7BEC-4D43-89FD-3AE40617E2E5}"/>
              </a:ext>
            </a:extLst>
          </p:cNvPr>
          <p:cNvGrpSpPr/>
          <p:nvPr/>
        </p:nvGrpSpPr>
        <p:grpSpPr>
          <a:xfrm>
            <a:off x="6519945" y="1563446"/>
            <a:ext cx="4325279" cy="720000"/>
            <a:chOff x="6096000" y="1091701"/>
            <a:chExt cx="4325279" cy="720000"/>
          </a:xfrm>
        </p:grpSpPr>
        <p:sp>
          <p:nvSpPr>
            <p:cNvPr id="42" name="직사각형 41">
              <a:extLst>
                <a:ext uri="{FF2B5EF4-FFF2-40B4-BE49-F238E27FC236}">
                  <a16:creationId xmlns:a16="http://schemas.microsoft.com/office/drawing/2014/main" id="{2A3ED8AE-DBA2-41D5-8F00-B7F8FCFB9E02}"/>
                </a:ext>
              </a:extLst>
            </p:cNvPr>
            <p:cNvSpPr/>
            <p:nvPr/>
          </p:nvSpPr>
          <p:spPr>
            <a:xfrm>
              <a:off x="6096000" y="1091701"/>
              <a:ext cx="180000" cy="720000"/>
            </a:xfrm>
            <a:prstGeom prst="rect">
              <a:avLst/>
            </a:prstGeom>
            <a:solidFill>
              <a:srgbClr val="0058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bg1">
                    <a:lumMod val="50000"/>
                  </a:schemeClr>
                </a:solidFill>
                <a:ea typeface="나눔스퀘어" panose="020B0600000101010101"/>
              </a:endParaRPr>
            </a:p>
          </p:txBody>
        </p:sp>
        <p:sp>
          <p:nvSpPr>
            <p:cNvPr id="44" name="TextBox 43">
              <a:extLst>
                <a:ext uri="{FF2B5EF4-FFF2-40B4-BE49-F238E27FC236}">
                  <a16:creationId xmlns:a16="http://schemas.microsoft.com/office/drawing/2014/main" id="{A8903E30-827C-4111-BF5A-3163C2064ABE}"/>
                </a:ext>
              </a:extLst>
            </p:cNvPr>
            <p:cNvSpPr txBox="1"/>
            <p:nvPr/>
          </p:nvSpPr>
          <p:spPr>
            <a:xfrm>
              <a:off x="6580800" y="1251645"/>
              <a:ext cx="3840479" cy="400110"/>
            </a:xfrm>
            <a:prstGeom prst="rect">
              <a:avLst/>
            </a:prstGeom>
            <a:noFill/>
          </p:spPr>
          <p:txBody>
            <a:bodyPr wrap="square" rtlCol="0" anchor="ctr" anchorCtr="0">
              <a:spAutoFit/>
            </a:bodyPr>
            <a:lstStyle/>
            <a:p>
              <a:r>
                <a:rPr lang="en-US" altLang="ko-KR" sz="2000" dirty="0">
                  <a:solidFill>
                    <a:schemeClr val="bg1">
                      <a:lumMod val="50000"/>
                    </a:schemeClr>
                  </a:solidFill>
                  <a:latin typeface="나눔스퀘어 Bold" panose="020B0600000101010101" pitchFamily="50" charset="-127"/>
                  <a:ea typeface="나눔스퀘어 Bold" panose="020B0600000101010101" pitchFamily="50" charset="-127"/>
                </a:rPr>
                <a:t>1. </a:t>
              </a:r>
              <a:r>
                <a:rPr lang="ko-KR" altLang="en-US" sz="2000" dirty="0">
                  <a:solidFill>
                    <a:schemeClr val="bg1">
                      <a:lumMod val="50000"/>
                    </a:schemeClr>
                  </a:solidFill>
                  <a:latin typeface="나눔스퀘어 Bold" panose="020B0600000101010101" pitchFamily="50" charset="-127"/>
                  <a:ea typeface="나눔스퀘어 Bold" panose="020B0600000101010101" pitchFamily="50" charset="-127"/>
                </a:rPr>
                <a:t>주제</a:t>
              </a:r>
              <a:endParaRPr lang="en-US" altLang="ko-KR" sz="2000" dirty="0">
                <a:solidFill>
                  <a:schemeClr val="bg1">
                    <a:lumMod val="50000"/>
                  </a:schemeClr>
                </a:solidFill>
                <a:latin typeface="나눔스퀘어 Bold" panose="020B0600000101010101" pitchFamily="50" charset="-127"/>
                <a:ea typeface="나눔스퀘어 Bold" panose="020B0600000101010101" pitchFamily="50" charset="-127"/>
              </a:endParaRPr>
            </a:p>
          </p:txBody>
        </p:sp>
      </p:grpSp>
      <p:grpSp>
        <p:nvGrpSpPr>
          <p:cNvPr id="92" name="그룹 91">
            <a:extLst>
              <a:ext uri="{FF2B5EF4-FFF2-40B4-BE49-F238E27FC236}">
                <a16:creationId xmlns:a16="http://schemas.microsoft.com/office/drawing/2014/main" id="{3A14679E-0FCF-4AA8-BFCB-AA78A66D0039}"/>
              </a:ext>
            </a:extLst>
          </p:cNvPr>
          <p:cNvGrpSpPr/>
          <p:nvPr/>
        </p:nvGrpSpPr>
        <p:grpSpPr>
          <a:xfrm>
            <a:off x="6519945" y="2633728"/>
            <a:ext cx="4325279" cy="720000"/>
            <a:chOff x="6096000" y="2068031"/>
            <a:chExt cx="4325279" cy="720000"/>
          </a:xfrm>
        </p:grpSpPr>
        <p:sp>
          <p:nvSpPr>
            <p:cNvPr id="82" name="직사각형 81">
              <a:extLst>
                <a:ext uri="{FF2B5EF4-FFF2-40B4-BE49-F238E27FC236}">
                  <a16:creationId xmlns:a16="http://schemas.microsoft.com/office/drawing/2014/main" id="{7284992A-5E99-4539-B36A-76B91455FA5C}"/>
                </a:ext>
              </a:extLst>
            </p:cNvPr>
            <p:cNvSpPr/>
            <p:nvPr/>
          </p:nvSpPr>
          <p:spPr>
            <a:xfrm>
              <a:off x="6096000" y="2068031"/>
              <a:ext cx="180000" cy="720000"/>
            </a:xfrm>
            <a:prstGeom prst="rect">
              <a:avLst/>
            </a:prstGeom>
            <a:solidFill>
              <a:srgbClr val="0058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rgbClr val="160967"/>
                </a:solidFill>
                <a:ea typeface="나눔스퀘어" panose="020B0600000101010101"/>
              </a:endParaRPr>
            </a:p>
          </p:txBody>
        </p:sp>
        <p:sp>
          <p:nvSpPr>
            <p:cNvPr id="83" name="TextBox 82">
              <a:extLst>
                <a:ext uri="{FF2B5EF4-FFF2-40B4-BE49-F238E27FC236}">
                  <a16:creationId xmlns:a16="http://schemas.microsoft.com/office/drawing/2014/main" id="{110EFEBF-E023-4236-AA05-FBC61C90C0EE}"/>
                </a:ext>
              </a:extLst>
            </p:cNvPr>
            <p:cNvSpPr txBox="1"/>
            <p:nvPr/>
          </p:nvSpPr>
          <p:spPr>
            <a:xfrm>
              <a:off x="6580800" y="2135643"/>
              <a:ext cx="3840479" cy="584775"/>
            </a:xfrm>
            <a:prstGeom prst="rect">
              <a:avLst/>
            </a:prstGeom>
            <a:noFill/>
          </p:spPr>
          <p:txBody>
            <a:bodyPr wrap="square" rtlCol="0" anchor="ctr" anchorCtr="0">
              <a:spAutoFit/>
            </a:bodyPr>
            <a:lstStyle/>
            <a:p>
              <a:r>
                <a:rPr lang="en-US" altLang="ko-KR" sz="3200" b="1" dirty="0">
                  <a:solidFill>
                    <a:srgbClr val="160967"/>
                  </a:solidFill>
                  <a:latin typeface="나눔스퀘어 Bold" panose="020B0600000101010101" pitchFamily="50" charset="-127"/>
                  <a:ea typeface="나눔스퀘어 Bold" panose="020B0600000101010101" pitchFamily="50" charset="-127"/>
                </a:rPr>
                <a:t>2. </a:t>
              </a:r>
              <a:r>
                <a:rPr lang="ko-KR" altLang="en-US" sz="3200" b="1" dirty="0">
                  <a:solidFill>
                    <a:srgbClr val="160967"/>
                  </a:solidFill>
                  <a:latin typeface="나눔스퀘어 Bold" panose="020B0600000101010101" pitchFamily="50" charset="-127"/>
                  <a:ea typeface="나눔스퀘어 Bold" panose="020B0600000101010101" pitchFamily="50" charset="-127"/>
                </a:rPr>
                <a:t>데이터 </a:t>
              </a:r>
              <a:r>
                <a:rPr lang="ko-KR" altLang="en-US" sz="3200" b="1" dirty="0" err="1">
                  <a:solidFill>
                    <a:srgbClr val="160967"/>
                  </a:solidFill>
                  <a:latin typeface="나눔스퀘어 Bold" panose="020B0600000101010101" pitchFamily="50" charset="-127"/>
                  <a:ea typeface="나눔스퀘어 Bold" panose="020B0600000101010101" pitchFamily="50" charset="-127"/>
                </a:rPr>
                <a:t>전처리</a:t>
              </a:r>
              <a:endParaRPr lang="en-US" altLang="ko-KR" sz="3200" b="1" dirty="0">
                <a:solidFill>
                  <a:srgbClr val="160967"/>
                </a:solidFill>
                <a:latin typeface="나눔스퀘어 Bold" panose="020B0600000101010101" pitchFamily="50" charset="-127"/>
                <a:ea typeface="나눔스퀘어 Bold" panose="020B0600000101010101" pitchFamily="50" charset="-127"/>
              </a:endParaRPr>
            </a:p>
          </p:txBody>
        </p:sp>
      </p:grpSp>
      <p:grpSp>
        <p:nvGrpSpPr>
          <p:cNvPr id="94" name="그룹 93">
            <a:extLst>
              <a:ext uri="{FF2B5EF4-FFF2-40B4-BE49-F238E27FC236}">
                <a16:creationId xmlns:a16="http://schemas.microsoft.com/office/drawing/2014/main" id="{6B310FAA-DFA4-4AB3-8159-EF936E6FFC7D}"/>
              </a:ext>
            </a:extLst>
          </p:cNvPr>
          <p:cNvGrpSpPr/>
          <p:nvPr/>
        </p:nvGrpSpPr>
        <p:grpSpPr>
          <a:xfrm>
            <a:off x="6519944" y="5448469"/>
            <a:ext cx="4325279" cy="720000"/>
            <a:chOff x="6096000" y="3977718"/>
            <a:chExt cx="4325279" cy="720000"/>
          </a:xfrm>
        </p:grpSpPr>
        <p:sp>
          <p:nvSpPr>
            <p:cNvPr id="86" name="직사각형 85">
              <a:extLst>
                <a:ext uri="{FF2B5EF4-FFF2-40B4-BE49-F238E27FC236}">
                  <a16:creationId xmlns:a16="http://schemas.microsoft.com/office/drawing/2014/main" id="{7C4F0279-33A3-4430-90D4-E8E9C0E9D429}"/>
                </a:ext>
              </a:extLst>
            </p:cNvPr>
            <p:cNvSpPr/>
            <p:nvPr/>
          </p:nvSpPr>
          <p:spPr>
            <a:xfrm>
              <a:off x="6096000" y="3977718"/>
              <a:ext cx="180000" cy="720000"/>
            </a:xfrm>
            <a:prstGeom prst="rect">
              <a:avLst/>
            </a:prstGeom>
            <a:solidFill>
              <a:srgbClr val="0058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bg1">
                    <a:lumMod val="50000"/>
                  </a:schemeClr>
                </a:solidFill>
                <a:ea typeface="나눔스퀘어" panose="020B0600000101010101"/>
              </a:endParaRPr>
            </a:p>
          </p:txBody>
        </p:sp>
        <p:sp>
          <p:nvSpPr>
            <p:cNvPr id="87" name="TextBox 86">
              <a:extLst>
                <a:ext uri="{FF2B5EF4-FFF2-40B4-BE49-F238E27FC236}">
                  <a16:creationId xmlns:a16="http://schemas.microsoft.com/office/drawing/2014/main" id="{BD0CF636-D58C-42B0-868F-813F0F16D4FD}"/>
                </a:ext>
              </a:extLst>
            </p:cNvPr>
            <p:cNvSpPr txBox="1"/>
            <p:nvPr/>
          </p:nvSpPr>
          <p:spPr>
            <a:xfrm>
              <a:off x="6580800" y="4137662"/>
              <a:ext cx="3840479" cy="400110"/>
            </a:xfrm>
            <a:prstGeom prst="rect">
              <a:avLst/>
            </a:prstGeom>
            <a:noFill/>
          </p:spPr>
          <p:txBody>
            <a:bodyPr wrap="square" rtlCol="0" anchor="ctr" anchorCtr="0">
              <a:spAutoFit/>
            </a:bodyPr>
            <a:lstStyle/>
            <a:p>
              <a:r>
                <a:rPr lang="en-US" altLang="ko-KR" sz="2000" dirty="0">
                  <a:solidFill>
                    <a:schemeClr val="bg1">
                      <a:lumMod val="50000"/>
                    </a:schemeClr>
                  </a:solidFill>
                  <a:latin typeface="나눔스퀘어 Bold" panose="020B0600000101010101" pitchFamily="50" charset="-127"/>
                  <a:ea typeface="나눔스퀘어 Bold" panose="020B0600000101010101" pitchFamily="50" charset="-127"/>
                </a:rPr>
                <a:t>4. </a:t>
              </a:r>
              <a:r>
                <a:rPr lang="ko-KR" altLang="en-US" sz="2000" dirty="0">
                  <a:solidFill>
                    <a:schemeClr val="bg1">
                      <a:lumMod val="50000"/>
                    </a:schemeClr>
                  </a:solidFill>
                  <a:latin typeface="나눔스퀘어 Bold" panose="020B0600000101010101" pitchFamily="50" charset="-127"/>
                  <a:ea typeface="나눔스퀘어 Bold" panose="020B0600000101010101" pitchFamily="50" charset="-127"/>
                </a:rPr>
                <a:t>대시보드</a:t>
              </a:r>
              <a:endParaRPr lang="en-US" altLang="ko-KR" sz="2000" dirty="0">
                <a:solidFill>
                  <a:schemeClr val="bg1">
                    <a:lumMod val="50000"/>
                  </a:schemeClr>
                </a:solidFill>
                <a:latin typeface="나눔스퀘어 Bold" panose="020B0600000101010101" pitchFamily="50" charset="-127"/>
                <a:ea typeface="나눔스퀘어 Bold" panose="020B0600000101010101" pitchFamily="50" charset="-127"/>
              </a:endParaRPr>
            </a:p>
          </p:txBody>
        </p:sp>
      </p:grpSp>
      <p:grpSp>
        <p:nvGrpSpPr>
          <p:cNvPr id="22" name="그룹 21">
            <a:extLst>
              <a:ext uri="{FF2B5EF4-FFF2-40B4-BE49-F238E27FC236}">
                <a16:creationId xmlns:a16="http://schemas.microsoft.com/office/drawing/2014/main" id="{676D7A1F-4C33-4F25-A089-3E1186E6AC5E}"/>
              </a:ext>
            </a:extLst>
          </p:cNvPr>
          <p:cNvGrpSpPr/>
          <p:nvPr/>
        </p:nvGrpSpPr>
        <p:grpSpPr>
          <a:xfrm>
            <a:off x="6519944" y="4378187"/>
            <a:ext cx="4325279" cy="720000"/>
            <a:chOff x="6096000" y="2068031"/>
            <a:chExt cx="4325279" cy="720000"/>
          </a:xfrm>
        </p:grpSpPr>
        <p:sp>
          <p:nvSpPr>
            <p:cNvPr id="23" name="직사각형 22">
              <a:extLst>
                <a:ext uri="{FF2B5EF4-FFF2-40B4-BE49-F238E27FC236}">
                  <a16:creationId xmlns:a16="http://schemas.microsoft.com/office/drawing/2014/main" id="{F952F474-AC10-4F69-B32B-521687A1AAE5}"/>
                </a:ext>
              </a:extLst>
            </p:cNvPr>
            <p:cNvSpPr/>
            <p:nvPr/>
          </p:nvSpPr>
          <p:spPr>
            <a:xfrm>
              <a:off x="6096000" y="2068031"/>
              <a:ext cx="180000" cy="720000"/>
            </a:xfrm>
            <a:prstGeom prst="rect">
              <a:avLst/>
            </a:prstGeom>
            <a:solidFill>
              <a:srgbClr val="0058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bg1">
                    <a:lumMod val="50000"/>
                  </a:schemeClr>
                </a:solidFill>
                <a:ea typeface="나눔스퀘어" panose="020B0600000101010101"/>
              </a:endParaRPr>
            </a:p>
          </p:txBody>
        </p:sp>
        <p:sp>
          <p:nvSpPr>
            <p:cNvPr id="24" name="TextBox 23">
              <a:extLst>
                <a:ext uri="{FF2B5EF4-FFF2-40B4-BE49-F238E27FC236}">
                  <a16:creationId xmlns:a16="http://schemas.microsoft.com/office/drawing/2014/main" id="{89123F0A-896E-465B-BE8A-181D80BE6DB0}"/>
                </a:ext>
              </a:extLst>
            </p:cNvPr>
            <p:cNvSpPr txBox="1"/>
            <p:nvPr/>
          </p:nvSpPr>
          <p:spPr>
            <a:xfrm>
              <a:off x="6580800" y="2227975"/>
              <a:ext cx="3840479" cy="400110"/>
            </a:xfrm>
            <a:prstGeom prst="rect">
              <a:avLst/>
            </a:prstGeom>
            <a:noFill/>
          </p:spPr>
          <p:txBody>
            <a:bodyPr wrap="square" rtlCol="0" anchor="ctr" anchorCtr="0">
              <a:spAutoFit/>
            </a:bodyPr>
            <a:lstStyle/>
            <a:p>
              <a:r>
                <a:rPr lang="en-US" altLang="ko-KR" sz="2000" dirty="0">
                  <a:solidFill>
                    <a:schemeClr val="bg1">
                      <a:lumMod val="50000"/>
                    </a:schemeClr>
                  </a:solidFill>
                  <a:latin typeface="나눔스퀘어 Bold" panose="020B0600000101010101" pitchFamily="50" charset="-127"/>
                  <a:ea typeface="나눔스퀘어 Bold" panose="020B0600000101010101" pitchFamily="50" charset="-127"/>
                </a:rPr>
                <a:t>3. </a:t>
              </a:r>
              <a:r>
                <a:rPr lang="ko-KR" altLang="en-US" sz="2000" dirty="0">
                  <a:solidFill>
                    <a:schemeClr val="bg1">
                      <a:lumMod val="50000"/>
                    </a:schemeClr>
                  </a:solidFill>
                  <a:latin typeface="나눔스퀘어 Bold" panose="020B0600000101010101" pitchFamily="50" charset="-127"/>
                  <a:ea typeface="나눔스퀘어 Bold" panose="020B0600000101010101" pitchFamily="50" charset="-127"/>
                </a:rPr>
                <a:t>데이터 분석</a:t>
              </a:r>
              <a:endParaRPr lang="en-US" altLang="ko-KR" sz="2000" dirty="0">
                <a:solidFill>
                  <a:schemeClr val="bg1">
                    <a:lumMod val="50000"/>
                  </a:schemeClr>
                </a:solidFill>
                <a:latin typeface="나눔스퀘어 Bold" panose="020B0600000101010101" pitchFamily="50" charset="-127"/>
                <a:ea typeface="나눔스퀘어 Bold" panose="020B0600000101010101" pitchFamily="50" charset="-127"/>
              </a:endParaRPr>
            </a:p>
          </p:txBody>
        </p:sp>
      </p:grpSp>
      <p:sp>
        <p:nvSpPr>
          <p:cNvPr id="19" name="TextBox 18">
            <a:extLst>
              <a:ext uri="{FF2B5EF4-FFF2-40B4-BE49-F238E27FC236}">
                <a16:creationId xmlns:a16="http://schemas.microsoft.com/office/drawing/2014/main" id="{34C20DF3-02D7-404A-AAB4-83BE506E9834}"/>
              </a:ext>
            </a:extLst>
          </p:cNvPr>
          <p:cNvSpPr txBox="1"/>
          <p:nvPr/>
        </p:nvSpPr>
        <p:spPr>
          <a:xfrm>
            <a:off x="7004744" y="3375516"/>
            <a:ext cx="3840479" cy="848437"/>
          </a:xfrm>
          <a:prstGeom prst="rect">
            <a:avLst/>
          </a:prstGeom>
          <a:noFill/>
        </p:spPr>
        <p:txBody>
          <a:bodyPr wrap="square" rtlCol="0">
            <a:spAutoFit/>
          </a:bodyPr>
          <a:lstStyle/>
          <a:p>
            <a:pPr marL="285750" indent="-285750">
              <a:lnSpc>
                <a:spcPct val="130000"/>
              </a:lnSpc>
              <a:buFontTx/>
              <a:buChar char="-"/>
            </a:pPr>
            <a:r>
              <a:rPr lang="ko-KR" altLang="en-US" sz="2000" b="1" dirty="0">
                <a:solidFill>
                  <a:srgbClr val="160967"/>
                </a:solidFill>
                <a:ea typeface="나눔스퀘어" panose="020B0600000101010101"/>
              </a:rPr>
              <a:t>데이터셋</a:t>
            </a:r>
            <a:endParaRPr lang="en-US" altLang="ko-KR" sz="2000" b="1" dirty="0">
              <a:solidFill>
                <a:srgbClr val="160967"/>
              </a:solidFill>
              <a:ea typeface="나눔스퀘어" panose="020B0600000101010101"/>
            </a:endParaRPr>
          </a:p>
          <a:p>
            <a:pPr marL="285750" indent="-285750">
              <a:lnSpc>
                <a:spcPct val="130000"/>
              </a:lnSpc>
              <a:buFontTx/>
              <a:buChar char="-"/>
            </a:pPr>
            <a:r>
              <a:rPr lang="ko-KR" altLang="en-US" sz="2000" b="1" dirty="0" err="1">
                <a:solidFill>
                  <a:srgbClr val="160967"/>
                </a:solidFill>
                <a:ea typeface="나눔스퀘어" panose="020B0600000101010101"/>
              </a:rPr>
              <a:t>결측치</a:t>
            </a:r>
            <a:r>
              <a:rPr lang="ko-KR" altLang="en-US" sz="2000" b="1" dirty="0">
                <a:solidFill>
                  <a:srgbClr val="160967"/>
                </a:solidFill>
                <a:ea typeface="나눔스퀘어" panose="020B0600000101010101"/>
              </a:rPr>
              <a:t> 대체</a:t>
            </a:r>
            <a:endParaRPr lang="en-US" altLang="ko-KR" sz="2000" b="1" dirty="0">
              <a:solidFill>
                <a:srgbClr val="160967"/>
              </a:solidFill>
              <a:ea typeface="나눔스퀘어" panose="020B0600000101010101"/>
            </a:endParaRPr>
          </a:p>
        </p:txBody>
      </p:sp>
    </p:spTree>
    <p:extLst>
      <p:ext uri="{BB962C8B-B14F-4D97-AF65-F5344CB8AC3E}">
        <p14:creationId xmlns:p14="http://schemas.microsoft.com/office/powerpoint/2010/main" val="53779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7C3176EA-4456-4DCA-9977-DA768C32AB1C}"/>
              </a:ext>
            </a:extLst>
          </p:cNvPr>
          <p:cNvCxnSpPr>
            <a:cxnSpLocks/>
          </p:cNvCxnSpPr>
          <p:nvPr/>
        </p:nvCxnSpPr>
        <p:spPr>
          <a:xfrm>
            <a:off x="0" y="720000"/>
            <a:ext cx="12192000" cy="0"/>
          </a:xfrm>
          <a:prstGeom prst="line">
            <a:avLst/>
          </a:prstGeom>
          <a:ln w="25400">
            <a:solidFill>
              <a:srgbClr val="0058A6"/>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6BC5641-2C11-45A9-9A7E-4E498D517EE2}"/>
              </a:ext>
            </a:extLst>
          </p:cNvPr>
          <p:cNvSpPr txBox="1"/>
          <p:nvPr/>
        </p:nvSpPr>
        <p:spPr>
          <a:xfrm>
            <a:off x="719998" y="67613"/>
            <a:ext cx="5773270" cy="584775"/>
          </a:xfrm>
          <a:prstGeom prst="rect">
            <a:avLst/>
          </a:prstGeom>
          <a:noFill/>
        </p:spPr>
        <p:txBody>
          <a:bodyPr wrap="square" rtlCol="0">
            <a:spAutoFit/>
          </a:bodyPr>
          <a:lstStyle/>
          <a:p>
            <a:r>
              <a:rPr lang="en-US" altLang="ko-KR" sz="3200" b="1" dirty="0">
                <a:solidFill>
                  <a:srgbClr val="160967"/>
                </a:solidFill>
                <a:latin typeface="나눔스퀘어" panose="020B0600000101010101" pitchFamily="50" charset="-127"/>
                <a:ea typeface="나눔스퀘어" panose="020B0600000101010101" pitchFamily="50" charset="-127"/>
              </a:rPr>
              <a:t>02.</a:t>
            </a:r>
            <a:r>
              <a:rPr lang="ko-KR" altLang="en-US" sz="3200" b="1" dirty="0">
                <a:solidFill>
                  <a:srgbClr val="160967"/>
                </a:solidFill>
                <a:latin typeface="나눔스퀘어" panose="020B0600000101010101" pitchFamily="50" charset="-127"/>
                <a:ea typeface="나눔스퀘어" panose="020B0600000101010101" pitchFamily="50" charset="-127"/>
              </a:rPr>
              <a:t>데이터 </a:t>
            </a:r>
            <a:r>
              <a:rPr lang="ko-KR" altLang="en-US" sz="3200" b="1" dirty="0" err="1">
                <a:solidFill>
                  <a:srgbClr val="160967"/>
                </a:solidFill>
                <a:latin typeface="나눔스퀘어" panose="020B0600000101010101" pitchFamily="50" charset="-127"/>
                <a:ea typeface="나눔스퀘어" panose="020B0600000101010101" pitchFamily="50" charset="-127"/>
              </a:rPr>
              <a:t>전처리</a:t>
            </a:r>
            <a:r>
              <a:rPr lang="en-US" altLang="ko-KR" sz="3200" b="1" dirty="0">
                <a:solidFill>
                  <a:srgbClr val="160967"/>
                </a:solidFill>
                <a:latin typeface="나눔스퀘어" panose="020B0600000101010101" pitchFamily="50" charset="-127"/>
                <a:ea typeface="나눔스퀘어" panose="020B0600000101010101" pitchFamily="50" charset="-127"/>
              </a:rPr>
              <a:t> </a:t>
            </a:r>
            <a:r>
              <a:rPr lang="en-US" altLang="ko-KR" sz="2000" b="1" dirty="0">
                <a:solidFill>
                  <a:srgbClr val="160967"/>
                </a:solidFill>
                <a:latin typeface="나눔스퀘어" panose="020B0600000101010101" pitchFamily="50" charset="-127"/>
                <a:ea typeface="나눔스퀘어" panose="020B0600000101010101" pitchFamily="50" charset="-127"/>
              </a:rPr>
              <a:t>- </a:t>
            </a:r>
            <a:r>
              <a:rPr lang="ko-KR" altLang="en-US" sz="2000" b="1" dirty="0">
                <a:solidFill>
                  <a:srgbClr val="160967"/>
                </a:solidFill>
                <a:latin typeface="나눔스퀘어" panose="020B0600000101010101" pitchFamily="50" charset="-127"/>
                <a:ea typeface="나눔스퀘어" panose="020B0600000101010101" pitchFamily="50" charset="-127"/>
              </a:rPr>
              <a:t>데이터셋</a:t>
            </a:r>
          </a:p>
        </p:txBody>
      </p:sp>
      <p:sp>
        <p:nvSpPr>
          <p:cNvPr id="20" name="자유형: 도형 19">
            <a:extLst>
              <a:ext uri="{FF2B5EF4-FFF2-40B4-BE49-F238E27FC236}">
                <a16:creationId xmlns:a16="http://schemas.microsoft.com/office/drawing/2014/main" id="{9A1EFC0D-2C03-441D-8B1B-D4C8A3EE7000}"/>
              </a:ext>
            </a:extLst>
          </p:cNvPr>
          <p:cNvSpPr/>
          <p:nvPr/>
        </p:nvSpPr>
        <p:spPr>
          <a:xfrm>
            <a:off x="-1" y="0"/>
            <a:ext cx="720000" cy="720000"/>
          </a:xfrm>
          <a:custGeom>
            <a:avLst/>
            <a:gdLst>
              <a:gd name="connsiteX0" fmla="*/ 36001 w 720000"/>
              <a:gd name="connsiteY0" fmla="*/ 36000 h 720000"/>
              <a:gd name="connsiteX1" fmla="*/ 36001 w 720000"/>
              <a:gd name="connsiteY1" fmla="*/ 684000 h 720000"/>
              <a:gd name="connsiteX2" fmla="*/ 684001 w 720000"/>
              <a:gd name="connsiteY2" fmla="*/ 684000 h 720000"/>
              <a:gd name="connsiteX3" fmla="*/ 0 w 720000"/>
              <a:gd name="connsiteY3" fmla="*/ 0 h 720000"/>
              <a:gd name="connsiteX4" fmla="*/ 720000 w 720000"/>
              <a:gd name="connsiteY4" fmla="*/ 0 h 720000"/>
              <a:gd name="connsiteX5" fmla="*/ 720000 w 720000"/>
              <a:gd name="connsiteY5" fmla="*/ 720000 h 720000"/>
              <a:gd name="connsiteX6" fmla="*/ 0 w 720000"/>
              <a:gd name="connsiteY6" fmla="*/ 72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 h="720000">
                <a:moveTo>
                  <a:pt x="36001" y="36000"/>
                </a:moveTo>
                <a:lnTo>
                  <a:pt x="36001" y="684000"/>
                </a:lnTo>
                <a:lnTo>
                  <a:pt x="684001" y="684000"/>
                </a:lnTo>
                <a:close/>
                <a:moveTo>
                  <a:pt x="0" y="0"/>
                </a:moveTo>
                <a:lnTo>
                  <a:pt x="720000" y="0"/>
                </a:lnTo>
                <a:lnTo>
                  <a:pt x="720000" y="720000"/>
                </a:lnTo>
                <a:lnTo>
                  <a:pt x="0" y="720000"/>
                </a:lnTo>
                <a:close/>
              </a:path>
            </a:pathLst>
          </a:custGeom>
          <a:solidFill>
            <a:srgbClr val="0058A6"/>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pic>
        <p:nvPicPr>
          <p:cNvPr id="21" name="그림 20">
            <a:extLst>
              <a:ext uri="{FF2B5EF4-FFF2-40B4-BE49-F238E27FC236}">
                <a16:creationId xmlns:a16="http://schemas.microsoft.com/office/drawing/2014/main" id="{D957EE6D-D145-41F9-AD67-84CD3B5B61CF}"/>
              </a:ext>
            </a:extLst>
          </p:cNvPr>
          <p:cNvPicPr>
            <a:picLocks noChangeAspect="1"/>
          </p:cNvPicPr>
          <p:nvPr/>
        </p:nvPicPr>
        <p:blipFill>
          <a:blip r:embed="rId2"/>
          <a:stretch>
            <a:fillRect/>
          </a:stretch>
        </p:blipFill>
        <p:spPr>
          <a:xfrm>
            <a:off x="10444000" y="0"/>
            <a:ext cx="1748000" cy="684000"/>
          </a:xfrm>
          <a:prstGeom prst="rect">
            <a:avLst/>
          </a:prstGeom>
        </p:spPr>
      </p:pic>
      <p:sp>
        <p:nvSpPr>
          <p:cNvPr id="2" name="TextBox 1">
            <a:extLst>
              <a:ext uri="{FF2B5EF4-FFF2-40B4-BE49-F238E27FC236}">
                <a16:creationId xmlns:a16="http://schemas.microsoft.com/office/drawing/2014/main" id="{B9330E55-126E-4F38-AE16-A4DEB82F6162}"/>
              </a:ext>
            </a:extLst>
          </p:cNvPr>
          <p:cNvSpPr txBox="1"/>
          <p:nvPr/>
        </p:nvSpPr>
        <p:spPr>
          <a:xfrm>
            <a:off x="3390899" y="3228886"/>
            <a:ext cx="8543925" cy="999697"/>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en-US" altLang="ko-KR" sz="2400" dirty="0">
                <a:solidFill>
                  <a:srgbClr val="160967"/>
                </a:solidFill>
                <a:ea typeface="나눔스퀘어" panose="020B0600000101010101"/>
              </a:rPr>
              <a:t>1907</a:t>
            </a:r>
            <a:r>
              <a:rPr lang="ko-KR" altLang="en-US" sz="2400" dirty="0">
                <a:solidFill>
                  <a:srgbClr val="160967"/>
                </a:solidFill>
                <a:ea typeface="나눔스퀘어" panose="020B0600000101010101"/>
              </a:rPr>
              <a:t>년 </a:t>
            </a:r>
            <a:r>
              <a:rPr lang="en-US" altLang="ko-KR" sz="2400" dirty="0">
                <a:solidFill>
                  <a:srgbClr val="160967"/>
                </a:solidFill>
                <a:ea typeface="나눔스퀘어" panose="020B0600000101010101"/>
              </a:rPr>
              <a:t>~ 2021</a:t>
            </a:r>
            <a:r>
              <a:rPr lang="ko-KR" altLang="en-US" sz="2400" dirty="0">
                <a:solidFill>
                  <a:srgbClr val="160967"/>
                </a:solidFill>
                <a:ea typeface="나눔스퀘어" panose="020B0600000101010101"/>
              </a:rPr>
              <a:t>년까지의 </a:t>
            </a:r>
            <a:r>
              <a:rPr lang="ko-KR" altLang="en-US" sz="2400" b="1" dirty="0">
                <a:solidFill>
                  <a:srgbClr val="0054A3"/>
                </a:solidFill>
                <a:ea typeface="나눔스퀘어" panose="020B0600000101010101"/>
              </a:rPr>
              <a:t>종관기상관측데이터</a:t>
            </a:r>
            <a:r>
              <a:rPr lang="ko-KR" altLang="en-US" sz="2400" dirty="0">
                <a:solidFill>
                  <a:srgbClr val="160967"/>
                </a:solidFill>
                <a:ea typeface="나눔스퀘어" panose="020B0600000101010101"/>
              </a:rPr>
              <a:t> </a:t>
            </a:r>
            <a:endParaRPr lang="en-US" altLang="ko-KR" sz="2400" dirty="0">
              <a:solidFill>
                <a:srgbClr val="160967"/>
              </a:solidFill>
              <a:ea typeface="나눔스퀘어" panose="020B0600000101010101"/>
            </a:endParaRPr>
          </a:p>
          <a:p>
            <a:pPr>
              <a:lnSpc>
                <a:spcPct val="130000"/>
              </a:lnSpc>
            </a:pPr>
            <a:r>
              <a:rPr lang="en-US" altLang="ko-KR" sz="2400" dirty="0">
                <a:solidFill>
                  <a:srgbClr val="160967"/>
                </a:solidFill>
                <a:ea typeface="나눔스퀘어" panose="020B0600000101010101"/>
              </a:rPr>
              <a:t>	</a:t>
            </a:r>
            <a:r>
              <a:rPr lang="en-US" altLang="ko-KR" sz="2000" dirty="0">
                <a:solidFill>
                  <a:srgbClr val="160967"/>
                </a:solidFill>
                <a:ea typeface="나눔스퀘어" panose="020B0600000101010101"/>
              </a:rPr>
              <a:t>-&gt; </a:t>
            </a:r>
            <a:r>
              <a:rPr lang="ko-KR" altLang="en-US" sz="2000" dirty="0">
                <a:solidFill>
                  <a:srgbClr val="160967"/>
                </a:solidFill>
                <a:ea typeface="나눔스퀘어" panose="020B0600000101010101"/>
              </a:rPr>
              <a:t>파일을 불러와 하나의 데이터프레임으로 </a:t>
            </a:r>
            <a:r>
              <a:rPr lang="ko-KR" altLang="en-US" sz="2000" b="1" dirty="0">
                <a:solidFill>
                  <a:srgbClr val="0054A3"/>
                </a:solidFill>
                <a:ea typeface="나눔스퀘어" panose="020B0600000101010101"/>
              </a:rPr>
              <a:t>합치는</a:t>
            </a:r>
            <a:r>
              <a:rPr lang="ko-KR" altLang="en-US" sz="2000" dirty="0">
                <a:solidFill>
                  <a:srgbClr val="160967"/>
                </a:solidFill>
                <a:ea typeface="나눔스퀘어" panose="020B0600000101010101"/>
              </a:rPr>
              <a:t> 작업을 실행</a:t>
            </a:r>
            <a:endParaRPr lang="en-US" altLang="ko-KR" sz="2400" dirty="0">
              <a:solidFill>
                <a:srgbClr val="160967"/>
              </a:solidFill>
              <a:ea typeface="나눔스퀘어" panose="020B0600000101010101"/>
            </a:endParaRPr>
          </a:p>
        </p:txBody>
      </p:sp>
      <p:pic>
        <p:nvPicPr>
          <p:cNvPr id="5" name="그림 4">
            <a:extLst>
              <a:ext uri="{FF2B5EF4-FFF2-40B4-BE49-F238E27FC236}">
                <a16:creationId xmlns:a16="http://schemas.microsoft.com/office/drawing/2014/main" id="{6516C618-FADF-4B7D-A241-0E047D96CDC1}"/>
              </a:ext>
            </a:extLst>
          </p:cNvPr>
          <p:cNvPicPr>
            <a:picLocks noChangeAspect="1"/>
          </p:cNvPicPr>
          <p:nvPr/>
        </p:nvPicPr>
        <p:blipFill>
          <a:blip r:embed="rId3"/>
          <a:stretch>
            <a:fillRect/>
          </a:stretch>
        </p:blipFill>
        <p:spPr>
          <a:xfrm>
            <a:off x="1295400" y="2299540"/>
            <a:ext cx="1714397" cy="3059022"/>
          </a:xfrm>
          <a:prstGeom prst="rect">
            <a:avLst/>
          </a:prstGeom>
          <a:ln>
            <a:solidFill>
              <a:srgbClr val="160967"/>
            </a:solidFill>
          </a:ln>
        </p:spPr>
      </p:pic>
    </p:spTree>
    <p:extLst>
      <p:ext uri="{BB962C8B-B14F-4D97-AF65-F5344CB8AC3E}">
        <p14:creationId xmlns:p14="http://schemas.microsoft.com/office/powerpoint/2010/main" val="402953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7C3176EA-4456-4DCA-9977-DA768C32AB1C}"/>
              </a:ext>
            </a:extLst>
          </p:cNvPr>
          <p:cNvCxnSpPr>
            <a:cxnSpLocks/>
          </p:cNvCxnSpPr>
          <p:nvPr/>
        </p:nvCxnSpPr>
        <p:spPr>
          <a:xfrm>
            <a:off x="0" y="720000"/>
            <a:ext cx="12192000" cy="0"/>
          </a:xfrm>
          <a:prstGeom prst="line">
            <a:avLst/>
          </a:prstGeom>
          <a:ln w="25400">
            <a:solidFill>
              <a:srgbClr val="0058A6"/>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6BC5641-2C11-45A9-9A7E-4E498D517EE2}"/>
              </a:ext>
            </a:extLst>
          </p:cNvPr>
          <p:cNvSpPr txBox="1"/>
          <p:nvPr/>
        </p:nvSpPr>
        <p:spPr>
          <a:xfrm>
            <a:off x="719998" y="67613"/>
            <a:ext cx="5773270" cy="584775"/>
          </a:xfrm>
          <a:prstGeom prst="rect">
            <a:avLst/>
          </a:prstGeom>
          <a:noFill/>
        </p:spPr>
        <p:txBody>
          <a:bodyPr wrap="square" rtlCol="0">
            <a:spAutoFit/>
          </a:bodyPr>
          <a:lstStyle/>
          <a:p>
            <a:r>
              <a:rPr lang="en-US" altLang="ko-KR" sz="3200" b="1" dirty="0">
                <a:solidFill>
                  <a:srgbClr val="160967"/>
                </a:solidFill>
                <a:latin typeface="나눔스퀘어" panose="020B0600000101010101" pitchFamily="50" charset="-127"/>
                <a:ea typeface="나눔스퀘어" panose="020B0600000101010101" pitchFamily="50" charset="-127"/>
              </a:rPr>
              <a:t>02.</a:t>
            </a:r>
            <a:r>
              <a:rPr lang="ko-KR" altLang="en-US" sz="3200" b="1" dirty="0">
                <a:solidFill>
                  <a:srgbClr val="160967"/>
                </a:solidFill>
                <a:latin typeface="나눔스퀘어" panose="020B0600000101010101" pitchFamily="50" charset="-127"/>
                <a:ea typeface="나눔스퀘어" panose="020B0600000101010101" pitchFamily="50" charset="-127"/>
              </a:rPr>
              <a:t>데이터 </a:t>
            </a:r>
            <a:r>
              <a:rPr lang="ko-KR" altLang="en-US" sz="3200" b="1" dirty="0" err="1">
                <a:solidFill>
                  <a:srgbClr val="160967"/>
                </a:solidFill>
                <a:latin typeface="나눔스퀘어" panose="020B0600000101010101" pitchFamily="50" charset="-127"/>
                <a:ea typeface="나눔스퀘어" panose="020B0600000101010101" pitchFamily="50" charset="-127"/>
              </a:rPr>
              <a:t>전처리</a:t>
            </a:r>
            <a:r>
              <a:rPr lang="en-US" altLang="ko-KR" sz="3200" b="1" dirty="0">
                <a:solidFill>
                  <a:srgbClr val="160967"/>
                </a:solidFill>
                <a:latin typeface="나눔스퀘어" panose="020B0600000101010101" pitchFamily="50" charset="-127"/>
                <a:ea typeface="나눔스퀘어" panose="020B0600000101010101" pitchFamily="50" charset="-127"/>
              </a:rPr>
              <a:t> </a:t>
            </a:r>
            <a:r>
              <a:rPr lang="en-US" altLang="ko-KR" sz="2000" b="1" dirty="0">
                <a:solidFill>
                  <a:srgbClr val="160967"/>
                </a:solidFill>
                <a:latin typeface="나눔스퀘어" panose="020B0600000101010101" pitchFamily="50" charset="-127"/>
                <a:ea typeface="나눔스퀘어" panose="020B0600000101010101" pitchFamily="50" charset="-127"/>
              </a:rPr>
              <a:t>- </a:t>
            </a:r>
            <a:r>
              <a:rPr lang="ko-KR" altLang="en-US" sz="2000" b="1" dirty="0">
                <a:solidFill>
                  <a:srgbClr val="160967"/>
                </a:solidFill>
                <a:latin typeface="나눔스퀘어" panose="020B0600000101010101" pitchFamily="50" charset="-127"/>
                <a:ea typeface="나눔스퀘어" panose="020B0600000101010101" pitchFamily="50" charset="-127"/>
              </a:rPr>
              <a:t>데이터셋</a:t>
            </a:r>
          </a:p>
        </p:txBody>
      </p:sp>
      <p:sp>
        <p:nvSpPr>
          <p:cNvPr id="20" name="자유형: 도형 19">
            <a:extLst>
              <a:ext uri="{FF2B5EF4-FFF2-40B4-BE49-F238E27FC236}">
                <a16:creationId xmlns:a16="http://schemas.microsoft.com/office/drawing/2014/main" id="{9A1EFC0D-2C03-441D-8B1B-D4C8A3EE7000}"/>
              </a:ext>
            </a:extLst>
          </p:cNvPr>
          <p:cNvSpPr/>
          <p:nvPr/>
        </p:nvSpPr>
        <p:spPr>
          <a:xfrm>
            <a:off x="-1" y="0"/>
            <a:ext cx="720000" cy="720000"/>
          </a:xfrm>
          <a:custGeom>
            <a:avLst/>
            <a:gdLst>
              <a:gd name="connsiteX0" fmla="*/ 36001 w 720000"/>
              <a:gd name="connsiteY0" fmla="*/ 36000 h 720000"/>
              <a:gd name="connsiteX1" fmla="*/ 36001 w 720000"/>
              <a:gd name="connsiteY1" fmla="*/ 684000 h 720000"/>
              <a:gd name="connsiteX2" fmla="*/ 684001 w 720000"/>
              <a:gd name="connsiteY2" fmla="*/ 684000 h 720000"/>
              <a:gd name="connsiteX3" fmla="*/ 0 w 720000"/>
              <a:gd name="connsiteY3" fmla="*/ 0 h 720000"/>
              <a:gd name="connsiteX4" fmla="*/ 720000 w 720000"/>
              <a:gd name="connsiteY4" fmla="*/ 0 h 720000"/>
              <a:gd name="connsiteX5" fmla="*/ 720000 w 720000"/>
              <a:gd name="connsiteY5" fmla="*/ 720000 h 720000"/>
              <a:gd name="connsiteX6" fmla="*/ 0 w 720000"/>
              <a:gd name="connsiteY6" fmla="*/ 72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 h="720000">
                <a:moveTo>
                  <a:pt x="36001" y="36000"/>
                </a:moveTo>
                <a:lnTo>
                  <a:pt x="36001" y="684000"/>
                </a:lnTo>
                <a:lnTo>
                  <a:pt x="684001" y="684000"/>
                </a:lnTo>
                <a:close/>
                <a:moveTo>
                  <a:pt x="0" y="0"/>
                </a:moveTo>
                <a:lnTo>
                  <a:pt x="720000" y="0"/>
                </a:lnTo>
                <a:lnTo>
                  <a:pt x="720000" y="720000"/>
                </a:lnTo>
                <a:lnTo>
                  <a:pt x="0" y="720000"/>
                </a:lnTo>
                <a:close/>
              </a:path>
            </a:pathLst>
          </a:custGeom>
          <a:solidFill>
            <a:srgbClr val="0058A6"/>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pic>
        <p:nvPicPr>
          <p:cNvPr id="21" name="그림 20">
            <a:extLst>
              <a:ext uri="{FF2B5EF4-FFF2-40B4-BE49-F238E27FC236}">
                <a16:creationId xmlns:a16="http://schemas.microsoft.com/office/drawing/2014/main" id="{D957EE6D-D145-41F9-AD67-84CD3B5B61CF}"/>
              </a:ext>
            </a:extLst>
          </p:cNvPr>
          <p:cNvPicPr>
            <a:picLocks noChangeAspect="1"/>
          </p:cNvPicPr>
          <p:nvPr/>
        </p:nvPicPr>
        <p:blipFill>
          <a:blip r:embed="rId2"/>
          <a:stretch>
            <a:fillRect/>
          </a:stretch>
        </p:blipFill>
        <p:spPr>
          <a:xfrm>
            <a:off x="10444000" y="0"/>
            <a:ext cx="1748000" cy="684000"/>
          </a:xfrm>
          <a:prstGeom prst="rect">
            <a:avLst/>
          </a:prstGeom>
        </p:spPr>
      </p:pic>
      <p:sp>
        <p:nvSpPr>
          <p:cNvPr id="2" name="TextBox 1">
            <a:extLst>
              <a:ext uri="{FF2B5EF4-FFF2-40B4-BE49-F238E27FC236}">
                <a16:creationId xmlns:a16="http://schemas.microsoft.com/office/drawing/2014/main" id="{B9330E55-126E-4F38-AE16-A4DEB82F6162}"/>
              </a:ext>
            </a:extLst>
          </p:cNvPr>
          <p:cNvSpPr txBox="1"/>
          <p:nvPr/>
        </p:nvSpPr>
        <p:spPr>
          <a:xfrm>
            <a:off x="4238625" y="3595725"/>
            <a:ext cx="6762750" cy="461665"/>
          </a:xfrm>
          <a:prstGeom prst="rect">
            <a:avLst/>
          </a:prstGeom>
          <a:noFill/>
        </p:spPr>
        <p:txBody>
          <a:bodyPr wrap="square" rtlCol="0">
            <a:spAutoFit/>
          </a:bodyPr>
          <a:lstStyle/>
          <a:p>
            <a:pPr marL="285750" indent="-285750">
              <a:buFont typeface="Arial" panose="020B0604020202020204" pitchFamily="34" charset="0"/>
              <a:buChar char="•"/>
            </a:pPr>
            <a:r>
              <a:rPr lang="ko-KR" altLang="en-US" sz="2400" b="1" dirty="0">
                <a:solidFill>
                  <a:srgbClr val="0054A3"/>
                </a:solidFill>
                <a:ea typeface="나눔스퀘어" panose="020B0600000101010101"/>
              </a:rPr>
              <a:t>변수의 이름</a:t>
            </a:r>
            <a:r>
              <a:rPr lang="ko-KR" altLang="en-US" sz="2400" dirty="0">
                <a:solidFill>
                  <a:srgbClr val="160967"/>
                </a:solidFill>
                <a:ea typeface="나눔스퀘어" panose="020B0600000101010101"/>
              </a:rPr>
              <a:t>을 재지정</a:t>
            </a:r>
            <a:endParaRPr lang="en-US" altLang="ko-KR" sz="2400" dirty="0">
              <a:solidFill>
                <a:srgbClr val="160967"/>
              </a:solidFill>
              <a:ea typeface="나눔스퀘어" panose="020B0600000101010101"/>
            </a:endParaRPr>
          </a:p>
        </p:txBody>
      </p:sp>
      <p:pic>
        <p:nvPicPr>
          <p:cNvPr id="7" name="그림 6">
            <a:extLst>
              <a:ext uri="{FF2B5EF4-FFF2-40B4-BE49-F238E27FC236}">
                <a16:creationId xmlns:a16="http://schemas.microsoft.com/office/drawing/2014/main" id="{9E0BB6AF-25EB-4419-B006-6C0B0FB248FD}"/>
              </a:ext>
            </a:extLst>
          </p:cNvPr>
          <p:cNvPicPr>
            <a:picLocks noChangeAspect="1"/>
          </p:cNvPicPr>
          <p:nvPr/>
        </p:nvPicPr>
        <p:blipFill>
          <a:blip r:embed="rId3"/>
          <a:stretch>
            <a:fillRect/>
          </a:stretch>
        </p:blipFill>
        <p:spPr>
          <a:xfrm>
            <a:off x="130095" y="2967334"/>
            <a:ext cx="11931809" cy="461666"/>
          </a:xfrm>
          <a:prstGeom prst="rect">
            <a:avLst/>
          </a:prstGeom>
          <a:ln>
            <a:solidFill>
              <a:srgbClr val="160967"/>
            </a:solidFill>
          </a:ln>
        </p:spPr>
      </p:pic>
    </p:spTree>
    <p:extLst>
      <p:ext uri="{BB962C8B-B14F-4D97-AF65-F5344CB8AC3E}">
        <p14:creationId xmlns:p14="http://schemas.microsoft.com/office/powerpoint/2010/main" val="4271659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7C3176EA-4456-4DCA-9977-DA768C32AB1C}"/>
              </a:ext>
            </a:extLst>
          </p:cNvPr>
          <p:cNvCxnSpPr>
            <a:cxnSpLocks/>
          </p:cNvCxnSpPr>
          <p:nvPr/>
        </p:nvCxnSpPr>
        <p:spPr>
          <a:xfrm>
            <a:off x="0" y="720000"/>
            <a:ext cx="12192000" cy="0"/>
          </a:xfrm>
          <a:prstGeom prst="line">
            <a:avLst/>
          </a:prstGeom>
          <a:ln w="25400">
            <a:solidFill>
              <a:srgbClr val="0058A6"/>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6BC5641-2C11-45A9-9A7E-4E498D517EE2}"/>
              </a:ext>
            </a:extLst>
          </p:cNvPr>
          <p:cNvSpPr txBox="1"/>
          <p:nvPr/>
        </p:nvSpPr>
        <p:spPr>
          <a:xfrm>
            <a:off x="719998" y="67613"/>
            <a:ext cx="5642702" cy="584775"/>
          </a:xfrm>
          <a:prstGeom prst="rect">
            <a:avLst/>
          </a:prstGeom>
          <a:noFill/>
        </p:spPr>
        <p:txBody>
          <a:bodyPr wrap="square" rtlCol="0">
            <a:spAutoFit/>
          </a:bodyPr>
          <a:lstStyle/>
          <a:p>
            <a:r>
              <a:rPr lang="en-US" altLang="ko-KR" sz="3200" b="1" dirty="0">
                <a:solidFill>
                  <a:srgbClr val="18005C"/>
                </a:solidFill>
                <a:latin typeface="나눔스퀘어" panose="020B0600000101010101" pitchFamily="50" charset="-127"/>
                <a:ea typeface="나눔스퀘어" panose="020B0600000101010101" pitchFamily="50" charset="-127"/>
              </a:rPr>
              <a:t>02.</a:t>
            </a:r>
            <a:r>
              <a:rPr lang="ko-KR" altLang="en-US" sz="3200" b="1" dirty="0">
                <a:solidFill>
                  <a:srgbClr val="18005C"/>
                </a:solidFill>
                <a:latin typeface="나눔스퀘어" panose="020B0600000101010101" pitchFamily="50" charset="-127"/>
                <a:ea typeface="나눔스퀘어" panose="020B0600000101010101" pitchFamily="50" charset="-127"/>
              </a:rPr>
              <a:t>데이터 </a:t>
            </a:r>
            <a:r>
              <a:rPr lang="ko-KR" altLang="en-US" sz="3200" b="1" dirty="0" err="1">
                <a:solidFill>
                  <a:srgbClr val="18005C"/>
                </a:solidFill>
                <a:latin typeface="나눔스퀘어" panose="020B0600000101010101" pitchFamily="50" charset="-127"/>
                <a:ea typeface="나눔스퀘어" panose="020B0600000101010101" pitchFamily="50" charset="-127"/>
              </a:rPr>
              <a:t>전처리</a:t>
            </a:r>
            <a:r>
              <a:rPr lang="en-US" altLang="ko-KR" sz="3200" b="1" dirty="0">
                <a:solidFill>
                  <a:srgbClr val="18005C"/>
                </a:solidFill>
                <a:latin typeface="나눔스퀘어" panose="020B0600000101010101" pitchFamily="50" charset="-127"/>
                <a:ea typeface="나눔스퀘어" panose="020B0600000101010101" pitchFamily="50" charset="-127"/>
              </a:rPr>
              <a:t> </a:t>
            </a:r>
            <a:r>
              <a:rPr lang="en-US" altLang="ko-KR" sz="2000" b="1" dirty="0">
                <a:solidFill>
                  <a:srgbClr val="18005C"/>
                </a:solidFill>
                <a:latin typeface="나눔스퀘어" panose="020B0600000101010101" pitchFamily="50" charset="-127"/>
                <a:ea typeface="나눔스퀘어" panose="020B0600000101010101" pitchFamily="50" charset="-127"/>
              </a:rPr>
              <a:t>– </a:t>
            </a:r>
            <a:r>
              <a:rPr lang="ko-KR" altLang="en-US" sz="2000" b="1" dirty="0" err="1">
                <a:solidFill>
                  <a:srgbClr val="18005C"/>
                </a:solidFill>
                <a:latin typeface="나눔스퀘어" panose="020B0600000101010101" pitchFamily="50" charset="-127"/>
                <a:ea typeface="나눔스퀘어" panose="020B0600000101010101" pitchFamily="50" charset="-127"/>
              </a:rPr>
              <a:t>결측치</a:t>
            </a:r>
            <a:r>
              <a:rPr lang="ko-KR" altLang="en-US" sz="2000" b="1" dirty="0">
                <a:solidFill>
                  <a:srgbClr val="18005C"/>
                </a:solidFill>
                <a:latin typeface="나눔스퀘어" panose="020B0600000101010101" pitchFamily="50" charset="-127"/>
                <a:ea typeface="나눔스퀘어" panose="020B0600000101010101" pitchFamily="50" charset="-127"/>
              </a:rPr>
              <a:t> 처리</a:t>
            </a:r>
          </a:p>
        </p:txBody>
      </p:sp>
      <p:sp>
        <p:nvSpPr>
          <p:cNvPr id="20" name="자유형: 도형 19">
            <a:extLst>
              <a:ext uri="{FF2B5EF4-FFF2-40B4-BE49-F238E27FC236}">
                <a16:creationId xmlns:a16="http://schemas.microsoft.com/office/drawing/2014/main" id="{9A1EFC0D-2C03-441D-8B1B-D4C8A3EE7000}"/>
              </a:ext>
            </a:extLst>
          </p:cNvPr>
          <p:cNvSpPr/>
          <p:nvPr/>
        </p:nvSpPr>
        <p:spPr>
          <a:xfrm>
            <a:off x="-1" y="0"/>
            <a:ext cx="720000" cy="720000"/>
          </a:xfrm>
          <a:custGeom>
            <a:avLst/>
            <a:gdLst>
              <a:gd name="connsiteX0" fmla="*/ 36001 w 720000"/>
              <a:gd name="connsiteY0" fmla="*/ 36000 h 720000"/>
              <a:gd name="connsiteX1" fmla="*/ 36001 w 720000"/>
              <a:gd name="connsiteY1" fmla="*/ 684000 h 720000"/>
              <a:gd name="connsiteX2" fmla="*/ 684001 w 720000"/>
              <a:gd name="connsiteY2" fmla="*/ 684000 h 720000"/>
              <a:gd name="connsiteX3" fmla="*/ 0 w 720000"/>
              <a:gd name="connsiteY3" fmla="*/ 0 h 720000"/>
              <a:gd name="connsiteX4" fmla="*/ 720000 w 720000"/>
              <a:gd name="connsiteY4" fmla="*/ 0 h 720000"/>
              <a:gd name="connsiteX5" fmla="*/ 720000 w 720000"/>
              <a:gd name="connsiteY5" fmla="*/ 720000 h 720000"/>
              <a:gd name="connsiteX6" fmla="*/ 0 w 720000"/>
              <a:gd name="connsiteY6" fmla="*/ 72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 h="720000">
                <a:moveTo>
                  <a:pt x="36001" y="36000"/>
                </a:moveTo>
                <a:lnTo>
                  <a:pt x="36001" y="684000"/>
                </a:lnTo>
                <a:lnTo>
                  <a:pt x="684001" y="684000"/>
                </a:lnTo>
                <a:close/>
                <a:moveTo>
                  <a:pt x="0" y="0"/>
                </a:moveTo>
                <a:lnTo>
                  <a:pt x="720000" y="0"/>
                </a:lnTo>
                <a:lnTo>
                  <a:pt x="720000" y="720000"/>
                </a:lnTo>
                <a:lnTo>
                  <a:pt x="0" y="720000"/>
                </a:lnTo>
                <a:close/>
              </a:path>
            </a:pathLst>
          </a:custGeom>
          <a:solidFill>
            <a:srgbClr val="0058A6"/>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ea typeface="나눔스퀘어" panose="020B0600000101010101"/>
            </a:endParaRPr>
          </a:p>
        </p:txBody>
      </p:sp>
      <p:pic>
        <p:nvPicPr>
          <p:cNvPr id="21" name="그림 20">
            <a:extLst>
              <a:ext uri="{FF2B5EF4-FFF2-40B4-BE49-F238E27FC236}">
                <a16:creationId xmlns:a16="http://schemas.microsoft.com/office/drawing/2014/main" id="{D957EE6D-D145-41F9-AD67-84CD3B5B61CF}"/>
              </a:ext>
            </a:extLst>
          </p:cNvPr>
          <p:cNvPicPr>
            <a:picLocks noChangeAspect="1"/>
          </p:cNvPicPr>
          <p:nvPr/>
        </p:nvPicPr>
        <p:blipFill>
          <a:blip r:embed="rId2"/>
          <a:stretch>
            <a:fillRect/>
          </a:stretch>
        </p:blipFill>
        <p:spPr>
          <a:xfrm>
            <a:off x="10444000" y="0"/>
            <a:ext cx="1748000" cy="684000"/>
          </a:xfrm>
          <a:prstGeom prst="rect">
            <a:avLst/>
          </a:prstGeom>
        </p:spPr>
      </p:pic>
      <p:sp>
        <p:nvSpPr>
          <p:cNvPr id="9" name="TextBox 8">
            <a:extLst>
              <a:ext uri="{FF2B5EF4-FFF2-40B4-BE49-F238E27FC236}">
                <a16:creationId xmlns:a16="http://schemas.microsoft.com/office/drawing/2014/main" id="{D6DEAFFC-A765-4C9D-BD84-F427F592EB91}"/>
              </a:ext>
            </a:extLst>
          </p:cNvPr>
          <p:cNvSpPr txBox="1"/>
          <p:nvPr/>
        </p:nvSpPr>
        <p:spPr>
          <a:xfrm>
            <a:off x="1595157" y="3922418"/>
            <a:ext cx="9001686" cy="1399807"/>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ko-KR" altLang="en-US" sz="2400" dirty="0">
                <a:solidFill>
                  <a:srgbClr val="160967"/>
                </a:solidFill>
                <a:ea typeface="나눔스퀘어" panose="020B0600000101010101"/>
              </a:rPr>
              <a:t>과거의 기술의 문제로 </a:t>
            </a:r>
            <a:r>
              <a:rPr lang="ko-KR" altLang="en-US" sz="2400" b="1" dirty="0">
                <a:solidFill>
                  <a:srgbClr val="0054A3"/>
                </a:solidFill>
                <a:ea typeface="나눔스퀘어" panose="020B0600000101010101"/>
              </a:rPr>
              <a:t>관측되지 않은 변수</a:t>
            </a:r>
            <a:r>
              <a:rPr lang="ko-KR" altLang="en-US" sz="2400" dirty="0">
                <a:solidFill>
                  <a:srgbClr val="160967"/>
                </a:solidFill>
                <a:ea typeface="나눔스퀘어" panose="020B0600000101010101"/>
              </a:rPr>
              <a:t>들에 </a:t>
            </a:r>
            <a:r>
              <a:rPr lang="ko-KR" altLang="en-US" sz="2400" dirty="0" err="1">
                <a:solidFill>
                  <a:srgbClr val="160967"/>
                </a:solidFill>
                <a:ea typeface="나눔스퀘어" panose="020B0600000101010101"/>
              </a:rPr>
              <a:t>결측치가</a:t>
            </a:r>
            <a:r>
              <a:rPr lang="ko-KR" altLang="en-US" sz="2400" dirty="0">
                <a:solidFill>
                  <a:srgbClr val="160967"/>
                </a:solidFill>
                <a:ea typeface="나눔스퀘어" panose="020B0600000101010101"/>
              </a:rPr>
              <a:t> 존재</a:t>
            </a:r>
            <a:endParaRPr lang="en-US" altLang="ko-KR" sz="2400" dirty="0">
              <a:solidFill>
                <a:srgbClr val="160967"/>
              </a:solidFill>
              <a:ea typeface="나눔스퀘어" panose="020B0600000101010101"/>
            </a:endParaRPr>
          </a:p>
          <a:p>
            <a:pPr lvl="2">
              <a:lnSpc>
                <a:spcPct val="130000"/>
              </a:lnSpc>
            </a:pPr>
            <a:r>
              <a:rPr lang="en-US" altLang="ko-KR" sz="2000" dirty="0">
                <a:solidFill>
                  <a:srgbClr val="160967"/>
                </a:solidFill>
                <a:ea typeface="나눔스퀘어" panose="020B0600000101010101"/>
              </a:rPr>
              <a:t>-&gt; </a:t>
            </a:r>
            <a:r>
              <a:rPr lang="ko-KR" altLang="en-US" sz="2000" dirty="0">
                <a:solidFill>
                  <a:srgbClr val="160967"/>
                </a:solidFill>
                <a:ea typeface="나눔스퀘어" panose="020B0600000101010101"/>
              </a:rPr>
              <a:t>변수의 </a:t>
            </a:r>
            <a:r>
              <a:rPr lang="ko-KR" altLang="en-US" sz="2000" dirty="0" err="1">
                <a:solidFill>
                  <a:srgbClr val="160967"/>
                </a:solidFill>
                <a:ea typeface="나눔스퀘어" panose="020B0600000101010101"/>
              </a:rPr>
              <a:t>결측치가</a:t>
            </a:r>
            <a:r>
              <a:rPr lang="ko-KR" altLang="en-US" sz="2000" dirty="0">
                <a:solidFill>
                  <a:srgbClr val="160967"/>
                </a:solidFill>
                <a:ea typeface="나눔스퀘어" panose="020B0600000101010101"/>
              </a:rPr>
              <a:t> </a:t>
            </a:r>
            <a:r>
              <a:rPr lang="en-US" altLang="ko-KR" sz="2000" b="1" dirty="0">
                <a:solidFill>
                  <a:srgbClr val="0054A3"/>
                </a:solidFill>
                <a:ea typeface="나눔스퀘어" panose="020B0600000101010101"/>
              </a:rPr>
              <a:t>10000</a:t>
            </a:r>
            <a:r>
              <a:rPr lang="ko-KR" altLang="en-US" sz="2000" b="1" dirty="0">
                <a:solidFill>
                  <a:srgbClr val="0054A3"/>
                </a:solidFill>
                <a:ea typeface="나눔스퀘어" panose="020B0600000101010101"/>
              </a:rPr>
              <a:t>개 이상</a:t>
            </a:r>
            <a:r>
              <a:rPr lang="ko-KR" altLang="en-US" sz="2000" dirty="0">
                <a:solidFill>
                  <a:srgbClr val="160967"/>
                </a:solidFill>
                <a:ea typeface="나눔스퀘어" panose="020B0600000101010101"/>
              </a:rPr>
              <a:t>인 변수는 삭제</a:t>
            </a:r>
            <a:endParaRPr lang="en-US" altLang="ko-KR" sz="2000" dirty="0">
              <a:solidFill>
                <a:srgbClr val="160967"/>
              </a:solidFill>
              <a:ea typeface="나눔스퀘어" panose="020B0600000101010101"/>
            </a:endParaRPr>
          </a:p>
          <a:p>
            <a:pPr marL="285750" indent="-285750">
              <a:lnSpc>
                <a:spcPct val="130000"/>
              </a:lnSpc>
              <a:buFont typeface="Arial" panose="020B0604020202020204" pitchFamily="34" charset="0"/>
              <a:buChar char="•"/>
            </a:pPr>
            <a:r>
              <a:rPr lang="en-US" altLang="ko-KR" sz="2400" b="1" dirty="0">
                <a:solidFill>
                  <a:srgbClr val="0054A3"/>
                </a:solidFill>
                <a:ea typeface="나눔스퀘어" panose="020B0600000101010101"/>
              </a:rPr>
              <a:t>1950</a:t>
            </a:r>
            <a:r>
              <a:rPr lang="ko-KR" altLang="en-US" sz="2400" b="1" dirty="0">
                <a:solidFill>
                  <a:srgbClr val="0054A3"/>
                </a:solidFill>
                <a:ea typeface="나눔스퀘어" panose="020B0600000101010101"/>
              </a:rPr>
              <a:t>년</a:t>
            </a:r>
            <a:r>
              <a:rPr lang="en-US" altLang="ko-KR" sz="2400" b="1" dirty="0">
                <a:solidFill>
                  <a:srgbClr val="0054A3"/>
                </a:solidFill>
                <a:ea typeface="나눔스퀘어" panose="020B0600000101010101"/>
              </a:rPr>
              <a:t>~1953</a:t>
            </a:r>
            <a:r>
              <a:rPr lang="ko-KR" altLang="en-US" sz="2400" b="1" dirty="0">
                <a:solidFill>
                  <a:srgbClr val="0054A3"/>
                </a:solidFill>
                <a:ea typeface="나눔스퀘어" panose="020B0600000101010101"/>
              </a:rPr>
              <a:t>년도</a:t>
            </a:r>
            <a:r>
              <a:rPr lang="ko-KR" altLang="en-US" sz="2400" dirty="0">
                <a:solidFill>
                  <a:srgbClr val="160967"/>
                </a:solidFill>
                <a:ea typeface="나눔스퀘어" panose="020B0600000101010101"/>
              </a:rPr>
              <a:t>엔 많은 변수들에 </a:t>
            </a:r>
            <a:r>
              <a:rPr lang="ko-KR" altLang="en-US" sz="2400" dirty="0" err="1">
                <a:solidFill>
                  <a:srgbClr val="160967"/>
                </a:solidFill>
                <a:ea typeface="나눔스퀘어" panose="020B0600000101010101"/>
              </a:rPr>
              <a:t>결측치가</a:t>
            </a:r>
            <a:r>
              <a:rPr lang="ko-KR" altLang="en-US" sz="2400" dirty="0">
                <a:solidFill>
                  <a:srgbClr val="160967"/>
                </a:solidFill>
                <a:ea typeface="나눔스퀘어" panose="020B0600000101010101"/>
              </a:rPr>
              <a:t> 존재</a:t>
            </a:r>
            <a:endParaRPr lang="en-US" altLang="ko-KR" sz="2400" dirty="0">
              <a:solidFill>
                <a:srgbClr val="160967"/>
              </a:solidFill>
              <a:ea typeface="나눔스퀘어" panose="020B0600000101010101"/>
            </a:endParaRPr>
          </a:p>
        </p:txBody>
      </p:sp>
      <p:pic>
        <p:nvPicPr>
          <p:cNvPr id="4" name="그림 3">
            <a:extLst>
              <a:ext uri="{FF2B5EF4-FFF2-40B4-BE49-F238E27FC236}">
                <a16:creationId xmlns:a16="http://schemas.microsoft.com/office/drawing/2014/main" id="{798DC5D8-F5E3-4C6E-86BC-5344C38E8029}"/>
              </a:ext>
            </a:extLst>
          </p:cNvPr>
          <p:cNvPicPr>
            <a:picLocks noChangeAspect="1"/>
          </p:cNvPicPr>
          <p:nvPr/>
        </p:nvPicPr>
        <p:blipFill>
          <a:blip r:embed="rId3"/>
          <a:stretch>
            <a:fillRect/>
          </a:stretch>
        </p:blipFill>
        <p:spPr>
          <a:xfrm>
            <a:off x="190500" y="2562225"/>
            <a:ext cx="11811000" cy="1066800"/>
          </a:xfrm>
          <a:prstGeom prst="rect">
            <a:avLst/>
          </a:prstGeom>
          <a:ln>
            <a:solidFill>
              <a:srgbClr val="160967"/>
            </a:solidFill>
          </a:ln>
        </p:spPr>
      </p:pic>
      <p:grpSp>
        <p:nvGrpSpPr>
          <p:cNvPr id="7" name="그룹 6">
            <a:extLst>
              <a:ext uri="{FF2B5EF4-FFF2-40B4-BE49-F238E27FC236}">
                <a16:creationId xmlns:a16="http://schemas.microsoft.com/office/drawing/2014/main" id="{68166C39-73D4-43DD-9C8C-F2CCFEDA5408}"/>
              </a:ext>
            </a:extLst>
          </p:cNvPr>
          <p:cNvGrpSpPr/>
          <p:nvPr/>
        </p:nvGrpSpPr>
        <p:grpSpPr>
          <a:xfrm>
            <a:off x="2854960" y="2733040"/>
            <a:ext cx="9167449" cy="895985"/>
            <a:chOff x="2854960" y="2733040"/>
            <a:chExt cx="9167449" cy="895985"/>
          </a:xfrm>
        </p:grpSpPr>
        <p:sp>
          <p:nvSpPr>
            <p:cNvPr id="2" name="직사각형 1">
              <a:extLst>
                <a:ext uri="{FF2B5EF4-FFF2-40B4-BE49-F238E27FC236}">
                  <a16:creationId xmlns:a16="http://schemas.microsoft.com/office/drawing/2014/main" id="{46DD5614-E391-4B94-9018-C8776E0C11D1}"/>
                </a:ext>
              </a:extLst>
            </p:cNvPr>
            <p:cNvSpPr/>
            <p:nvPr/>
          </p:nvSpPr>
          <p:spPr>
            <a:xfrm>
              <a:off x="2854960" y="2733040"/>
              <a:ext cx="762000" cy="895985"/>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04FBE6C2-A4AB-409C-9ACC-262211D0961E}"/>
                </a:ext>
              </a:extLst>
            </p:cNvPr>
            <p:cNvSpPr/>
            <p:nvPr/>
          </p:nvSpPr>
          <p:spPr>
            <a:xfrm>
              <a:off x="4389120" y="2733040"/>
              <a:ext cx="4541520" cy="895985"/>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B7E2EBB9-034E-4782-89EF-9A14351D61FA}"/>
                </a:ext>
              </a:extLst>
            </p:cNvPr>
            <p:cNvSpPr/>
            <p:nvPr/>
          </p:nvSpPr>
          <p:spPr>
            <a:xfrm>
              <a:off x="9692640" y="2733040"/>
              <a:ext cx="762000" cy="895985"/>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BE9BEC90-9220-4E14-AC06-3AE4154C8DE3}"/>
                </a:ext>
              </a:extLst>
            </p:cNvPr>
            <p:cNvSpPr/>
            <p:nvPr/>
          </p:nvSpPr>
          <p:spPr>
            <a:xfrm>
              <a:off x="11260409" y="2733040"/>
              <a:ext cx="762000" cy="895985"/>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grpSp>
      <p:sp>
        <p:nvSpPr>
          <p:cNvPr id="5" name="직사각형 4">
            <a:extLst>
              <a:ext uri="{FF2B5EF4-FFF2-40B4-BE49-F238E27FC236}">
                <a16:creationId xmlns:a16="http://schemas.microsoft.com/office/drawing/2014/main" id="{C57F8DFF-E646-4EF4-A90B-D7C89D91F97F}"/>
              </a:ext>
            </a:extLst>
          </p:cNvPr>
          <p:cNvSpPr/>
          <p:nvPr/>
        </p:nvSpPr>
        <p:spPr>
          <a:xfrm>
            <a:off x="8564880" y="3075396"/>
            <a:ext cx="904203" cy="20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04200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58A6"/>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4220</TotalTime>
  <Words>1155</Words>
  <Application>Microsoft Office PowerPoint</Application>
  <PresentationFormat>와이드스크린</PresentationFormat>
  <Paragraphs>271</Paragraphs>
  <Slides>45</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45</vt:i4>
      </vt:variant>
    </vt:vector>
  </HeadingPairs>
  <TitlesOfParts>
    <vt:vector size="52" baseType="lpstr">
      <vt:lpstr>D2Coding</vt:lpstr>
      <vt:lpstr>나눔스퀘</vt:lpstr>
      <vt:lpstr>나눔스퀘어</vt:lpstr>
      <vt:lpstr>나눔스퀘어 Bold</vt: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송인섭 송인섭</dc:creator>
  <cp:lastModifiedBy>PARK JIYOUNG</cp:lastModifiedBy>
  <cp:revision>249</cp:revision>
  <dcterms:created xsi:type="dcterms:W3CDTF">2021-06-01T04:24:00Z</dcterms:created>
  <dcterms:modified xsi:type="dcterms:W3CDTF">2021-06-07T10:56:24Z</dcterms:modified>
</cp:coreProperties>
</file>