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0"/>
  </p:notesMasterIdLst>
  <p:handoutMasterIdLst>
    <p:handoutMasterId r:id="rId41"/>
  </p:handoutMasterIdLst>
  <p:sldIdLst>
    <p:sldId id="257" r:id="rId3"/>
    <p:sldId id="258" r:id="rId4"/>
    <p:sldId id="267" r:id="rId5"/>
    <p:sldId id="269" r:id="rId6"/>
    <p:sldId id="270" r:id="rId7"/>
    <p:sldId id="271" r:id="rId8"/>
    <p:sldId id="272" r:id="rId9"/>
    <p:sldId id="276" r:id="rId10"/>
    <p:sldId id="274" r:id="rId11"/>
    <p:sldId id="275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268" r:id="rId34"/>
    <p:sldId id="279" r:id="rId35"/>
    <p:sldId id="260" r:id="rId36"/>
    <p:sldId id="264" r:id="rId37"/>
    <p:sldId id="263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2E8A"/>
    <a:srgbClr val="FFCC66"/>
    <a:srgbClr val="EBDDC3"/>
    <a:srgbClr val="B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63079" autoAdjust="0"/>
  </p:normalViewPr>
  <p:slideViewPr>
    <p:cSldViewPr snapToGrid="0">
      <p:cViewPr varScale="1">
        <p:scale>
          <a:sx n="54" d="100"/>
          <a:sy n="54" d="100"/>
        </p:scale>
        <p:origin x="2016" y="5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59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43"/>
    </p:cViewPr>
  </p:sorterViewPr>
  <p:notesViewPr>
    <p:cSldViewPr snapToGrid="0" showGuides="1">
      <p:cViewPr varScale="1">
        <p:scale>
          <a:sx n="67" d="100"/>
          <a:sy n="67" d="100"/>
        </p:scale>
        <p:origin x="3161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job is to maintain and improve a testing software at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motivation is to learn other means of techniques regarding software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this seminar I have picked the topic of Testing and Verification of RESTful W.S.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is used exponentially more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7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TTR = Testing framework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Considering this paper is 2009, the very basic principle of testing is as shown in the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Test case goes through the Sanity check in test case validator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HTTP responses are validated with external verifiers e.g. XML validator plugin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Test case specification language,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i-FI" dirty="0"/>
              <a:t>WADL: Web application development language. Markup language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4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URI=resources should be reachable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specific feature of web service = connectedness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 not so good evaluation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23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testing method = Model-based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Protocol state machine defined as this, explain the meanings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Initial1,2 </a:t>
            </a:r>
            <a:r>
              <a:rPr lang="en-US" dirty="0" err="1"/>
              <a:t>etc</a:t>
            </a:r>
            <a:r>
              <a:rPr lang="en-US" dirty="0"/>
              <a:t> are </a:t>
            </a:r>
            <a:r>
              <a:rPr lang="en-US" dirty="0" err="1"/>
              <a:t>pseude</a:t>
            </a:r>
            <a:r>
              <a:rPr lang="en-US" dirty="0"/>
              <a:t> states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1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outline of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both of my peer review the lack of background information addressed, So I will talk about it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is 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 Testing methods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seminar is similar to review paper but I have only covered 5 papers. Explain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summarize in a big table, comparing them briefly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conclude with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XMI: XML Metadata Interchange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(XML Schema Definition)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is a dataset made up of a test URL and HTTP method for the tested service, and a set of parameters to adjust the request. The larger this dataset, the better the quality of the anomaly detection and inferred XSD will be.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XSD’s purpose is to validate the structure of another xml document. </a:t>
            </a:r>
            <a:br>
              <a:rPr lang="en-US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8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(XML Schema Definition)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7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1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48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1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ENDPOINTS: THE NUMBER OF EXPOSED RESOURCES AND HTTP METHODS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APPLICABLE ON THEM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6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is the part of the quality assurance of the software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it is time consuming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79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ENDPOINTS: THE NUMBER OF EXPOSED RESOURCES AND HTTP METHODS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APPLICABLE ON THEM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18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coverage result is less than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Mutation takes place only in one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feasible for continuous testing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90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of 177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8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5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5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5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8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categorize testing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testing perspective (integrator, developer </a:t>
            </a:r>
            <a:r>
              <a:rPr lang="en-US" dirty="0" err="1"/>
              <a:t>etc</a:t>
            </a:r>
            <a:r>
              <a:rPr lang="en-US" dirty="0"/>
              <a:t>) but no need to go deeper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see this term in somewhere, so this is the explanation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Stateless: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does not store any state about the client session on the server 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session is stored on the client.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 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every server can service any client at any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(originally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Object Access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spa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2723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Ege Can Özer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Verification of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Easy to implement</a:t>
            </a:r>
          </a:p>
          <a:p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dirty="0">
                <a:solidFill>
                  <a:schemeClr val="tx1"/>
                </a:solidFill>
              </a:rPr>
              <a:t>Lightweight</a:t>
            </a:r>
          </a:p>
          <a:p>
            <a:r>
              <a:rPr lang="en-US" dirty="0">
                <a:solidFill>
                  <a:schemeClr val="tx1"/>
                </a:solidFill>
              </a:rPr>
              <a:t>Good performance</a:t>
            </a:r>
          </a:p>
          <a:p>
            <a:r>
              <a:rPr lang="en-US" dirty="0">
                <a:solidFill>
                  <a:schemeClr val="tx1"/>
                </a:solidFill>
              </a:rPr>
              <a:t>Popularity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Why REST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8E768F4C-D1B4-404B-A42A-0550C9A5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89" y="1333500"/>
            <a:ext cx="7254639" cy="496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791D0-13E8-46BF-A73C-9D051E67CDC6}"/>
              </a:ext>
            </a:extLst>
          </p:cNvPr>
          <p:cNvSpPr txBox="1"/>
          <p:nvPr/>
        </p:nvSpPr>
        <p:spPr>
          <a:xfrm>
            <a:off x="5218347" y="6452264"/>
            <a:ext cx="63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Popularity of webservices registered to </a:t>
            </a:r>
            <a:r>
              <a:rPr lang="en-US" dirty="0" err="1"/>
              <a:t>Programmableweb</a:t>
            </a:r>
            <a:r>
              <a:rPr lang="en-US" dirty="0"/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466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First testing system proposed for </a:t>
            </a:r>
            <a:r>
              <a:rPr lang="fi-FI" dirty="0">
                <a:solidFill>
                  <a:srgbClr val="FF0000"/>
                </a:solidFill>
              </a:rPr>
              <a:t>RESTful</a:t>
            </a:r>
            <a:r>
              <a:rPr lang="fi-FI" dirty="0"/>
              <a:t> w.s. by Chakrabarti and Kumar 2009 [4].</a:t>
            </a:r>
          </a:p>
          <a:p>
            <a:endParaRPr lang="fi-FI" dirty="0"/>
          </a:p>
          <a:p>
            <a:r>
              <a:rPr lang="fi-FI" dirty="0"/>
              <a:t>They developed a testing framework capable of</a:t>
            </a:r>
          </a:p>
          <a:p>
            <a:pPr lvl="1"/>
            <a:r>
              <a:rPr lang="fi-FI" dirty="0"/>
              <a:t>Functional/non-functional testing</a:t>
            </a:r>
          </a:p>
          <a:p>
            <a:pPr lvl="1"/>
            <a:r>
              <a:rPr lang="fi-FI" dirty="0"/>
              <a:t>Automatic test case generation</a:t>
            </a:r>
          </a:p>
          <a:p>
            <a:pPr lvl="1"/>
            <a:r>
              <a:rPr lang="fi-FI" dirty="0"/>
              <a:t>Extensible architecture by external plugins</a:t>
            </a:r>
          </a:p>
          <a:p>
            <a:pPr lvl="1"/>
            <a:r>
              <a:rPr lang="fi-FI" dirty="0"/>
              <a:t>Main contribution on test specification language that has many capabilities e.g. reusable, composable test cases.</a:t>
            </a:r>
          </a:p>
          <a:p>
            <a:pPr lvl="1"/>
            <a:endParaRPr lang="fi-FI" dirty="0"/>
          </a:p>
          <a:p>
            <a:r>
              <a:rPr lang="fi-FI" dirty="0"/>
              <a:t>Nowadays, many alternatives exist</a:t>
            </a:r>
          </a:p>
          <a:p>
            <a:endParaRPr lang="fi-FI" dirty="0"/>
          </a:p>
          <a:p>
            <a:pPr lvl="1"/>
            <a:endParaRPr lang="en-US" dirty="0"/>
          </a:p>
        </p:txBody>
      </p:sp>
      <p:pic>
        <p:nvPicPr>
          <p:cNvPr id="1035" name="Picture 11" descr="https://www.specflow.org/wp-content/uploads/2016/07/SF_Logo.png">
            <a:extLst>
              <a:ext uri="{FF2B5EF4-FFF2-40B4-BE49-F238E27FC236}">
                <a16:creationId xmlns:a16="http://schemas.microsoft.com/office/drawing/2014/main" id="{71BD6BBF-9DF1-41D6-82DA-355DE1F74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/>
          <a:stretch/>
        </p:blipFill>
        <p:spPr bwMode="auto">
          <a:xfrm>
            <a:off x="9359583" y="5040630"/>
            <a:ext cx="268859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it-obey.com/wp-content/uploads/2016/02/dyn_SoapUI_Header.png">
            <a:extLst>
              <a:ext uri="{FF2B5EF4-FFF2-40B4-BE49-F238E27FC236}">
                <a16:creationId xmlns:a16="http://schemas.microsoft.com/office/drawing/2014/main" id="{163B6990-EB84-4055-8F73-083AF073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36" y="5226050"/>
            <a:ext cx="2832417" cy="8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F1BE32-7AF6-4951-A41D-B9BDC7F5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r="9198" b="11150"/>
          <a:stretch/>
        </p:blipFill>
        <p:spPr>
          <a:xfrm>
            <a:off x="2208656" y="1333500"/>
            <a:ext cx="7774686" cy="424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CAD07-6165-490E-A249-7F2D67538257}"/>
              </a:ext>
            </a:extLst>
          </p:cNvPr>
          <p:cNvSpPr txBox="1"/>
          <p:nvPr/>
        </p:nvSpPr>
        <p:spPr>
          <a:xfrm>
            <a:off x="3161350" y="5849816"/>
            <a:ext cx="586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General architecture of TTR, Chakrabarti and Kumar 2009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Test-the-REST [4] – Use case testing of Book-List service</a:t>
            </a:r>
          </a:p>
        </p:txBody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0E68D937-8316-4D1C-BE75-21FF1B7C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7979" r="24102" b="5744"/>
          <a:stretch/>
        </p:blipFill>
        <p:spPr>
          <a:xfrm>
            <a:off x="254781" y="2302950"/>
            <a:ext cx="4408659" cy="2636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AA38C3B9-C0E3-46F6-9325-88D56EB04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t="10333" r="43438" b="11656"/>
          <a:stretch/>
        </p:blipFill>
        <p:spPr>
          <a:xfrm>
            <a:off x="5008490" y="3560250"/>
            <a:ext cx="3221110" cy="1379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1A28BA15-38F4-407B-92AA-DC4F315F7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6090" r="40623" b="5483"/>
          <a:stretch/>
        </p:blipFill>
        <p:spPr>
          <a:xfrm>
            <a:off x="8574650" y="2115820"/>
            <a:ext cx="3339513" cy="2877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152E61-8CF9-43BD-A9B8-FEFD274DA3C6}"/>
              </a:ext>
            </a:extLst>
          </p:cNvPr>
          <p:cNvSpPr txBox="1"/>
          <p:nvPr/>
        </p:nvSpPr>
        <p:spPr>
          <a:xfrm>
            <a:off x="9100214" y="5265099"/>
            <a:ext cx="265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then read the book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F296C-C12E-4F12-B302-A52364EAB788}"/>
              </a:ext>
            </a:extLst>
          </p:cNvPr>
          <p:cNvSpPr txBox="1"/>
          <p:nvPr/>
        </p:nvSpPr>
        <p:spPr>
          <a:xfrm>
            <a:off x="5821290" y="5265099"/>
            <a:ext cx="13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Read a book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4FD3E-9893-4B66-BA9E-F34DF038911D}"/>
              </a:ext>
            </a:extLst>
          </p:cNvPr>
          <p:cNvSpPr txBox="1"/>
          <p:nvPr/>
        </p:nvSpPr>
        <p:spPr>
          <a:xfrm>
            <a:off x="1484141" y="5265099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a book</a:t>
            </a:r>
          </a:p>
        </p:txBody>
      </p:sp>
    </p:spTree>
    <p:extLst>
      <p:ext uri="{BB962C8B-B14F-4D97-AF65-F5344CB8AC3E}">
        <p14:creationId xmlns:p14="http://schemas.microsoft.com/office/powerpoint/2010/main" val="31340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 -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Tested in an in-house web service (book reservation)</a:t>
            </a:r>
          </a:p>
          <a:p>
            <a:r>
              <a:rPr lang="fi-FI" dirty="0"/>
              <a:t>200-300 test cases defined</a:t>
            </a:r>
          </a:p>
          <a:p>
            <a:r>
              <a:rPr lang="fi-FI" dirty="0"/>
              <a:t>Test execution takes 5 minutes</a:t>
            </a:r>
          </a:p>
          <a:p>
            <a:r>
              <a:rPr lang="fi-FI" dirty="0"/>
              <a:t>Weekly 5-10 test cases failed</a:t>
            </a:r>
            <a:r>
              <a:rPr lang="fi-FI" dirty="0">
                <a:solidFill>
                  <a:srgbClr val="002E8A"/>
                </a:solidFill>
              </a:rPr>
              <a:t> (It works!)</a:t>
            </a:r>
          </a:p>
          <a:p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Exhaustive test case generation performed</a:t>
            </a:r>
          </a:p>
          <a:p>
            <a:pPr lvl="1"/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42,067 test cases generated and 38,016 are failed</a:t>
            </a:r>
          </a:p>
          <a:p>
            <a:r>
              <a:rPr lang="fi-FI" dirty="0"/>
              <a:t>Only </a:t>
            </a:r>
            <a:r>
              <a:rPr lang="fi-FI" dirty="0">
                <a:solidFill>
                  <a:srgbClr val="002E8A"/>
                </a:solidFill>
              </a:rPr>
              <a:t>use case testing </a:t>
            </a:r>
            <a:r>
              <a:rPr lang="fi-FI" dirty="0"/>
              <a:t>performed</a:t>
            </a:r>
          </a:p>
          <a:p>
            <a:r>
              <a:rPr lang="fi-FI" dirty="0">
                <a:solidFill>
                  <a:srgbClr val="FF0000"/>
                </a:solidFill>
              </a:rPr>
              <a:t>Inadequate quantitave data</a:t>
            </a: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they say it just works and useful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1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>
            <a:normAutofit/>
          </a:bodyPr>
          <a:lstStyle/>
          <a:p>
            <a:r>
              <a:rPr lang="fi-FI" dirty="0"/>
              <a:t>REST is all about resources – URIs</a:t>
            </a:r>
          </a:p>
          <a:p>
            <a:r>
              <a:rPr lang="fi-FI" dirty="0"/>
              <a:t>Presence of connectedness has practical implications</a:t>
            </a:r>
          </a:p>
          <a:p>
            <a:pPr lvl="1"/>
            <a:r>
              <a:rPr lang="fi-FI" dirty="0"/>
              <a:t>How to ensure every resource is reachable from the base resource</a:t>
            </a:r>
          </a:p>
          <a:p>
            <a:endParaRPr lang="fi-FI" dirty="0"/>
          </a:p>
          <a:p>
            <a:r>
              <a:rPr lang="fi-FI" dirty="0"/>
              <a:t>Chakrabarti and Rodriquez 2010 [6] propose an algorithm to test connectedness of RESTful w.s</a:t>
            </a:r>
          </a:p>
          <a:p>
            <a:r>
              <a:rPr lang="fi-FI" dirty="0"/>
              <a:t>A web service is </a:t>
            </a:r>
            <a:r>
              <a:rPr lang="fi-FI" dirty="0">
                <a:solidFill>
                  <a:srgbClr val="FF0000"/>
                </a:solidFill>
              </a:rPr>
              <a:t>connected</a:t>
            </a:r>
            <a:r>
              <a:rPr lang="fi-FI" dirty="0"/>
              <a:t>, </a:t>
            </a:r>
          </a:p>
          <a:p>
            <a:pPr lvl="1"/>
            <a:r>
              <a:rPr lang="fi-FI" dirty="0"/>
              <a:t>if there is </a:t>
            </a:r>
            <a:r>
              <a:rPr lang="fi-FI" u="sng" dirty="0"/>
              <a:t>one-to-one</a:t>
            </a:r>
            <a:r>
              <a:rPr lang="fi-FI" dirty="0"/>
              <a:t> mapping </a:t>
            </a:r>
          </a:p>
          <a:p>
            <a:pPr lvl="1"/>
            <a:r>
              <a:rPr lang="fi-FI" dirty="0"/>
              <a:t>between 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referenced URI list </a:t>
            </a:r>
            <a:r>
              <a:rPr lang="fi-FI" dirty="0"/>
              <a:t>and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visited URI list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51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Algorithm</a:t>
            </a:r>
          </a:p>
        </p:txBody>
      </p:sp>
      <p:pic>
        <p:nvPicPr>
          <p:cNvPr id="8" name="maingraph">
            <a:extLst>
              <a:ext uri="{FF2B5EF4-FFF2-40B4-BE49-F238E27FC236}">
                <a16:creationId xmlns:a16="http://schemas.microsoft.com/office/drawing/2014/main" id="{B5E175D0-271C-405D-83D8-6D3E1968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14248" r="1497" b="10410"/>
          <a:stretch/>
        </p:blipFill>
        <p:spPr>
          <a:xfrm>
            <a:off x="609600" y="1696742"/>
            <a:ext cx="10972800" cy="2302686"/>
          </a:xfrm>
          <a:prstGeom prst="rect">
            <a:avLst/>
          </a:prstGeom>
        </p:spPr>
      </p:pic>
      <p:sp>
        <p:nvSpPr>
          <p:cNvPr id="11" name="text">
            <a:extLst>
              <a:ext uri="{FF2B5EF4-FFF2-40B4-BE49-F238E27FC236}">
                <a16:creationId xmlns:a16="http://schemas.microsoft.com/office/drawing/2014/main" id="{2C2CA677-58D1-4C67-8279-DE6DC7E3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37271"/>
            <a:ext cx="10972800" cy="20803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Analyze the PCG and generate an appropriate server-side resource scenario and a POST object graph (POG).</a:t>
            </a:r>
          </a:p>
          <a:p>
            <a:r>
              <a:rPr lang="en-US" sz="2400" dirty="0"/>
              <a:t>Generate reference URI list from the POG.</a:t>
            </a:r>
          </a:p>
          <a:p>
            <a:r>
              <a:rPr lang="en-US" sz="2400" dirty="0"/>
              <a:t>Generate visited URI list by doing a DFS on the webservice (GET request on base URI -&gt; extract URIs on the response -&gt; </a:t>
            </a:r>
            <a:r>
              <a:rPr lang="en-US" sz="2400" dirty="0" err="1"/>
              <a:t>recurse</a:t>
            </a:r>
            <a:r>
              <a:rPr lang="en-US" sz="2400" dirty="0"/>
              <a:t>).</a:t>
            </a:r>
          </a:p>
          <a:p>
            <a:r>
              <a:rPr lang="en-US" sz="2400" dirty="0"/>
              <a:t>Compare “Reference URI” and “Visited URI”.</a:t>
            </a:r>
          </a:p>
          <a:p>
            <a:endParaRPr lang="en-US" sz="2400" dirty="0"/>
          </a:p>
        </p:txBody>
      </p:sp>
      <p:pic>
        <p:nvPicPr>
          <p:cNvPr id="15" name="sol">
            <a:extLst>
              <a:ext uri="{FF2B5EF4-FFF2-40B4-BE49-F238E27FC236}">
                <a16:creationId xmlns:a16="http://schemas.microsoft.com/office/drawing/2014/main" id="{F7440309-7E14-4050-AFAC-6147B35AC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3" y="1267359"/>
            <a:ext cx="2705825" cy="315098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orta">
            <a:extLst>
              <a:ext uri="{FF2B5EF4-FFF2-40B4-BE49-F238E27FC236}">
                <a16:creationId xmlns:a16="http://schemas.microsoft.com/office/drawing/2014/main" id="{8DCEB1A6-351F-4488-B6B2-34229983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48" y="1261616"/>
            <a:ext cx="3857646" cy="315099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sag" descr="Screen Clipping">
            <a:extLst>
              <a:ext uri="{FF2B5EF4-FFF2-40B4-BE49-F238E27FC236}">
                <a16:creationId xmlns:a16="http://schemas.microsoft.com/office/drawing/2014/main" id="{825AC004-D093-495C-BA1D-7BC0768C3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43" y="1194595"/>
            <a:ext cx="3894157" cy="364267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referencelist" descr="Screen Clipping">
            <a:extLst>
              <a:ext uri="{FF2B5EF4-FFF2-40B4-BE49-F238E27FC236}">
                <a16:creationId xmlns:a16="http://schemas.microsoft.com/office/drawing/2014/main" id="{5FE28DA0-50B2-42D4-A6D4-2A85CA8B1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0" y="1425810"/>
            <a:ext cx="6035820" cy="295428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2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Experiments conducted in in-house prototype called </a:t>
            </a:r>
            <a:r>
              <a:rPr lang="fi-FI" i="1" dirty="0"/>
              <a:t>eblog.</a:t>
            </a:r>
          </a:p>
          <a:p>
            <a:r>
              <a:rPr lang="fi-FI" dirty="0"/>
              <a:t>The approach can detect whether if a web service is </a:t>
            </a:r>
            <a:r>
              <a:rPr lang="fi-FI" i="1" dirty="0"/>
              <a:t>connected</a:t>
            </a:r>
            <a:r>
              <a:rPr lang="fi-FI" dirty="0"/>
              <a:t> or not.</a:t>
            </a:r>
          </a:p>
          <a:p>
            <a:r>
              <a:rPr lang="fi-FI" dirty="0"/>
              <a:t>Not so detailed experiment conducted</a:t>
            </a:r>
          </a:p>
          <a:p>
            <a:pPr lvl="1"/>
            <a:r>
              <a:rPr lang="fi-FI" dirty="0"/>
              <a:t>No performance measurements, comparison etc.</a:t>
            </a:r>
          </a:p>
          <a:p>
            <a:r>
              <a:rPr lang="fi-FI" dirty="0"/>
              <a:t>There are a few alternatives: Xenu, LinkTiger, Audisto</a:t>
            </a:r>
          </a:p>
          <a:p>
            <a:pPr lvl="1"/>
            <a:r>
              <a:rPr lang="fi-FI" dirty="0"/>
              <a:t>Seems immature compared to existing alternatives</a:t>
            </a:r>
          </a:p>
          <a:p>
            <a:pPr lvl="1"/>
            <a:r>
              <a:rPr lang="fi-FI" dirty="0"/>
              <a:t>Not production ready!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26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MBT using UML protocol state machine [7]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Pinheiro et al. employs a model-based testing approach</a:t>
            </a:r>
          </a:p>
          <a:p>
            <a:pPr lvl="1"/>
            <a:r>
              <a:rPr lang="fi-FI" dirty="0"/>
              <a:t>Developer models a specific behaviour of the system (e.g using graphs/UML) and tests it.</a:t>
            </a:r>
          </a:p>
          <a:p>
            <a:r>
              <a:rPr lang="fi-FI" dirty="0"/>
              <a:t>System generates test cases automatically for state and transition coverage criteria</a:t>
            </a:r>
          </a:p>
          <a:p>
            <a:r>
              <a:rPr lang="fi-FI" dirty="0"/>
              <a:t>Complicated to implement</a:t>
            </a:r>
          </a:p>
          <a:p>
            <a:r>
              <a:rPr lang="fi-FI" dirty="0"/>
              <a:t>There is </a:t>
            </a:r>
            <a:r>
              <a:rPr lang="fi-FI" dirty="0">
                <a:solidFill>
                  <a:srgbClr val="FF0000"/>
                </a:solidFill>
              </a:rPr>
              <a:t>no</a:t>
            </a:r>
            <a:r>
              <a:rPr lang="fi-FI" dirty="0"/>
              <a:t> </a:t>
            </a:r>
            <a:r>
              <a:rPr lang="fi-FI" dirty="0">
                <a:solidFill>
                  <a:srgbClr val="FF0000"/>
                </a:solidFill>
              </a:rPr>
              <a:t>experimental evaluation</a:t>
            </a:r>
          </a:p>
          <a:p>
            <a:endParaRPr lang="fi-FI" dirty="0"/>
          </a:p>
          <a:p>
            <a:r>
              <a:rPr lang="fi-FI" dirty="0"/>
              <a:t>Some alternatives: GraphWalker, SpecExplorer, NModel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88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ehaviour_model_ex">
            <a:extLst>
              <a:ext uri="{FF2B5EF4-FFF2-40B4-BE49-F238E27FC236}">
                <a16:creationId xmlns:a16="http://schemas.microsoft.com/office/drawing/2014/main" id="{1C1FD4BF-DB1F-45AC-A9AA-FCDAA96E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3" y="716233"/>
            <a:ext cx="7430401" cy="5425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efinition">
                <a:extLst>
                  <a:ext uri="{FF2B5EF4-FFF2-40B4-BE49-F238E27FC236}">
                    <a16:creationId xmlns:a16="http://schemas.microsoft.com/office/drawing/2014/main" id="{ADE715A7-2B72-4864-A5F0-B889E916A392}"/>
                  </a:ext>
                </a:extLst>
              </p:cNvPr>
              <p:cNvSpPr txBox="1"/>
              <p:nvPr/>
            </p:nvSpPr>
            <p:spPr>
              <a:xfrm>
                <a:off x="7963382" y="716233"/>
                <a:ext cx="4228618" cy="401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 = (S, T, P, F) </a:t>
                </a:r>
              </a:p>
              <a:p>
                <a:endParaRPr lang="en-US" dirty="0"/>
              </a:p>
              <a:p>
                <a:r>
                  <a:rPr lang="en-US" dirty="0"/>
                  <a:t>m: Protocol state machine, tuple</a:t>
                </a:r>
              </a:p>
              <a:p>
                <a:r>
                  <a:rPr lang="en-US" dirty="0"/>
                  <a:t>S: set of states</a:t>
                </a:r>
              </a:p>
              <a:p>
                <a:r>
                  <a:rPr lang="en-US" dirty="0"/>
                  <a:t>P: set of pseudo states</a:t>
                </a:r>
              </a:p>
              <a:p>
                <a:r>
                  <a:rPr lang="en-US" dirty="0"/>
                  <a:t>F: set of final states</a:t>
                </a:r>
              </a:p>
              <a:p>
                <a:r>
                  <a:rPr lang="en-US" dirty="0"/>
                  <a:t>T: set of transitions</a:t>
                </a:r>
              </a:p>
              <a:p>
                <a:r>
                  <a:rPr lang="en-US" dirty="0"/>
                  <a:t>t: transition,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𝑡𝑟𝑎𝑛𝑠𝑖𝑡𝑖𝑜𝑛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e: event on condition p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b="0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definition">
                <a:extLst>
                  <a:ext uri="{FF2B5EF4-FFF2-40B4-BE49-F238E27FC236}">
                    <a16:creationId xmlns:a16="http://schemas.microsoft.com/office/drawing/2014/main" id="{ADE715A7-2B72-4864-A5F0-B889E916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82" y="716233"/>
                <a:ext cx="4228618" cy="4014945"/>
              </a:xfrm>
              <a:prstGeom prst="rect">
                <a:avLst/>
              </a:prstGeom>
              <a:blipFill>
                <a:blip r:embed="rId4"/>
                <a:stretch>
                  <a:fillRect l="-1153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83D32-0A89-4172-AA24-CBB452A9CB2E}"/>
              </a:ext>
            </a:extLst>
          </p:cNvPr>
          <p:cNvSpPr txBox="1"/>
          <p:nvPr/>
        </p:nvSpPr>
        <p:spPr>
          <a:xfrm>
            <a:off x="386913" y="6294167"/>
            <a:ext cx="743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illustrates a protocol state machine model for a RESTful service that manages a hotel room booking [7]</a:t>
            </a:r>
          </a:p>
        </p:txBody>
      </p:sp>
    </p:spTree>
    <p:extLst>
      <p:ext uri="{BB962C8B-B14F-4D97-AF65-F5344CB8AC3E}">
        <p14:creationId xmlns:p14="http://schemas.microsoft.com/office/powerpoint/2010/main" val="38178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Test-the-rest: An approach to testing RESTful web services[4]</a:t>
            </a:r>
          </a:p>
          <a:p>
            <a:r>
              <a:rPr lang="en-US" dirty="0">
                <a:solidFill>
                  <a:schemeClr val="tx1"/>
                </a:solidFill>
              </a:rPr>
              <a:t>Connectedness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[6]</a:t>
            </a:r>
          </a:p>
          <a:p>
            <a:r>
              <a:rPr lang="en-US" dirty="0">
                <a:solidFill>
                  <a:schemeClr val="tx1"/>
                </a:solidFill>
              </a:rPr>
              <a:t>Model-based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using UML protocol state machines[7]</a:t>
            </a:r>
          </a:p>
          <a:p>
            <a:r>
              <a:rPr lang="en-US" dirty="0">
                <a:solidFill>
                  <a:schemeClr val="tx1"/>
                </a:solidFill>
              </a:rPr>
              <a:t>REST service testing based on inferred XML schemas[8]</a:t>
            </a:r>
          </a:p>
          <a:p>
            <a:r>
              <a:rPr lang="en-US" dirty="0">
                <a:solidFill>
                  <a:schemeClr val="tx1"/>
                </a:solidFill>
              </a:rPr>
              <a:t>RESTful API automated test case generation[9]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Outline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stem_arch">
            <a:extLst>
              <a:ext uri="{FF2B5EF4-FFF2-40B4-BE49-F238E27FC236}">
                <a16:creationId xmlns:a16="http://schemas.microsoft.com/office/drawing/2014/main" id="{9216326C-6B3A-4ABD-AE90-BFA58864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6" y="192685"/>
            <a:ext cx="5693187" cy="6472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testcase_example">
            <a:extLst>
              <a:ext uri="{FF2B5EF4-FFF2-40B4-BE49-F238E27FC236}">
                <a16:creationId xmlns:a16="http://schemas.microsoft.com/office/drawing/2014/main" id="{B70F9D47-3D79-4166-A18E-DA26C6E8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31" y="4008673"/>
            <a:ext cx="5134201" cy="1849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C509A5-75B7-4B04-B558-BC232FF2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549" y="634099"/>
            <a:ext cx="4518923" cy="279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2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REST service testing based on inferred XML schemas[8]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Navas et al. [8] propose a black-box automatic error detection system for RESTful w.s. based on </a:t>
            </a:r>
            <a:r>
              <a:rPr lang="fi-FI" u="sng" dirty="0"/>
              <a:t>statistical information.</a:t>
            </a:r>
          </a:p>
          <a:p>
            <a:pPr lvl="1"/>
            <a:r>
              <a:rPr lang="fi-FI" dirty="0"/>
              <a:t>Method tests w.s. without knowing its full specification</a:t>
            </a:r>
          </a:p>
          <a:p>
            <a:pPr lvl="1"/>
            <a:r>
              <a:rPr lang="fi-FI" dirty="0"/>
              <a:t>The core component is ”inferencer”</a:t>
            </a:r>
          </a:p>
          <a:p>
            <a:pPr lvl="2"/>
            <a:r>
              <a:rPr lang="fi-FI" dirty="0"/>
              <a:t>Input: XML Documents -&gt; generate the corresponding XSD (XML Schema Def.)</a:t>
            </a:r>
          </a:p>
          <a:p>
            <a:pPr lvl="2"/>
            <a:endParaRPr lang="fi-FI" dirty="0"/>
          </a:p>
          <a:p>
            <a:r>
              <a:rPr lang="fi-FI" dirty="0"/>
              <a:t>New research direction for Machine-learning algorithms</a:t>
            </a:r>
          </a:p>
          <a:p>
            <a:pPr lvl="1"/>
            <a:r>
              <a:rPr lang="fi-FI" dirty="0"/>
              <a:t>Clustering, supervised learning and so on</a:t>
            </a:r>
          </a:p>
          <a:p>
            <a:endParaRPr lang="fi-FI" dirty="0"/>
          </a:p>
          <a:p>
            <a:r>
              <a:rPr lang="fi-FI" dirty="0"/>
              <a:t>First decent experimental evaluation until now (1/4 papers)</a:t>
            </a:r>
          </a:p>
          <a:p>
            <a:pPr lvl="1"/>
            <a:r>
              <a:rPr lang="fi-FI" dirty="0"/>
              <a:t>Google places API (real world), 1 in-house web service</a:t>
            </a:r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87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rchi">
            <a:extLst>
              <a:ext uri="{FF2B5EF4-FFF2-40B4-BE49-F238E27FC236}">
                <a16:creationId xmlns:a16="http://schemas.microsoft.com/office/drawing/2014/main" id="{89B2FED4-7020-4635-9642-9F08FDE48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" b="1402"/>
          <a:stretch/>
        </p:blipFill>
        <p:spPr>
          <a:xfrm>
            <a:off x="125747" y="1188759"/>
            <a:ext cx="6487590" cy="4309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Instructions">
            <a:extLst>
              <a:ext uri="{FF2B5EF4-FFF2-40B4-BE49-F238E27FC236}">
                <a16:creationId xmlns:a16="http://schemas.microsoft.com/office/drawing/2014/main" id="{BF14DABB-24C0-4A3B-BC17-71BBE20570EC}"/>
              </a:ext>
            </a:extLst>
          </p:cNvPr>
          <p:cNvSpPr txBox="1"/>
          <p:nvPr/>
        </p:nvSpPr>
        <p:spPr>
          <a:xfrm>
            <a:off x="6901134" y="641068"/>
            <a:ext cx="5290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Input: set of test documents of test URL, HTTP method, parameters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 client reads the data and generates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 makes an XML document for each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Stores the XML documents in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Inferencer</a:t>
            </a:r>
            <a:r>
              <a:rPr lang="en-US" dirty="0"/>
              <a:t> module generates XSD from XML documents and collect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generator checks for anomalies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Syntactic level: Traverse XSD and check the counts of elements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Semantic level: Check variance, mode, max/min of each element per file (probability distribution.)</a:t>
            </a:r>
          </a:p>
        </p:txBody>
      </p:sp>
      <p:pic>
        <p:nvPicPr>
          <p:cNvPr id="14" name="ex_wadl">
            <a:extLst>
              <a:ext uri="{FF2B5EF4-FFF2-40B4-BE49-F238E27FC236}">
                <a16:creationId xmlns:a16="http://schemas.microsoft.com/office/drawing/2014/main" id="{A570103E-E5D3-4BBE-8354-FCAE246D9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r="4697"/>
          <a:stretch/>
        </p:blipFill>
        <p:spPr>
          <a:xfrm>
            <a:off x="91022" y="1075947"/>
            <a:ext cx="6710221" cy="446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validation_ex" descr="http://doc.qt.io/qt-5/images/schema-example.png">
            <a:extLst>
              <a:ext uri="{FF2B5EF4-FFF2-40B4-BE49-F238E27FC236}">
                <a16:creationId xmlns:a16="http://schemas.microsoft.com/office/drawing/2014/main" id="{F61685C2-7ADC-4CB6-BC06-AAC55C42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1" y="404094"/>
            <a:ext cx="5230285" cy="58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REST service testing based on inferred XML schemas[8]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Inferencer results</a:t>
            </a:r>
          </a:p>
          <a:p>
            <a:pPr lvl="1"/>
            <a:r>
              <a:rPr lang="fi-FI" dirty="0"/>
              <a:t>Surpasses existing tools</a:t>
            </a:r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r>
              <a:rPr lang="fi-FI" dirty="0"/>
              <a:t>Anomaly detection result (only in 2nd w.s.)</a:t>
            </a:r>
          </a:p>
          <a:p>
            <a:pPr lvl="1"/>
            <a:r>
              <a:rPr lang="fi-FI" dirty="0"/>
              <a:t>Detects outliers by 56.25% precision rate (9/16).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19982E7E-089A-46C4-B707-64CAAA45D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891" r="1196" b="2536"/>
          <a:stretch/>
        </p:blipFill>
        <p:spPr>
          <a:xfrm>
            <a:off x="4919243" y="1422401"/>
            <a:ext cx="6829062" cy="28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4" y="1422400"/>
            <a:ext cx="10972800" cy="5162296"/>
          </a:xfrm>
        </p:spPr>
        <p:txBody>
          <a:bodyPr/>
          <a:lstStyle/>
          <a:p>
            <a:r>
              <a:rPr lang="fi-FI" dirty="0"/>
              <a:t>Creating test case data is trivial and tedious job</a:t>
            </a:r>
          </a:p>
          <a:p>
            <a:pPr lvl="1"/>
            <a:r>
              <a:rPr lang="fi-FI" dirty="0"/>
              <a:t>64% of time spent to create test data (IBM 2016)</a:t>
            </a:r>
          </a:p>
          <a:p>
            <a:r>
              <a:rPr lang="fi-FI" b="1" dirty="0"/>
              <a:t>RQ1: </a:t>
            </a:r>
            <a:r>
              <a:rPr lang="fi-FI" dirty="0"/>
              <a:t>How is it possible to generate test cases</a:t>
            </a:r>
          </a:p>
          <a:p>
            <a:pPr marL="109728" indent="0">
              <a:buNone/>
            </a:pPr>
            <a:r>
              <a:rPr lang="fi-FI" dirty="0"/>
              <a:t>automatically for RESTful web services?</a:t>
            </a:r>
          </a:p>
          <a:p>
            <a:r>
              <a:rPr lang="fi-FI" b="1" dirty="0"/>
              <a:t>RQ2:</a:t>
            </a:r>
            <a:r>
              <a:rPr lang="fi-FI" dirty="0"/>
              <a:t> How to create feasible test suites?</a:t>
            </a:r>
          </a:p>
          <a:p>
            <a:endParaRPr lang="fi-FI" dirty="0"/>
          </a:p>
          <a:p>
            <a:r>
              <a:rPr lang="fi-FI" dirty="0"/>
              <a:t>Andrea Arcuri [9] presents a method to generate test cases for RESTful w.s. automatically using </a:t>
            </a:r>
            <a:r>
              <a:rPr lang="fi-FI" u="sng" dirty="0"/>
              <a:t>Evolutionary algorithm</a:t>
            </a:r>
            <a:endParaRPr lang="fi-FI" dirty="0"/>
          </a:p>
          <a:p>
            <a:pPr lvl="1"/>
            <a:r>
              <a:rPr lang="fi-FI" dirty="0"/>
              <a:t>White-box testing</a:t>
            </a:r>
          </a:p>
          <a:p>
            <a:pPr lvl="1"/>
            <a:r>
              <a:rPr lang="fi-FI" dirty="0"/>
              <a:t>Tool can </a:t>
            </a:r>
            <a:r>
              <a:rPr lang="fi-FI" u="sng" dirty="0"/>
              <a:t>find bugs</a:t>
            </a:r>
            <a:r>
              <a:rPr lang="fi-FI" dirty="0"/>
              <a:t> in the system and provide </a:t>
            </a:r>
            <a:r>
              <a:rPr lang="fi-FI" u="sng" dirty="0"/>
              <a:t>coverage</a:t>
            </a:r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2610D-3177-444A-9C18-9C6466037CA2}"/>
              </a:ext>
            </a:extLst>
          </p:cNvPr>
          <p:cNvSpPr/>
          <p:nvPr/>
        </p:nvSpPr>
        <p:spPr>
          <a:xfrm>
            <a:off x="402771" y="6535096"/>
            <a:ext cx="8327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Average time spent on TDM: http://www.softwaretestinghelp.com/tips-to-design-test-data-before-executing-your-test-cases/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A0EC32-BE65-4CBE-A59A-C17E8D6B0BF6}"/>
              </a:ext>
            </a:extLst>
          </p:cNvPr>
          <p:cNvGrpSpPr/>
          <p:nvPr/>
        </p:nvGrpSpPr>
        <p:grpSpPr>
          <a:xfrm>
            <a:off x="8264296" y="1195001"/>
            <a:ext cx="3655560" cy="2925802"/>
            <a:chOff x="8242526" y="1195001"/>
            <a:chExt cx="3655560" cy="2925802"/>
          </a:xfrm>
        </p:grpSpPr>
        <p:pic>
          <p:nvPicPr>
            <p:cNvPr id="1026" name="Picture 2" descr="http://cdn.softwaretestinghelp.com/wp-content/qa/uploads/2017/05/TDM-Time-1.jpg">
              <a:extLst>
                <a:ext uri="{FF2B5EF4-FFF2-40B4-BE49-F238E27FC236}">
                  <a16:creationId xmlns:a16="http://schemas.microsoft.com/office/drawing/2014/main" id="{05312C93-F653-4FFD-9195-B968E66FF9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636"/>
            <a:stretch/>
          </p:blipFill>
          <p:spPr bwMode="auto">
            <a:xfrm>
              <a:off x="8242526" y="1195001"/>
              <a:ext cx="3655560" cy="1384913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cdn.softwaretestinghelp.com/wp-content/qa/uploads/2017/05/TDM-Time-1.jpg">
              <a:extLst>
                <a:ext uri="{FF2B5EF4-FFF2-40B4-BE49-F238E27FC236}">
                  <a16:creationId xmlns:a16="http://schemas.microsoft.com/office/drawing/2014/main" id="{5714DBFA-52D5-4F42-87D9-67ECE9555C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82" b="1"/>
            <a:stretch/>
          </p:blipFill>
          <p:spPr bwMode="auto">
            <a:xfrm>
              <a:off x="8242526" y="2546894"/>
              <a:ext cx="3655560" cy="1573909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4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9A6FA4-6B10-4847-BA4A-3F444A6D4556}"/>
              </a:ext>
            </a:extLst>
          </p:cNvPr>
          <p:cNvSpPr txBox="1"/>
          <p:nvPr/>
        </p:nvSpPr>
        <p:spPr>
          <a:xfrm>
            <a:off x="217714" y="185057"/>
            <a:ext cx="11713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	 Configuration of the system under test (SUT)</a:t>
            </a:r>
          </a:p>
          <a:p>
            <a:r>
              <a:rPr lang="en-US" sz="2400" dirty="0"/>
              <a:t>	- The tool itself is a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4C090A-ED52-4CD2-97B5-C90C7034D8B1}"/>
              </a:ext>
            </a:extLst>
          </p:cNvPr>
          <p:cNvSpPr txBox="1"/>
          <p:nvPr/>
        </p:nvSpPr>
        <p:spPr>
          <a:xfrm>
            <a:off x="2326461" y="3028852"/>
            <a:ext cx="3199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location related configs: address, port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576BC-08ED-4EBD-9831-A4E9A550C690}"/>
              </a:ext>
            </a:extLst>
          </p:cNvPr>
          <p:cNvSpPr txBox="1"/>
          <p:nvPr/>
        </p:nvSpPr>
        <p:spPr>
          <a:xfrm>
            <a:off x="2992799" y="4523742"/>
            <a:ext cx="245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needs reset for database operations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DEB03F-A632-4B4E-B5C8-E2DF1664ABD5}"/>
              </a:ext>
            </a:extLst>
          </p:cNvPr>
          <p:cNvSpPr txBox="1"/>
          <p:nvPr/>
        </p:nvSpPr>
        <p:spPr>
          <a:xfrm>
            <a:off x="3103554" y="2095445"/>
            <a:ext cx="232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starter/stopper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D550FA-8C97-455C-9EE4-2739244B603D}"/>
              </a:ext>
            </a:extLst>
          </p:cNvPr>
          <p:cNvSpPr txBox="1"/>
          <p:nvPr/>
        </p:nvSpPr>
        <p:spPr>
          <a:xfrm>
            <a:off x="2923644" y="556556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Swagger configuration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895091B-5F2D-4401-B92D-4BC6BFF7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15" y="0"/>
            <a:ext cx="3849980" cy="685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0CACE2-2BE1-4105-9459-4243665C0A72}"/>
              </a:ext>
            </a:extLst>
          </p:cNvPr>
          <p:cNvCxnSpPr>
            <a:cxnSpLocks/>
          </p:cNvCxnSpPr>
          <p:nvPr/>
        </p:nvCxnSpPr>
        <p:spPr>
          <a:xfrm flipH="1">
            <a:off x="5694744" y="1632030"/>
            <a:ext cx="2777926" cy="55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51B731-48F7-4EE2-B223-742BDF2616D0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2372444"/>
            <a:ext cx="2777926" cy="222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F9BC68-D45B-4B3F-84A8-1205623001DA}"/>
              </a:ext>
            </a:extLst>
          </p:cNvPr>
          <p:cNvCxnSpPr/>
          <p:nvPr/>
        </p:nvCxnSpPr>
        <p:spPr>
          <a:xfrm flipH="1">
            <a:off x="5694744" y="3321934"/>
            <a:ext cx="3044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5B1701-86F4-4F9A-A7EA-239D30984482}"/>
              </a:ext>
            </a:extLst>
          </p:cNvPr>
          <p:cNvCxnSpPr/>
          <p:nvPr/>
        </p:nvCxnSpPr>
        <p:spPr>
          <a:xfrm flipH="1" flipV="1">
            <a:off x="5694744" y="3483797"/>
            <a:ext cx="2777926" cy="38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1495AF-0153-40E2-A919-1603C1F1A865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4985207"/>
            <a:ext cx="2777927" cy="43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BE3A1F-CA25-4C61-BB15-FD856633905A}"/>
              </a:ext>
            </a:extLst>
          </p:cNvPr>
          <p:cNvSpPr txBox="1"/>
          <p:nvPr/>
        </p:nvSpPr>
        <p:spPr>
          <a:xfrm>
            <a:off x="2854195" y="627507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Authentication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C76C31-9BB2-464B-BC83-28C746676699}"/>
              </a:ext>
            </a:extLst>
          </p:cNvPr>
          <p:cNvCxnSpPr/>
          <p:nvPr/>
        </p:nvCxnSpPr>
        <p:spPr>
          <a:xfrm flipH="1" flipV="1">
            <a:off x="5529261" y="6495647"/>
            <a:ext cx="2862385" cy="5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5824FD-B3E9-49AD-8EBB-46E860FDFD44}"/>
              </a:ext>
            </a:extLst>
          </p:cNvPr>
          <p:cNvCxnSpPr/>
          <p:nvPr/>
        </p:nvCxnSpPr>
        <p:spPr>
          <a:xfrm flipH="1" flipV="1">
            <a:off x="5694744" y="5817844"/>
            <a:ext cx="2777926" cy="22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9" grpId="0"/>
      <p:bldP spid="39" grpId="1"/>
      <p:bldP spid="40" grpId="0"/>
      <p:bldP spid="40" grpId="1"/>
      <p:bldP spid="41" grpId="0"/>
      <p:bldP spid="41" grpId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2.1 Definition of the test case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	Once we have configured the system, it can generate documentation using Swagger.</a:t>
            </a:r>
          </a:p>
        </p:txBody>
      </p:sp>
      <p:pic>
        <p:nvPicPr>
          <p:cNvPr id="2050" name="Picture 2" descr="https://s3-us-west-2.amazonaws.com/assertible/integrations/swagger-logo-horizontal.jpeg">
            <a:extLst>
              <a:ext uri="{FF2B5EF4-FFF2-40B4-BE49-F238E27FC236}">
                <a16:creationId xmlns:a16="http://schemas.microsoft.com/office/drawing/2014/main" id="{B3E9EE99-4F43-45F9-9824-44F68EC4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"/>
          <a:stretch/>
        </p:blipFill>
        <p:spPr bwMode="auto">
          <a:xfrm>
            <a:off x="8808093" y="258225"/>
            <a:ext cx="2857500" cy="10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1F182-AB9B-4C5B-ADCD-B82325085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57" y="2909505"/>
            <a:ext cx="8281686" cy="3164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6DA44-A8DA-45D2-B09E-EBFF1D20B21F}"/>
              </a:ext>
            </a:extLst>
          </p:cNvPr>
          <p:cNvSpPr txBox="1"/>
          <p:nvPr/>
        </p:nvSpPr>
        <p:spPr>
          <a:xfrm>
            <a:off x="3165675" y="6084487"/>
            <a:ext cx="615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Extracted JSON definition of GET operation on /v1/activities/id, </a:t>
            </a:r>
          </a:p>
          <a:p>
            <a:pPr algn="ctr"/>
            <a:r>
              <a:rPr lang="en-US" dirty="0"/>
              <a:t>its parameters, and the response defined in [9]</a:t>
            </a:r>
          </a:p>
        </p:txBody>
      </p:sp>
    </p:spTree>
    <p:extLst>
      <p:ext uri="{BB962C8B-B14F-4D97-AF65-F5344CB8AC3E}">
        <p14:creationId xmlns:p14="http://schemas.microsoft.com/office/powerpoint/2010/main" val="1951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2.2 Validation of a test case</a:t>
            </a:r>
          </a:p>
          <a:p>
            <a:r>
              <a:rPr lang="en-US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using HTTP return codes (1XX, 2XX, 3XX, 4XX, 5XX)</a:t>
            </a:r>
          </a:p>
          <a:p>
            <a:r>
              <a:rPr lang="en-US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(Assumption) Any </a:t>
            </a:r>
            <a:r>
              <a:rPr lang="en-US" sz="2400" dirty="0">
                <a:solidFill>
                  <a:srgbClr val="002E8A"/>
                </a:solidFill>
              </a:rPr>
              <a:t>5XX</a:t>
            </a:r>
            <a:r>
              <a:rPr lang="en-US" sz="2400" dirty="0"/>
              <a:t> return code is a </a:t>
            </a:r>
            <a:r>
              <a:rPr lang="en-US" sz="2400" dirty="0">
                <a:solidFill>
                  <a:srgbClr val="FF0000"/>
                </a:solidFill>
              </a:rPr>
              <a:t>bug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Wrong user input returns 403 (unauthorized) response code = not a bug in the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Any problem in the logic would throw 5XX (e.g. 500 internal server error)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hold if resource retrieval is proceed without a check (raises an exception). Returns 500, but it should be 404 (Not found)</a:t>
            </a:r>
          </a:p>
          <a:p>
            <a:pPr lvl="2"/>
            <a:endParaRPr lang="en-US" sz="24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4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2.3 Generation of the test cases</a:t>
            </a:r>
          </a:p>
          <a:p>
            <a:endParaRPr lang="en-US" sz="2400" dirty="0"/>
          </a:p>
          <a:p>
            <a:r>
              <a:rPr lang="en-US" sz="2400" dirty="0"/>
              <a:t>Software testing as an optimization problem: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E8A"/>
                </a:solidFill>
              </a:rPr>
              <a:t>Maximize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code coverage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fault detection</a:t>
            </a:r>
            <a:r>
              <a:rPr lang="en-US" sz="2400" dirty="0"/>
              <a:t> of the generated test suites.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Once a </a:t>
            </a:r>
            <a:r>
              <a:rPr lang="en-US" sz="2400" dirty="0">
                <a:solidFill>
                  <a:srgbClr val="002E8A"/>
                </a:solidFill>
              </a:rPr>
              <a:t>fitness function </a:t>
            </a:r>
            <a:r>
              <a:rPr lang="en-US" sz="2400" dirty="0"/>
              <a:t>is defined, </a:t>
            </a:r>
            <a:r>
              <a:rPr lang="en-US" sz="2400" u="sng" dirty="0"/>
              <a:t>evolutionary</a:t>
            </a:r>
            <a:r>
              <a:rPr lang="en-US" sz="2400" dirty="0"/>
              <a:t> algorithm can explore the search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Algorithm (briefly):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Evolve test suites using </a:t>
            </a:r>
            <a:r>
              <a:rPr lang="en-US" sz="2400" i="1" dirty="0"/>
              <a:t>Whole Test Suite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Genetic Algorithm </a:t>
            </a:r>
            <a:r>
              <a:rPr lang="en-US" sz="2400" u="sng" dirty="0"/>
              <a:t>individual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2E8A"/>
                </a:solidFill>
              </a:rPr>
              <a:t>set of test cases</a:t>
            </a:r>
            <a:r>
              <a:rPr lang="en-US" sz="2400" dirty="0"/>
              <a:t>, randomly initialized.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Crossover operator </a:t>
            </a:r>
            <a:r>
              <a:rPr lang="en-US" sz="2400" u="sng" dirty="0"/>
              <a:t>mixes test cases </a:t>
            </a:r>
            <a:r>
              <a:rPr lang="en-US" sz="2400" dirty="0"/>
              <a:t>from </a:t>
            </a:r>
            <a:r>
              <a:rPr lang="en-US" sz="2400" dirty="0">
                <a:solidFill>
                  <a:srgbClr val="002E8A"/>
                </a:solidFill>
              </a:rPr>
              <a:t>two parent </a:t>
            </a:r>
            <a:r>
              <a:rPr lang="en-US" sz="2400" dirty="0"/>
              <a:t>sets (new generation)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Mutation operator </a:t>
            </a:r>
            <a:r>
              <a:rPr lang="en-US" sz="2400" u="sng" dirty="0"/>
              <a:t>makes small modifications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002E8A"/>
                </a:solidFill>
              </a:rPr>
              <a:t>each test case </a:t>
            </a:r>
            <a:r>
              <a:rPr lang="en-US" sz="2400" dirty="0"/>
              <a:t>(</a:t>
            </a:r>
            <a:r>
              <a:rPr lang="en-US" sz="2400" dirty="0" err="1"/>
              <a:t>e.g</a:t>
            </a:r>
            <a:r>
              <a:rPr lang="en-US" sz="2400" dirty="0"/>
              <a:t> +/- numbers by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evolution ends when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Optimal individual </a:t>
            </a:r>
            <a:r>
              <a:rPr lang="en-US" sz="2400" dirty="0"/>
              <a:t>is evolved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Or has run out of search space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8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4340F2FB-45A2-45D1-B8FF-7648E264C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t="42647" r="15065" b="2584"/>
          <a:stretch/>
        </p:blipFill>
        <p:spPr>
          <a:xfrm>
            <a:off x="149805" y="2564606"/>
            <a:ext cx="11892389" cy="1728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2085975" y="4500563"/>
            <a:ext cx="743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open source </a:t>
            </a:r>
            <a:r>
              <a:rPr lang="en-US" dirty="0" err="1"/>
              <a:t>w.s</a:t>
            </a:r>
            <a:r>
              <a:rPr lang="en-US" dirty="0"/>
              <a:t>. chosen for experimental evaluation of the method [9]</a:t>
            </a:r>
          </a:p>
        </p:txBody>
      </p:sp>
    </p:spTree>
    <p:extLst>
      <p:ext uri="{BB962C8B-B14F-4D97-AF65-F5344CB8AC3E}">
        <p14:creationId xmlns:p14="http://schemas.microsoft.com/office/powerpoint/2010/main" val="39505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Bugs are nature of software development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helps to find defects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Ensures,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Quality of the product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Effective performance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consuming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challenges varies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is important!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9830B3-2574-47F1-9F52-CD0CAED13335}"/>
              </a:ext>
            </a:extLst>
          </p:cNvPr>
          <p:cNvGrpSpPr/>
          <p:nvPr/>
        </p:nvGrpSpPr>
        <p:grpSpPr>
          <a:xfrm>
            <a:off x="7091162" y="2180069"/>
            <a:ext cx="4730516" cy="3779519"/>
            <a:chOff x="5539740" y="1196340"/>
            <a:chExt cx="6307856" cy="4930139"/>
          </a:xfrm>
        </p:grpSpPr>
        <p:pic>
          <p:nvPicPr>
            <p:cNvPr id="1030" name="Picture 6" descr="http://www.outworx.com/assets/images/bg/qa-process.png">
              <a:extLst>
                <a:ext uri="{FF2B5EF4-FFF2-40B4-BE49-F238E27FC236}">
                  <a16:creationId xmlns:a16="http://schemas.microsoft.com/office/drawing/2014/main" id="{24CB063C-F48E-48BF-B562-32E2BAD5B4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8" t="8364" r="4524" b="9084"/>
            <a:stretch/>
          </p:blipFill>
          <p:spPr bwMode="auto">
            <a:xfrm>
              <a:off x="5539740" y="1196340"/>
              <a:ext cx="5775960" cy="493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002982-F2AB-4508-BE4F-A75514D63212}"/>
                </a:ext>
              </a:extLst>
            </p:cNvPr>
            <p:cNvGrpSpPr/>
            <p:nvPr/>
          </p:nvGrpSpPr>
          <p:grpSpPr>
            <a:xfrm>
              <a:off x="9572224" y="1575777"/>
              <a:ext cx="2275372" cy="2509292"/>
              <a:chOff x="1159744" y="2063457"/>
              <a:chExt cx="2275372" cy="25092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0C055F-DC8F-49BB-BE1D-488BEAE05522}"/>
                  </a:ext>
                </a:extLst>
              </p:cNvPr>
              <p:cNvSpPr/>
              <p:nvPr/>
            </p:nvSpPr>
            <p:spPr>
              <a:xfrm>
                <a:off x="1287028" y="2766060"/>
                <a:ext cx="2133600" cy="180668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F3ED1CB-0CDC-4802-A1E9-0CFE9A2131BF}"/>
                  </a:ext>
                </a:extLst>
              </p:cNvPr>
              <p:cNvGrpSpPr/>
              <p:nvPr/>
            </p:nvGrpSpPr>
            <p:grpSpPr>
              <a:xfrm>
                <a:off x="1159744" y="2063457"/>
                <a:ext cx="2275372" cy="2509292"/>
                <a:chOff x="9622255" y="1548358"/>
                <a:chExt cx="2275372" cy="2509292"/>
              </a:xfrm>
            </p:grpSpPr>
            <p:pic>
              <p:nvPicPr>
                <p:cNvPr id="7" name="Picture 6" descr="http://www.outworx.com/assets/images/bg/qa-process.png">
                  <a:extLst>
                    <a:ext uri="{FF2B5EF4-FFF2-40B4-BE49-F238E27FC236}">
                      <a16:creationId xmlns:a16="http://schemas.microsoft.com/office/drawing/2014/main" id="{3E55D784-84C8-4E31-8CDE-989702F072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28498" r="4523" b="53331"/>
                <a:stretch/>
              </p:blipFill>
              <p:spPr bwMode="auto">
                <a:xfrm>
                  <a:off x="9682212" y="1548358"/>
                  <a:ext cx="2215415" cy="2075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http://www.outworx.com/assets/images/bg/qa-process.png">
                  <a:extLst>
                    <a:ext uri="{FF2B5EF4-FFF2-40B4-BE49-F238E27FC236}">
                      <a16:creationId xmlns:a16="http://schemas.microsoft.com/office/drawing/2014/main" id="{A7F5FD50-6904-4235-AFD4-D010752D0D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49057" r="4523" b="47420"/>
                <a:stretch/>
              </p:blipFill>
              <p:spPr bwMode="auto">
                <a:xfrm>
                  <a:off x="9622255" y="3655288"/>
                  <a:ext cx="2215415" cy="4023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82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3242975" y="4829175"/>
            <a:ext cx="570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test cases generated and bugs found in total [9]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704CE94-4E3E-4CFC-AF64-7BD720FA2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 t="56722" r="38794" b="3738"/>
          <a:stretch/>
        </p:blipFill>
        <p:spPr>
          <a:xfrm>
            <a:off x="3717130" y="2393593"/>
            <a:ext cx="4757738" cy="20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2798430" y="5000625"/>
            <a:ext cx="659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coverage results for the generated tests compared to the </a:t>
            </a:r>
          </a:p>
          <a:p>
            <a:r>
              <a:rPr lang="en-US" dirty="0"/>
              <a:t>ones obtained by the already existing, manually written tests [9]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A2B3B803-8C67-4CBE-BC10-13BC255EE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44559" r="21279" b="7290"/>
          <a:stretch/>
        </p:blipFill>
        <p:spPr>
          <a:xfrm>
            <a:off x="2531268" y="2471739"/>
            <a:ext cx="7129462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860DB-16D3-4F94-B3BB-B6CEBB58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0" y="0"/>
            <a:ext cx="101888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5FF809-0874-49FF-BC72-4AA8D6F1FCB2}"/>
              </a:ext>
            </a:extLst>
          </p:cNvPr>
          <p:cNvSpPr/>
          <p:nvPr/>
        </p:nvSpPr>
        <p:spPr>
          <a:xfrm>
            <a:off x="3063240" y="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6BAD83-B8CA-49B9-9912-C13D34C6CBAF}"/>
              </a:ext>
            </a:extLst>
          </p:cNvPr>
          <p:cNvSpPr/>
          <p:nvPr/>
        </p:nvSpPr>
        <p:spPr>
          <a:xfrm>
            <a:off x="4815840" y="1524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5F037-9469-4BD6-9362-4B1D3EDDE8A2}"/>
              </a:ext>
            </a:extLst>
          </p:cNvPr>
          <p:cNvSpPr/>
          <p:nvPr/>
        </p:nvSpPr>
        <p:spPr>
          <a:xfrm>
            <a:off x="6553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1173F-7CBA-4AF8-B2A4-98DA7872F917}"/>
              </a:ext>
            </a:extLst>
          </p:cNvPr>
          <p:cNvSpPr/>
          <p:nvPr/>
        </p:nvSpPr>
        <p:spPr>
          <a:xfrm>
            <a:off x="8077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49AE2-AC38-431A-A72F-3AAF9976BF25}"/>
              </a:ext>
            </a:extLst>
          </p:cNvPr>
          <p:cNvSpPr/>
          <p:nvPr/>
        </p:nvSpPr>
        <p:spPr>
          <a:xfrm>
            <a:off x="9616440" y="15240"/>
            <a:ext cx="1539240" cy="684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C9CA6-7FF9-47D7-AD15-A397D4B62440}"/>
              </a:ext>
            </a:extLst>
          </p:cNvPr>
          <p:cNvSpPr/>
          <p:nvPr/>
        </p:nvSpPr>
        <p:spPr>
          <a:xfrm>
            <a:off x="3078480" y="5013960"/>
            <a:ext cx="8077200" cy="184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Lack of evaluation in SOA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05431-85B8-4AB5-90A3-9DE798D43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9" t="436" r="6874" b="7359"/>
          <a:stretch/>
        </p:blipFill>
        <p:spPr>
          <a:xfrm>
            <a:off x="3525492" y="1476007"/>
            <a:ext cx="4823842" cy="4861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2E3D5-6100-4B70-950A-FD160C95A085}"/>
              </a:ext>
            </a:extLst>
          </p:cNvPr>
          <p:cNvSpPr txBox="1"/>
          <p:nvPr/>
        </p:nvSpPr>
        <p:spPr>
          <a:xfrm>
            <a:off x="2717622" y="6414092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case studies used in experiments by Bozkurt et al. 2008 [5]</a:t>
            </a:r>
          </a:p>
        </p:txBody>
      </p:sp>
    </p:spTree>
    <p:extLst>
      <p:ext uri="{BB962C8B-B14F-4D97-AF65-F5344CB8AC3E}">
        <p14:creationId xmlns:p14="http://schemas.microsoft.com/office/powerpoint/2010/main" val="8279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Conclusion</a:t>
            </a:r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1597671"/>
            <a:ext cx="10972800" cy="4958112"/>
          </a:xfrm>
        </p:spPr>
        <p:txBody>
          <a:bodyPr>
            <a:normAutofit/>
          </a:bodyPr>
          <a:lstStyle/>
          <a:p>
            <a:r>
              <a:rPr lang="fi-FI" dirty="0"/>
              <a:t>There is no one size-fits ALL solution</a:t>
            </a:r>
          </a:p>
          <a:p>
            <a:r>
              <a:rPr lang="fi-FI" dirty="0"/>
              <a:t>Most of the evaluation of the testing systems are lacking</a:t>
            </a:r>
          </a:p>
          <a:p>
            <a:r>
              <a:rPr lang="fi-FI" dirty="0"/>
              <a:t>More standard way is needed!</a:t>
            </a:r>
          </a:p>
          <a:p>
            <a:pPr lvl="1"/>
            <a:r>
              <a:rPr lang="fi-FI" dirty="0"/>
              <a:t>Common test bed services as a benchmark</a:t>
            </a:r>
          </a:p>
          <a:p>
            <a:pPr lvl="1"/>
            <a:r>
              <a:rPr lang="fi-FI" dirty="0"/>
              <a:t>Performance measurements</a:t>
            </a:r>
          </a:p>
          <a:p>
            <a:pPr lvl="1"/>
            <a:r>
              <a:rPr lang="fi-FI" dirty="0"/>
              <a:t>Open source it!</a:t>
            </a:r>
          </a:p>
          <a:p>
            <a:pPr lvl="1"/>
            <a:r>
              <a:rPr lang="fi-FI" dirty="0"/>
              <a:t>Do not re-invent the wheel, try to use open source applications and build on top of it e.g. SOAPUI</a:t>
            </a:r>
          </a:p>
          <a:p>
            <a:r>
              <a:rPr lang="fi-FI" dirty="0"/>
              <a:t>Machine learning gets in use, which will lead to new research directions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4829" y="1497625"/>
            <a:ext cx="4182209" cy="106680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002E8A"/>
                </a:solidFill>
              </a:rPr>
              <a:t>Thank you for listening!</a:t>
            </a:r>
            <a:endParaRPr lang="en-US" sz="3200" dirty="0">
              <a:solidFill>
                <a:srgbClr val="002E8A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0969" y="2713891"/>
            <a:ext cx="2529255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i-FI" sz="1800" dirty="0"/>
              <a:t>[1]</a:t>
            </a:r>
            <a:r>
              <a:rPr lang="en-US" sz="1800" dirty="0"/>
              <a:t> </a:t>
            </a:r>
            <a:r>
              <a:rPr lang="en-US" sz="1800" dirty="0" err="1"/>
              <a:t>ProgrammableWeb</a:t>
            </a:r>
            <a:r>
              <a:rPr lang="en-US" sz="1800" dirty="0"/>
              <a:t>, </a:t>
            </a:r>
            <a:r>
              <a:rPr lang="en-US" sz="1800" dirty="0" err="1"/>
              <a:t>Programmableweb</a:t>
            </a:r>
            <a:r>
              <a:rPr lang="en-US" sz="1800" dirty="0"/>
              <a:t> is an information and news source about the web as a programmable platform, 2005.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[2]</a:t>
            </a:r>
            <a:r>
              <a:rPr lang="en-US" sz="1800" dirty="0">
                <a:latin typeface="F16"/>
              </a:rPr>
              <a:t> G. Canfora and M. Di Penta, Service-oriented architectures testing: A survey, </a:t>
            </a:r>
            <a:r>
              <a:rPr lang="en-US" sz="1800" dirty="0">
                <a:latin typeface="F39"/>
              </a:rPr>
              <a:t>Software Engineering</a:t>
            </a:r>
            <a:r>
              <a:rPr lang="en-US" sz="1800" dirty="0">
                <a:latin typeface="F16"/>
              </a:rPr>
              <a:t>, pp. 78105, 2009.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[3]</a:t>
            </a:r>
            <a:r>
              <a:rPr lang="en-US" sz="1800" dirty="0">
                <a:latin typeface="F16"/>
              </a:rPr>
              <a:t> M. Bozkurt, M. Harman, and Y. Hassoun, Testing and verification in service-oriented architecture: a survey, </a:t>
            </a:r>
            <a:r>
              <a:rPr lang="en-US" sz="1800" dirty="0">
                <a:latin typeface="F39"/>
              </a:rPr>
              <a:t>Software Testing, Verification and Reliability</a:t>
            </a:r>
            <a:r>
              <a:rPr lang="en-US" sz="1800" dirty="0">
                <a:latin typeface="F16"/>
              </a:rPr>
              <a:t>, vol. 23, no. 4, pp. 261313, 2013.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[4] </a:t>
            </a:r>
            <a:r>
              <a:rPr lang="en-US" sz="1800" dirty="0"/>
              <a:t>S. K. Chakrabarti and P. Kumar, Test-the-rest: An approach to testing restful web-services, in Future Computing, Service Computation, Cognitive, Adaptive, Content, Patterns, 2009. COMPUTATIONWORLD'09. Computation World: , pp. 302308, IEEE, 2009.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[5] </a:t>
            </a:r>
            <a:r>
              <a:rPr lang="en-US" sz="1800" dirty="0"/>
              <a:t>G. Canfora and M. Di Penta, Testing services and service-centric systems: Challenges and opportunities, IT Professional, vol. 8, no. 2, pp. 1017, 2006.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[6]</a:t>
            </a:r>
            <a:r>
              <a:rPr lang="en-US" sz="1800" dirty="0"/>
              <a:t> S. K. Chakrabarti and R. Rodriquez, Connectedness testing of restful webservices, in Proceedings of the 3rd India software engineering conference, pp. 143152, ACM, 2010.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[7] </a:t>
            </a:r>
            <a:r>
              <a:rPr lang="en-US" sz="1800" dirty="0"/>
              <a:t>P. V. P. Pinheiro, A. T. Endo, and A. </a:t>
            </a:r>
            <a:r>
              <a:rPr lang="en-US" sz="1800" dirty="0" err="1"/>
              <a:t>Simao</a:t>
            </a:r>
            <a:r>
              <a:rPr lang="en-US" sz="1800" dirty="0"/>
              <a:t>, Model-based testing of restful web services using </a:t>
            </a:r>
            <a:r>
              <a:rPr lang="en-US" sz="1800" dirty="0" err="1"/>
              <a:t>uml</a:t>
            </a:r>
            <a:r>
              <a:rPr lang="en-US" sz="1800" dirty="0"/>
              <a:t> protocol state machines, in Brazilian Workshop on Systematic and Automated Software Testing, 2013.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[8] </a:t>
            </a:r>
            <a:r>
              <a:rPr lang="en-US" sz="1800" dirty="0"/>
              <a:t>A. </a:t>
            </a:r>
            <a:r>
              <a:rPr lang="en-US" sz="1800" dirty="0" err="1"/>
              <a:t>Navas</a:t>
            </a:r>
            <a:r>
              <a:rPr lang="en-US" sz="1800" dirty="0"/>
              <a:t>, P. </a:t>
            </a:r>
            <a:r>
              <a:rPr lang="en-US" sz="1800" dirty="0" err="1"/>
              <a:t>Capelastegui</a:t>
            </a:r>
            <a:r>
              <a:rPr lang="en-US" sz="1800" dirty="0"/>
              <a:t>, F. </a:t>
            </a:r>
            <a:r>
              <a:rPr lang="en-US" sz="1800" dirty="0" err="1"/>
              <a:t>Huertas</a:t>
            </a:r>
            <a:r>
              <a:rPr lang="en-US" sz="1800" dirty="0"/>
              <a:t>, P. Alonso-Rodriguez, and J. C. </a:t>
            </a:r>
            <a:r>
              <a:rPr lang="en-US" sz="1800" dirty="0" err="1"/>
              <a:t>Dueñas</a:t>
            </a:r>
            <a:r>
              <a:rPr lang="en-US" sz="1800" dirty="0"/>
              <a:t>, Rest service testing based on inferred xml schemas, Network Protocols and Algorithms, vol. 6, no. 2, pp. 621, 2014.</a:t>
            </a: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tr-T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i-FI" sz="1800" dirty="0"/>
              <a:t>[9] </a:t>
            </a:r>
            <a:r>
              <a:rPr lang="en-US" sz="1800" dirty="0"/>
              <a:t>A. </a:t>
            </a:r>
            <a:r>
              <a:rPr lang="en-US" sz="1800" dirty="0" err="1"/>
              <a:t>Arcuri</a:t>
            </a:r>
            <a:r>
              <a:rPr lang="en-US" sz="1800" dirty="0"/>
              <a:t>, Restful </a:t>
            </a:r>
            <a:r>
              <a:rPr lang="en-US" sz="1800" dirty="0" err="1"/>
              <a:t>api</a:t>
            </a:r>
            <a:r>
              <a:rPr lang="en-US" sz="1800" dirty="0"/>
              <a:t> automated test case generation, in Software Quality, Reliability and Security (QRS), 2017 IEEE International Conference on, pp. 9 20, IEEE, 2017.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[10] </a:t>
            </a:r>
            <a:r>
              <a:rPr lang="en-US" sz="1800" dirty="0" err="1"/>
              <a:t>WebInject</a:t>
            </a:r>
            <a:r>
              <a:rPr lang="en-US" sz="1800" dirty="0"/>
              <a:t>, </a:t>
            </a:r>
            <a:r>
              <a:rPr lang="en-US" sz="1800" dirty="0" err="1"/>
              <a:t>Webinject</a:t>
            </a:r>
            <a:r>
              <a:rPr lang="en-US" sz="1800" dirty="0"/>
              <a:t> is a free tool for automated testing of web applications and web services, 2004.</a:t>
            </a:r>
          </a:p>
          <a:p>
            <a:pPr marL="109728" indent="0">
              <a:buNone/>
            </a:pPr>
            <a:r>
              <a:rPr lang="en-US" sz="1800" dirty="0"/>
              <a:t>[11] G. Fraser and A. </a:t>
            </a:r>
            <a:r>
              <a:rPr lang="en-US" sz="1800" dirty="0" err="1"/>
              <a:t>Arcuri</a:t>
            </a:r>
            <a:r>
              <a:rPr lang="en-US" sz="1800" dirty="0"/>
              <a:t>, Whole test suite generation, IEEE Transactions on Software Engineering, vol. 39, no. 2, pp. 276291, 2013.</a:t>
            </a:r>
          </a:p>
          <a:p>
            <a:pPr marL="109728" indent="0">
              <a:buNone/>
            </a:pPr>
            <a:r>
              <a:rPr lang="en-US" sz="1800" dirty="0"/>
              <a:t>[12] </a:t>
            </a:r>
            <a:r>
              <a:rPr lang="en-US" sz="1800" dirty="0" err="1"/>
              <a:t>SmartBear</a:t>
            </a:r>
            <a:r>
              <a:rPr lang="en-US" sz="1800" dirty="0"/>
              <a:t>, The complete </a:t>
            </a:r>
            <a:r>
              <a:rPr lang="en-US" sz="1800" dirty="0" err="1"/>
              <a:t>api</a:t>
            </a:r>
            <a:r>
              <a:rPr lang="en-US" sz="1800" dirty="0"/>
              <a:t> test automation framework for soap, rest and more, 2005.</a:t>
            </a: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tr-T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Canfora and Di Penta 2006 [2]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Functional testing: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Non-functional testing: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Regression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Integration testing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Levels</a:t>
            </a:r>
          </a:p>
        </p:txBody>
      </p:sp>
      <p:pic>
        <p:nvPicPr>
          <p:cNvPr id="1026" name="Picture 2" descr="http://www.testbytes.net/wp-content/uploads/2015/01/testbytes-blog.jpg">
            <a:extLst>
              <a:ext uri="{FF2B5EF4-FFF2-40B4-BE49-F238E27FC236}">
                <a16:creationId xmlns:a16="http://schemas.microsoft.com/office/drawing/2014/main" id="{1C85763B-9C2B-4AC0-8993-C509FF8DE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t="7029" r="8080"/>
          <a:stretch/>
        </p:blipFill>
        <p:spPr bwMode="auto">
          <a:xfrm>
            <a:off x="6659880" y="1563598"/>
            <a:ext cx="4419600" cy="345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Sanity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Localization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Interoperability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 …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Functional testing</a:t>
            </a:r>
          </a:p>
        </p:txBody>
      </p:sp>
      <p:pic>
        <p:nvPicPr>
          <p:cNvPr id="6146" name="Picture 2" descr="http://www.jubileehalltrust.org/wp-content/uploads/3663PL1.jpg">
            <a:extLst>
              <a:ext uri="{FF2B5EF4-FFF2-40B4-BE49-F238E27FC236}">
                <a16:creationId xmlns:a16="http://schemas.microsoft.com/office/drawing/2014/main" id="{63D4E0D5-58C0-4EA9-B963-D83482BAD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9" t="29055" r="8944" b="6022"/>
          <a:stretch/>
        </p:blipFill>
        <p:spPr bwMode="auto">
          <a:xfrm>
            <a:off x="6313170" y="1652042"/>
            <a:ext cx="5222744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Volume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Non-functional testing</a:t>
            </a:r>
          </a:p>
        </p:txBody>
      </p:sp>
      <p:pic>
        <p:nvPicPr>
          <p:cNvPr id="5122" name="Picture 2" descr="https://media.buzzle.com/media/images/illustrations/careers/engineers/300-610334-functional-vs-non-functional-testing.jpg">
            <a:extLst>
              <a:ext uri="{FF2B5EF4-FFF2-40B4-BE49-F238E27FC236}">
                <a16:creationId xmlns:a16="http://schemas.microsoft.com/office/drawing/2014/main" id="{DEE9FB99-542A-47C1-8A86-66843233E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/>
          <a:stretch/>
        </p:blipFill>
        <p:spPr bwMode="auto">
          <a:xfrm>
            <a:off x="6457950" y="1681708"/>
            <a:ext cx="512445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Regression</a:t>
            </a:r>
            <a:r>
              <a:rPr lang="en-US" i="1" dirty="0">
                <a:solidFill>
                  <a:schemeClr val="tx1"/>
                </a:solidFill>
              </a:rPr>
              <a:t> testing is a type of software testing which verifies that software which was previously developed and tested still performs the same way after it was changed or interfaced with other 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Regression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2B6ADA-E350-4357-98F9-8DB19ACD8D73}"/>
              </a:ext>
            </a:extLst>
          </p:cNvPr>
          <p:cNvGrpSpPr/>
          <p:nvPr/>
        </p:nvGrpSpPr>
        <p:grpSpPr>
          <a:xfrm>
            <a:off x="8629650" y="1333500"/>
            <a:ext cx="3162300" cy="5206911"/>
            <a:chOff x="4751070" y="562748"/>
            <a:chExt cx="3162300" cy="5206911"/>
          </a:xfrm>
        </p:grpSpPr>
        <p:pic>
          <p:nvPicPr>
            <p:cNvPr id="4098" name="Picture 2" descr="Test Regression">
              <a:extLst>
                <a:ext uri="{FF2B5EF4-FFF2-40B4-BE49-F238E27FC236}">
                  <a16:creationId xmlns:a16="http://schemas.microsoft.com/office/drawing/2014/main" id="{2DD1A2A1-478D-4D2E-9FC8-62006DAA5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070" y="562748"/>
              <a:ext cx="3162300" cy="3514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DE4EF3-8ADE-4C38-A752-90698F6907FC}"/>
                </a:ext>
              </a:extLst>
            </p:cNvPr>
            <p:cNvSpPr txBox="1"/>
            <p:nvPr/>
          </p:nvSpPr>
          <p:spPr>
            <a:xfrm>
              <a:off x="4977765" y="4292331"/>
              <a:ext cx="29356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Regression</a:t>
              </a:r>
            </a:p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“When you fix one bug, you introduce several newer bugs.”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2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Integration </a:t>
            </a:r>
            <a:r>
              <a:rPr lang="en-US" i="1" dirty="0">
                <a:solidFill>
                  <a:schemeClr val="tx1"/>
                </a:solidFill>
              </a:rPr>
              <a:t>testing is the phase in software testing in which individual software modules are combined and tested as a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Integration testing</a:t>
            </a:r>
          </a:p>
        </p:txBody>
      </p:sp>
      <p:pic>
        <p:nvPicPr>
          <p:cNvPr id="7" name="Picture 2" descr="https://www.techwell.com/sites/default/files/stories/images/cropped_teasers/Beth%20Romanik/2017/testing-integration.png">
            <a:extLst>
              <a:ext uri="{FF2B5EF4-FFF2-40B4-BE49-F238E27FC236}">
                <a16:creationId xmlns:a16="http://schemas.microsoft.com/office/drawing/2014/main" id="{EF7B21EA-C36A-446E-A273-23E9E847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90" y="1871662"/>
            <a:ext cx="31146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presentational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ransfer</a:t>
            </a:r>
          </a:p>
          <a:p>
            <a:r>
              <a:rPr lang="en-US" dirty="0">
                <a:solidFill>
                  <a:schemeClr val="tx1"/>
                </a:solidFill>
              </a:rPr>
              <a:t>Not a </a:t>
            </a:r>
            <a:r>
              <a:rPr lang="en-US" dirty="0">
                <a:solidFill>
                  <a:srgbClr val="FF0000"/>
                </a:solidFill>
              </a:rPr>
              <a:t>protocol, </a:t>
            </a:r>
            <a:r>
              <a:rPr lang="en-US" dirty="0">
                <a:solidFill>
                  <a:schemeClr val="tx1"/>
                </a:solidFill>
              </a:rPr>
              <a:t>but an </a:t>
            </a:r>
            <a:r>
              <a:rPr lang="en-US" dirty="0">
                <a:solidFill>
                  <a:srgbClr val="002E8A"/>
                </a:solidFill>
              </a:rPr>
              <a:t>architectural  guideline</a:t>
            </a:r>
          </a:p>
          <a:p>
            <a:r>
              <a:rPr lang="en-US" i="1" dirty="0">
                <a:solidFill>
                  <a:schemeClr val="tx1"/>
                </a:solidFill>
              </a:rPr>
              <a:t>Stateless</a:t>
            </a:r>
          </a:p>
          <a:p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What is REST?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6A584C-D5FC-4F0E-A951-35CFA167D80C}"/>
              </a:ext>
            </a:extLst>
          </p:cNvPr>
          <p:cNvGrpSpPr/>
          <p:nvPr/>
        </p:nvGrpSpPr>
        <p:grpSpPr>
          <a:xfrm>
            <a:off x="121920" y="3204945"/>
            <a:ext cx="6376441" cy="3078907"/>
            <a:chOff x="1767265" y="3252343"/>
            <a:chExt cx="6376441" cy="307890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4D7C0F0-94CF-4097-A704-3364B3894B55}"/>
                </a:ext>
              </a:extLst>
            </p:cNvPr>
            <p:cNvSpPr/>
            <p:nvPr/>
          </p:nvSpPr>
          <p:spPr>
            <a:xfrm>
              <a:off x="3836906" y="3837272"/>
              <a:ext cx="1935480" cy="20169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0A7336-D12C-4F53-A3B7-5DBBCC97957B}"/>
                </a:ext>
              </a:extLst>
            </p:cNvPr>
            <p:cNvSpPr txBox="1"/>
            <p:nvPr/>
          </p:nvSpPr>
          <p:spPr>
            <a:xfrm>
              <a:off x="4383697" y="3252343"/>
              <a:ext cx="841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URIs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E8ADF3-0437-4A56-B505-8D92263006C4}"/>
                </a:ext>
              </a:extLst>
            </p:cNvPr>
            <p:cNvSpPr txBox="1"/>
            <p:nvPr/>
          </p:nvSpPr>
          <p:spPr>
            <a:xfrm>
              <a:off x="1767265" y="5359362"/>
              <a:ext cx="20848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    PUT POST DELETE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1149B1-FB5D-4B19-9DEA-999F02ED0FEC}"/>
                </a:ext>
              </a:extLst>
            </p:cNvPr>
            <p:cNvSpPr txBox="1"/>
            <p:nvPr/>
          </p:nvSpPr>
          <p:spPr>
            <a:xfrm>
              <a:off x="5872945" y="5377143"/>
              <a:ext cx="22707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JSON  XML HTML JPG …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50789F-A142-4C24-96F4-760A7F6A2513}"/>
              </a:ext>
            </a:extLst>
          </p:cNvPr>
          <p:cNvSpPr txBox="1"/>
          <p:nvPr/>
        </p:nvSpPr>
        <p:spPr>
          <a:xfrm>
            <a:off x="7084464" y="3728914"/>
            <a:ext cx="5026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	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	/</a:t>
            </a:r>
            <a:r>
              <a:rPr lang="en-US" sz="2800" dirty="0" err="1"/>
              <a:t>products?k</a:t>
            </a:r>
            <a:r>
              <a:rPr lang="en-US" sz="2800" dirty="0"/>
              <a:t>=v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POST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	/products/{id}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6A683C-1041-4F15-8408-A08A16A26E0E}"/>
              </a:ext>
            </a:extLst>
          </p:cNvPr>
          <p:cNvCxnSpPr/>
          <p:nvPr/>
        </p:nvCxnSpPr>
        <p:spPr>
          <a:xfrm>
            <a:off x="6422161" y="3429000"/>
            <a:ext cx="0" cy="32314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BDDC3"/>
      </a:lt2>
      <a:accent1>
        <a:srgbClr val="345D7E"/>
      </a:accent1>
      <a:accent2>
        <a:srgbClr val="7B3C16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2626</Words>
  <Application>Microsoft Office PowerPoint</Application>
  <PresentationFormat>Widescreen</PresentationFormat>
  <Paragraphs>379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DejaVu Sans Mono</vt:lpstr>
      <vt:lpstr>F16</vt:lpstr>
      <vt:lpstr>F39</vt:lpstr>
      <vt:lpstr>Georgia</vt:lpstr>
      <vt:lpstr>Wingdings 2</vt:lpstr>
      <vt:lpstr>Training presentation</vt:lpstr>
      <vt:lpstr>Testing and Verification of RESTful Web Services</vt:lpstr>
      <vt:lpstr>Outline</vt:lpstr>
      <vt:lpstr>Testing is important!</vt:lpstr>
      <vt:lpstr>Testing Levels</vt:lpstr>
      <vt:lpstr>Functional testing</vt:lpstr>
      <vt:lpstr>Non-functional testing</vt:lpstr>
      <vt:lpstr>Regression testing</vt:lpstr>
      <vt:lpstr>Integration testing</vt:lpstr>
      <vt:lpstr>What is REST?</vt:lpstr>
      <vt:lpstr>Why REST</vt:lpstr>
      <vt:lpstr>Test-the-REST [4]</vt:lpstr>
      <vt:lpstr>Test-the-REST [4]</vt:lpstr>
      <vt:lpstr>Test-the-REST [4] – Use case testing of Book-List service</vt:lpstr>
      <vt:lpstr>Test-the-REST [4] - Results</vt:lpstr>
      <vt:lpstr>Connectedness testing [6]</vt:lpstr>
      <vt:lpstr>Connectedness testing [6] - Algorithm</vt:lpstr>
      <vt:lpstr>Connectedness testing [6] - Result</vt:lpstr>
      <vt:lpstr>MBT using UML protocol state machine [7]</vt:lpstr>
      <vt:lpstr>PowerPoint Presentation</vt:lpstr>
      <vt:lpstr>PowerPoint Presentation</vt:lpstr>
      <vt:lpstr>REST service testing based on inferred XML schemas[8]</vt:lpstr>
      <vt:lpstr>PowerPoint Presentation</vt:lpstr>
      <vt:lpstr>REST service testing based on inferred XML schemas[8]</vt:lpstr>
      <vt:lpstr>RESTful API automated test case generation[9]</vt:lpstr>
      <vt:lpstr>PowerPoint Presentation</vt:lpstr>
      <vt:lpstr>PowerPoint Presentation</vt:lpstr>
      <vt:lpstr>PowerPoint Presentation</vt:lpstr>
      <vt:lpstr>PowerPoint Presentation</vt:lpstr>
      <vt:lpstr>RESTful API automated test case generation[9]</vt:lpstr>
      <vt:lpstr>RESTful API automated test case generation[9]</vt:lpstr>
      <vt:lpstr>RESTful API automated test case generation[9]</vt:lpstr>
      <vt:lpstr>PowerPoint Presentation</vt:lpstr>
      <vt:lpstr>Lack of evaluation in SOA testing</vt:lpstr>
      <vt:lpstr>Conclusion</vt:lpstr>
      <vt:lpstr>Thank you for listening!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2017-02-14T19:24:51Z</dcterms:created>
  <dcterms:modified xsi:type="dcterms:W3CDTF">2017-12-03T15:41:40Z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