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60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8A"/>
    <a:srgbClr val="FF0000"/>
    <a:srgbClr val="EBDDC3"/>
    <a:srgbClr val="B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9" autoAdjust="0"/>
    <p:restoredTop sz="57921" autoAdjust="0"/>
  </p:normalViewPr>
  <p:slideViewPr>
    <p:cSldViewPr snapToGrid="0">
      <p:cViewPr varScale="1">
        <p:scale>
          <a:sx n="50" d="100"/>
          <a:sy n="50" d="100"/>
        </p:scale>
        <p:origin x="2102" y="38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-59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43"/>
    </p:cViewPr>
  </p:sorterViewPr>
  <p:notesViewPr>
    <p:cSldViewPr snapToGrid="0" showGuides="1">
      <p:cViewPr varScale="1">
        <p:scale>
          <a:sx n="67" d="100"/>
          <a:sy n="67" d="100"/>
        </p:scale>
        <p:origin x="3161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1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2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2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spa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2723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8" r:id="rId8"/>
    <p:sldLayoutId id="2147483704" r:id="rId9"/>
    <p:sldLayoutId id="2147483705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Ege Can Özer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9642232" cy="3091736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Reinforcement Learning to Play Mari</a:t>
            </a:r>
            <a:r>
              <a:rPr lang="tr-TR" dirty="0"/>
              <a:t>o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High-</a:t>
            </a:r>
            <a:r>
              <a:rPr lang="tr-TR" dirty="0"/>
              <a:t>l</a:t>
            </a:r>
            <a:r>
              <a:rPr lang="en-US" dirty="0"/>
              <a:t>evel </a:t>
            </a:r>
            <a:r>
              <a:rPr lang="tr-TR" dirty="0"/>
              <a:t>Reinforcement Learning</a:t>
            </a:r>
            <a:r>
              <a:rPr lang="en-US" dirty="0"/>
              <a:t> in Strategy Games</a:t>
            </a:r>
            <a:endParaRPr lang="tr-TR" dirty="0"/>
          </a:p>
          <a:p>
            <a:pPr marL="624078" indent="-514350">
              <a:buFont typeface="+mj-lt"/>
              <a:buAutoNum type="arabicPeriod"/>
            </a:pPr>
            <a:endParaRPr lang="tr-TR" dirty="0"/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Temporal Difference Learning and TD-Gammon</a:t>
            </a:r>
            <a:endParaRPr lang="tr-TR" dirty="0">
              <a:solidFill>
                <a:srgbClr val="002060"/>
              </a:solidFill>
            </a:endParaRPr>
          </a:p>
          <a:p>
            <a:pPr marL="624078" indent="-514350">
              <a:buFont typeface="+mj-lt"/>
              <a:buAutoNum type="arabicPeriod"/>
            </a:pPr>
            <a:endParaRPr lang="tr-TR" dirty="0">
              <a:solidFill>
                <a:srgbClr val="002060"/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Playing Atari with </a:t>
            </a:r>
            <a:r>
              <a:rPr lang="tr-TR" dirty="0">
                <a:solidFill>
                  <a:srgbClr val="FF0000"/>
                </a:solidFill>
              </a:rPr>
              <a:t>Reinforcement Learning</a:t>
            </a:r>
          </a:p>
          <a:p>
            <a:pPr marL="624078" indent="-51435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Outline</a:t>
            </a:r>
            <a:endParaRPr lang="en-US" dirty="0">
              <a:solidFill>
                <a:srgbClr val="002E8A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9401257" y="1492390"/>
            <a:ext cx="124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</a:rPr>
              <a:t>[LYY12]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222677" y="2004304"/>
            <a:ext cx="14207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>
                <a:solidFill>
                  <a:srgbClr val="000000"/>
                </a:solidFill>
              </a:rPr>
              <a:t>[AmS10]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401257" y="2916160"/>
            <a:ext cx="124220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>
                <a:solidFill>
                  <a:srgbClr val="002060"/>
                </a:solidFill>
              </a:rPr>
              <a:t>[Tes95]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91104" y="3887391"/>
            <a:ext cx="1552353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lvl="0">
              <a:spcBef>
                <a:spcPts val="300"/>
              </a:spcBef>
              <a:buClr>
                <a:srgbClr val="A5AB81"/>
              </a:buClr>
            </a:pPr>
            <a:r>
              <a:rPr lang="tr-TR" sz="2800" dirty="0">
                <a:solidFill>
                  <a:srgbClr val="FF0000"/>
                </a:solidFill>
              </a:rPr>
              <a:t>[MKS13]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Conclusion</a:t>
            </a:r>
            <a:endParaRPr lang="en-US" dirty="0">
              <a:solidFill>
                <a:srgbClr val="002E8A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09600" y="1597671"/>
            <a:ext cx="10972800" cy="4958112"/>
          </a:xfrm>
        </p:spPr>
        <p:txBody>
          <a:bodyPr>
            <a:normAutofit/>
          </a:bodyPr>
          <a:lstStyle/>
          <a:p>
            <a:r>
              <a:rPr lang="tr-TR" dirty="0"/>
              <a:t>Summary</a:t>
            </a:r>
          </a:p>
          <a:p>
            <a:r>
              <a:rPr lang="tr-TR" dirty="0"/>
              <a:t>Some problems in articles</a:t>
            </a:r>
          </a:p>
          <a:p>
            <a:pPr lvl="1"/>
            <a:r>
              <a:rPr lang="tr-TR" dirty="0"/>
              <a:t>Evaluation</a:t>
            </a:r>
          </a:p>
          <a:p>
            <a:pPr lvl="1"/>
            <a:r>
              <a:rPr lang="tr-TR" dirty="0"/>
              <a:t>Context specific outcomes.</a:t>
            </a:r>
          </a:p>
          <a:p>
            <a:r>
              <a:rPr lang="tr-TR" dirty="0"/>
              <a:t>What to expect next?</a:t>
            </a:r>
          </a:p>
          <a:p>
            <a:pPr lvl="1"/>
            <a:r>
              <a:rPr lang="tr-TR" dirty="0"/>
              <a:t>Deep Reinforcement learning everywhere</a:t>
            </a:r>
          </a:p>
          <a:p>
            <a:pPr lvl="1"/>
            <a:r>
              <a:rPr lang="tr-TR" dirty="0"/>
              <a:t>Faster, less hardware requirements</a:t>
            </a:r>
          </a:p>
          <a:p>
            <a:pPr lvl="1"/>
            <a:r>
              <a:rPr lang="tr-TR" dirty="0"/>
              <a:t>Sandbox learning, already tried in NN</a:t>
            </a:r>
          </a:p>
          <a:p>
            <a:pPr lvl="2"/>
            <a:r>
              <a:rPr lang="tr-TR" dirty="0"/>
              <a:t>Trained outside of context</a:t>
            </a:r>
          </a:p>
          <a:p>
            <a:pPr lvl="2"/>
            <a:r>
              <a:rPr lang="tr-TR" dirty="0"/>
              <a:t>Could this be approach used in CNN</a:t>
            </a:r>
          </a:p>
          <a:p>
            <a:pPr lvl="2"/>
            <a:r>
              <a:rPr lang="tr-TR" dirty="0"/>
              <a:t>In order to</a:t>
            </a:r>
          </a:p>
        </p:txBody>
      </p:sp>
    </p:spTree>
    <p:extLst>
      <p:ext uri="{BB962C8B-B14F-4D97-AF65-F5344CB8AC3E}">
        <p14:creationId xmlns:p14="http://schemas.microsoft.com/office/powerpoint/2010/main" val="6563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74829" y="1497625"/>
            <a:ext cx="4182209" cy="1066800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002E8A"/>
                </a:solidFill>
              </a:rPr>
              <a:t>Thank you for listening!</a:t>
            </a:r>
            <a:endParaRPr lang="en-US" sz="3200" dirty="0">
              <a:solidFill>
                <a:srgbClr val="002E8A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30969" y="2713891"/>
            <a:ext cx="2529255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61" y="1216769"/>
            <a:ext cx="11532141" cy="4853467"/>
          </a:xfrm>
        </p:spPr>
        <p:txBody>
          <a:bodyPr>
            <a:normAutofit fontScale="77500" lnSpcReduction="20000"/>
          </a:bodyPr>
          <a:lstStyle/>
          <a:p>
            <a:pPr marL="109728" indent="0" algn="just">
              <a:buNone/>
            </a:pPr>
            <a:endParaRPr lang="tr-TR" dirty="0"/>
          </a:p>
          <a:p>
            <a:pPr marL="109728" indent="0" algn="just">
              <a:buNone/>
            </a:pPr>
            <a:endParaRPr lang="tr-TR" dirty="0"/>
          </a:p>
          <a:p>
            <a:pPr marL="109728" indent="0" algn="just">
              <a:buNone/>
            </a:pPr>
            <a:r>
              <a:rPr lang="tr-TR" dirty="0"/>
              <a:t>[</a:t>
            </a:r>
            <a:r>
              <a:rPr lang="en-US" dirty="0"/>
              <a:t>AmS10</a:t>
            </a:r>
            <a:r>
              <a:rPr lang="tr-TR" dirty="0"/>
              <a:t>]	</a:t>
            </a:r>
            <a:r>
              <a:rPr lang="en-US" dirty="0"/>
              <a:t>Amato, C. and Shani, G., High-level reinforcement learning in strategy</a:t>
            </a:r>
            <a:r>
              <a:rPr lang="tr-TR" dirty="0"/>
              <a:t> </a:t>
            </a:r>
            <a:r>
              <a:rPr lang="en-US" dirty="0"/>
              <a:t>games. </a:t>
            </a:r>
            <a:r>
              <a:rPr lang="tr-TR" dirty="0"/>
              <a:t>			</a:t>
            </a:r>
            <a:r>
              <a:rPr lang="en-US" dirty="0"/>
              <a:t>Proceedings of the 9th International Conference on Autonomous Agents and </a:t>
            </a:r>
            <a:r>
              <a:rPr lang="tr-TR" dirty="0"/>
              <a:t>			</a:t>
            </a:r>
            <a:r>
              <a:rPr lang="en-US" dirty="0"/>
              <a:t>Multiagent Systems: volume 1-Volume 1. International</a:t>
            </a:r>
            <a:r>
              <a:rPr lang="tr-TR" dirty="0"/>
              <a:t> </a:t>
            </a:r>
            <a:r>
              <a:rPr lang="en-US" dirty="0"/>
              <a:t>Foundation for Autonomous </a:t>
            </a:r>
            <a:r>
              <a:rPr lang="tr-TR" dirty="0"/>
              <a:t>		</a:t>
            </a:r>
            <a:r>
              <a:rPr lang="en-US" dirty="0"/>
              <a:t>Agents and Multiagent Systems,</a:t>
            </a:r>
            <a:r>
              <a:rPr lang="tr-TR" dirty="0"/>
              <a:t> </a:t>
            </a:r>
            <a:r>
              <a:rPr lang="en-US" dirty="0"/>
              <a:t>2010, pages 75</a:t>
            </a:r>
            <a:r>
              <a:rPr lang="tr-TR" dirty="0"/>
              <a:t>-</a:t>
            </a:r>
            <a:r>
              <a:rPr lang="en-US" dirty="0"/>
              <a:t>82.</a:t>
            </a:r>
            <a:endParaRPr lang="tr-TR" dirty="0"/>
          </a:p>
          <a:p>
            <a:pPr marL="109728" indent="0" algn="just">
              <a:buNone/>
            </a:pPr>
            <a:endParaRPr lang="tr-TR" dirty="0"/>
          </a:p>
          <a:p>
            <a:pPr marL="109728" indent="0" algn="just">
              <a:buNone/>
            </a:pPr>
            <a:r>
              <a:rPr lang="tr-TR" dirty="0"/>
              <a:t>[</a:t>
            </a:r>
            <a:r>
              <a:rPr lang="en-US" dirty="0"/>
              <a:t>LYY12</a:t>
            </a:r>
            <a:r>
              <a:rPr lang="tr-TR" dirty="0"/>
              <a:t>] 	</a:t>
            </a:r>
            <a:r>
              <a:rPr lang="en-US" dirty="0"/>
              <a:t>Liao, Y., Yi, K. and Yang, Z., Cs229 nal report reinforcement learning</a:t>
            </a:r>
            <a:r>
              <a:rPr lang="tr-TR" dirty="0"/>
              <a:t> </a:t>
            </a:r>
            <a:r>
              <a:rPr lang="en-US" dirty="0"/>
              <a:t>to play mario. </a:t>
            </a:r>
            <a:r>
              <a:rPr lang="tr-TR" dirty="0"/>
              <a:t>		</a:t>
            </a:r>
            <a:r>
              <a:rPr lang="en-US" dirty="0"/>
              <a:t>Technical Report, Technical report, Stanford University,</a:t>
            </a:r>
            <a:r>
              <a:rPr lang="tr-TR" dirty="0"/>
              <a:t> </a:t>
            </a:r>
            <a:r>
              <a:rPr lang="en-US" dirty="0"/>
              <a:t>2012.</a:t>
            </a:r>
            <a:endParaRPr lang="tr-TR" dirty="0"/>
          </a:p>
          <a:p>
            <a:pPr marL="109728" indent="0" algn="just">
              <a:buNone/>
            </a:pPr>
            <a:endParaRPr lang="tr-TR" dirty="0"/>
          </a:p>
          <a:p>
            <a:pPr marL="109728" indent="0" algn="just">
              <a:buNone/>
            </a:pPr>
            <a:r>
              <a:rPr lang="tr-TR" dirty="0"/>
              <a:t>[</a:t>
            </a:r>
            <a:r>
              <a:rPr lang="en-US" dirty="0"/>
              <a:t>Tes95</a:t>
            </a:r>
            <a:r>
              <a:rPr lang="tr-TR" dirty="0"/>
              <a:t>]</a:t>
            </a:r>
            <a:r>
              <a:rPr lang="en-US" dirty="0"/>
              <a:t> </a:t>
            </a:r>
            <a:r>
              <a:rPr lang="tr-TR" dirty="0"/>
              <a:t>	</a:t>
            </a:r>
            <a:r>
              <a:rPr lang="en-US" dirty="0"/>
              <a:t>Tesauro, G., Temporal dierence learning and td-gammon. Communications of the </a:t>
            </a:r>
            <a:r>
              <a:rPr lang="tr-TR" dirty="0"/>
              <a:t>		</a:t>
            </a:r>
            <a:r>
              <a:rPr lang="en-US" dirty="0"/>
              <a:t>ACM, 38,3(1995), pages 58</a:t>
            </a:r>
            <a:r>
              <a:rPr lang="tr-TR" dirty="0"/>
              <a:t>-</a:t>
            </a:r>
            <a:r>
              <a:rPr lang="en-US" dirty="0"/>
              <a:t>68.</a:t>
            </a:r>
            <a:endParaRPr lang="tr-TR" dirty="0"/>
          </a:p>
          <a:p>
            <a:pPr marL="109728" indent="0" algn="just">
              <a:buNone/>
            </a:pPr>
            <a:endParaRPr lang="tr-TR" dirty="0"/>
          </a:p>
          <a:p>
            <a:pPr marL="109728" indent="0" algn="just">
              <a:buNone/>
            </a:pPr>
            <a:r>
              <a:rPr lang="tr-TR" dirty="0"/>
              <a:t>[</a:t>
            </a:r>
            <a:r>
              <a:rPr lang="en-US" dirty="0"/>
              <a:t>MKS13</a:t>
            </a:r>
            <a:r>
              <a:rPr lang="tr-TR" dirty="0"/>
              <a:t>] 	Mnih, V., Kavukcuoglu, K., Silver, D., Graves, A., Antonoglou, I., Wierstra, D. and 			Riedmiller, M., Playing atari with deep reinforcement learning. arXiv preprint 			arXiv:1312.5602</a:t>
            </a:r>
          </a:p>
          <a:p>
            <a:pPr marL="109728" indent="0" algn="just">
              <a:buNone/>
            </a:pPr>
            <a:endParaRPr lang="tr-TR" dirty="0"/>
          </a:p>
          <a:p>
            <a:pPr marL="109728" indent="0" algn="just">
              <a:buNone/>
            </a:pPr>
            <a:endParaRPr lang="tr-TR" dirty="0"/>
          </a:p>
          <a:p>
            <a:pPr marL="109728" indent="0" algn="just">
              <a:buNone/>
            </a:pP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References</a:t>
            </a:r>
            <a:endParaRPr lang="en-US" dirty="0">
              <a:solidFill>
                <a:srgbClr val="002E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BDDC3"/>
      </a:lt2>
      <a:accent1>
        <a:srgbClr val="345D7E"/>
      </a:accent1>
      <a:accent2>
        <a:srgbClr val="7B3C16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256</Words>
  <Application>Microsoft Office PowerPoint</Application>
  <PresentationFormat>Widescreen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Wingdings 2</vt:lpstr>
      <vt:lpstr>Training presentation</vt:lpstr>
      <vt:lpstr>Title</vt:lpstr>
      <vt:lpstr>Outline</vt:lpstr>
      <vt:lpstr>Conclusion</vt:lpstr>
      <vt:lpstr>Thank you for listening!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2017-02-14T19:24:51Z</dcterms:created>
  <dcterms:modified xsi:type="dcterms:W3CDTF">2017-10-01T17:45:24Z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