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66" r:id="rId4"/>
    <p:sldId id="258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FF0000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9" autoAdjust="0"/>
    <p:restoredTop sz="78954" autoAdjust="0"/>
  </p:normalViewPr>
  <p:slideViewPr>
    <p:cSldViewPr snapToGrid="0">
      <p:cViewPr varScale="1">
        <p:scale>
          <a:sx n="68" d="100"/>
          <a:sy n="68" d="100"/>
        </p:scale>
        <p:origin x="1430" y="6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0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Review article: Testing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44122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What is REST?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0416D3-713D-489C-9830-AC3E494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0922"/>
            <a:ext cx="10972800" cy="5263614"/>
          </a:xfrm>
        </p:spPr>
        <p:txBody>
          <a:bodyPr/>
          <a:lstStyle/>
          <a:p>
            <a:r>
              <a:rPr lang="en-US" dirty="0" err="1"/>
              <a:t>REpresentational</a:t>
            </a:r>
            <a:r>
              <a:rPr lang="en-US" dirty="0"/>
              <a:t> State Transfer (REST), NOT a protocol</a:t>
            </a:r>
          </a:p>
          <a:p>
            <a:r>
              <a:rPr lang="en-US" dirty="0"/>
              <a:t>Rather set of architectural guidelines on top of HTTP</a:t>
            </a:r>
          </a:p>
          <a:p>
            <a:r>
              <a:rPr lang="en-US" dirty="0"/>
              <a:t>REST must </a:t>
            </a:r>
            <a:r>
              <a:rPr lang="en-US" dirty="0" err="1"/>
              <a:t>statisfy</a:t>
            </a:r>
            <a:r>
              <a:rPr lang="en-US" dirty="0"/>
              <a:t> constrains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Resource explicitly states if cacheable or not?</a:t>
            </a:r>
          </a:p>
          <a:p>
            <a:pPr lvl="1"/>
            <a:r>
              <a:rPr lang="en-US" dirty="0"/>
              <a:t>Managed by HTTP methods such as, GET, POST, DELETE, UPDATE</a:t>
            </a:r>
          </a:p>
          <a:p>
            <a:r>
              <a:rPr lang="en-US" dirty="0"/>
              <a:t>All big companies have shifted from SOAP to RESTful services</a:t>
            </a:r>
          </a:p>
          <a:p>
            <a:pPr lvl="1"/>
            <a:r>
              <a:rPr lang="en-US" dirty="0"/>
              <a:t>Google, Amazon, Twitter and so on.</a:t>
            </a:r>
          </a:p>
        </p:txBody>
      </p:sp>
    </p:spTree>
    <p:extLst>
      <p:ext uri="{BB962C8B-B14F-4D97-AF65-F5344CB8AC3E}">
        <p14:creationId xmlns:p14="http://schemas.microsoft.com/office/powerpoint/2010/main" val="23418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44122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Challenges in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0416D3-713D-489C-9830-AC3E494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0922"/>
            <a:ext cx="10972800" cy="5263614"/>
          </a:xfrm>
        </p:spPr>
        <p:txBody>
          <a:bodyPr/>
          <a:lstStyle/>
          <a:p>
            <a:r>
              <a:rPr lang="en-US" dirty="0"/>
              <a:t>Why to test?</a:t>
            </a:r>
          </a:p>
          <a:p>
            <a:pPr lvl="1"/>
            <a:r>
              <a:rPr lang="en-US" dirty="0"/>
              <a:t>Guarantees reliability, </a:t>
            </a:r>
            <a:r>
              <a:rPr lang="en-US" dirty="0" err="1"/>
              <a:t>QoS</a:t>
            </a:r>
            <a:r>
              <a:rPr lang="en-US" dirty="0"/>
              <a:t>, fault detection, management and report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Consists of different testing levels:</a:t>
            </a:r>
          </a:p>
          <a:p>
            <a:pPr marL="704088" lvl="2" indent="0">
              <a:buNone/>
            </a:pPr>
            <a:r>
              <a:rPr lang="en-US" dirty="0"/>
              <a:t>Service functional/non-functional, integration, regression testing etc.</a:t>
            </a:r>
          </a:p>
          <a:p>
            <a:r>
              <a:rPr lang="en-US" dirty="0"/>
              <a:t>How to test?</a:t>
            </a:r>
          </a:p>
          <a:p>
            <a:pPr lvl="1"/>
            <a:r>
              <a:rPr lang="en-US" dirty="0"/>
              <a:t>Service mocks, parsing, manual test case writing, automated test case generation, model-based testing</a:t>
            </a:r>
          </a:p>
          <a:p>
            <a:r>
              <a:rPr lang="en-US" dirty="0"/>
              <a:t>Testing challenges in RESTful services</a:t>
            </a:r>
          </a:p>
          <a:p>
            <a:pPr lvl="2"/>
            <a:r>
              <a:rPr lang="it-IT" dirty="0"/>
              <a:t>Many challenges demonstrated by G. Canfora and M. Di Penta 2009</a:t>
            </a:r>
          </a:p>
          <a:p>
            <a:pPr lvl="2"/>
            <a:r>
              <a:rPr lang="it-IT" dirty="0"/>
              <a:t>For example, </a:t>
            </a:r>
            <a:r>
              <a:rPr lang="en-US" dirty="0"/>
              <a:t>handle the complexity of service orchestration, and black-box testing of external services.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44122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RESTful web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0416D3-713D-489C-9830-AC3E494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8844"/>
            <a:ext cx="10972800" cy="5095692"/>
          </a:xfrm>
        </p:spPr>
        <p:txBody>
          <a:bodyPr/>
          <a:lstStyle/>
          <a:p>
            <a:r>
              <a:rPr lang="en-US" dirty="0"/>
              <a:t>Test-the-REST: An Approach to Testing RESTful Web-Services [Chakrabarti and Kumar 2009]</a:t>
            </a:r>
          </a:p>
          <a:p>
            <a:pPr lvl="1"/>
            <a:r>
              <a:rPr lang="en-US" dirty="0"/>
              <a:t>Introduces a XML-based testing framework for RESTful services</a:t>
            </a:r>
          </a:p>
          <a:p>
            <a:endParaRPr lang="en-US" dirty="0"/>
          </a:p>
          <a:p>
            <a:r>
              <a:rPr lang="en-US" dirty="0"/>
              <a:t>Model-Based Testing of RESTful Web Services Using UML Protocol State Machines [Pinheiro et al. 2013]</a:t>
            </a:r>
          </a:p>
          <a:p>
            <a:pPr lvl="1"/>
            <a:r>
              <a:rPr lang="en-US" dirty="0"/>
              <a:t>Model-based approach, uses UML protocol state machines to test RESTful services. Automatic test generation.</a:t>
            </a:r>
          </a:p>
          <a:p>
            <a:pPr lvl="1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44122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RESTful web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0416D3-713D-489C-9830-AC3E494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8844"/>
            <a:ext cx="10972800" cy="5095692"/>
          </a:xfrm>
        </p:spPr>
        <p:txBody>
          <a:bodyPr/>
          <a:lstStyle/>
          <a:p>
            <a:r>
              <a:rPr lang="en-US" dirty="0"/>
              <a:t>REST service testing based on inferred XML schemas [</a:t>
            </a:r>
            <a:r>
              <a:rPr lang="en-US" dirty="0" err="1"/>
              <a:t>Navas</a:t>
            </a:r>
            <a:r>
              <a:rPr lang="en-US" dirty="0"/>
              <a:t> et al. 2014]</a:t>
            </a:r>
          </a:p>
          <a:p>
            <a:pPr lvl="1"/>
            <a:r>
              <a:rPr lang="en-US" dirty="0"/>
              <a:t>Presents automatic error detection system for REST services, without knowing its full specification.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RESTful API Automated Test Case Generation [</a:t>
            </a:r>
            <a:r>
              <a:rPr lang="en-US" dirty="0" err="1"/>
              <a:t>Arcuri</a:t>
            </a:r>
            <a:r>
              <a:rPr lang="en-US" dirty="0"/>
              <a:t> 2017]</a:t>
            </a:r>
          </a:p>
          <a:p>
            <a:pPr lvl="1"/>
            <a:r>
              <a:rPr lang="en-US" dirty="0"/>
              <a:t>Proposes a fully automated white-box testing approach, where test cases are automatically generated using an evolutionary algorithm.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303</Words>
  <Application>Microsoft Office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Wingdings 2</vt:lpstr>
      <vt:lpstr>Training presentation</vt:lpstr>
      <vt:lpstr>A Review article: Testing RESTful web services</vt:lpstr>
      <vt:lpstr>What is REST?</vt:lpstr>
      <vt:lpstr>Challenges in testing</vt:lpstr>
      <vt:lpstr>Testing RESTful web services</vt:lpstr>
      <vt:lpstr>Testing RESTful web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2017-10-01T19:46:13Z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