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67" r:id="rId5"/>
    <p:sldId id="269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8" r:id="rId21"/>
    <p:sldId id="279" r:id="rId22"/>
    <p:sldId id="260" r:id="rId23"/>
    <p:sldId id="26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2E8A"/>
    <a:srgbClr val="FFCC66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81852" autoAdjust="0"/>
  </p:normalViewPr>
  <p:slideViewPr>
    <p:cSldViewPr snapToGrid="0">
      <p:cViewPr>
        <p:scale>
          <a:sx n="66" d="100"/>
          <a:sy n="66" d="100"/>
        </p:scale>
        <p:origin x="470" y="149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job is to maintain and improve a testing software 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motivation is to learn other means of techniques regarding software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seminar I have picked the topic of Testing and Verification of RESTful W.S.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Considering this paper is 2009, the very basic principle of testing is as shown in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goes through the Sanity check in test case 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HTTP responses are validated with external verifiers e.g. XML validator plugin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3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Inspired WebInject’s Test case specification language,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WADL: Web application development language. Markup language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context of RESTful web-services, connectedness refers to the property wherein every resource in the web-service is reachable from the base resource by successive HTTP GET requests. Presence (or absence) of connectedness has practical implications and hence is an important property of RESTful web-services.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of 177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outline of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both of my peer review the lack of background information addressed, So I will talk about it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is 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Testing methods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seminar is similar to review paper but I have only covered 5 papers. Explain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summarize in a big table, comparing them briefly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conclude with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5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Stateless: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the server does not store any state about the client session on the server side. The client session is stored on the client. The server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every server can service any client at any time, there is no session affinity or sticky sessions.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Verification of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implement</a:t>
            </a:r>
          </a:p>
          <a:p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r>
              <a:rPr lang="en-US" dirty="0">
                <a:solidFill>
                  <a:schemeClr val="tx1"/>
                </a:solidFill>
              </a:rPr>
              <a:t>Popularity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Why REST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E768F4C-D1B4-404B-A42A-0550C9A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01" y="1622862"/>
            <a:ext cx="7254639" cy="496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Distributedness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Headless</a:t>
            </a:r>
          </a:p>
          <a:p>
            <a:r>
              <a:rPr lang="en-US" dirty="0">
                <a:solidFill>
                  <a:schemeClr val="tx1"/>
                </a:solidFill>
              </a:rPr>
              <a:t>Lack of transparency</a:t>
            </a:r>
          </a:p>
          <a:p>
            <a:r>
              <a:rPr lang="en-US" dirty="0">
                <a:solidFill>
                  <a:schemeClr val="tx1"/>
                </a:solidFill>
              </a:rPr>
              <a:t>Loose-coupling</a:t>
            </a:r>
          </a:p>
          <a:p>
            <a:r>
              <a:rPr lang="en-US" dirty="0">
                <a:solidFill>
                  <a:schemeClr val="tx1"/>
                </a:solidFill>
              </a:rPr>
              <a:t>Lack of reliability of WWW as a common communication framework</a:t>
            </a: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and applications makes testing more complicated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challenges in REST</a:t>
            </a:r>
          </a:p>
        </p:txBody>
      </p:sp>
    </p:spTree>
    <p:extLst>
      <p:ext uri="{BB962C8B-B14F-4D97-AF65-F5344CB8AC3E}">
        <p14:creationId xmlns:p14="http://schemas.microsoft.com/office/powerpoint/2010/main" val="215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First testing system for RESTful w.s. by Chakrabarti and Kumar 2009 [4].</a:t>
            </a:r>
          </a:p>
          <a:p>
            <a:endParaRPr lang="fi-FI" dirty="0"/>
          </a:p>
          <a:p>
            <a:r>
              <a:rPr lang="fi-FI" dirty="0"/>
              <a:t>They developed a testing framework capable of</a:t>
            </a:r>
          </a:p>
          <a:p>
            <a:pPr lvl="1"/>
            <a:r>
              <a:rPr lang="fi-FI" dirty="0"/>
              <a:t>Functional/non-functional testing</a:t>
            </a:r>
          </a:p>
          <a:p>
            <a:pPr lvl="1"/>
            <a:r>
              <a:rPr lang="fi-FI" dirty="0"/>
              <a:t>Automatic test case generation</a:t>
            </a:r>
          </a:p>
          <a:p>
            <a:pPr lvl="1"/>
            <a:r>
              <a:rPr lang="fi-FI" dirty="0"/>
              <a:t>Extensible architecture by external plugins</a:t>
            </a:r>
          </a:p>
          <a:p>
            <a:pPr lvl="1"/>
            <a:r>
              <a:rPr lang="fi-FI" dirty="0"/>
              <a:t>Main contribution on test specification language that has many capabilities e.g. reusable, composable test cases.</a:t>
            </a:r>
          </a:p>
          <a:p>
            <a:pPr lvl="1"/>
            <a:endParaRPr lang="fi-FI" dirty="0"/>
          </a:p>
          <a:p>
            <a:r>
              <a:rPr lang="fi-FI" dirty="0"/>
              <a:t>Nowadays, many alternatives exist</a:t>
            </a:r>
          </a:p>
          <a:p>
            <a:endParaRPr lang="fi-FI" dirty="0"/>
          </a:p>
          <a:p>
            <a:pPr lvl="1"/>
            <a:endParaRPr lang="en-US" dirty="0"/>
          </a:p>
        </p:txBody>
      </p:sp>
      <p:pic>
        <p:nvPicPr>
          <p:cNvPr id="1035" name="Picture 11" descr="https://www.specflow.org/wp-content/uploads/2016/07/SF_Logo.png">
            <a:extLst>
              <a:ext uri="{FF2B5EF4-FFF2-40B4-BE49-F238E27FC236}">
                <a16:creationId xmlns:a16="http://schemas.microsoft.com/office/drawing/2014/main" id="{71BD6BBF-9DF1-41D6-82DA-355DE1F74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/>
          <a:stretch/>
        </p:blipFill>
        <p:spPr bwMode="auto">
          <a:xfrm>
            <a:off x="9359583" y="5040630"/>
            <a:ext cx="268859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it-obey.com/wp-content/uploads/2016/02/dyn_SoapUI_Header.png">
            <a:extLst>
              <a:ext uri="{FF2B5EF4-FFF2-40B4-BE49-F238E27FC236}">
                <a16:creationId xmlns:a16="http://schemas.microsoft.com/office/drawing/2014/main" id="{163B6990-EB84-4055-8F73-083AF073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36" y="5226050"/>
            <a:ext cx="2832417" cy="8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1BE32-7AF6-4951-A41D-B9BDC7F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r="9198" b="11150"/>
          <a:stretch/>
        </p:blipFill>
        <p:spPr>
          <a:xfrm>
            <a:off x="2208656" y="1333500"/>
            <a:ext cx="7774686" cy="424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CAD07-6165-490E-A249-7F2D67538257}"/>
              </a:ext>
            </a:extLst>
          </p:cNvPr>
          <p:cNvSpPr txBox="1"/>
          <p:nvPr/>
        </p:nvSpPr>
        <p:spPr>
          <a:xfrm>
            <a:off x="3161350" y="5849816"/>
            <a:ext cx="586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General architecture of TTR, Chakrabarti and Kumar 2009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Test-the-REST [4] – Use case testing of Book-List service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0E68D937-8316-4D1C-BE75-21FF1B7C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7979" r="24102" b="5744"/>
          <a:stretch/>
        </p:blipFill>
        <p:spPr>
          <a:xfrm>
            <a:off x="254781" y="2302950"/>
            <a:ext cx="4408659" cy="263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AA38C3B9-C0E3-46F6-9325-88D56EB04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t="10333" r="43438" b="11656"/>
          <a:stretch/>
        </p:blipFill>
        <p:spPr>
          <a:xfrm>
            <a:off x="5008490" y="3560250"/>
            <a:ext cx="3221110" cy="137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1A28BA15-38F4-407B-92AA-DC4F315F7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6090" r="40623" b="5483"/>
          <a:stretch/>
        </p:blipFill>
        <p:spPr>
          <a:xfrm>
            <a:off x="8574650" y="2115820"/>
            <a:ext cx="3339513" cy="287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2E61-8CF9-43BD-A9B8-FEFD274DA3C6}"/>
              </a:ext>
            </a:extLst>
          </p:cNvPr>
          <p:cNvSpPr txBox="1"/>
          <p:nvPr/>
        </p:nvSpPr>
        <p:spPr>
          <a:xfrm>
            <a:off x="9100214" y="5265099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then read the book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F296C-C12E-4F12-B302-A52364EAB788}"/>
              </a:ext>
            </a:extLst>
          </p:cNvPr>
          <p:cNvSpPr txBox="1"/>
          <p:nvPr/>
        </p:nvSpPr>
        <p:spPr>
          <a:xfrm>
            <a:off x="5821290" y="5265099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Read a book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4FD3E-9893-4B66-BA9E-F34DF038911D}"/>
              </a:ext>
            </a:extLst>
          </p:cNvPr>
          <p:cNvSpPr txBox="1"/>
          <p:nvPr/>
        </p:nvSpPr>
        <p:spPr>
          <a:xfrm>
            <a:off x="1484141" y="5265099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a book</a:t>
            </a:r>
          </a:p>
        </p:txBody>
      </p:sp>
    </p:spTree>
    <p:extLst>
      <p:ext uri="{BB962C8B-B14F-4D97-AF65-F5344CB8AC3E}">
        <p14:creationId xmlns:p14="http://schemas.microsoft.com/office/powerpoint/2010/main" val="3134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 -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Tested in in-house web service</a:t>
            </a:r>
          </a:p>
          <a:p>
            <a:r>
              <a:rPr lang="fi-FI" dirty="0"/>
              <a:t>200-300 test cases defined</a:t>
            </a:r>
          </a:p>
          <a:p>
            <a:r>
              <a:rPr lang="fi-FI" dirty="0"/>
              <a:t>Test execution takes 5 minutes</a:t>
            </a:r>
          </a:p>
          <a:p>
            <a:r>
              <a:rPr lang="fi-FI" dirty="0"/>
              <a:t>Weekly 5-10 test cases failed</a:t>
            </a:r>
            <a:r>
              <a:rPr lang="fi-FI" dirty="0">
                <a:solidFill>
                  <a:srgbClr val="002E8A"/>
                </a:solidFill>
              </a:rPr>
              <a:t> (It works!)</a:t>
            </a:r>
          </a:p>
          <a:p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Exhaustive test case generation performed</a:t>
            </a:r>
          </a:p>
          <a:p>
            <a:pPr lvl="1"/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42,067 test cases generated and 38,016 are failed</a:t>
            </a:r>
          </a:p>
          <a:p>
            <a:r>
              <a:rPr lang="fi-FI" dirty="0"/>
              <a:t>Only use case testing performed</a:t>
            </a:r>
          </a:p>
          <a:p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Inadequate quantitave data, they say it just works and useful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1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REST is all about resources – URIs</a:t>
            </a:r>
          </a:p>
          <a:p>
            <a:r>
              <a:rPr lang="fi-FI" dirty="0"/>
              <a:t>How to ensure every resource is reachable from the base resource</a:t>
            </a:r>
          </a:p>
          <a:p>
            <a:pPr lvl="1"/>
            <a:r>
              <a:rPr lang="fi-FI" dirty="0"/>
              <a:t>Presence of connectedness has practical implications</a:t>
            </a:r>
          </a:p>
          <a:p>
            <a:endParaRPr lang="fi-FI" dirty="0"/>
          </a:p>
          <a:p>
            <a:r>
              <a:rPr lang="fi-FI" dirty="0"/>
              <a:t>Chakrabarti and Rodriquez 2010 [6] propose an algorithm to test connectedness of RESTful w.s</a:t>
            </a:r>
          </a:p>
          <a:p>
            <a:r>
              <a:rPr lang="fi-FI" dirty="0"/>
              <a:t>A web service is </a:t>
            </a:r>
            <a:r>
              <a:rPr lang="fi-FI" dirty="0">
                <a:solidFill>
                  <a:srgbClr val="FF0000"/>
                </a:solidFill>
              </a:rPr>
              <a:t>connected</a:t>
            </a:r>
            <a:r>
              <a:rPr lang="fi-FI" dirty="0"/>
              <a:t>, </a:t>
            </a:r>
          </a:p>
          <a:p>
            <a:pPr lvl="1"/>
            <a:r>
              <a:rPr lang="fi-FI" dirty="0"/>
              <a:t>if there is </a:t>
            </a:r>
            <a:r>
              <a:rPr lang="fi-FI" u="sng" dirty="0"/>
              <a:t>one-to-one</a:t>
            </a:r>
            <a:r>
              <a:rPr lang="fi-FI" dirty="0"/>
              <a:t> mapping </a:t>
            </a:r>
          </a:p>
          <a:p>
            <a:pPr lvl="1"/>
            <a:r>
              <a:rPr lang="fi-FI" dirty="0"/>
              <a:t>between 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referenced URI list </a:t>
            </a:r>
            <a:r>
              <a:rPr lang="fi-FI" dirty="0"/>
              <a:t>and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visited URI list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1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Algorithm</a:t>
            </a:r>
          </a:p>
        </p:txBody>
      </p:sp>
      <p:pic>
        <p:nvPicPr>
          <p:cNvPr id="8" name="maingraph">
            <a:extLst>
              <a:ext uri="{FF2B5EF4-FFF2-40B4-BE49-F238E27FC236}">
                <a16:creationId xmlns:a16="http://schemas.microsoft.com/office/drawing/2014/main" id="{B5E175D0-271C-405D-83D8-6D3E1968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4248" r="1497" b="10410"/>
          <a:stretch/>
        </p:blipFill>
        <p:spPr>
          <a:xfrm>
            <a:off x="609600" y="1696742"/>
            <a:ext cx="10972800" cy="2302686"/>
          </a:xfrm>
          <a:prstGeom prst="rect">
            <a:avLst/>
          </a:prstGeom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2C2CA677-58D1-4C67-8279-DE6DC7E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7271"/>
            <a:ext cx="10972800" cy="20803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Analyze the PCG and generate an appropriate server-side resource scenario and a POST object graph (POG).</a:t>
            </a:r>
          </a:p>
          <a:p>
            <a:r>
              <a:rPr lang="en-US" sz="2400" dirty="0"/>
              <a:t>Generate reference URI list from the POG.</a:t>
            </a:r>
          </a:p>
          <a:p>
            <a:r>
              <a:rPr lang="en-US" sz="2400" dirty="0"/>
              <a:t>Generate visited URI list by doing a DFS on the webservice (GET request on base URI -&gt; extract URIs on the response -&gt; </a:t>
            </a:r>
            <a:r>
              <a:rPr lang="en-US" sz="2400" dirty="0" err="1"/>
              <a:t>recurse</a:t>
            </a:r>
            <a:r>
              <a:rPr lang="en-US" sz="2400" dirty="0"/>
              <a:t>).</a:t>
            </a:r>
          </a:p>
          <a:p>
            <a:r>
              <a:rPr lang="en-US" sz="2400" dirty="0"/>
              <a:t>Compare “Reference URI” and “Visited URI”.</a:t>
            </a:r>
          </a:p>
          <a:p>
            <a:endParaRPr lang="en-US" sz="2400" dirty="0"/>
          </a:p>
        </p:txBody>
      </p:sp>
      <p:pic>
        <p:nvPicPr>
          <p:cNvPr id="15" name="sol">
            <a:extLst>
              <a:ext uri="{FF2B5EF4-FFF2-40B4-BE49-F238E27FC236}">
                <a16:creationId xmlns:a16="http://schemas.microsoft.com/office/drawing/2014/main" id="{F7440309-7E14-4050-AFAC-6147B35AC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3" y="1267359"/>
            <a:ext cx="2705825" cy="315098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rta">
            <a:extLst>
              <a:ext uri="{FF2B5EF4-FFF2-40B4-BE49-F238E27FC236}">
                <a16:creationId xmlns:a16="http://schemas.microsoft.com/office/drawing/2014/main" id="{8DCEB1A6-351F-4488-B6B2-34229983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48" y="1261616"/>
            <a:ext cx="3857646" cy="31509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sag" descr="Screen Clipping">
            <a:extLst>
              <a:ext uri="{FF2B5EF4-FFF2-40B4-BE49-F238E27FC236}">
                <a16:creationId xmlns:a16="http://schemas.microsoft.com/office/drawing/2014/main" id="{825AC004-D093-495C-BA1D-7BC0768C3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43" y="1194595"/>
            <a:ext cx="3894157" cy="364267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referencelist" descr="Screen Clipping">
            <a:extLst>
              <a:ext uri="{FF2B5EF4-FFF2-40B4-BE49-F238E27FC236}">
                <a16:creationId xmlns:a16="http://schemas.microsoft.com/office/drawing/2014/main" id="{5FE28DA0-50B2-42D4-A6D4-2A85CA8B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0" y="1425810"/>
            <a:ext cx="6035820" cy="295428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Experiments conducted in in-house prototype called </a:t>
            </a:r>
            <a:r>
              <a:rPr lang="fi-FI" i="1" dirty="0"/>
              <a:t>eblog.</a:t>
            </a:r>
          </a:p>
          <a:p>
            <a:r>
              <a:rPr lang="fi-FI" dirty="0"/>
              <a:t>The approach can detect whether if a web service is </a:t>
            </a:r>
            <a:r>
              <a:rPr lang="fi-FI" i="1" dirty="0"/>
              <a:t>connected</a:t>
            </a:r>
            <a:r>
              <a:rPr lang="fi-FI" dirty="0"/>
              <a:t> or not.</a:t>
            </a:r>
          </a:p>
          <a:p>
            <a:r>
              <a:rPr lang="fi-FI" dirty="0"/>
              <a:t>Not so detailed experiment conducted</a:t>
            </a:r>
          </a:p>
          <a:p>
            <a:pPr lvl="1"/>
            <a:r>
              <a:rPr lang="fi-FI" dirty="0"/>
              <a:t>No performance measurements, comparison etc.</a:t>
            </a:r>
          </a:p>
          <a:p>
            <a:r>
              <a:rPr lang="fi-FI" dirty="0"/>
              <a:t>There are a few alternatives: Xenu, LinkTiger, Audisto</a:t>
            </a:r>
          </a:p>
          <a:p>
            <a:pPr lvl="1"/>
            <a:r>
              <a:rPr lang="fi-FI" dirty="0"/>
              <a:t>Seems immature compared to existing alternatives</a:t>
            </a:r>
          </a:p>
          <a:p>
            <a:pPr lvl="1"/>
            <a:r>
              <a:rPr lang="fi-FI" dirty="0"/>
              <a:t>Not production ready!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60DB-16D3-4F94-B3BB-B6CEBB58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0" y="0"/>
            <a:ext cx="101888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FF809-0874-49FF-BC72-4AA8D6F1FCB2}"/>
              </a:ext>
            </a:extLst>
          </p:cNvPr>
          <p:cNvSpPr/>
          <p:nvPr/>
        </p:nvSpPr>
        <p:spPr>
          <a:xfrm>
            <a:off x="3063240" y="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BAD83-B8CA-49B9-9912-C13D34C6CBAF}"/>
              </a:ext>
            </a:extLst>
          </p:cNvPr>
          <p:cNvSpPr/>
          <p:nvPr/>
        </p:nvSpPr>
        <p:spPr>
          <a:xfrm>
            <a:off x="4815840" y="1524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5F037-9469-4BD6-9362-4B1D3EDDE8A2}"/>
              </a:ext>
            </a:extLst>
          </p:cNvPr>
          <p:cNvSpPr/>
          <p:nvPr/>
        </p:nvSpPr>
        <p:spPr>
          <a:xfrm>
            <a:off x="6553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1173F-7CBA-4AF8-B2A4-98DA7872F917}"/>
              </a:ext>
            </a:extLst>
          </p:cNvPr>
          <p:cNvSpPr/>
          <p:nvPr/>
        </p:nvSpPr>
        <p:spPr>
          <a:xfrm>
            <a:off x="8077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49AE2-AC38-431A-A72F-3AAF9976BF25}"/>
              </a:ext>
            </a:extLst>
          </p:cNvPr>
          <p:cNvSpPr/>
          <p:nvPr/>
        </p:nvSpPr>
        <p:spPr>
          <a:xfrm>
            <a:off x="9616440" y="15240"/>
            <a:ext cx="1539240" cy="684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C9CA6-7FF9-47D7-AD15-A397D4B62440}"/>
              </a:ext>
            </a:extLst>
          </p:cNvPr>
          <p:cNvSpPr/>
          <p:nvPr/>
        </p:nvSpPr>
        <p:spPr>
          <a:xfrm>
            <a:off x="3078480" y="5013960"/>
            <a:ext cx="807720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Test-the-rest: An approach to testing RESTful web services[4]</a:t>
            </a:r>
          </a:p>
          <a:p>
            <a:r>
              <a:rPr lang="en-US" dirty="0">
                <a:solidFill>
                  <a:schemeClr val="tx1"/>
                </a:solidFill>
              </a:rPr>
              <a:t>Connectedness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[6]</a:t>
            </a:r>
          </a:p>
          <a:p>
            <a:r>
              <a:rPr lang="en-US" dirty="0">
                <a:solidFill>
                  <a:schemeClr val="tx1"/>
                </a:solidFill>
              </a:rPr>
              <a:t>Model-based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using UML protocol state machines[7]</a:t>
            </a:r>
          </a:p>
          <a:p>
            <a:r>
              <a:rPr lang="en-US" dirty="0">
                <a:solidFill>
                  <a:schemeClr val="tx1"/>
                </a:solidFill>
              </a:rPr>
              <a:t>REST service testing based on inferred XML schemas[8]</a:t>
            </a:r>
          </a:p>
          <a:p>
            <a:r>
              <a:rPr lang="en-US" dirty="0">
                <a:solidFill>
                  <a:schemeClr val="tx1"/>
                </a:solidFill>
              </a:rPr>
              <a:t>RESTful API automated test case generation[9]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Outline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Lack of evaluation in SOA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5431-85B8-4AB5-90A3-9DE798D4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9" t="436" r="6874" b="7359"/>
          <a:stretch/>
        </p:blipFill>
        <p:spPr>
          <a:xfrm>
            <a:off x="3243445" y="1295075"/>
            <a:ext cx="5110170" cy="515047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2E3D5-6100-4B70-950A-FD160C95A085}"/>
              </a:ext>
            </a:extLst>
          </p:cNvPr>
          <p:cNvSpPr txBox="1"/>
          <p:nvPr/>
        </p:nvSpPr>
        <p:spPr>
          <a:xfrm>
            <a:off x="4673446" y="6488668"/>
            <a:ext cx="225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Bozkurt et al. 2008 [5]</a:t>
            </a:r>
          </a:p>
        </p:txBody>
      </p:sp>
    </p:spTree>
    <p:extLst>
      <p:ext uri="{BB962C8B-B14F-4D97-AF65-F5344CB8AC3E}">
        <p14:creationId xmlns:p14="http://schemas.microsoft.com/office/powerpoint/2010/main" val="827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Conclusion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597671"/>
            <a:ext cx="10972800" cy="4958112"/>
          </a:xfrm>
        </p:spPr>
        <p:txBody>
          <a:bodyPr>
            <a:normAutofit/>
          </a:bodyPr>
          <a:lstStyle/>
          <a:p>
            <a:r>
              <a:rPr lang="fi-FI" dirty="0"/>
              <a:t>There is no one size-fits ALL solution</a:t>
            </a:r>
          </a:p>
          <a:p>
            <a:r>
              <a:rPr lang="fi-FI" dirty="0"/>
              <a:t>Most of the evaluation of the testing systems are lacking</a:t>
            </a:r>
          </a:p>
          <a:p>
            <a:r>
              <a:rPr lang="fi-FI" dirty="0"/>
              <a:t>More standard way is needed!</a:t>
            </a:r>
          </a:p>
          <a:p>
            <a:pPr lvl="1"/>
            <a:r>
              <a:rPr lang="fi-FI" dirty="0"/>
              <a:t>Common test bed services as a benchmark</a:t>
            </a:r>
          </a:p>
          <a:p>
            <a:pPr lvl="1"/>
            <a:r>
              <a:rPr lang="fi-FI" dirty="0"/>
              <a:t>Performance measurements</a:t>
            </a:r>
          </a:p>
          <a:p>
            <a:pPr lvl="1"/>
            <a:r>
              <a:rPr lang="fi-FI" dirty="0"/>
              <a:t>Open source it!</a:t>
            </a:r>
          </a:p>
          <a:p>
            <a:pPr lvl="1"/>
            <a:r>
              <a:rPr lang="fi-FI" dirty="0"/>
              <a:t>Do not re-invent the wheel, try to use open source applications and build on top of it e.g. SOAPUI</a:t>
            </a:r>
          </a:p>
          <a:p>
            <a:r>
              <a:rPr lang="fi-FI" dirty="0"/>
              <a:t>Machine learning gets in use, which will lead to new research directions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4829" y="1497625"/>
            <a:ext cx="4182209" cy="10668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002E8A"/>
                </a:solidFill>
              </a:rPr>
              <a:t>Thank you for listening!</a:t>
            </a:r>
            <a:endParaRPr lang="en-US" sz="3200" dirty="0">
              <a:solidFill>
                <a:srgbClr val="002E8A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0969" y="2713891"/>
            <a:ext cx="2529255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fi-FI" dirty="0"/>
              <a:t>[1]</a:t>
            </a:r>
          </a:p>
          <a:p>
            <a:pPr marL="109728" indent="0" algn="just">
              <a:buNone/>
            </a:pPr>
            <a:r>
              <a:rPr lang="fi-FI" dirty="0"/>
              <a:t>[2]</a:t>
            </a:r>
          </a:p>
          <a:p>
            <a:pPr marL="109728" indent="0" algn="just">
              <a:buNone/>
            </a:pPr>
            <a:r>
              <a:rPr lang="fi-FI" dirty="0"/>
              <a:t>[3]</a:t>
            </a:r>
          </a:p>
          <a:p>
            <a:pPr marL="109728" indent="0" algn="just">
              <a:buNone/>
            </a:pPr>
            <a:r>
              <a:rPr lang="fi-FI" dirty="0"/>
              <a:t>[4]</a:t>
            </a:r>
          </a:p>
          <a:p>
            <a:pPr marL="109728" indent="0" algn="just">
              <a:buNone/>
            </a:pPr>
            <a:r>
              <a:rPr lang="fi-FI" dirty="0"/>
              <a:t>[5]</a:t>
            </a:r>
          </a:p>
          <a:p>
            <a:pPr marL="109728" indent="0" algn="just">
              <a:buNone/>
            </a:pPr>
            <a:r>
              <a:rPr lang="fi-FI" dirty="0"/>
              <a:t>[6]</a:t>
            </a:r>
          </a:p>
          <a:p>
            <a:pPr marL="109728" indent="0" algn="just">
              <a:buNone/>
            </a:pPr>
            <a:r>
              <a:rPr lang="fi-FI" dirty="0"/>
              <a:t>[7]</a:t>
            </a:r>
          </a:p>
          <a:p>
            <a:pPr marL="109728" indent="0" algn="just">
              <a:buNone/>
            </a:pPr>
            <a:r>
              <a:rPr lang="fi-FI" dirty="0"/>
              <a:t>[8]</a:t>
            </a:r>
          </a:p>
          <a:p>
            <a:pPr marL="109728" indent="0" algn="just">
              <a:buNone/>
            </a:pPr>
            <a:r>
              <a:rPr lang="fi-FI" dirty="0"/>
              <a:t>[9]</a:t>
            </a:r>
          </a:p>
          <a:p>
            <a:pPr marL="109728" indent="0" algn="just">
              <a:buNone/>
            </a:pPr>
            <a:r>
              <a:rPr lang="fi-FI" dirty="0"/>
              <a:t>[10]</a:t>
            </a:r>
          </a:p>
          <a:p>
            <a:pPr marL="109728" indent="0" algn="just">
              <a:buNone/>
            </a:pPr>
            <a:endParaRPr lang="fi-FI" dirty="0"/>
          </a:p>
          <a:p>
            <a:pPr marL="109728" indent="0" algn="just">
              <a:buNone/>
            </a:pPr>
            <a:endParaRPr lang="fi-FI" dirty="0"/>
          </a:p>
          <a:p>
            <a:pPr marL="109728" indent="0" algn="just">
              <a:buNone/>
            </a:pPr>
            <a:endParaRPr lang="fi-FI" dirty="0"/>
          </a:p>
          <a:p>
            <a:pPr marL="109728" indent="0" algn="just">
              <a:buNone/>
            </a:pPr>
            <a:endParaRPr lang="fi-FI" dirty="0"/>
          </a:p>
          <a:p>
            <a:pPr marL="109728" indent="0" algn="just">
              <a:buNone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Bugs are nature of software 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helps to find defects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Ensures,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Quality of the product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performance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consuming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challenges varies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is important!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9830B3-2574-47F1-9F52-CD0CAED13335}"/>
              </a:ext>
            </a:extLst>
          </p:cNvPr>
          <p:cNvGrpSpPr/>
          <p:nvPr/>
        </p:nvGrpSpPr>
        <p:grpSpPr>
          <a:xfrm>
            <a:off x="7091162" y="2180069"/>
            <a:ext cx="4730516" cy="3779519"/>
            <a:chOff x="5539740" y="1196340"/>
            <a:chExt cx="6307856" cy="4930139"/>
          </a:xfrm>
        </p:grpSpPr>
        <p:pic>
          <p:nvPicPr>
            <p:cNvPr id="1030" name="Picture 6" descr="http://www.outworx.com/assets/images/bg/qa-process.png">
              <a:extLst>
                <a:ext uri="{FF2B5EF4-FFF2-40B4-BE49-F238E27FC236}">
                  <a16:creationId xmlns:a16="http://schemas.microsoft.com/office/drawing/2014/main" id="{24CB063C-F48E-48BF-B562-32E2BAD5B4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 t="8364" r="4524" b="9084"/>
            <a:stretch/>
          </p:blipFill>
          <p:spPr bwMode="auto">
            <a:xfrm>
              <a:off x="5539740" y="1196340"/>
              <a:ext cx="5775960" cy="493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002982-F2AB-4508-BE4F-A75514D63212}"/>
                </a:ext>
              </a:extLst>
            </p:cNvPr>
            <p:cNvGrpSpPr/>
            <p:nvPr/>
          </p:nvGrpSpPr>
          <p:grpSpPr>
            <a:xfrm>
              <a:off x="9572224" y="1575777"/>
              <a:ext cx="2275372" cy="2509292"/>
              <a:chOff x="1159744" y="2063457"/>
              <a:chExt cx="2275372" cy="25092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0C055F-DC8F-49BB-BE1D-488BEAE05522}"/>
                  </a:ext>
                </a:extLst>
              </p:cNvPr>
              <p:cNvSpPr/>
              <p:nvPr/>
            </p:nvSpPr>
            <p:spPr>
              <a:xfrm>
                <a:off x="1287028" y="2766060"/>
                <a:ext cx="2133600" cy="18066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F3ED1CB-0CDC-4802-A1E9-0CFE9A2131BF}"/>
                  </a:ext>
                </a:extLst>
              </p:cNvPr>
              <p:cNvGrpSpPr/>
              <p:nvPr/>
            </p:nvGrpSpPr>
            <p:grpSpPr>
              <a:xfrm>
                <a:off x="1159744" y="2063457"/>
                <a:ext cx="2275372" cy="2509292"/>
                <a:chOff x="9622255" y="1548358"/>
                <a:chExt cx="2275372" cy="2509292"/>
              </a:xfrm>
            </p:grpSpPr>
            <p:pic>
              <p:nvPicPr>
                <p:cNvPr id="7" name="Picture 6" descr="http://www.outworx.com/assets/images/bg/qa-process.png">
                  <a:extLst>
                    <a:ext uri="{FF2B5EF4-FFF2-40B4-BE49-F238E27FC236}">
                      <a16:creationId xmlns:a16="http://schemas.microsoft.com/office/drawing/2014/main" id="{3E55D784-84C8-4E31-8CDE-989702F072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28498" r="4523" b="53331"/>
                <a:stretch/>
              </p:blipFill>
              <p:spPr bwMode="auto">
                <a:xfrm>
                  <a:off x="9682212" y="1548358"/>
                  <a:ext cx="2215415" cy="2075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http://www.outworx.com/assets/images/bg/qa-process.png">
                  <a:extLst>
                    <a:ext uri="{FF2B5EF4-FFF2-40B4-BE49-F238E27FC236}">
                      <a16:creationId xmlns:a16="http://schemas.microsoft.com/office/drawing/2014/main" id="{A7F5FD50-6904-4235-AFD4-D010752D0D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49057" r="4523" b="47420"/>
                <a:stretch/>
              </p:blipFill>
              <p:spPr bwMode="auto">
                <a:xfrm>
                  <a:off x="9622255" y="3655288"/>
                  <a:ext cx="2215415" cy="4023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82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Canfora and Di Penta 2006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Functional testing: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Non-functional testing: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Levels</a:t>
            </a:r>
          </a:p>
        </p:txBody>
      </p:sp>
      <p:pic>
        <p:nvPicPr>
          <p:cNvPr id="1026" name="Picture 2" descr="http://www.testbytes.net/wp-content/uploads/2015/01/testbytes-blog.jpg">
            <a:extLst>
              <a:ext uri="{FF2B5EF4-FFF2-40B4-BE49-F238E27FC236}">
                <a16:creationId xmlns:a16="http://schemas.microsoft.com/office/drawing/2014/main" id="{1C85763B-9C2B-4AC0-8993-C509FF8DE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7029" r="8080"/>
          <a:stretch/>
        </p:blipFill>
        <p:spPr bwMode="auto">
          <a:xfrm>
            <a:off x="6659880" y="1563598"/>
            <a:ext cx="4419600" cy="345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Sanity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Interoperability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 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Functional testing</a:t>
            </a:r>
          </a:p>
        </p:txBody>
      </p:sp>
      <p:pic>
        <p:nvPicPr>
          <p:cNvPr id="6146" name="Picture 2" descr="http://www.jubileehalltrust.org/wp-content/uploads/3663PL1.jpg">
            <a:extLst>
              <a:ext uri="{FF2B5EF4-FFF2-40B4-BE49-F238E27FC236}">
                <a16:creationId xmlns:a16="http://schemas.microsoft.com/office/drawing/2014/main" id="{63D4E0D5-58C0-4EA9-B963-D83482BA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 t="29055" r="8944" b="6022"/>
          <a:stretch/>
        </p:blipFill>
        <p:spPr bwMode="auto">
          <a:xfrm>
            <a:off x="6313170" y="1652042"/>
            <a:ext cx="5222744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Volume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Non-functional testing</a:t>
            </a:r>
          </a:p>
        </p:txBody>
      </p:sp>
      <p:pic>
        <p:nvPicPr>
          <p:cNvPr id="5122" name="Picture 2" descr="https://media.buzzle.com/media/images/illustrations/careers/engineers/300-610334-functional-vs-non-functional-testing.jpg">
            <a:extLst>
              <a:ext uri="{FF2B5EF4-FFF2-40B4-BE49-F238E27FC236}">
                <a16:creationId xmlns:a16="http://schemas.microsoft.com/office/drawing/2014/main" id="{DEE9FB99-542A-47C1-8A86-66843233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/>
          <a:stretch/>
        </p:blipFill>
        <p:spPr bwMode="auto">
          <a:xfrm>
            <a:off x="6457950" y="1681708"/>
            <a:ext cx="512445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Regression</a:t>
            </a:r>
            <a:r>
              <a:rPr lang="en-US" i="1" dirty="0">
                <a:solidFill>
                  <a:schemeClr val="tx1"/>
                </a:solidFill>
              </a:rPr>
              <a:t> testing is a type of software testing which verifies that software which was previously developed and tested still performs the same way after it was changed or interfaced with other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Regression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2B6ADA-E350-4357-98F9-8DB19ACD8D73}"/>
              </a:ext>
            </a:extLst>
          </p:cNvPr>
          <p:cNvGrpSpPr/>
          <p:nvPr/>
        </p:nvGrpSpPr>
        <p:grpSpPr>
          <a:xfrm>
            <a:off x="8629650" y="1333500"/>
            <a:ext cx="3162300" cy="5206911"/>
            <a:chOff x="4751070" y="562748"/>
            <a:chExt cx="3162300" cy="5206911"/>
          </a:xfrm>
        </p:grpSpPr>
        <p:pic>
          <p:nvPicPr>
            <p:cNvPr id="4098" name="Picture 2" descr="Test Regression">
              <a:extLst>
                <a:ext uri="{FF2B5EF4-FFF2-40B4-BE49-F238E27FC236}">
                  <a16:creationId xmlns:a16="http://schemas.microsoft.com/office/drawing/2014/main" id="{2DD1A2A1-478D-4D2E-9FC8-62006DAA5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070" y="562748"/>
              <a:ext cx="3162300" cy="3514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DE4EF3-8ADE-4C38-A752-90698F6907FC}"/>
                </a:ext>
              </a:extLst>
            </p:cNvPr>
            <p:cNvSpPr txBox="1"/>
            <p:nvPr/>
          </p:nvSpPr>
          <p:spPr>
            <a:xfrm>
              <a:off x="4977765" y="4292331"/>
              <a:ext cx="29356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Regression</a:t>
              </a:r>
            </a:p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“When you fix one bug, you introduce several newer bugs.”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2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Integration </a:t>
            </a:r>
            <a:r>
              <a:rPr lang="en-US" i="1" dirty="0">
                <a:solidFill>
                  <a:schemeClr val="tx1"/>
                </a:solidFill>
              </a:rPr>
              <a:t>testing is the phase in software testing in which individual software modules are combined and tested as a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Integration testing</a:t>
            </a:r>
          </a:p>
        </p:txBody>
      </p:sp>
      <p:pic>
        <p:nvPicPr>
          <p:cNvPr id="7" name="Picture 2" descr="https://www.techwell.com/sites/default/files/stories/images/cropped_teasers/Beth%20Romanik/2017/testing-integration.png">
            <a:extLst>
              <a:ext uri="{FF2B5EF4-FFF2-40B4-BE49-F238E27FC236}">
                <a16:creationId xmlns:a16="http://schemas.microsoft.com/office/drawing/2014/main" id="{EF7B21EA-C36A-446E-A273-23E9E847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0" y="1871662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</a:t>
            </a:r>
          </a:p>
          <a:p>
            <a:r>
              <a:rPr lang="en-US" dirty="0">
                <a:solidFill>
                  <a:schemeClr val="tx1"/>
                </a:solidFill>
              </a:rPr>
              <a:t>Not a </a:t>
            </a:r>
            <a:r>
              <a:rPr lang="en-US" dirty="0">
                <a:solidFill>
                  <a:srgbClr val="FF0000"/>
                </a:solidFill>
              </a:rPr>
              <a:t>protocol, </a:t>
            </a:r>
            <a:r>
              <a:rPr lang="en-US" dirty="0">
                <a:solidFill>
                  <a:schemeClr val="tx1"/>
                </a:solidFill>
              </a:rPr>
              <a:t>but an </a:t>
            </a:r>
            <a:r>
              <a:rPr lang="en-US" dirty="0">
                <a:solidFill>
                  <a:srgbClr val="002E8A"/>
                </a:solidFill>
              </a:rPr>
              <a:t>architectural  guideline</a:t>
            </a:r>
          </a:p>
          <a:p>
            <a:r>
              <a:rPr lang="en-US" i="1" dirty="0">
                <a:solidFill>
                  <a:schemeClr val="tx1"/>
                </a:solidFill>
              </a:rPr>
              <a:t>Stateless</a:t>
            </a:r>
          </a:p>
          <a:p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What is REST?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A584C-D5FC-4F0E-A951-35CFA167D80C}"/>
              </a:ext>
            </a:extLst>
          </p:cNvPr>
          <p:cNvGrpSpPr/>
          <p:nvPr/>
        </p:nvGrpSpPr>
        <p:grpSpPr>
          <a:xfrm>
            <a:off x="121920" y="3204945"/>
            <a:ext cx="6376441" cy="3078907"/>
            <a:chOff x="1767265" y="3252343"/>
            <a:chExt cx="6376441" cy="307890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4D7C0F0-94CF-4097-A704-3364B3894B55}"/>
                </a:ext>
              </a:extLst>
            </p:cNvPr>
            <p:cNvSpPr/>
            <p:nvPr/>
          </p:nvSpPr>
          <p:spPr>
            <a:xfrm>
              <a:off x="3836906" y="3837272"/>
              <a:ext cx="1935480" cy="2016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0A7336-D12C-4F53-A3B7-5DBBCC97957B}"/>
                </a:ext>
              </a:extLst>
            </p:cNvPr>
            <p:cNvSpPr txBox="1"/>
            <p:nvPr/>
          </p:nvSpPr>
          <p:spPr>
            <a:xfrm>
              <a:off x="4383697" y="3252343"/>
              <a:ext cx="841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URIs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E8ADF3-0437-4A56-B505-8D92263006C4}"/>
                </a:ext>
              </a:extLst>
            </p:cNvPr>
            <p:cNvSpPr txBox="1"/>
            <p:nvPr/>
          </p:nvSpPr>
          <p:spPr>
            <a:xfrm>
              <a:off x="1767265" y="5359362"/>
              <a:ext cx="20848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    PUT POST DELETE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1149B1-FB5D-4B19-9DEA-999F02ED0FEC}"/>
                </a:ext>
              </a:extLst>
            </p:cNvPr>
            <p:cNvSpPr txBox="1"/>
            <p:nvPr/>
          </p:nvSpPr>
          <p:spPr>
            <a:xfrm>
              <a:off x="5872945" y="5377143"/>
              <a:ext cx="2270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JSON  XML HTML JPG 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50789F-A142-4C24-96F4-760A7F6A2513}"/>
              </a:ext>
            </a:extLst>
          </p:cNvPr>
          <p:cNvSpPr txBox="1"/>
          <p:nvPr/>
        </p:nvSpPr>
        <p:spPr>
          <a:xfrm>
            <a:off x="7084464" y="3728914"/>
            <a:ext cx="5026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	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</a:t>
            </a:r>
            <a:r>
              <a:rPr lang="en-US" sz="2800" dirty="0" err="1"/>
              <a:t>products?k</a:t>
            </a:r>
            <a:r>
              <a:rPr lang="en-US" sz="2800" dirty="0"/>
              <a:t>=v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/products/{id}/price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	/products/{id}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A683C-1041-4F15-8408-A08A16A26E0E}"/>
              </a:ext>
            </a:extLst>
          </p:cNvPr>
          <p:cNvCxnSpPr/>
          <p:nvPr/>
        </p:nvCxnSpPr>
        <p:spPr>
          <a:xfrm>
            <a:off x="6422161" y="3429000"/>
            <a:ext cx="0" cy="32314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1177</Words>
  <Application>Microsoft Office PowerPoint</Application>
  <PresentationFormat>Widescreen</PresentationFormat>
  <Paragraphs>203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DejaVu Sans Mono</vt:lpstr>
      <vt:lpstr>Georgia</vt:lpstr>
      <vt:lpstr>Wingdings 2</vt:lpstr>
      <vt:lpstr>Training presentation</vt:lpstr>
      <vt:lpstr>Testing and Verification of RESTful Web Services</vt:lpstr>
      <vt:lpstr>Outline</vt:lpstr>
      <vt:lpstr>Testing is important!</vt:lpstr>
      <vt:lpstr>Testing Levels</vt:lpstr>
      <vt:lpstr>Functional testing</vt:lpstr>
      <vt:lpstr>Non-functional testing</vt:lpstr>
      <vt:lpstr>Regression testing</vt:lpstr>
      <vt:lpstr>Integration testing</vt:lpstr>
      <vt:lpstr>What is REST?</vt:lpstr>
      <vt:lpstr>Why REST</vt:lpstr>
      <vt:lpstr>Testing challenges in REST</vt:lpstr>
      <vt:lpstr>Test-the-REST [4]</vt:lpstr>
      <vt:lpstr>Test-the-REST [4]</vt:lpstr>
      <vt:lpstr>Test-the-REST [4] – Use case testing of Book-List service</vt:lpstr>
      <vt:lpstr>Test-the-REST [4] - Results</vt:lpstr>
      <vt:lpstr>Connectedness testing [6]</vt:lpstr>
      <vt:lpstr>Connectedness testing [6] - Algorithm</vt:lpstr>
      <vt:lpstr>Connectedness testing [6] - Result</vt:lpstr>
      <vt:lpstr>PowerPoint Presentation</vt:lpstr>
      <vt:lpstr>Lack of evaluation in SOA testing</vt:lpstr>
      <vt:lpstr>Conclusion</vt:lpstr>
      <vt:lpstr>Thank you for listening!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2017-11-26T16:19:44Z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