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2" r:id="rId7"/>
    <p:sldId id="265" r:id="rId8"/>
    <p:sldId id="259" r:id="rId9"/>
    <p:sldId id="263" r:id="rId10"/>
    <p:sldId id="264" r:id="rId11"/>
    <p:sldId id="257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4D56BD-D8B5-4305-B02E-531746DA0296}" v="1" dt="2022-03-23T14:50:38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D21F-DA3F-49B1-930E-D0C7365C1B87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FB34-2CD3-4C5C-B38E-83EA755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7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D21F-DA3F-49B1-930E-D0C7365C1B87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FB34-2CD3-4C5C-B38E-83EA755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D21F-DA3F-49B1-930E-D0C7365C1B87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FB34-2CD3-4C5C-B38E-83EA755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6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D21F-DA3F-49B1-930E-D0C7365C1B87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FB34-2CD3-4C5C-B38E-83EA755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9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D21F-DA3F-49B1-930E-D0C7365C1B87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FB34-2CD3-4C5C-B38E-83EA755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0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D21F-DA3F-49B1-930E-D0C7365C1B87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FB34-2CD3-4C5C-B38E-83EA755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0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D21F-DA3F-49B1-930E-D0C7365C1B87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FB34-2CD3-4C5C-B38E-83EA755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5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D21F-DA3F-49B1-930E-D0C7365C1B87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FB34-2CD3-4C5C-B38E-83EA755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D21F-DA3F-49B1-930E-D0C7365C1B87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FB34-2CD3-4C5C-B38E-83EA755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D21F-DA3F-49B1-930E-D0C7365C1B87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FB34-2CD3-4C5C-B38E-83EA755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0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D21F-DA3F-49B1-930E-D0C7365C1B87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FB34-2CD3-4C5C-B38E-83EA755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FD21F-DA3F-49B1-930E-D0C7365C1B87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FB34-2CD3-4C5C-B38E-83EA755A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0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Bundle Storage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Tomko</a:t>
            </a:r>
          </a:p>
        </p:txBody>
      </p:sp>
    </p:spTree>
    <p:extLst>
      <p:ext uri="{BB962C8B-B14F-4D97-AF65-F5344CB8AC3E}">
        <p14:creationId xmlns:p14="http://schemas.microsoft.com/office/powerpoint/2010/main" val="1730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44" y="-99603"/>
            <a:ext cx="10515600" cy="1325563"/>
          </a:xfrm>
        </p:spPr>
        <p:txBody>
          <a:bodyPr/>
          <a:lstStyle/>
          <a:p>
            <a:r>
              <a:rPr lang="en-US" dirty="0"/>
              <a:t>4096-Byte Segment on Disk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551952" y="2103783"/>
            <a:ext cx="5828970" cy="44823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Bundle Data (4084 bytes)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551952" y="939448"/>
            <a:ext cx="5828970" cy="573023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Bundle Size Bytes (64-bit little endian)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551952" y="1530760"/>
            <a:ext cx="5828970" cy="573023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Segment ID (32-bit little endian)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26581" y="807387"/>
            <a:ext cx="41409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“Next Segment ID” of UINT32_MAX denotes the last segment of the bundle.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bundle is deleted from disk by writing UINT64_MAX to </a:t>
            </a:r>
            <a:r>
              <a:rPr lang="en-US" dirty="0" err="1"/>
              <a:t>bundleSizeBytes</a:t>
            </a:r>
            <a:r>
              <a:rPr lang="en-US" dirty="0"/>
              <a:t> of first logical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first segment of a bundle has a bundle size value that is not UINT64_MAX.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Assigned Custody ID present/duplicated for every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rules enable restoring/rebuilding the “Segment Allocator Data Structure” and the “Bundle Bookkeeping Data Structures” from disk after reboot or power loss, which is currently implemented in the code.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3D2A915-4AAC-40D3-8472-D1531A3DB59F}"/>
              </a:ext>
            </a:extLst>
          </p:cNvPr>
          <p:cNvSpPr/>
          <p:nvPr/>
        </p:nvSpPr>
        <p:spPr>
          <a:xfrm>
            <a:off x="551952" y="2122072"/>
            <a:ext cx="5828970" cy="573023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Assigned Custody Id(64-bit little endian)</a:t>
            </a:r>
          </a:p>
        </p:txBody>
      </p:sp>
    </p:spTree>
    <p:extLst>
      <p:ext uri="{BB962C8B-B14F-4D97-AF65-F5344CB8AC3E}">
        <p14:creationId xmlns:p14="http://schemas.microsoft.com/office/powerpoint/2010/main" val="411633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given specified set of available destination node IDs, find (from these IDs) the bundle that has the highest priority (00 = bulk, 01 = normal, 10 = expedited) with the lowest “absolute expiration time”.  A higher priority bundle will always be chosen over a “lower priority bundle that is about to expire”.</a:t>
            </a:r>
          </a:p>
          <a:p>
            <a:r>
              <a:rPr lang="en-US" dirty="0"/>
              <a:t>Read bundle metadata, part of the bundle, or all of the bundle.</a:t>
            </a:r>
          </a:p>
          <a:p>
            <a:r>
              <a:rPr lang="en-US" dirty="0"/>
              <a:t>After reading, optionally mark the bundle on the disk for deletion (mark it over-writeable).</a:t>
            </a:r>
          </a:p>
          <a:p>
            <a:r>
              <a:rPr lang="en-US"/>
              <a:t>Optionally restore </a:t>
            </a:r>
            <a:r>
              <a:rPr lang="en-US" dirty="0"/>
              <a:t>from disk in event of program restart.</a:t>
            </a:r>
          </a:p>
        </p:txBody>
      </p:sp>
    </p:spTree>
    <p:extLst>
      <p:ext uri="{BB962C8B-B14F-4D97-AF65-F5344CB8AC3E}">
        <p14:creationId xmlns:p14="http://schemas.microsoft.com/office/powerpoint/2010/main" val="254051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given bundle, instantly reserve the necessary amount of 4KB segments required to store the bundle using the “Segment Allocator”.</a:t>
            </a:r>
          </a:p>
          <a:p>
            <a:r>
              <a:rPr lang="en-US" dirty="0"/>
              <a:t>When the user of the storage is ready, write all or part of the bundle to disk.</a:t>
            </a:r>
          </a:p>
          <a:p>
            <a:r>
              <a:rPr lang="en-US" dirty="0"/>
              <a:t>When the bundle is completely written to disk, update the internal “Bundle Bookkeeping” data structures so that the bundle can be ready to read.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5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File Example (3TB split across 4 drives)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2266A1-BF27-493B-9A87-D700D11E8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134" y="1690688"/>
            <a:ext cx="5303949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8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Architecture (implementation=</a:t>
            </a:r>
            <a:r>
              <a:rPr lang="en-US" sz="3600" dirty="0" err="1"/>
              <a:t>stdio_multi_threaded</a:t>
            </a:r>
            <a:r>
              <a:rPr lang="en-US" sz="3600" dirty="0"/>
              <a:t>)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6641891" y="1587787"/>
            <a:ext cx="1981579" cy="15405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 1</a:t>
            </a:r>
          </a:p>
          <a:p>
            <a:pPr algn="ctr"/>
            <a:r>
              <a:rPr lang="en-US" dirty="0"/>
              <a:t>“data_1.bin”</a:t>
            </a:r>
          </a:p>
          <a:p>
            <a:pPr algn="ctr"/>
            <a:r>
              <a:rPr lang="en-US" dirty="0"/>
              <a:t>Stores segments: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SegID</a:t>
            </a:r>
            <a:r>
              <a:rPr lang="en-US" dirty="0"/>
              <a:t> % n) == 1</a:t>
            </a:r>
          </a:p>
          <a:p>
            <a:pPr algn="ctr"/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386513" y="1670749"/>
            <a:ext cx="2273506" cy="15405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 n-1</a:t>
            </a:r>
          </a:p>
          <a:p>
            <a:pPr algn="ctr"/>
            <a:r>
              <a:rPr lang="en-US" dirty="0"/>
              <a:t>“data_</a:t>
            </a:r>
            <a:r>
              <a:rPr lang="en-US" i="1" dirty="0"/>
              <a:t>n-1</a:t>
            </a:r>
            <a:r>
              <a:rPr lang="en-US" dirty="0"/>
              <a:t>.bin”</a:t>
            </a:r>
          </a:p>
          <a:p>
            <a:pPr algn="ctr"/>
            <a:r>
              <a:rPr lang="en-US" dirty="0"/>
              <a:t>Stores segments: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SegID</a:t>
            </a:r>
            <a:r>
              <a:rPr lang="en-US" dirty="0"/>
              <a:t> % n) == (n-1)</a:t>
            </a:r>
          </a:p>
          <a:p>
            <a:pPr algn="ctr"/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4286976" y="1587786"/>
            <a:ext cx="1907176" cy="15405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 0</a:t>
            </a:r>
          </a:p>
          <a:p>
            <a:pPr algn="ctr"/>
            <a:r>
              <a:rPr lang="en-US" dirty="0"/>
              <a:t>“data_0.bin”</a:t>
            </a:r>
          </a:p>
          <a:p>
            <a:pPr algn="ctr"/>
            <a:r>
              <a:rPr lang="en-US" dirty="0"/>
              <a:t>Stores segments: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SegID</a:t>
            </a:r>
            <a:r>
              <a:rPr lang="en-US" dirty="0"/>
              <a:t> % n) == 0</a:t>
            </a:r>
          </a:p>
          <a:p>
            <a:pPr algn="ctr"/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4293326" y="3748858"/>
            <a:ext cx="1907176" cy="6879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4597" y="2238622"/>
            <a:ext cx="35426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I/O function calls: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fopen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fread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fwrite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fseek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Windows: _fseeki64_nolock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POSIX: fseeko64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Each SSD requires any </a:t>
            </a:r>
            <a:r>
              <a:rPr lang="en-US" dirty="0" err="1"/>
              <a:t>filesystem</a:t>
            </a:r>
            <a:r>
              <a:rPr lang="en-US" dirty="0"/>
              <a:t> that is approximately the same size.</a:t>
            </a:r>
          </a:p>
          <a:p>
            <a:r>
              <a:rPr lang="en-US" dirty="0"/>
              <a:t>Minimum of 1 SSD is required.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6679093" y="3755208"/>
            <a:ext cx="1907177" cy="6879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9386513" y="3748858"/>
            <a:ext cx="2265743" cy="6879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n-1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4293325" y="4780822"/>
            <a:ext cx="1907177" cy="6879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Circular Buffers,</a:t>
            </a:r>
          </a:p>
          <a:p>
            <a:pPr algn="ctr"/>
            <a:r>
              <a:rPr lang="en-US" dirty="0"/>
              <a:t>Condition Variable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679094" y="4800797"/>
            <a:ext cx="1907177" cy="6879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Circular Buffers,</a:t>
            </a:r>
          </a:p>
          <a:p>
            <a:pPr algn="ctr"/>
            <a:r>
              <a:rPr lang="en-US" dirty="0"/>
              <a:t>Condition Variable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9386514" y="4823945"/>
            <a:ext cx="2265743" cy="6879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Circular Buffers,</a:t>
            </a:r>
          </a:p>
          <a:p>
            <a:pPr algn="ctr"/>
            <a:r>
              <a:rPr lang="en-US" dirty="0"/>
              <a:t>Condition Variable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6405153" y="5920606"/>
            <a:ext cx="2477589" cy="6879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Controller Thread/API</a:t>
            </a:r>
          </a:p>
        </p:txBody>
      </p:sp>
      <p:cxnSp>
        <p:nvCxnSpPr>
          <p:cNvPr id="15" name="Elbow Connector 14"/>
          <p:cNvCxnSpPr>
            <a:stCxn id="13" idx="1"/>
            <a:endCxn id="10" idx="2"/>
          </p:cNvCxnSpPr>
          <p:nvPr/>
        </p:nvCxnSpPr>
        <p:spPr>
          <a:xfrm rot="10800000">
            <a:off x="5246915" y="5468798"/>
            <a:ext cx="1158239" cy="795796"/>
          </a:xfrm>
          <a:prstGeom prst="bentConnector2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12" idx="2"/>
          </p:cNvCxnSpPr>
          <p:nvPr/>
        </p:nvCxnSpPr>
        <p:spPr>
          <a:xfrm flipV="1">
            <a:off x="8882742" y="5511921"/>
            <a:ext cx="1636644" cy="752673"/>
          </a:xfrm>
          <a:prstGeom prst="bentConnector2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0"/>
            <a:endCxn id="11" idx="2"/>
          </p:cNvCxnSpPr>
          <p:nvPr/>
        </p:nvCxnSpPr>
        <p:spPr>
          <a:xfrm rot="16200000" flipV="1">
            <a:off x="7422400" y="5699057"/>
            <a:ext cx="431833" cy="11265"/>
          </a:xfrm>
          <a:prstGeom prst="bentConnector3">
            <a:avLst>
              <a:gd name="adj1" fmla="val 50000"/>
            </a:avLst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0"/>
            <a:endCxn id="6" idx="2"/>
          </p:cNvCxnSpPr>
          <p:nvPr/>
        </p:nvCxnSpPr>
        <p:spPr>
          <a:xfrm rot="5400000" flipH="1" flipV="1">
            <a:off x="5074920" y="4608828"/>
            <a:ext cx="343988" cy="12700"/>
          </a:xfrm>
          <a:prstGeom prst="bentConnector3">
            <a:avLst>
              <a:gd name="adj1" fmla="val 50000"/>
            </a:avLst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1" idx="0"/>
            <a:endCxn id="8" idx="2"/>
          </p:cNvCxnSpPr>
          <p:nvPr/>
        </p:nvCxnSpPr>
        <p:spPr>
          <a:xfrm rot="16200000" flipV="1">
            <a:off x="7453877" y="4621990"/>
            <a:ext cx="357613" cy="1"/>
          </a:xfrm>
          <a:prstGeom prst="bentConnector3">
            <a:avLst>
              <a:gd name="adj1" fmla="val 50000"/>
            </a:avLst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0"/>
            <a:endCxn id="9" idx="2"/>
          </p:cNvCxnSpPr>
          <p:nvPr/>
        </p:nvCxnSpPr>
        <p:spPr>
          <a:xfrm rot="16200000" flipV="1">
            <a:off x="10325831" y="4630389"/>
            <a:ext cx="387111" cy="1"/>
          </a:xfrm>
          <a:prstGeom prst="bentConnector3">
            <a:avLst>
              <a:gd name="adj1" fmla="val 50000"/>
            </a:avLst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0"/>
            <a:endCxn id="5" idx="3"/>
          </p:cNvCxnSpPr>
          <p:nvPr/>
        </p:nvCxnSpPr>
        <p:spPr>
          <a:xfrm rot="16200000" flipV="1">
            <a:off x="4933486" y="3435430"/>
            <a:ext cx="620507" cy="6350"/>
          </a:xfrm>
          <a:prstGeom prst="bentConnector3">
            <a:avLst>
              <a:gd name="adj1" fmla="val 50000"/>
            </a:avLst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0"/>
            <a:endCxn id="3" idx="3"/>
          </p:cNvCxnSpPr>
          <p:nvPr/>
        </p:nvCxnSpPr>
        <p:spPr>
          <a:xfrm rot="16200000" flipV="1">
            <a:off x="7319254" y="3441779"/>
            <a:ext cx="626856" cy="1"/>
          </a:xfrm>
          <a:prstGeom prst="bentConnector3">
            <a:avLst>
              <a:gd name="adj1" fmla="val 50000"/>
            </a:avLst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0"/>
            <a:endCxn id="4" idx="3"/>
          </p:cNvCxnSpPr>
          <p:nvPr/>
        </p:nvCxnSpPr>
        <p:spPr>
          <a:xfrm rot="5400000" flipH="1" flipV="1">
            <a:off x="10252553" y="3478146"/>
            <a:ext cx="537544" cy="3881"/>
          </a:xfrm>
          <a:prstGeom prst="bentConnector3">
            <a:avLst>
              <a:gd name="adj1" fmla="val 50000"/>
            </a:avLst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596206" y="2020355"/>
            <a:ext cx="8448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…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586271" y="3550602"/>
            <a:ext cx="8448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41687" y="4586706"/>
            <a:ext cx="8448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2D9841-2C00-4942-B594-1C609B4AA5BF}"/>
              </a:ext>
            </a:extLst>
          </p:cNvPr>
          <p:cNvCxnSpPr>
            <a:cxnSpLocks/>
          </p:cNvCxnSpPr>
          <p:nvPr/>
        </p:nvCxnSpPr>
        <p:spPr>
          <a:xfrm flipH="1" flipV="1">
            <a:off x="2044359" y="3128351"/>
            <a:ext cx="3123260" cy="30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2AF5453E-BA15-4BBB-B8EC-2BAD4B857B92}"/>
              </a:ext>
            </a:extLst>
          </p:cNvPr>
          <p:cNvSpPr/>
          <p:nvPr/>
        </p:nvSpPr>
        <p:spPr>
          <a:xfrm>
            <a:off x="1761688" y="2600587"/>
            <a:ext cx="209725" cy="10318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5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38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Architecture (implementation=</a:t>
            </a:r>
            <a:r>
              <a:rPr lang="en-US" sz="3600" dirty="0" err="1"/>
              <a:t>asio_single_threaded</a:t>
            </a:r>
            <a:r>
              <a:rPr lang="en-US" sz="3600" dirty="0"/>
              <a:t>)</a:t>
            </a:r>
            <a:br>
              <a:rPr lang="en-US" sz="3600" dirty="0"/>
            </a:br>
            <a:r>
              <a:rPr lang="en-US" sz="3600" dirty="0"/>
              <a:t>Asynchronous I/O (Overlapped I/O)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6641891" y="1587787"/>
            <a:ext cx="1981579" cy="15405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 1</a:t>
            </a:r>
          </a:p>
          <a:p>
            <a:pPr algn="ctr"/>
            <a:r>
              <a:rPr lang="en-US" dirty="0"/>
              <a:t>“data_1.bin”</a:t>
            </a:r>
          </a:p>
          <a:p>
            <a:pPr algn="ctr"/>
            <a:r>
              <a:rPr lang="en-US" dirty="0"/>
              <a:t>Stores segments: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SegID</a:t>
            </a:r>
            <a:r>
              <a:rPr lang="en-US" dirty="0"/>
              <a:t> % n) == 1</a:t>
            </a:r>
          </a:p>
          <a:p>
            <a:pPr algn="ctr"/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386513" y="1670749"/>
            <a:ext cx="2273506" cy="15405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 n-1</a:t>
            </a:r>
          </a:p>
          <a:p>
            <a:pPr algn="ctr"/>
            <a:r>
              <a:rPr lang="en-US" dirty="0"/>
              <a:t>“data_</a:t>
            </a:r>
            <a:r>
              <a:rPr lang="en-US" i="1" dirty="0"/>
              <a:t>n-1</a:t>
            </a:r>
            <a:r>
              <a:rPr lang="en-US" dirty="0"/>
              <a:t>.bin”</a:t>
            </a:r>
          </a:p>
          <a:p>
            <a:pPr algn="ctr"/>
            <a:r>
              <a:rPr lang="en-US" dirty="0"/>
              <a:t>Stores segments: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SegID</a:t>
            </a:r>
            <a:r>
              <a:rPr lang="en-US" dirty="0"/>
              <a:t> % n) == (n-1)</a:t>
            </a:r>
          </a:p>
          <a:p>
            <a:pPr algn="ctr"/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4286976" y="1587786"/>
            <a:ext cx="1907176" cy="15405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 0</a:t>
            </a:r>
          </a:p>
          <a:p>
            <a:pPr algn="ctr"/>
            <a:r>
              <a:rPr lang="en-US" dirty="0"/>
              <a:t>“data_0.bin”</a:t>
            </a:r>
          </a:p>
          <a:p>
            <a:pPr algn="ctr"/>
            <a:r>
              <a:rPr lang="en-US" dirty="0"/>
              <a:t>Stores segments: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SegID</a:t>
            </a:r>
            <a:r>
              <a:rPr lang="en-US" dirty="0"/>
              <a:t> % n) == 0</a:t>
            </a:r>
          </a:p>
          <a:p>
            <a:pPr algn="ctr"/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4293326" y="3748858"/>
            <a:ext cx="7343402" cy="6879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boost::</a:t>
            </a:r>
            <a:r>
              <a:rPr lang="en-US" dirty="0" err="1"/>
              <a:t>asio</a:t>
            </a:r>
            <a:r>
              <a:rPr lang="en-US" dirty="0"/>
              <a:t>::</a:t>
            </a:r>
            <a:r>
              <a:rPr lang="en-US" dirty="0" err="1"/>
              <a:t>io_service</a:t>
            </a:r>
            <a:r>
              <a:rPr lang="en-US" dirty="0"/>
              <a:t> + 1 thread for boost::</a:t>
            </a:r>
            <a:r>
              <a:rPr lang="en-US" dirty="0" err="1"/>
              <a:t>asio</a:t>
            </a:r>
            <a:r>
              <a:rPr lang="en-US" dirty="0"/>
              <a:t>::</a:t>
            </a:r>
            <a:r>
              <a:rPr lang="en-US" dirty="0" err="1"/>
              <a:t>io_service</a:t>
            </a:r>
            <a:r>
              <a:rPr lang="en-US" dirty="0"/>
              <a:t>::run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003" y="1491068"/>
            <a:ext cx="46055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I/O function calls Windows: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boost::</a:t>
            </a:r>
            <a:r>
              <a:rPr lang="en-US" sz="1500" dirty="0" err="1"/>
              <a:t>asio</a:t>
            </a:r>
            <a:r>
              <a:rPr lang="en-US" sz="1500" dirty="0"/>
              <a:t>::windows::</a:t>
            </a:r>
            <a:r>
              <a:rPr lang="en-US" sz="1500" dirty="0" err="1"/>
              <a:t>random_access_handle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boost::</a:t>
            </a:r>
            <a:r>
              <a:rPr lang="en-US" sz="1500" dirty="0" err="1"/>
              <a:t>asio</a:t>
            </a:r>
            <a:r>
              <a:rPr lang="en-US" sz="1500" dirty="0"/>
              <a:t>::</a:t>
            </a:r>
            <a:r>
              <a:rPr lang="en-US" sz="1500" dirty="0" err="1"/>
              <a:t>async_write_at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boost::</a:t>
            </a:r>
            <a:r>
              <a:rPr lang="en-US" sz="1500" dirty="0" err="1"/>
              <a:t>asio</a:t>
            </a:r>
            <a:r>
              <a:rPr lang="en-US" sz="1500" dirty="0"/>
              <a:t>::</a:t>
            </a:r>
            <a:r>
              <a:rPr lang="en-US" sz="1500" dirty="0" err="1"/>
              <a:t>async_read_at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/>
              <a:t>CreateFile</a:t>
            </a:r>
            <a:r>
              <a:rPr lang="en-US" sz="1500" dirty="0"/>
              <a:t> (FILE_FLAG_OVERLAPPED)</a:t>
            </a:r>
          </a:p>
          <a:p>
            <a:endParaRPr lang="en-US" sz="1500" dirty="0"/>
          </a:p>
          <a:p>
            <a:r>
              <a:rPr lang="en-US" sz="1600" dirty="0"/>
              <a:t>I/O function calls Linux: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boost::</a:t>
            </a:r>
            <a:r>
              <a:rPr lang="en-US" sz="1500" dirty="0" err="1"/>
              <a:t>asio</a:t>
            </a:r>
            <a:r>
              <a:rPr lang="en-US" sz="1500" dirty="0"/>
              <a:t>::</a:t>
            </a:r>
            <a:r>
              <a:rPr lang="en-US" sz="1500" dirty="0" err="1"/>
              <a:t>posix</a:t>
            </a:r>
            <a:r>
              <a:rPr lang="en-US" sz="1500" dirty="0"/>
              <a:t>::</a:t>
            </a:r>
            <a:r>
              <a:rPr lang="en-US" sz="1500" dirty="0" err="1"/>
              <a:t>stream_descriptor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boost::</a:t>
            </a:r>
            <a:r>
              <a:rPr lang="en-US" sz="1500" dirty="0" err="1"/>
              <a:t>asio</a:t>
            </a:r>
            <a:r>
              <a:rPr lang="en-US" sz="1500" dirty="0"/>
              <a:t>::</a:t>
            </a:r>
            <a:r>
              <a:rPr lang="en-US" sz="1500" dirty="0" err="1"/>
              <a:t>async_write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boost::</a:t>
            </a:r>
            <a:r>
              <a:rPr lang="en-US" sz="1500" dirty="0" err="1"/>
              <a:t>asio</a:t>
            </a:r>
            <a:r>
              <a:rPr lang="en-US" sz="1500" dirty="0"/>
              <a:t>::</a:t>
            </a:r>
            <a:r>
              <a:rPr lang="en-US" sz="1500" dirty="0" err="1"/>
              <a:t>async_read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lseek64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4293325" y="4780822"/>
            <a:ext cx="1907177" cy="901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Circular Buffers,</a:t>
            </a:r>
          </a:p>
          <a:p>
            <a:pPr algn="ctr"/>
            <a:r>
              <a:rPr lang="en-US" dirty="0"/>
              <a:t>Callback Function,</a:t>
            </a:r>
          </a:p>
          <a:p>
            <a:pPr algn="ctr"/>
            <a:r>
              <a:rPr lang="en-US" dirty="0"/>
              <a:t>Condition Variable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679094" y="4800797"/>
            <a:ext cx="1907177" cy="7526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Circular Buffers,</a:t>
            </a:r>
          </a:p>
          <a:p>
            <a:pPr algn="ctr"/>
            <a:r>
              <a:rPr lang="en-US" dirty="0"/>
              <a:t>Callback Function,</a:t>
            </a:r>
          </a:p>
          <a:p>
            <a:pPr algn="ctr"/>
            <a:r>
              <a:rPr lang="en-US" dirty="0"/>
              <a:t>Condition Variable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9386514" y="4823944"/>
            <a:ext cx="2265743" cy="8579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Circular Buffers,</a:t>
            </a:r>
          </a:p>
          <a:p>
            <a:pPr algn="ctr"/>
            <a:r>
              <a:rPr lang="en-US" dirty="0"/>
              <a:t>Callback Function,</a:t>
            </a:r>
          </a:p>
          <a:p>
            <a:pPr algn="ctr"/>
            <a:r>
              <a:rPr lang="en-US" dirty="0"/>
              <a:t>Condition Variable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6405153" y="5920606"/>
            <a:ext cx="2477589" cy="6879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Controller API</a:t>
            </a:r>
          </a:p>
        </p:txBody>
      </p:sp>
      <p:cxnSp>
        <p:nvCxnSpPr>
          <p:cNvPr id="15" name="Elbow Connector 14"/>
          <p:cNvCxnSpPr>
            <a:cxnSpLocks/>
            <a:stCxn id="13" idx="1"/>
            <a:endCxn id="10" idx="2"/>
          </p:cNvCxnSpPr>
          <p:nvPr/>
        </p:nvCxnSpPr>
        <p:spPr>
          <a:xfrm rot="10800000">
            <a:off x="5246915" y="5681914"/>
            <a:ext cx="1158239" cy="582680"/>
          </a:xfrm>
          <a:prstGeom prst="bentConnector2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cxnSpLocks/>
            <a:stCxn id="13" idx="3"/>
            <a:endCxn id="12" idx="2"/>
          </p:cNvCxnSpPr>
          <p:nvPr/>
        </p:nvCxnSpPr>
        <p:spPr>
          <a:xfrm flipV="1">
            <a:off x="8882742" y="5681913"/>
            <a:ext cx="1636644" cy="582681"/>
          </a:xfrm>
          <a:prstGeom prst="bentConnector2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cxnSpLocks/>
            <a:stCxn id="13" idx="0"/>
            <a:endCxn id="11" idx="2"/>
          </p:cNvCxnSpPr>
          <p:nvPr/>
        </p:nvCxnSpPr>
        <p:spPr>
          <a:xfrm rot="16200000" flipV="1">
            <a:off x="7454748" y="5731405"/>
            <a:ext cx="367137" cy="11265"/>
          </a:xfrm>
          <a:prstGeom prst="bentConnector3">
            <a:avLst>
              <a:gd name="adj1" fmla="val 50000"/>
            </a:avLst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cxnSpLocks/>
            <a:stCxn id="10" idx="0"/>
          </p:cNvCxnSpPr>
          <p:nvPr/>
        </p:nvCxnSpPr>
        <p:spPr>
          <a:xfrm rot="5400000" flipH="1" flipV="1">
            <a:off x="5078097" y="4612003"/>
            <a:ext cx="337637" cy="2"/>
          </a:xfrm>
          <a:prstGeom prst="bentConnector3">
            <a:avLst>
              <a:gd name="adj1" fmla="val 50000"/>
            </a:avLst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cxnSpLocks/>
            <a:stCxn id="11" idx="0"/>
          </p:cNvCxnSpPr>
          <p:nvPr/>
        </p:nvCxnSpPr>
        <p:spPr>
          <a:xfrm rot="5400000" flipH="1" flipV="1">
            <a:off x="7453878" y="4621992"/>
            <a:ext cx="357611" cy="12700"/>
          </a:xfrm>
          <a:prstGeom prst="bentConnector3">
            <a:avLst>
              <a:gd name="adj1" fmla="val 50000"/>
            </a:avLst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cxnSpLocks/>
            <a:stCxn id="12" idx="0"/>
          </p:cNvCxnSpPr>
          <p:nvPr/>
        </p:nvCxnSpPr>
        <p:spPr>
          <a:xfrm rot="5400000" flipH="1" flipV="1">
            <a:off x="10325833" y="4630391"/>
            <a:ext cx="387107" cy="1"/>
          </a:xfrm>
          <a:prstGeom prst="bentConnector3">
            <a:avLst>
              <a:gd name="adj1" fmla="val 50000"/>
            </a:avLst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cxnSpLocks/>
            <a:endCxn id="5" idx="3"/>
          </p:cNvCxnSpPr>
          <p:nvPr/>
        </p:nvCxnSpPr>
        <p:spPr>
          <a:xfrm rot="16200000" flipV="1">
            <a:off x="4927137" y="3441779"/>
            <a:ext cx="626857" cy="1"/>
          </a:xfrm>
          <a:prstGeom prst="bentConnector3">
            <a:avLst>
              <a:gd name="adj1" fmla="val 50000"/>
            </a:avLst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cxnSpLocks/>
            <a:endCxn id="3" idx="3"/>
          </p:cNvCxnSpPr>
          <p:nvPr/>
        </p:nvCxnSpPr>
        <p:spPr>
          <a:xfrm rot="16200000" flipV="1">
            <a:off x="7319254" y="3441779"/>
            <a:ext cx="626856" cy="1"/>
          </a:xfrm>
          <a:prstGeom prst="bentConnector3">
            <a:avLst>
              <a:gd name="adj1" fmla="val 50000"/>
            </a:avLst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cxnSpLocks/>
            <a:endCxn id="4" idx="3"/>
          </p:cNvCxnSpPr>
          <p:nvPr/>
        </p:nvCxnSpPr>
        <p:spPr>
          <a:xfrm rot="5400000" flipH="1" flipV="1">
            <a:off x="10252553" y="3478146"/>
            <a:ext cx="537544" cy="3881"/>
          </a:xfrm>
          <a:prstGeom prst="bentConnector3">
            <a:avLst>
              <a:gd name="adj1" fmla="val 50000"/>
            </a:avLst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596206" y="2020355"/>
            <a:ext cx="8448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41687" y="4586706"/>
            <a:ext cx="8448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2D9841-2C00-4942-B594-1C609B4AA5BF}"/>
              </a:ext>
            </a:extLst>
          </p:cNvPr>
          <p:cNvCxnSpPr>
            <a:cxnSpLocks/>
          </p:cNvCxnSpPr>
          <p:nvPr/>
        </p:nvCxnSpPr>
        <p:spPr>
          <a:xfrm flipH="1" flipV="1">
            <a:off x="4293325" y="3109142"/>
            <a:ext cx="874295" cy="31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2AF5453E-BA15-4BBB-B8EC-2BAD4B857B92}"/>
              </a:ext>
            </a:extLst>
          </p:cNvPr>
          <p:cNvSpPr/>
          <p:nvPr/>
        </p:nvSpPr>
        <p:spPr>
          <a:xfrm>
            <a:off x="3998949" y="1587786"/>
            <a:ext cx="209725" cy="29702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3TB benchmark across Four 1-TB SSDs, even mix of 4KB, 8KB, 2MB, 4MB, &amp; 40MB bundles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Fill up ~3TB storage (write speed = 10.9 </a:t>
            </a:r>
            <a:r>
              <a:rPr lang="en-US" dirty="0" err="1"/>
              <a:t>GBits</a:t>
            </a:r>
            <a:r>
              <a:rPr lang="en-US" dirty="0"/>
              <a:t>/sec)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~1.5TB storage (read speed = 6.33 </a:t>
            </a:r>
            <a:r>
              <a:rPr lang="en-US" dirty="0" err="1"/>
              <a:t>GBits</a:t>
            </a:r>
            <a:r>
              <a:rPr lang="en-US" dirty="0"/>
              <a:t>/sec)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Fill up ~1.5TB storage (write speed = 7.55 </a:t>
            </a:r>
            <a:r>
              <a:rPr lang="en-US" dirty="0" err="1"/>
              <a:t>GBits</a:t>
            </a:r>
            <a:r>
              <a:rPr lang="en-US" dirty="0"/>
              <a:t>/sec)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~1.5TB storage (read speed = 6.31 </a:t>
            </a:r>
            <a:r>
              <a:rPr lang="en-US" dirty="0" err="1"/>
              <a:t>GBits</a:t>
            </a:r>
            <a:r>
              <a:rPr lang="en-US" dirty="0"/>
              <a:t>/sec)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6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41389" y="498568"/>
            <a:ext cx="3108961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Root Row 0 (64 bits)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10001...111101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4165" y="1759504"/>
            <a:ext cx="4601817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Bit 0 of Row 0 (64 bits) 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000...00000000 (completely full)</a:t>
            </a:r>
          </a:p>
        </p:txBody>
      </p:sp>
      <p:sp>
        <p:nvSpPr>
          <p:cNvPr id="4" name="Rectangle 3"/>
          <p:cNvSpPr/>
          <p:nvPr/>
        </p:nvSpPr>
        <p:spPr>
          <a:xfrm>
            <a:off x="3187906" y="1734327"/>
            <a:ext cx="3709851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Bit 3 of Row 0 (64 bits)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000...000</a:t>
            </a:r>
          </a:p>
        </p:txBody>
      </p:sp>
      <p:cxnSp>
        <p:nvCxnSpPr>
          <p:cNvPr id="6" name="Straight Arrow Connector 5"/>
          <p:cNvCxnSpPr>
            <a:endCxn id="3" idx="0"/>
          </p:cNvCxnSpPr>
          <p:nvPr/>
        </p:nvCxnSpPr>
        <p:spPr>
          <a:xfrm>
            <a:off x="7583556" y="1164627"/>
            <a:ext cx="2201518" cy="5948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0"/>
          </p:cNvCxnSpPr>
          <p:nvPr/>
        </p:nvCxnSpPr>
        <p:spPr>
          <a:xfrm flipH="1">
            <a:off x="5042832" y="1164627"/>
            <a:ext cx="2021335" cy="569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187906" y="3000691"/>
            <a:ext cx="3734508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Bit 60 of Row 1 (64 bits)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1001000...0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4671391" y="2438953"/>
            <a:ext cx="383769" cy="5617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87906" y="4236450"/>
            <a:ext cx="3734508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Bit 6 of Row 2 (64 bits)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1001000...10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 flipH="1">
            <a:off x="5055160" y="3705317"/>
            <a:ext cx="242397" cy="53113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6113" y="510658"/>
            <a:ext cx="2378672" cy="8098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 0: uint64_t[1]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2114" y="1734327"/>
            <a:ext cx="2382669" cy="8098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 1: uint64_t[64^1]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9620" y="3000691"/>
            <a:ext cx="2382669" cy="8098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 2: uint64_t[64^2]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2115" y="4258818"/>
            <a:ext cx="2382668" cy="8098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 3: uint64_t[64^3]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2114" y="5571960"/>
            <a:ext cx="2382670" cy="8098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 4: uint64_t[64^4]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175577" y="5571960"/>
            <a:ext cx="3734508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Bit 1 of Row 3 (64 bits)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1001000...10000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cxnSp>
        <p:nvCxnSpPr>
          <p:cNvPr id="40" name="Straight Arrow Connector 39"/>
          <p:cNvCxnSpPr>
            <a:endCxn id="36" idx="0"/>
          </p:cNvCxnSpPr>
          <p:nvPr/>
        </p:nvCxnSpPr>
        <p:spPr>
          <a:xfrm flipH="1">
            <a:off x="5042831" y="4959626"/>
            <a:ext cx="542960" cy="6123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827206" y="5154926"/>
                <a:ext cx="3788111" cy="10370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206" y="5154926"/>
                <a:ext cx="3788111" cy="1037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7697666" y="4202101"/>
            <a:ext cx="3772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find the first free segment “S”, </a:t>
            </a:r>
          </a:p>
          <a:p>
            <a:r>
              <a:rPr lang="en-US" dirty="0"/>
              <a:t>where “B” is the least significant 1 bit,</a:t>
            </a:r>
          </a:p>
          <a:p>
            <a:r>
              <a:rPr lang="en-US" dirty="0"/>
              <a:t>And “r” is the row index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64167" y="2801857"/>
            <a:ext cx="5021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denotes space free</a:t>
            </a:r>
          </a:p>
          <a:p>
            <a:r>
              <a:rPr lang="en-US" dirty="0"/>
              <a:t>0 denotes space allocated</a:t>
            </a:r>
          </a:p>
          <a:p>
            <a:endParaRPr lang="en-US" dirty="0"/>
          </a:p>
          <a:p>
            <a:r>
              <a:rPr lang="en-US" dirty="0"/>
              <a:t>5 rows =&gt; 64^5 = 1,073,741,824  4KB segments (4.3TB) using 137MB ram (big O 5 allocation time)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48239" y="148990"/>
            <a:ext cx="3772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Assembly instruction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x86: BSF — Bit Scan 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ARM: CLZ (Count Leading Zeros) and RBIT (Reverse bits)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6511" y="-590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 Row Segment Allocator Example</a:t>
            </a:r>
          </a:p>
        </p:txBody>
      </p:sp>
    </p:spTree>
    <p:extLst>
      <p:ext uri="{BB962C8B-B14F-4D97-AF65-F5344CB8AC3E}">
        <p14:creationId xmlns:p14="http://schemas.microsoft.com/office/powerpoint/2010/main" val="106826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78" y="5267527"/>
            <a:ext cx="10515600" cy="1325563"/>
          </a:xfrm>
        </p:spPr>
        <p:txBody>
          <a:bodyPr/>
          <a:lstStyle/>
          <a:p>
            <a:r>
              <a:rPr lang="en-US" dirty="0"/>
              <a:t>Bundle Bookkeeping</a:t>
            </a:r>
            <a:br>
              <a:rPr lang="en-US" dirty="0"/>
            </a:br>
            <a:r>
              <a:rPr lang="en-US" dirty="0"/>
              <a:t>(example)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4617056" y="365125"/>
            <a:ext cx="2477589" cy="6879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 Link Map</a:t>
            </a:r>
          </a:p>
          <a:p>
            <a:pPr algn="ctr"/>
            <a:r>
              <a:rPr lang="en-US" dirty="0"/>
              <a:t>[1,2,5,6,…21]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6527784" y="1346700"/>
            <a:ext cx="2223052" cy="6879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Priority Vector</a:t>
            </a:r>
          </a:p>
          <a:p>
            <a:pPr algn="ctr"/>
            <a:r>
              <a:rPr lang="en-US" dirty="0"/>
              <a:t>[0,1,2]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7491880" y="2456236"/>
            <a:ext cx="2269434" cy="9190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Absolute Expiration Time Map</a:t>
            </a:r>
          </a:p>
          <a:p>
            <a:pPr algn="ctr"/>
            <a:r>
              <a:rPr lang="en-US" dirty="0"/>
              <a:t>[12345, 13355,…]</a:t>
            </a: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339579" y="992473"/>
            <a:ext cx="1299731" cy="3542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3930688" y="1346700"/>
            <a:ext cx="2223052" cy="6879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Priority Vector</a:t>
            </a:r>
          </a:p>
          <a:p>
            <a:pPr algn="ctr"/>
            <a:r>
              <a:rPr lang="en-US" dirty="0"/>
              <a:t>[0,1,2]</a:t>
            </a:r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5042214" y="1020086"/>
            <a:ext cx="464064" cy="3266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4139529" y="2440939"/>
            <a:ext cx="2269434" cy="9190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Absolute Expiration Time Map</a:t>
            </a:r>
          </a:p>
          <a:p>
            <a:pPr algn="ctr"/>
            <a:r>
              <a:rPr lang="en-US" dirty="0"/>
              <a:t>[12311, 12222,…]</a:t>
            </a: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4830417" y="1928107"/>
            <a:ext cx="443829" cy="5128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4" idx="0"/>
          </p:cNvCxnSpPr>
          <p:nvPr/>
        </p:nvCxnSpPr>
        <p:spPr>
          <a:xfrm>
            <a:off x="7832035" y="1959173"/>
            <a:ext cx="794562" cy="49706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6685698" y="3782419"/>
            <a:ext cx="3739881" cy="7919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Chain Info Vector</a:t>
            </a:r>
          </a:p>
          <a:p>
            <a:pPr algn="ctr"/>
            <a:r>
              <a:rPr lang="en-US" dirty="0"/>
              <a:t>[Bundle Chain 1, Bundle Chain 2,…]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6054019" y="4908460"/>
            <a:ext cx="4209222" cy="7767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Chain Info </a:t>
            </a:r>
          </a:p>
          <a:p>
            <a:pPr algn="ctr"/>
            <a:r>
              <a:rPr lang="en-US" dirty="0"/>
              <a:t>{Bundle Size bytes, Segment Id chain </a:t>
            </a:r>
            <a:r>
              <a:rPr lang="en-US" dirty="0" err="1"/>
              <a:t>Vec</a:t>
            </a:r>
            <a:r>
              <a:rPr lang="en-US" dirty="0"/>
              <a:t>}</a:t>
            </a:r>
          </a:p>
        </p:txBody>
      </p:sp>
      <p:sp>
        <p:nvSpPr>
          <p:cNvPr id="42" name="Flowchart: Process 41"/>
          <p:cNvSpPr/>
          <p:nvPr/>
        </p:nvSpPr>
        <p:spPr>
          <a:xfrm>
            <a:off x="5528807" y="5922034"/>
            <a:ext cx="4209222" cy="6710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32-bit Segment Id’s Chain </a:t>
            </a:r>
            <a:r>
              <a:rPr lang="en-US" dirty="0" err="1"/>
              <a:t>Vec</a:t>
            </a:r>
            <a:endParaRPr lang="en-US" dirty="0"/>
          </a:p>
          <a:p>
            <a:pPr algn="ctr"/>
            <a:r>
              <a:rPr lang="en-US" dirty="0"/>
              <a:t>[4KB Seg1 (22), 4KB Seg2 (18), …]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966667" y="1959173"/>
            <a:ext cx="437986" cy="4817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308692" y="1897081"/>
            <a:ext cx="324726" cy="5591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4" idx="2"/>
            <a:endCxn id="39" idx="0"/>
          </p:cNvCxnSpPr>
          <p:nvPr/>
        </p:nvCxnSpPr>
        <p:spPr>
          <a:xfrm flipH="1">
            <a:off x="8555639" y="3375322"/>
            <a:ext cx="70958" cy="4070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0" idx="0"/>
          </p:cNvCxnSpPr>
          <p:nvPr/>
        </p:nvCxnSpPr>
        <p:spPr>
          <a:xfrm flipH="1">
            <a:off x="8158630" y="4432852"/>
            <a:ext cx="1025127" cy="47560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565368" y="4455759"/>
            <a:ext cx="2053521" cy="45270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2" idx="0"/>
          </p:cNvCxnSpPr>
          <p:nvPr/>
        </p:nvCxnSpPr>
        <p:spPr>
          <a:xfrm flipH="1">
            <a:off x="7633418" y="5530162"/>
            <a:ext cx="1212408" cy="3918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510748" y="3782419"/>
            <a:ext cx="310630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Here is a set of bundles with the same destination link ID, the same priority, and the same absolute expiration time</a:t>
            </a:r>
          </a:p>
        </p:txBody>
      </p:sp>
      <p:cxnSp>
        <p:nvCxnSpPr>
          <p:cNvPr id="71" name="Straight Arrow Connector 70"/>
          <p:cNvCxnSpPr>
            <a:stCxn id="69" idx="3"/>
            <a:endCxn id="39" idx="1"/>
          </p:cNvCxnSpPr>
          <p:nvPr/>
        </p:nvCxnSpPr>
        <p:spPr>
          <a:xfrm flipV="1">
            <a:off x="4617056" y="4178416"/>
            <a:ext cx="2068642" cy="20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4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1E2BB92CBC144967077C2021A537D" ma:contentTypeVersion="11" ma:contentTypeDescription="Create a new document." ma:contentTypeScope="" ma:versionID="43b635149b1996db7770e1ae58c28ab7">
  <xsd:schema xmlns:xsd="http://www.w3.org/2001/XMLSchema" xmlns:xs="http://www.w3.org/2001/XMLSchema" xmlns:p="http://schemas.microsoft.com/office/2006/metadata/properties" xmlns:ns3="a3f7648c-ef34-4383-9913-3e4132c38d7f" xmlns:ns4="c852713b-0caa-4ac0-ba75-048f00e27b76" targetNamespace="http://schemas.microsoft.com/office/2006/metadata/properties" ma:root="true" ma:fieldsID="7cd58f9603fa5291f3d01c0424805a49" ns3:_="" ns4:_="">
    <xsd:import namespace="a3f7648c-ef34-4383-9913-3e4132c38d7f"/>
    <xsd:import namespace="c852713b-0caa-4ac0-ba75-048f00e27b7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f7648c-ef34-4383-9913-3e4132c38d7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52713b-0caa-4ac0-ba75-048f00e27b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F962FC-2A5E-49E7-9FA6-1552448639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f7648c-ef34-4383-9913-3e4132c38d7f"/>
    <ds:schemaRef ds:uri="c852713b-0caa-4ac0-ba75-048f00e27b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5AF774-0713-4AFC-9D7D-882DB2B77A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BA53A7-36D7-4195-8C50-FA9EC9DCBC47}">
  <ds:schemaRefs>
    <ds:schemaRef ds:uri="http://purl.org/dc/elements/1.1/"/>
    <ds:schemaRef ds:uri="http://purl.org/dc/terms/"/>
    <ds:schemaRef ds:uri="http://schemas.openxmlformats.org/package/2006/metadata/core-properties"/>
    <ds:schemaRef ds:uri="a3f7648c-ef34-4383-9913-3e4132c38d7f"/>
    <ds:schemaRef ds:uri="http://schemas.microsoft.com/office/infopath/2007/PartnerControls"/>
    <ds:schemaRef ds:uri="http://schemas.microsoft.com/office/2006/documentManagement/types"/>
    <ds:schemaRef ds:uri="http://purl.org/dc/dcmitype/"/>
    <ds:schemaRef ds:uri="c852713b-0caa-4ac0-ba75-048f00e27b7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15082</TotalTime>
  <Words>1064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A Bundle Storage Implementation</vt:lpstr>
      <vt:lpstr>Read Operations</vt:lpstr>
      <vt:lpstr>Write Operations</vt:lpstr>
      <vt:lpstr>Config File Example (3TB split across 4 drives)</vt:lpstr>
      <vt:lpstr>Architecture (implementation=stdio_multi_threaded)</vt:lpstr>
      <vt:lpstr>Architecture (implementation=asio_single_threaded) Asynchronous I/O (Overlapped I/O)</vt:lpstr>
      <vt:lpstr>3TB benchmark across Four 1-TB SSDs, even mix of 4KB, 8KB, 2MB, 4MB, &amp; 40MB bundles</vt:lpstr>
      <vt:lpstr>PowerPoint Presentation</vt:lpstr>
      <vt:lpstr>Bundle Bookkeeping (example)</vt:lpstr>
      <vt:lpstr>4096-Byte Segment on Disk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Tomko, Brian J. (GRC-VE00)</dc:creator>
  <cp:lastModifiedBy>Tomko, Brian J. (GRC-VE00)</cp:lastModifiedBy>
  <cp:revision>43</cp:revision>
  <dcterms:created xsi:type="dcterms:W3CDTF">2021-01-14T18:23:37Z</dcterms:created>
  <dcterms:modified xsi:type="dcterms:W3CDTF">2022-04-11T13:10:43Z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0x0101002BD1E2BB92CBC144967077C2021A537D</vt:lpwstr>
  </property>
</Properties>
</file>