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2" r:id="rId4"/>
    <p:sldId id="288" r:id="rId5"/>
    <p:sldId id="268" r:id="rId6"/>
    <p:sldId id="290" r:id="rId7"/>
    <p:sldId id="276" r:id="rId8"/>
    <p:sldId id="277" r:id="rId9"/>
    <p:sldId id="270" r:id="rId10"/>
    <p:sldId id="291" r:id="rId11"/>
    <p:sldId id="292" r:id="rId12"/>
    <p:sldId id="293" r:id="rId13"/>
    <p:sldId id="289" r:id="rId14"/>
    <p:sldId id="258" r:id="rId15"/>
    <p:sldId id="274" r:id="rId16"/>
    <p:sldId id="278" r:id="rId17"/>
    <p:sldId id="295" r:id="rId18"/>
    <p:sldId id="279" r:id="rId19"/>
    <p:sldId id="272" r:id="rId20"/>
    <p:sldId id="273" r:id="rId21"/>
    <p:sldId id="275" r:id="rId22"/>
    <p:sldId id="294" r:id="rId23"/>
    <p:sldId id="280" r:id="rId24"/>
    <p:sldId id="298" r:id="rId25"/>
    <p:sldId id="297" r:id="rId26"/>
    <p:sldId id="299" r:id="rId27"/>
    <p:sldId id="281" r:id="rId28"/>
    <p:sldId id="283" r:id="rId29"/>
    <p:sldId id="267" r:id="rId30"/>
    <p:sldId id="300" r:id="rId31"/>
    <p:sldId id="286" r:id="rId32"/>
    <p:sldId id="284" r:id="rId33"/>
    <p:sldId id="287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765" autoAdjust="0"/>
  </p:normalViewPr>
  <p:slideViewPr>
    <p:cSldViewPr snapToGrid="0">
      <p:cViewPr varScale="1">
        <p:scale>
          <a:sx n="74" d="100"/>
          <a:sy n="74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A3ED7-0F67-4E0F-B72F-1170BDEF4D5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97570-CA60-4F56-AD3D-C3775B1C7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code generation produces a </a:t>
            </a:r>
            <a:r>
              <a:rPr lang="en-US" dirty="0" err="1" smtClean="0"/>
              <a:t>eci_interface.h</a:t>
            </a:r>
            <a:r>
              <a:rPr lang="en-US" dirty="0" smtClean="0"/>
              <a:t> file specific to that Simulink application</a:t>
            </a:r>
          </a:p>
          <a:p>
            <a:r>
              <a:rPr lang="en-US" dirty="0" smtClean="0"/>
              <a:t>Each Simulink application is compiled with the SIL code to create a cFS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97570-CA60-4F56-AD3D-C3775B1C7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Undesignated inputs are ignored and allow for simulation-only/analysis inputs/outputs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97570-CA60-4F56-AD3D-C3775B1C7B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Ignored parameters allows tuning parameters in simulation-only</a:t>
            </a:r>
            <a:r>
              <a:rPr lang="en-US" baseline="0" dirty="0" smtClean="0"/>
              <a:t> if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97570-CA60-4F56-AD3D-C3775B1C7B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storage classes affect</a:t>
            </a:r>
            <a:r>
              <a:rPr lang="en-US" baseline="0" dirty="0" smtClean="0"/>
              <a:t> ECI handling of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97570-CA60-4F56-AD3D-C3775B1C7B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8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97570-CA60-4F56-AD3D-C3775B1C7B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97570-CA60-4F56-AD3D-C3775B1C7B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7290-C4A3-4528-8293-B952FBF7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9939E-0785-4C74-9C91-290A437F3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7258E-C31E-4F5C-AEDB-4D32BD55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0255-BCA5-4713-877D-8206795669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38C3D-4075-4AC2-96B3-F38AFE40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1374-33EA-4A0A-8423-698643D4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AD81-E7FB-4B4F-9D0E-F7D2BB5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4566-C16A-4E72-8B5D-A7CF2293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6B3F-A582-430B-9012-74F31437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6A95-7428-46E1-B864-A749F089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0255-BCA5-4713-877D-8206795669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D143-11ED-485C-8F52-2C0FF3F7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7507-0548-4A7D-AC8F-BC75A4E2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AD81-E7FB-4B4F-9D0E-F7D2BB536D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D8E3F59-8E0C-4800-A421-FB0DEB03B1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6" y="1589657"/>
            <a:ext cx="10761617" cy="28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5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EBC-E32E-45B7-9327-F5F52834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CAB8-593F-480A-B45B-8FC7043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DCB5-FB85-4799-827E-1937938E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0255-BCA5-4713-877D-8206795669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A1F78-81C7-4CE0-8F6A-283F5159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E3D6-CA72-4BF1-9294-74C4CDAD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AD81-E7FB-4B4F-9D0E-F7D2BB5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2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98A3-A88C-4569-A086-BCD2F889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9FA4-D3C1-4D86-A480-704F64AA3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2A9A7-297C-4E70-9A26-584F76EAB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B66F-1087-48B1-B965-08E79F0B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0255-BCA5-4713-877D-8206795669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A95C-0EFE-4AEC-97BB-550857FD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2FFD9-C146-43F3-A8CD-B6E1D393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AD81-E7FB-4B4F-9D0E-F7D2BB536D0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894991F-E435-4317-ADD0-DBA8452340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6" y="1589657"/>
            <a:ext cx="10761617" cy="28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3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3312-3FB9-4A12-AD35-78020625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ABA07-8776-4357-B4BE-133BB13E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12B3D-D427-4115-B51D-308796446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A08BC-BDAE-45E0-9F73-4AD30D2A0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8A520-7F91-4456-9492-0AF2F266A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8A5B1-7674-4884-BC44-C6AE7EAB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0255-BCA5-4713-877D-8206795669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F8D3D-EDD5-40EC-A74B-50BD1AEF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7FC54-3BDA-4F4D-9205-AB1B3838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AD81-E7FB-4B4F-9D0E-F7D2BB536D0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8021594-8633-42A9-944C-DE54D84BD5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6" y="1589657"/>
            <a:ext cx="10761617" cy="28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49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9687-9B17-49AD-BC1B-60808783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9B5D3-2036-421D-BF81-70FB7B7D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0255-BCA5-4713-877D-8206795669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97C1E-8D02-48AD-9FDB-DA4BA57B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2A972-DBEF-4BFB-AC83-ED4F591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AD81-E7FB-4B4F-9D0E-F7D2BB536D0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AB6B522-B411-460F-9576-BB2E9A4E82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6" y="1589657"/>
            <a:ext cx="10761617" cy="28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05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7B303-1407-46EE-AA08-3D03391E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0255-BCA5-4713-877D-8206795669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ED305-84F1-49ED-B2AB-BA993933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2ADF7-4993-4802-ACCB-344B7E4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AD81-E7FB-4B4F-9D0E-F7D2BB5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20688-E1FE-465F-B38B-6FE64C50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C5E1F-CE0F-49A5-BDDC-4B2B2618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B3F7-6F25-421D-B631-39B3A40D5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0255-BCA5-4713-877D-8206795669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57A0-CCCB-4AD6-982C-35772A94F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B86D-24AA-4F6E-9FB6-B15224CD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AD81-E7FB-4B4F-9D0E-F7D2BB536D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D6020A7-C895-45BC-985D-D4E572821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9" b="1700"/>
          <a:stretch>
            <a:fillRect/>
          </a:stretch>
        </p:blipFill>
        <p:spPr bwMode="auto">
          <a:xfrm>
            <a:off x="0" y="0"/>
            <a:ext cx="825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/EC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rtw/tlc/what-is-the-target-language-compile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D540-D96F-4967-8F5F-3BE8FB160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SIL Technical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41F8A-9001-4E9E-9AEE-B9035FBC2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 Event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ECI issues event messages </a:t>
            </a:r>
            <a:r>
              <a:rPr lang="en-US" dirty="0"/>
              <a:t>via </a:t>
            </a:r>
            <a:r>
              <a:rPr lang="en-US" dirty="0" err="1"/>
              <a:t>cFE</a:t>
            </a:r>
            <a:r>
              <a:rPr lang="en-US" dirty="0"/>
              <a:t> Event Services</a:t>
            </a:r>
            <a:endParaRPr lang="en-US" dirty="0" smtClean="0"/>
          </a:p>
          <a:p>
            <a:pPr lvl="1"/>
            <a:r>
              <a:rPr lang="en-US" dirty="0" smtClean="0"/>
              <a:t>User-defined type, mask, and message</a:t>
            </a:r>
          </a:p>
          <a:p>
            <a:pPr lvl="1"/>
            <a:r>
              <a:rPr lang="en-US" dirty="0" smtClean="0"/>
              <a:t>Issued when indicated by external code (via flag)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 Status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ECI collects, monitors, and telemeters status flags</a:t>
            </a:r>
          </a:p>
          <a:p>
            <a:pPr lvl="1"/>
            <a:r>
              <a:rPr lang="en-US" dirty="0" smtClean="0"/>
              <a:t>Telemeters flags as </a:t>
            </a:r>
            <a:r>
              <a:rPr lang="en-US" dirty="0" err="1" smtClean="0"/>
              <a:t>bitfield</a:t>
            </a:r>
            <a:endParaRPr lang="en-US" dirty="0" smtClean="0"/>
          </a:p>
          <a:p>
            <a:pPr lvl="1"/>
            <a:r>
              <a:rPr lang="en-US" dirty="0" smtClean="0"/>
              <a:t>Maintains a set of latch flags to indicate if flag has tripped</a:t>
            </a:r>
          </a:p>
          <a:p>
            <a:pPr lvl="2"/>
            <a:r>
              <a:rPr lang="en-US" dirty="0" smtClean="0"/>
              <a:t>Useful for loss of telemetry/telemetry </a:t>
            </a:r>
            <a:r>
              <a:rPr lang="en-US" dirty="0" err="1" smtClean="0"/>
              <a:t>downsampling</a:t>
            </a:r>
            <a:endParaRPr lang="en-US" dirty="0" smtClean="0"/>
          </a:p>
          <a:p>
            <a:pPr lvl="2"/>
            <a:r>
              <a:rPr lang="en-US" dirty="0" smtClean="0"/>
              <a:t>Latch </a:t>
            </a:r>
            <a:r>
              <a:rPr lang="en-US" dirty="0" smtClean="0"/>
              <a:t>enablable/clearable </a:t>
            </a:r>
            <a:r>
              <a:rPr lang="en-US" dirty="0" smtClean="0"/>
              <a:t>via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8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 Time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ECI gets cFS time (from Time Services) at time of app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6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 Interface Definitions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F4D3-F4EE-4E91-A326-1D8EC644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F443-391E-4FC2-B105-66AAA3F7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63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SIL maps the following Simulink constructs to ECI app interfaces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integration guide for implementation steps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85798"/>
              </p:ext>
            </p:extLst>
          </p:nvPr>
        </p:nvGraphicFramePr>
        <p:xfrm>
          <a:off x="940158" y="2265124"/>
          <a:ext cx="10277341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665">
                  <a:extLst>
                    <a:ext uri="{9D8B030D-6E8A-4147-A177-3AD203B41FA5}">
                      <a16:colId xmlns:a16="http://schemas.microsoft.com/office/drawing/2014/main" val="1917142119"/>
                    </a:ext>
                  </a:extLst>
                </a:gridCol>
                <a:gridCol w="1133340">
                  <a:extLst>
                    <a:ext uri="{9D8B030D-6E8A-4147-A177-3AD203B41FA5}">
                      <a16:colId xmlns:a16="http://schemas.microsoft.com/office/drawing/2014/main" val="1968995812"/>
                    </a:ext>
                  </a:extLst>
                </a:gridCol>
                <a:gridCol w="4855336">
                  <a:extLst>
                    <a:ext uri="{9D8B030D-6E8A-4147-A177-3AD203B41FA5}">
                      <a16:colId xmlns:a16="http://schemas.microsoft.com/office/drawing/2014/main" val="3950349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Simulink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Maps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ECI Interface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00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Autogenerated</a:t>
                      </a:r>
                      <a:r>
                        <a:rPr lang="en-US" sz="1600" dirty="0" smtClean="0"/>
                        <a:t> initialization, execution, and termination functions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cFS app lifecycle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Inport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Outport</a:t>
                      </a:r>
                      <a:r>
                        <a:rPr lang="en-US" sz="1600" dirty="0" smtClean="0"/>
                        <a:t> blocks and </a:t>
                      </a:r>
                      <a:r>
                        <a:rPr lang="en-US" sz="1600" dirty="0" err="1" smtClean="0"/>
                        <a:t>Simulink.Signal</a:t>
                      </a:r>
                      <a:r>
                        <a:rPr lang="en-US" sz="1600" dirty="0" smtClean="0"/>
                        <a:t> object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messages received/sent via the </a:t>
                      </a:r>
                      <a:r>
                        <a:rPr lang="en-US" sz="1600" dirty="0" err="1" smtClean="0"/>
                        <a:t>cFE</a:t>
                      </a:r>
                      <a:r>
                        <a:rPr lang="en-US" sz="1600" dirty="0" smtClean="0"/>
                        <a:t> Software 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Simulink.Parameter</a:t>
                      </a:r>
                      <a:r>
                        <a:rPr lang="en-US" sz="1600" dirty="0" smtClean="0"/>
                        <a:t>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-&gt;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parameters tables managed via </a:t>
                      </a:r>
                      <a:r>
                        <a:rPr lang="en-US" sz="1600" dirty="0" err="1" smtClean="0"/>
                        <a:t>cFE</a:t>
                      </a:r>
                      <a:r>
                        <a:rPr lang="en-US" sz="1600" dirty="0" smtClean="0"/>
                        <a:t> Table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6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Logical signals within model connected</a:t>
                      </a:r>
                      <a:r>
                        <a:rPr lang="en-US" sz="1600" baseline="0" dirty="0" smtClean="0"/>
                        <a:t> to event block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-&gt;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status flags output for health/status checking by other cFS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6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Logical signals within model connected</a:t>
                      </a:r>
                      <a:r>
                        <a:rPr lang="en-US" sz="1600" baseline="0" dirty="0" smtClean="0"/>
                        <a:t> to status flag block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trigger events via </a:t>
                      </a:r>
                      <a:r>
                        <a:rPr lang="en-US" sz="1600" dirty="0" err="1" smtClean="0"/>
                        <a:t>cFE</a:t>
                      </a:r>
                      <a:r>
                        <a:rPr lang="en-US" sz="1600" dirty="0" smtClean="0"/>
                        <a:t> Event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5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Signal output from cFS Time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current cFS time to model at time of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7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4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3FE2-4449-411E-96E3-F2654BE1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 Input </a:t>
            </a:r>
            <a:r>
              <a:rPr lang="en-US" dirty="0"/>
              <a:t>Message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5B4A5-F9A7-49E2-B358-2CD3E16C9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Assignment of </a:t>
            </a:r>
            <a:r>
              <a:rPr lang="en-US" dirty="0" err="1"/>
              <a:t>cfsPackage.Signal</a:t>
            </a:r>
            <a:r>
              <a:rPr lang="en-US" dirty="0"/>
              <a:t> </a:t>
            </a:r>
            <a:r>
              <a:rPr lang="en-US" dirty="0" smtClean="0"/>
              <a:t>object designates root </a:t>
            </a:r>
            <a:r>
              <a:rPr lang="en-US" dirty="0"/>
              <a:t>level </a:t>
            </a:r>
            <a:r>
              <a:rPr lang="en-US" dirty="0" err="1"/>
              <a:t>inport</a:t>
            </a:r>
            <a:r>
              <a:rPr lang="en-US" dirty="0"/>
              <a:t> as input message</a:t>
            </a:r>
          </a:p>
          <a:p>
            <a:r>
              <a:rPr lang="en-US" dirty="0"/>
              <a:t>Un-designated </a:t>
            </a:r>
            <a:r>
              <a:rPr lang="en-US" dirty="0" err="1"/>
              <a:t>inports</a:t>
            </a:r>
            <a:r>
              <a:rPr lang="en-US" dirty="0"/>
              <a:t> are ignored by </a:t>
            </a:r>
            <a:r>
              <a:rPr lang="en-US" dirty="0" smtClean="0"/>
              <a:t>SIL/ECI</a:t>
            </a:r>
            <a:endParaRPr lang="en-US" dirty="0"/>
          </a:p>
          <a:p>
            <a:r>
              <a:rPr lang="en-US" dirty="0" smtClean="0"/>
              <a:t>ECI </a:t>
            </a:r>
            <a:r>
              <a:rPr lang="en-US" dirty="0"/>
              <a:t>copies message (including header) from cFS Software bus into that </a:t>
            </a:r>
            <a:r>
              <a:rPr lang="en-US" dirty="0" err="1"/>
              <a:t>inport</a:t>
            </a:r>
            <a:r>
              <a:rPr lang="en-US" dirty="0"/>
              <a:t> for autocode to operate 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5DB4A-4B04-4A07-93E6-F0C8B6CF98D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6587" y="3215481"/>
            <a:ext cx="35528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55BA-9F96-45AC-9856-D85F648F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 Output </a:t>
            </a:r>
            <a:r>
              <a:rPr lang="en-US" dirty="0"/>
              <a:t>Message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065EB-E03E-4184-9A07-CDCFFEE5A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input message definition… </a:t>
            </a:r>
            <a:endParaRPr lang="en-US" dirty="0" smtClean="0"/>
          </a:p>
          <a:p>
            <a:r>
              <a:rPr lang="en-US" dirty="0" smtClean="0"/>
              <a:t>Assignment </a:t>
            </a:r>
            <a:r>
              <a:rPr lang="en-US" dirty="0"/>
              <a:t>of </a:t>
            </a:r>
            <a:r>
              <a:rPr lang="en-US" dirty="0" err="1"/>
              <a:t>cfsPackage.Signal</a:t>
            </a:r>
            <a:r>
              <a:rPr lang="en-US" dirty="0"/>
              <a:t> object </a:t>
            </a:r>
            <a:r>
              <a:rPr lang="en-US" dirty="0" smtClean="0"/>
              <a:t>designates root </a:t>
            </a:r>
            <a:r>
              <a:rPr lang="en-US" dirty="0"/>
              <a:t>level </a:t>
            </a:r>
            <a:r>
              <a:rPr lang="en-US" dirty="0" err="1"/>
              <a:t>outport</a:t>
            </a:r>
            <a:r>
              <a:rPr lang="en-US" dirty="0"/>
              <a:t> as output message</a:t>
            </a:r>
          </a:p>
          <a:p>
            <a:r>
              <a:rPr lang="en-US" dirty="0"/>
              <a:t>Un-designated </a:t>
            </a:r>
            <a:r>
              <a:rPr lang="en-US" dirty="0" err="1"/>
              <a:t>outports</a:t>
            </a:r>
            <a:r>
              <a:rPr lang="en-US" dirty="0"/>
              <a:t> are ignored by </a:t>
            </a:r>
            <a:r>
              <a:rPr lang="en-US" dirty="0" smtClean="0"/>
              <a:t>SIL/ECI</a:t>
            </a:r>
            <a:endParaRPr lang="en-US" dirty="0"/>
          </a:p>
          <a:p>
            <a:r>
              <a:rPr lang="en-US" dirty="0" smtClean="0"/>
              <a:t>ECI </a:t>
            </a:r>
            <a:r>
              <a:rPr lang="en-US" dirty="0"/>
              <a:t>copies message from Simulink application, fills CCSDS header, and issues message onto cFS software bus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F31F0-A445-40F2-89DC-0B3611245B5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0850" y="3134519"/>
            <a:ext cx="3924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4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 Conditional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Block designates output message as conditional</a:t>
            </a:r>
          </a:p>
          <a:p>
            <a:r>
              <a:rPr lang="en-US" dirty="0" smtClean="0"/>
              <a:t>Only sends message when flag input evaluates to true</a:t>
            </a:r>
          </a:p>
          <a:p>
            <a:r>
              <a:rPr lang="en-US" dirty="0" smtClean="0"/>
              <a:t>Used for controlling rate of output generation (asynchronous/periodic messaging)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0593" y="3237404"/>
            <a:ext cx="3564814" cy="15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6C20-8D75-4523-A5F7-B16D6CE4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34D0-D89C-45BD-92E3-182E4B0934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cfsPackage.Parameter</a:t>
            </a:r>
            <a:r>
              <a:rPr lang="en-US" dirty="0"/>
              <a:t> objects wrap Matlab structure </a:t>
            </a:r>
            <a:r>
              <a:rPr lang="en-US" dirty="0" smtClean="0"/>
              <a:t>variable which is used throughout Simulink model</a:t>
            </a:r>
            <a:endParaRPr lang="en-US" dirty="0"/>
          </a:p>
          <a:p>
            <a:r>
              <a:rPr lang="en-US" dirty="0"/>
              <a:t>Each Parameter object corresponds to a separate </a:t>
            </a:r>
            <a:r>
              <a:rPr lang="en-US" dirty="0" smtClean="0"/>
              <a:t>table </a:t>
            </a:r>
            <a:endParaRPr lang="en-US" dirty="0"/>
          </a:p>
          <a:p>
            <a:r>
              <a:rPr lang="en-US" dirty="0"/>
              <a:t>Parameters </a:t>
            </a:r>
            <a:r>
              <a:rPr lang="en-US" dirty="0" smtClean="0"/>
              <a:t>organized </a:t>
            </a:r>
            <a:r>
              <a:rPr lang="en-US" dirty="0"/>
              <a:t>by grouping into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Undesignated structures are ignored by SIL/ECI, hardcoded during code generation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73A3A-9CC9-44CD-9923-83F1405300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6974" y="2120348"/>
            <a:ext cx="5945414" cy="35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3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FB22FD-D0B3-4689-B42A-C4D6BAFB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29" y="3292717"/>
            <a:ext cx="2953223" cy="1955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6D035-CAE5-472D-AF11-74ACA354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Event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E947-7FEC-463B-986D-C05D9EB68D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Simulink Library provides </a:t>
            </a:r>
            <a:r>
              <a:rPr lang="en-US" altLang="en-US" dirty="0" smtClean="0"/>
              <a:t>blocks which send </a:t>
            </a:r>
            <a:r>
              <a:rPr lang="en-US" altLang="en-US" dirty="0"/>
              <a:t>cFS event </a:t>
            </a:r>
            <a:r>
              <a:rPr lang="en-US" altLang="en-US" dirty="0" smtClean="0"/>
              <a:t>message</a:t>
            </a:r>
          </a:p>
          <a:p>
            <a:r>
              <a:rPr lang="en-US" altLang="en-US" dirty="0" smtClean="0"/>
              <a:t>Message </a:t>
            </a:r>
            <a:r>
              <a:rPr lang="en-US" altLang="en-US" dirty="0"/>
              <a:t>is sent </a:t>
            </a:r>
            <a:r>
              <a:rPr lang="en-US" altLang="en-US" dirty="0" smtClean="0"/>
              <a:t>by ECI when </a:t>
            </a:r>
            <a:r>
              <a:rPr lang="en-US" altLang="en-US" dirty="0"/>
              <a:t>‘flag’ input signal evaluates to ‘true’</a:t>
            </a:r>
          </a:p>
          <a:p>
            <a:r>
              <a:rPr lang="en-US" altLang="en-US" dirty="0"/>
              <a:t>Block allows sending 0 to 5 pieces of supporting </a:t>
            </a:r>
            <a:r>
              <a:rPr lang="en-US" altLang="en-US" dirty="0" smtClean="0"/>
              <a:t>data </a:t>
            </a:r>
            <a:r>
              <a:rPr lang="en-US" altLang="en-US" dirty="0"/>
              <a:t>with message</a:t>
            </a:r>
          </a:p>
          <a:p>
            <a:r>
              <a:rPr lang="en-US" altLang="en-US" dirty="0"/>
              <a:t>Supporting data is a </a:t>
            </a:r>
            <a:r>
              <a:rPr lang="en-US" altLang="en-US" dirty="0" smtClean="0"/>
              <a:t>value of a variable that </a:t>
            </a:r>
            <a:r>
              <a:rPr lang="en-US" altLang="en-US" dirty="0"/>
              <a:t>is printed into the event message text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8F6EB-024F-4D2E-ADEC-2939F433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71" y="1825625"/>
            <a:ext cx="2747341" cy="162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1B6BA-A6D6-446A-8C69-733EEE94E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571" y="5055186"/>
            <a:ext cx="2904378" cy="19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EB1C-85EC-4D8B-A43E-C3EA8ABD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3D5D-B160-4736-B3F0-209C4E27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cFS External Code Interface (ECI) integrates existing/</a:t>
            </a:r>
            <a:r>
              <a:rPr lang="en-US" dirty="0" err="1" smtClean="0"/>
              <a:t>autogenerated</a:t>
            </a:r>
            <a:r>
              <a:rPr lang="en-US" dirty="0" smtClean="0"/>
              <a:t> code as a cFS application via a set of generic wrapper code and an interface definition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github.com/nasa/ECI</a:t>
            </a:r>
            <a:endParaRPr lang="en-US" dirty="0" smtClean="0"/>
          </a:p>
          <a:p>
            <a:r>
              <a:rPr lang="en-US" dirty="0" smtClean="0"/>
              <a:t>The Simulink Interface Layer (SIL) extends the Simulink code generation pipeline to produce an ECI-compatible interface definition for the code generated from a Simulink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2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35C2-E762-4887-A9FE-9A3C4E95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Event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7301-BD7A-4A0D-A17D-D6710C2EBB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Block supports user-defined message information:</a:t>
            </a:r>
          </a:p>
          <a:p>
            <a:pPr lvl="1"/>
            <a:r>
              <a:rPr lang="en-US" altLang="en-US" b="1" dirty="0"/>
              <a:t>Event ID</a:t>
            </a:r>
            <a:r>
              <a:rPr lang="en-US" altLang="en-US" dirty="0"/>
              <a:t>: Unique ID for each event</a:t>
            </a:r>
          </a:p>
          <a:p>
            <a:pPr lvl="1"/>
            <a:r>
              <a:rPr lang="en-US" altLang="en-US" b="1" dirty="0"/>
              <a:t>Event Type</a:t>
            </a:r>
            <a:r>
              <a:rPr lang="en-US" altLang="en-US" dirty="0"/>
              <a:t>: Indicates severity</a:t>
            </a:r>
          </a:p>
          <a:p>
            <a:pPr lvl="1"/>
            <a:r>
              <a:rPr lang="en-US" altLang="en-US" b="1" dirty="0"/>
              <a:t>Event Mask</a:t>
            </a:r>
            <a:r>
              <a:rPr lang="en-US" altLang="en-US" dirty="0"/>
              <a:t>: Controls rate event is sent</a:t>
            </a:r>
          </a:p>
          <a:p>
            <a:pPr lvl="1"/>
            <a:r>
              <a:rPr lang="en-US" altLang="en-US" b="1" dirty="0"/>
              <a:t>Event Message</a:t>
            </a:r>
            <a:r>
              <a:rPr lang="en-US" altLang="en-US" dirty="0"/>
              <a:t>: standard </a:t>
            </a:r>
            <a:r>
              <a:rPr lang="en-US" altLang="en-US" dirty="0" err="1"/>
              <a:t>fprintf</a:t>
            </a:r>
            <a:r>
              <a:rPr lang="en-US" altLang="en-US" dirty="0"/>
              <a:t> syntax that prints out the data fed into event.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500F17-3C11-4265-A682-3FA691BD0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6384"/>
            <a:ext cx="5181600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2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CB14-0EFF-4B83-9319-78B3CBFA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en-US" dirty="0"/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BEE3-A029-4092-A181-EA4F85A0D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Simulink Library provides </a:t>
            </a:r>
            <a:r>
              <a:rPr lang="en-US" altLang="en-US" dirty="0" smtClean="0"/>
              <a:t>block to report status flags</a:t>
            </a:r>
            <a:endParaRPr lang="en-US" altLang="en-US" dirty="0"/>
          </a:p>
          <a:p>
            <a:r>
              <a:rPr lang="en-US" altLang="en-US" dirty="0" smtClean="0"/>
              <a:t>Evaluates </a:t>
            </a:r>
            <a:r>
              <a:rPr lang="en-US" altLang="en-US" dirty="0"/>
              <a:t>‘flag’ signal to either true or false and telemeters as a bitfield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0" y="3369770"/>
            <a:ext cx="3674454" cy="10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cFS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201992" cy="4351338"/>
          </a:xfrm>
        </p:spPr>
        <p:txBody>
          <a:bodyPr/>
          <a:lstStyle/>
          <a:p>
            <a:r>
              <a:rPr lang="en-US" dirty="0" smtClean="0"/>
              <a:t>Block outputs current cFS time for use by algorithms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555" y="3332933"/>
            <a:ext cx="3343130" cy="9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1235-3C7E-4081-BB93-E82869E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5888-AF39-4BBC-A535-9157DA14A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Simulink Code Generation Background</a:t>
            </a:r>
          </a:p>
        </p:txBody>
      </p:sp>
    </p:spTree>
    <p:extLst>
      <p:ext uri="{BB962C8B-B14F-4D97-AF65-F5344CB8AC3E}">
        <p14:creationId xmlns:p14="http://schemas.microsoft.com/office/powerpoint/2010/main" val="3387648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Simulink is a graphical programming language which uses blocks as the basic structure of the code</a:t>
            </a:r>
          </a:p>
          <a:p>
            <a:pPr lvl="1"/>
            <a:r>
              <a:rPr lang="en-US" dirty="0" smtClean="0"/>
              <a:t>Blocks correspond to an algorithm which operates on the input signals to produce the output signals</a:t>
            </a:r>
          </a:p>
          <a:p>
            <a:r>
              <a:rPr lang="en-US" dirty="0" smtClean="0"/>
              <a:t>In order to run the model, code is </a:t>
            </a:r>
            <a:r>
              <a:rPr lang="en-US" dirty="0"/>
              <a:t>converted to </a:t>
            </a:r>
            <a:r>
              <a:rPr lang="en-US" dirty="0" smtClean="0"/>
              <a:t>a standard </a:t>
            </a:r>
            <a:r>
              <a:rPr lang="en-US" dirty="0"/>
              <a:t>textual </a:t>
            </a:r>
            <a:r>
              <a:rPr lang="en-US" dirty="0" smtClean="0"/>
              <a:t>language, compiled, and run</a:t>
            </a:r>
            <a:endParaRPr lang="en-US" dirty="0"/>
          </a:p>
          <a:p>
            <a:r>
              <a:rPr lang="en-US" dirty="0" smtClean="0"/>
              <a:t>Need a process to convert blocks to snippets of code</a:t>
            </a:r>
          </a:p>
          <a:p>
            <a:r>
              <a:rPr lang="en-US" dirty="0" smtClean="0"/>
              <a:t>TLC</a:t>
            </a:r>
          </a:p>
        </p:txBody>
      </p:sp>
    </p:spTree>
    <p:extLst>
      <p:ext uri="{BB962C8B-B14F-4D97-AF65-F5344CB8AC3E}">
        <p14:creationId xmlns:p14="http://schemas.microsoft.com/office/powerpoint/2010/main" val="3683877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Language Compiler (TLC) files control the expression of a model in another language</a:t>
            </a:r>
          </a:p>
          <a:p>
            <a:pPr lvl="1"/>
            <a:r>
              <a:rPr lang="en-US" dirty="0" smtClean="0"/>
              <a:t>Can have multiple TLC’s to express model in multiple languages</a:t>
            </a:r>
          </a:p>
          <a:p>
            <a:pPr lvl="1"/>
            <a:r>
              <a:rPr lang="en-US" dirty="0" smtClean="0"/>
              <a:t>C is most common, also Fortran, C++</a:t>
            </a:r>
          </a:p>
          <a:p>
            <a:r>
              <a:rPr lang="en-US" dirty="0" smtClean="0"/>
              <a:t>TLC’s are hierarchical, like models:</a:t>
            </a:r>
          </a:p>
          <a:p>
            <a:pPr lvl="1"/>
            <a:r>
              <a:rPr lang="en-US" dirty="0" smtClean="0"/>
              <a:t>Higher level system TLC’s control architecture/organization of code</a:t>
            </a:r>
          </a:p>
          <a:p>
            <a:pPr lvl="1"/>
            <a:r>
              <a:rPr lang="en-US" dirty="0" smtClean="0"/>
              <a:t>Call lower-level block TLC’s which </a:t>
            </a:r>
            <a:r>
              <a:rPr lang="en-US" dirty="0"/>
              <a:t>e</a:t>
            </a:r>
            <a:r>
              <a:rPr lang="en-US" dirty="0" smtClean="0"/>
              <a:t>mit algorithms/operations</a:t>
            </a:r>
          </a:p>
          <a:p>
            <a:pPr lvl="1"/>
            <a:endParaRPr lang="en-US" dirty="0" smtClean="0"/>
          </a:p>
          <a:p>
            <a:r>
              <a:rPr lang="en-US" dirty="0"/>
              <a:t>More info: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www.mathworks.com/help/rtw/tlc/what-is-the-target-language-compiler.html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4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 extends code generation pipeline via TLC file which generates the ECI interface header file</a:t>
            </a:r>
          </a:p>
          <a:p>
            <a:pPr lvl="1"/>
            <a:r>
              <a:rPr lang="en-US" dirty="0" smtClean="0"/>
              <a:t>Inherits from Embedded Real Time TLC to produce rest of code</a:t>
            </a:r>
          </a:p>
          <a:p>
            <a:r>
              <a:rPr lang="en-US" dirty="0" smtClean="0"/>
              <a:t>SIL’s TLC file identifies which portions of the model contains ECI interfaces to generate correct description of interfaces</a:t>
            </a:r>
          </a:p>
          <a:p>
            <a:pPr lvl="1"/>
            <a:r>
              <a:rPr lang="en-US" dirty="0" smtClean="0"/>
              <a:t>SIL uses special data types/blocks/model structures to identify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46B5-5054-4218-8ADE-1081C470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8316-B28E-4A64-A3BA-47988AB0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cfsPackage.Signal</a:t>
            </a:r>
            <a:r>
              <a:rPr lang="en-US" dirty="0"/>
              <a:t> is a thin wrapper around </a:t>
            </a:r>
            <a:r>
              <a:rPr lang="en-US" dirty="0" err="1"/>
              <a:t>Simulink.Signal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Simulink.Signal</a:t>
            </a:r>
            <a:r>
              <a:rPr lang="en-US" dirty="0" smtClean="0"/>
              <a:t> objects are a built-in datatype used </a:t>
            </a:r>
            <a:r>
              <a:rPr lang="en-US" dirty="0"/>
              <a:t>to associate metadata with a signal </a:t>
            </a:r>
            <a:r>
              <a:rPr lang="en-US" dirty="0" smtClean="0"/>
              <a:t>and </a:t>
            </a:r>
            <a:r>
              <a:rPr lang="en-US" dirty="0"/>
              <a:t>control code generation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TLC API’s make it easy to identify </a:t>
            </a:r>
            <a:r>
              <a:rPr lang="en-US" dirty="0" err="1" smtClean="0"/>
              <a:t>cfsPackage.Signal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These objects are associated with a signal by the developer</a:t>
            </a:r>
          </a:p>
          <a:p>
            <a:pPr lvl="1"/>
            <a:r>
              <a:rPr lang="en-US" dirty="0" smtClean="0"/>
              <a:t>TLC finds </a:t>
            </a:r>
            <a:r>
              <a:rPr lang="en-US" dirty="0" err="1" smtClean="0"/>
              <a:t>inport</a:t>
            </a:r>
            <a:r>
              <a:rPr lang="en-US" dirty="0" smtClean="0"/>
              <a:t>/</a:t>
            </a:r>
            <a:r>
              <a:rPr lang="en-US" dirty="0" err="1" smtClean="0"/>
              <a:t>outport</a:t>
            </a:r>
            <a:r>
              <a:rPr lang="en-US" dirty="0" smtClean="0"/>
              <a:t> block connected to signal, gets pointer to associated data structure, echo's pointer </a:t>
            </a:r>
            <a:r>
              <a:rPr lang="en-US" dirty="0"/>
              <a:t>into </a:t>
            </a:r>
            <a:r>
              <a:rPr lang="en-US" dirty="0" err="1" smtClean="0"/>
              <a:t>eci_interface.h</a:t>
            </a:r>
            <a:r>
              <a:rPr lang="en-US" dirty="0" smtClean="0"/>
              <a:t> </a:t>
            </a:r>
            <a:r>
              <a:rPr lang="en-US" dirty="0"/>
              <a:t>during code generation</a:t>
            </a:r>
          </a:p>
          <a:p>
            <a:r>
              <a:rPr lang="en-US" dirty="0" err="1"/>
              <a:t>cfsPackage.Signal</a:t>
            </a:r>
            <a:r>
              <a:rPr lang="en-US" dirty="0"/>
              <a:t> implemented two custom storage classes</a:t>
            </a:r>
          </a:p>
          <a:p>
            <a:pPr lvl="1"/>
            <a:r>
              <a:rPr lang="en-US" dirty="0" err="1"/>
              <a:t>cfsTlmMessage</a:t>
            </a:r>
            <a:r>
              <a:rPr lang="en-US" dirty="0"/>
              <a:t> – Designates as telemetry message</a:t>
            </a:r>
          </a:p>
          <a:p>
            <a:pPr lvl="1"/>
            <a:r>
              <a:rPr lang="en-US" dirty="0" err="1"/>
              <a:t>cfsCmdMessage</a:t>
            </a:r>
            <a:r>
              <a:rPr lang="en-US" dirty="0"/>
              <a:t> – Designates as command message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8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46B5-5054-4218-8ADE-1081C470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Input </a:t>
            </a:r>
            <a:r>
              <a:rPr lang="en-US" dirty="0" smtClean="0"/>
              <a:t>– Generated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8316-B28E-4A64-A3BA-47988AB0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ECI expects all info about input messages in a </a:t>
            </a:r>
            <a:r>
              <a:rPr lang="en-US" dirty="0" err="1" smtClean="0"/>
              <a:t>SL_MsgRcv</a:t>
            </a:r>
            <a:r>
              <a:rPr lang="en-US" dirty="0" smtClean="0"/>
              <a:t> data structure in </a:t>
            </a:r>
            <a:r>
              <a:rPr lang="en-US" dirty="0" err="1" smtClean="0"/>
              <a:t>eci_interface.h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entry per input message, contains:</a:t>
            </a:r>
          </a:p>
          <a:p>
            <a:pPr lvl="1"/>
            <a:r>
              <a:rPr lang="en-US" dirty="0" smtClean="0"/>
              <a:t>Message identifier</a:t>
            </a:r>
          </a:p>
          <a:p>
            <a:pPr lvl="1"/>
            <a:r>
              <a:rPr lang="en-US" dirty="0" smtClean="0"/>
              <a:t>Pointer to message</a:t>
            </a:r>
          </a:p>
          <a:p>
            <a:pPr lvl="1"/>
            <a:r>
              <a:rPr lang="en-US" dirty="0" smtClean="0"/>
              <a:t>Size of message</a:t>
            </a:r>
          </a:p>
          <a:p>
            <a:pPr lvl="1"/>
            <a:r>
              <a:rPr lang="en-US" dirty="0" smtClean="0"/>
              <a:t>See ECI documentation for full description</a:t>
            </a:r>
            <a:endParaRPr lang="en-US" dirty="0"/>
          </a:p>
          <a:p>
            <a:r>
              <a:rPr lang="en-US" dirty="0" smtClean="0"/>
              <a:t>ECI </a:t>
            </a:r>
            <a:r>
              <a:rPr lang="en-US" dirty="0"/>
              <a:t>wrapper code copies messages </a:t>
            </a:r>
            <a:r>
              <a:rPr lang="en-US" dirty="0" smtClean="0"/>
              <a:t>from cFS Software Bus </a:t>
            </a:r>
            <a:r>
              <a:rPr lang="en-US" dirty="0"/>
              <a:t>into </a:t>
            </a:r>
            <a:r>
              <a:rPr lang="en-US" dirty="0" smtClean="0"/>
              <a:t>pointer to buffer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eci_msg_manage</a:t>
            </a:r>
            <a:r>
              <a:rPr lang="en-US" dirty="0" smtClean="0"/>
              <a:t>() within ECI source code</a:t>
            </a:r>
            <a:endParaRPr lang="en-US" dirty="0"/>
          </a:p>
          <a:p>
            <a:r>
              <a:rPr lang="en-US" dirty="0"/>
              <a:t>Buffer is </a:t>
            </a:r>
            <a:r>
              <a:rPr lang="en-US" dirty="0" smtClean="0"/>
              <a:t>defined in interface header, passed </a:t>
            </a:r>
            <a:r>
              <a:rPr lang="en-US" dirty="0"/>
              <a:t>to model step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8E679-E780-42DD-98F8-4074969B1A43}"/>
              </a:ext>
            </a:extLst>
          </p:cNvPr>
          <p:cNvSpPr/>
          <p:nvPr/>
        </p:nvSpPr>
        <p:spPr>
          <a:xfrm>
            <a:off x="1929847" y="5725504"/>
            <a:ext cx="83323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 </a:t>
            </a:r>
            <a:r>
              <a:rPr lang="en-US" dirty="0" err="1">
                <a:solidFill>
                  <a:schemeClr val="accent1"/>
                </a:solidFill>
              </a:rPr>
              <a:t>myInMsgType_t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myApp_U_myInMsg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…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#</a:t>
            </a:r>
            <a:r>
              <a:rPr lang="en-US" dirty="0">
                <a:solidFill>
                  <a:schemeClr val="accent1"/>
                </a:solidFill>
              </a:rPr>
              <a:t>define MODEL_FCN_STEP </a:t>
            </a:r>
            <a:r>
              <a:rPr lang="en-US" dirty="0" err="1">
                <a:solidFill>
                  <a:schemeClr val="accent1"/>
                </a:solidFill>
              </a:rPr>
              <a:t>myApp_step</a:t>
            </a:r>
            <a:r>
              <a:rPr lang="en-US" dirty="0">
                <a:solidFill>
                  <a:schemeClr val="accent1"/>
                </a:solidFill>
              </a:rPr>
              <a:t>(PC_M, &amp; </a:t>
            </a:r>
            <a:r>
              <a:rPr lang="en-US" dirty="0" err="1">
                <a:solidFill>
                  <a:schemeClr val="accent1"/>
                </a:solidFill>
              </a:rPr>
              <a:t>myApp_U_myInMsg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381D1-CDDE-4898-AAD2-470146C4A861}"/>
              </a:ext>
            </a:extLst>
          </p:cNvPr>
          <p:cNvSpPr/>
          <p:nvPr/>
        </p:nvSpPr>
        <p:spPr>
          <a:xfrm>
            <a:off x="2919210" y="21136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SL_Msg_t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SL_MsgRcv</a:t>
            </a:r>
            <a:r>
              <a:rPr lang="en-US" dirty="0">
                <a:solidFill>
                  <a:schemeClr val="accent1"/>
                </a:solidFill>
              </a:rPr>
              <a:t>[] = {  {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MYINMSGTYPE_MYINMSG_MID</a:t>
            </a:r>
            <a:r>
              <a:rPr lang="en-US" dirty="0">
                <a:solidFill>
                  <a:schemeClr val="accent1"/>
                </a:solidFill>
              </a:rPr>
              <a:t>, &amp;</a:t>
            </a:r>
            <a:r>
              <a:rPr lang="en-US" dirty="0" err="1">
                <a:solidFill>
                  <a:schemeClr val="accent1"/>
                </a:solidFill>
              </a:rPr>
              <a:t>myApp_U_myInMsg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err="1" smtClean="0">
                <a:solidFill>
                  <a:schemeClr val="accent1"/>
                </a:solidFill>
              </a:rPr>
              <a:t>sizeof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myInMsgType_t</a:t>
            </a:r>
            <a:r>
              <a:rPr lang="en-US" dirty="0">
                <a:solidFill>
                  <a:schemeClr val="accent1"/>
                </a:solidFill>
              </a:rPr>
              <a:t>), NULL, NULL },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    …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828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4F68-97EF-4BB7-9AC0-3A69D809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 Command </a:t>
            </a:r>
            <a:r>
              <a:rPr lang="en-US" dirty="0"/>
              <a:t>Message Queuing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ECBEFB6C-39E6-447B-B31B-226B9A321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command executed per </a:t>
            </a:r>
            <a:r>
              <a:rPr lang="en-US" dirty="0" smtClean="0"/>
              <a:t>cycle – may receive more than one per cycle</a:t>
            </a:r>
          </a:p>
          <a:p>
            <a:r>
              <a:rPr lang="en-US" dirty="0" smtClean="0"/>
              <a:t>ECI maintains FIFO ring </a:t>
            </a:r>
            <a:r>
              <a:rPr lang="en-US" dirty="0"/>
              <a:t>buffer </a:t>
            </a:r>
            <a:r>
              <a:rPr lang="en-US" dirty="0" smtClean="0"/>
              <a:t>and passes commands to code each cycle </a:t>
            </a:r>
            <a:endParaRPr lang="en-US" dirty="0"/>
          </a:p>
          <a:p>
            <a:r>
              <a:rPr lang="en-US" dirty="0" smtClean="0"/>
              <a:t>ECI </a:t>
            </a:r>
            <a:r>
              <a:rPr lang="en-US" dirty="0"/>
              <a:t>will reject commands which exceed buffer capacity and issue event message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71FB2-87C5-427D-9106-78826D24E9F7}"/>
              </a:ext>
            </a:extLst>
          </p:cNvPr>
          <p:cNvGrpSpPr/>
          <p:nvPr/>
        </p:nvGrpSpPr>
        <p:grpSpPr>
          <a:xfrm>
            <a:off x="5601938" y="2451653"/>
            <a:ext cx="6504882" cy="4181803"/>
            <a:chOff x="3754367" y="1567069"/>
            <a:chExt cx="8458200" cy="5287683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68FCFE4D-288F-4A58-AF12-B14E5EA81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167" y="1567069"/>
              <a:ext cx="8153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 dirty="0"/>
            </a:p>
            <a:p>
              <a:pPr eaLnBrk="1" hangingPunct="1">
                <a:buFont typeface="Arial" panose="020B0604020202020204" pitchFamily="34" charset="0"/>
                <a:buChar char="•"/>
              </a:pPr>
              <a:endParaRPr lang="en-US" altLang="en-US" sz="1800" dirty="0"/>
            </a:p>
            <a:p>
              <a:pPr eaLnBrk="1" hangingPunct="1">
                <a:buFont typeface="Arial" panose="020B0604020202020204" pitchFamily="34" charset="0"/>
                <a:buChar char="•"/>
              </a:pPr>
              <a:endParaRPr lang="en-US" altLang="en-US" sz="18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6DB1A1-44D4-4024-877B-64BC7B193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062" y="6053621"/>
              <a:ext cx="2657476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+mn-ea"/>
                  <a:cs typeface="ＭＳ Ｐゴシック" pitchFamily="-107" charset="-128"/>
                </a:rPr>
                <a:t>Active Message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28474D-446B-467D-9AA8-0D987FF02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67" y="5453269"/>
              <a:ext cx="2657475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  <a:latin typeface="+mn-lt"/>
                <a:ea typeface="+mn-ea"/>
                <a:cs typeface="ＭＳ Ｐゴシック" pitchFamily="-107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F10D5B-52AA-41F1-AC76-16B86B1DC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67" y="4996069"/>
              <a:ext cx="2657475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+mn-ea"/>
                  <a:cs typeface="ＭＳ Ｐゴシック" pitchFamily="-107" charset="-128"/>
                </a:rPr>
                <a:t>Queued Message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4C8048-C3E8-47C1-8416-EBF94DDA4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67" y="4538869"/>
              <a:ext cx="2657475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+mn-ea"/>
                  <a:cs typeface="ＭＳ Ｐゴシック" pitchFamily="-107" charset="-128"/>
                </a:rPr>
                <a:t>Queued Message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E979C-C656-406E-A30A-04653B00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67" y="4081669"/>
              <a:ext cx="2657475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+mn-ea"/>
                  <a:cs typeface="ＭＳ Ｐゴシック" pitchFamily="-107" charset="-128"/>
                </a:rPr>
                <a:t>Queued Message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2D9DD9-E1F0-470E-AE02-B7D52357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67" y="3624469"/>
              <a:ext cx="2657475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0000"/>
                  </a:solidFill>
                  <a:latin typeface="+mn-lt"/>
                  <a:ea typeface="+mn-ea"/>
                  <a:cs typeface="ＭＳ Ｐゴシック" pitchFamily="-107" charset="-128"/>
                </a:rPr>
                <a:t>Queued Message 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3CAA21-230D-4F22-95F1-0B5CDA23A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67" y="3167269"/>
              <a:ext cx="2657475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n-lt"/>
                  <a:ea typeface="+mn-ea"/>
                  <a:cs typeface="ＭＳ Ｐゴシック" pitchFamily="-107" charset="-128"/>
                </a:rPr>
                <a:t>Queued Message 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DED533-FA98-4840-90AA-BDDB6C8A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67" y="2710069"/>
              <a:ext cx="2657475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  <a:latin typeface="+mn-lt"/>
                <a:ea typeface="+mn-ea"/>
                <a:cs typeface="ＭＳ Ｐゴシック" pitchFamily="-107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41D602-D3B3-4DD2-80BD-98EB6AE69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67" y="2252869"/>
              <a:ext cx="2657475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  <a:latin typeface="+mn-lt"/>
                <a:ea typeface="+mn-ea"/>
                <a:cs typeface="ＭＳ Ｐゴシック" pitchFamily="-107" charset="-128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FDD81-E6BE-4A8B-9141-4345CBDC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67" y="1795669"/>
              <a:ext cx="2657475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  <a:latin typeface="+mn-lt"/>
                <a:ea typeface="+mn-ea"/>
                <a:cs typeface="ＭＳ Ｐゴシック" pitchFamily="-107" charset="-12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A4857A-83E0-43DA-B43C-BC1617661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967" y="5910469"/>
              <a:ext cx="2657475" cy="457200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  <a:latin typeface="+mn-lt"/>
                <a:ea typeface="+mn-ea"/>
                <a:cs typeface="ＭＳ Ｐゴシック" pitchFamily="-107" charset="-128"/>
              </a:endParaRPr>
            </a:p>
          </p:txBody>
        </p:sp>
        <p:sp>
          <p:nvSpPr>
            <p:cNvPr id="16" name="TextBox 67">
              <a:extLst>
                <a:ext uri="{FF2B5EF4-FFF2-40B4-BE49-F238E27FC236}">
                  <a16:creationId xmlns:a16="http://schemas.microsoft.com/office/drawing/2014/main" id="{5ACCB56E-93C4-49D9-9672-AE04DE4EC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2760" y="6325877"/>
              <a:ext cx="8778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Queue</a:t>
              </a:r>
            </a:p>
          </p:txBody>
        </p:sp>
        <p:cxnSp>
          <p:nvCxnSpPr>
            <p:cNvPr id="17" name="Straight Connector 68">
              <a:extLst>
                <a:ext uri="{FF2B5EF4-FFF2-40B4-BE49-F238E27FC236}">
                  <a16:creationId xmlns:a16="http://schemas.microsoft.com/office/drawing/2014/main" id="{5F5660B8-0247-4197-89AA-0475C3CB1D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25323" y="5259629"/>
              <a:ext cx="1143000" cy="1588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71">
              <a:extLst>
                <a:ext uri="{FF2B5EF4-FFF2-40B4-BE49-F238E27FC236}">
                  <a16:creationId xmlns:a16="http://schemas.microsoft.com/office/drawing/2014/main" id="{DCADCE31-63D3-4EE6-8249-FDE87CF082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78097" y="2973628"/>
              <a:ext cx="1143000" cy="1588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72">
              <a:extLst>
                <a:ext uri="{FF2B5EF4-FFF2-40B4-BE49-F238E27FC236}">
                  <a16:creationId xmlns:a16="http://schemas.microsoft.com/office/drawing/2014/main" id="{56E6187A-AE70-4B89-8CCE-90B829DF4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984" y="6484864"/>
              <a:ext cx="24161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Read Message Buffer</a:t>
              </a:r>
            </a:p>
          </p:txBody>
        </p:sp>
        <p:sp>
          <p:nvSpPr>
            <p:cNvPr id="20" name="TextBox 73">
              <a:extLst>
                <a:ext uri="{FF2B5EF4-FFF2-40B4-BE49-F238E27FC236}">
                  <a16:creationId xmlns:a16="http://schemas.microsoft.com/office/drawing/2014/main" id="{DE818F97-4479-4E8C-A4D3-95C25850D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367" y="4919869"/>
              <a:ext cx="16859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Pointer to start </a:t>
              </a:r>
            </a:p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of queue(</a:t>
              </a:r>
              <a:r>
                <a:rPr lang="en-US" altLang="en-US" sz="1800" dirty="0" err="1">
                  <a:solidFill>
                    <a:srgbClr val="FF0000"/>
                  </a:solidFill>
                </a:rPr>
                <a:t>qhd</a:t>
              </a:r>
              <a:r>
                <a:rPr lang="en-US" altLang="en-US" sz="18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1" name="TextBox 74">
              <a:extLst>
                <a:ext uri="{FF2B5EF4-FFF2-40B4-BE49-F238E27FC236}">
                  <a16:creationId xmlns:a16="http://schemas.microsoft.com/office/drawing/2014/main" id="{31A95D80-A9E9-4242-8FCA-6CFF72F87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367" y="2633869"/>
              <a:ext cx="16859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Pointer to end  </a:t>
              </a:r>
            </a:p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of queue (</a:t>
              </a:r>
              <a:r>
                <a:rPr lang="en-US" altLang="en-US" sz="1800" dirty="0" err="1">
                  <a:solidFill>
                    <a:srgbClr val="FF0000"/>
                  </a:solidFill>
                </a:rPr>
                <a:t>qtl</a:t>
              </a:r>
              <a:r>
                <a:rPr lang="en-US" altLang="en-US" sz="18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282670CA-B2D1-4A1F-B346-BB466F672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6642" y="3125994"/>
              <a:ext cx="342900" cy="2365375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3" name="TextBox 77">
              <a:extLst>
                <a:ext uri="{FF2B5EF4-FFF2-40B4-BE49-F238E27FC236}">
                  <a16:creationId xmlns:a16="http://schemas.microsoft.com/office/drawing/2014/main" id="{24EFBEA4-C6A3-4C50-8E03-428228CCB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5242" y="3967369"/>
              <a:ext cx="877888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</a:rPr>
                <a:t>Queue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</a:rPr>
                <a:t>Count</a:t>
              </a:r>
            </a:p>
          </p:txBody>
        </p:sp>
        <p:cxnSp>
          <p:nvCxnSpPr>
            <p:cNvPr id="24" name="Shape 84">
              <a:extLst>
                <a:ext uri="{FF2B5EF4-FFF2-40B4-BE49-F238E27FC236}">
                  <a16:creationId xmlns:a16="http://schemas.microsoft.com/office/drawing/2014/main" id="{7D87349D-669E-47CD-9F88-7EC7799A0A38}"/>
                </a:ext>
              </a:extLst>
            </p:cNvPr>
            <p:cNvCxnSpPr>
              <a:cxnSpLocks noChangeShapeType="1"/>
              <a:stCxn id="7" idx="1"/>
              <a:endCxn id="5" idx="0"/>
            </p:cNvCxnSpPr>
            <p:nvPr/>
          </p:nvCxnSpPr>
          <p:spPr bwMode="auto">
            <a:xfrm rot="10800000" flipV="1">
              <a:off x="6019801" y="5224669"/>
              <a:ext cx="1773167" cy="828952"/>
            </a:xfrm>
            <a:prstGeom prst="curvedConnector2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hape 88">
              <a:extLst>
                <a:ext uri="{FF2B5EF4-FFF2-40B4-BE49-F238E27FC236}">
                  <a16:creationId xmlns:a16="http://schemas.microsoft.com/office/drawing/2014/main" id="{DAF80BF5-E99A-4520-B5BF-797676F921BB}"/>
                </a:ext>
              </a:extLst>
            </p:cNvPr>
            <p:cNvCxnSpPr>
              <a:cxnSpLocks noChangeShapeType="1"/>
              <a:endCxn id="12" idx="1"/>
            </p:cNvCxnSpPr>
            <p:nvPr/>
          </p:nvCxnSpPr>
          <p:spPr bwMode="auto">
            <a:xfrm>
              <a:off x="6649967" y="2405269"/>
              <a:ext cx="1143000" cy="53340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91">
              <a:extLst>
                <a:ext uri="{FF2B5EF4-FFF2-40B4-BE49-F238E27FC236}">
                  <a16:creationId xmlns:a16="http://schemas.microsoft.com/office/drawing/2014/main" id="{0D58981B-C242-4350-832A-C91E5FB2C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252" y="2140949"/>
              <a:ext cx="1647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New Message</a:t>
              </a:r>
            </a:p>
          </p:txBody>
        </p: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A1158D5F-FCB9-457B-8532-E0762BD1B8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823549" y="4841287"/>
              <a:ext cx="304800" cy="4763"/>
            </a:xfrm>
            <a:prstGeom prst="straightConnector1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95">
              <a:extLst>
                <a:ext uri="{FF2B5EF4-FFF2-40B4-BE49-F238E27FC236}">
                  <a16:creationId xmlns:a16="http://schemas.microsoft.com/office/drawing/2014/main" id="{071AE8F4-957D-4F45-84E2-C8ECA56E2072}"/>
                </a:ext>
              </a:extLst>
            </p:cNvPr>
            <p:cNvCxnSpPr>
              <a:cxnSpLocks noChangeShapeType="1"/>
              <a:stCxn id="21" idx="2"/>
            </p:cNvCxnSpPr>
            <p:nvPr/>
          </p:nvCxnSpPr>
          <p:spPr bwMode="auto">
            <a:xfrm rot="5400000">
              <a:off x="4765605" y="3487944"/>
              <a:ext cx="420687" cy="4763"/>
            </a:xfrm>
            <a:prstGeom prst="straightConnector1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96">
              <a:extLst>
                <a:ext uri="{FF2B5EF4-FFF2-40B4-BE49-F238E27FC236}">
                  <a16:creationId xmlns:a16="http://schemas.microsoft.com/office/drawing/2014/main" id="{25682725-6726-45CB-805D-21F4CD44B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367" y="3700669"/>
              <a:ext cx="3733799" cy="118696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00" dirty="0"/>
                <a:t>Buffer managed by advancing </a:t>
              </a:r>
              <a:r>
                <a:rPr lang="en-US" altLang="en-US" sz="1100" dirty="0" err="1"/>
                <a:t>qhd</a:t>
              </a:r>
              <a:r>
                <a:rPr lang="en-US" altLang="en-US" sz="1100" dirty="0"/>
                <a:t> pointers and </a:t>
              </a:r>
              <a:r>
                <a:rPr lang="en-US" altLang="en-US" sz="1100" dirty="0" err="1"/>
                <a:t>qtl</a:t>
              </a:r>
              <a:r>
                <a:rPr lang="en-US" altLang="en-US" sz="1100" dirty="0"/>
                <a:t> pointers (providing for pointer wrap) to keep track of active locations in the queue. Queue count tracks number fill level.</a:t>
              </a:r>
            </a:p>
          </p:txBody>
        </p:sp>
        <p:cxnSp>
          <p:nvCxnSpPr>
            <p:cNvPr id="30" name="Shape 88">
              <a:extLst>
                <a:ext uri="{FF2B5EF4-FFF2-40B4-BE49-F238E27FC236}">
                  <a16:creationId xmlns:a16="http://schemas.microsoft.com/office/drawing/2014/main" id="{6FC3B7F0-FEE5-4935-9E45-8E273919B14F}"/>
                </a:ext>
              </a:extLst>
            </p:cNvPr>
            <p:cNvCxnSpPr>
              <a:cxnSpLocks noChangeShapeType="1"/>
              <a:stCxn id="23" idx="0"/>
            </p:cNvCxnSpPr>
            <p:nvPr/>
          </p:nvCxnSpPr>
          <p:spPr bwMode="auto">
            <a:xfrm rot="5400000" flipH="1" flipV="1">
              <a:off x="10782644" y="3385171"/>
              <a:ext cx="993741" cy="17065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91">
              <a:extLst>
                <a:ext uri="{FF2B5EF4-FFF2-40B4-BE49-F238E27FC236}">
                  <a16:creationId xmlns:a16="http://schemas.microsoft.com/office/drawing/2014/main" id="{C1AE9183-C210-4462-8755-B0D374A01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8092" y="2297559"/>
              <a:ext cx="14160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High Water</a:t>
              </a:r>
            </a:p>
            <a:p>
              <a:pPr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Mark 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16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4207-885B-476F-9865-68A47FE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SIL and Code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D7EA-40E0-4517-8DFD-AEF70541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SIL extends the </a:t>
            </a:r>
            <a:r>
              <a:rPr lang="en-US" dirty="0" smtClean="0"/>
              <a:t>Simulink code </a:t>
            </a:r>
            <a:r>
              <a:rPr lang="en-US" dirty="0"/>
              <a:t>generation process via a custom TLC file (</a:t>
            </a:r>
            <a:r>
              <a:rPr lang="en-US" dirty="0" err="1"/>
              <a:t>csl_ert.tlc</a:t>
            </a:r>
            <a:r>
              <a:rPr lang="en-US" dirty="0"/>
              <a:t>) to generate an interface definition </a:t>
            </a:r>
            <a:r>
              <a:rPr lang="en-US" dirty="0" smtClean="0"/>
              <a:t>(</a:t>
            </a:r>
            <a:r>
              <a:rPr lang="en-US" dirty="0" err="1" smtClean="0"/>
              <a:t>eci_interface.h</a:t>
            </a:r>
            <a:r>
              <a:rPr lang="en-US" dirty="0"/>
              <a:t>) which is compiled with </a:t>
            </a:r>
            <a:r>
              <a:rPr lang="en-US" dirty="0" smtClean="0"/>
              <a:t>the ECI to </a:t>
            </a:r>
            <a:r>
              <a:rPr lang="en-US" dirty="0"/>
              <a:t>produce a cFS </a:t>
            </a:r>
            <a:r>
              <a:rPr lang="en-US" dirty="0" smtClean="0"/>
              <a:t>app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53340-9687-466D-B319-299488D8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141" y="6554436"/>
            <a:ext cx="22066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 smtClean="0">
                <a:solidFill>
                  <a:srgbClr val="FF0000"/>
                </a:solidFill>
              </a:rPr>
              <a:t>ECI </a:t>
            </a:r>
            <a:r>
              <a:rPr lang="en-US" altLang="en-US" sz="1800" b="1" dirty="0">
                <a:solidFill>
                  <a:srgbClr val="FF0000"/>
                </a:solidFill>
              </a:rPr>
              <a:t>Wrapper Code</a:t>
            </a:r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3DD17CFD-0D4D-49E8-80EF-25D5FED4FEC7}"/>
              </a:ext>
            </a:extLst>
          </p:cNvPr>
          <p:cNvGrpSpPr>
            <a:grpSpLocks/>
          </p:cNvGrpSpPr>
          <p:nvPr/>
        </p:nvGrpSpPr>
        <p:grpSpPr bwMode="auto">
          <a:xfrm>
            <a:off x="7155346" y="5529798"/>
            <a:ext cx="411162" cy="685800"/>
            <a:chOff x="533400" y="2819400"/>
            <a:chExt cx="685800" cy="914400"/>
          </a:xfrm>
        </p:grpSpPr>
        <p:sp>
          <p:nvSpPr>
            <p:cNvPr id="7" name="Double Wave 6">
              <a:extLst>
                <a:ext uri="{FF2B5EF4-FFF2-40B4-BE49-F238E27FC236}">
                  <a16:creationId xmlns:a16="http://schemas.microsoft.com/office/drawing/2014/main" id="{DD3D08B6-A015-4F39-ADF7-5F161F40B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2819400"/>
              <a:ext cx="685800" cy="914400"/>
            </a:xfrm>
            <a:prstGeom prst="doubleWave">
              <a:avLst>
                <a:gd name="adj1" fmla="val 2514"/>
                <a:gd name="adj2" fmla="val 356"/>
              </a:avLst>
            </a:prstGeom>
            <a:solidFill>
              <a:srgbClr val="FFFF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cxnSp>
          <p:nvCxnSpPr>
            <p:cNvPr id="8" name="Straight Connector 12">
              <a:extLst>
                <a:ext uri="{FF2B5EF4-FFF2-40B4-BE49-F238E27FC236}">
                  <a16:creationId xmlns:a16="http://schemas.microsoft.com/office/drawing/2014/main" id="{AEFF9CAF-B460-42EB-9180-10958E05D7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8" y="3048000"/>
              <a:ext cx="532225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13">
              <a:extLst>
                <a:ext uri="{FF2B5EF4-FFF2-40B4-BE49-F238E27FC236}">
                  <a16:creationId xmlns:a16="http://schemas.microsoft.com/office/drawing/2014/main" id="{0F529142-B5EC-481B-BF81-2E3E379554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8" y="3200400"/>
              <a:ext cx="532225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14">
              <a:extLst>
                <a:ext uri="{FF2B5EF4-FFF2-40B4-BE49-F238E27FC236}">
                  <a16:creationId xmlns:a16="http://schemas.microsoft.com/office/drawing/2014/main" id="{C6FFD480-7C1C-472C-AD62-13FE5345CD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8" y="3352800"/>
              <a:ext cx="532225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625E0C39-8FB9-49B4-893D-E37EF535D0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8" y="3505200"/>
              <a:ext cx="532225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23">
            <a:extLst>
              <a:ext uri="{FF2B5EF4-FFF2-40B4-BE49-F238E27FC236}">
                <a16:creationId xmlns:a16="http://schemas.microsoft.com/office/drawing/2014/main" id="{0AFF7D92-BA60-4441-8EC4-1E5E22F818E2}"/>
              </a:ext>
            </a:extLst>
          </p:cNvPr>
          <p:cNvGrpSpPr>
            <a:grpSpLocks/>
          </p:cNvGrpSpPr>
          <p:nvPr/>
        </p:nvGrpSpPr>
        <p:grpSpPr bwMode="auto">
          <a:xfrm>
            <a:off x="3985731" y="5635216"/>
            <a:ext cx="411163" cy="685800"/>
            <a:chOff x="533400" y="2819400"/>
            <a:chExt cx="685800" cy="914400"/>
          </a:xfrm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DDD221C2-D046-46E6-9120-8E6267A2F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2819400"/>
              <a:ext cx="685800" cy="914400"/>
            </a:xfrm>
            <a:prstGeom prst="doubleWave">
              <a:avLst>
                <a:gd name="adj1" fmla="val 2514"/>
                <a:gd name="adj2" fmla="val 356"/>
              </a:avLst>
            </a:prstGeom>
            <a:solidFill>
              <a:srgbClr val="FFFF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cxnSp>
          <p:nvCxnSpPr>
            <p:cNvPr id="14" name="Straight Connector 25">
              <a:extLst>
                <a:ext uri="{FF2B5EF4-FFF2-40B4-BE49-F238E27FC236}">
                  <a16:creationId xmlns:a16="http://schemas.microsoft.com/office/drawing/2014/main" id="{228A4941-A8CA-4166-8D55-8F460AF05D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9" y="3048000"/>
              <a:ext cx="532222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26">
              <a:extLst>
                <a:ext uri="{FF2B5EF4-FFF2-40B4-BE49-F238E27FC236}">
                  <a16:creationId xmlns:a16="http://schemas.microsoft.com/office/drawing/2014/main" id="{3E1E49A4-CA70-4B89-A37F-D1B9B454B7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9" y="3200400"/>
              <a:ext cx="532222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27">
              <a:extLst>
                <a:ext uri="{FF2B5EF4-FFF2-40B4-BE49-F238E27FC236}">
                  <a16:creationId xmlns:a16="http://schemas.microsoft.com/office/drawing/2014/main" id="{DF128A70-32A9-4CEC-9A61-267D150594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9" y="3352800"/>
              <a:ext cx="532222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8">
              <a:extLst>
                <a:ext uri="{FF2B5EF4-FFF2-40B4-BE49-F238E27FC236}">
                  <a16:creationId xmlns:a16="http://schemas.microsoft.com/office/drawing/2014/main" id="{DC93DA24-51E8-4771-8655-94BF3836A1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9" y="3505200"/>
              <a:ext cx="532222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TextBox 29">
            <a:extLst>
              <a:ext uri="{FF2B5EF4-FFF2-40B4-BE49-F238E27FC236}">
                <a16:creationId xmlns:a16="http://schemas.microsoft.com/office/drawing/2014/main" id="{E2F0EC5C-408D-47C7-B0CF-591B218F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708" y="6291798"/>
            <a:ext cx="950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err="1" smtClean="0"/>
              <a:t>eci_app.c</a:t>
            </a:r>
            <a:endParaRPr lang="en-US" altLang="en-US" sz="1400" dirty="0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BC2DA72E-E3EE-4EEE-A630-6FF6B6BC6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108" y="6291798"/>
            <a:ext cx="9605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err="1" smtClean="0"/>
              <a:t>eci_app.h</a:t>
            </a:r>
            <a:endParaRPr lang="en-US" altLang="en-US" sz="1400" dirty="0"/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0060EE99-E07E-40F0-8235-F5BE4C0C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88009"/>
            <a:ext cx="1877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</a:rPr>
              <a:t>Simulink Model</a:t>
            </a:r>
          </a:p>
        </p:txBody>
      </p:sp>
      <p:sp>
        <p:nvSpPr>
          <p:cNvPr id="22" name="Right Arrow 37">
            <a:extLst>
              <a:ext uri="{FF2B5EF4-FFF2-40B4-BE49-F238E27FC236}">
                <a16:creationId xmlns:a16="http://schemas.microsoft.com/office/drawing/2014/main" id="{B36CB683-A02D-471D-8283-8DA8E588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820" y="3853603"/>
            <a:ext cx="1249362" cy="822325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23" name="TextBox 38">
            <a:extLst>
              <a:ext uri="{FF2B5EF4-FFF2-40B4-BE49-F238E27FC236}">
                <a16:creationId xmlns:a16="http://schemas.microsoft.com/office/drawing/2014/main" id="{12E49CC8-1EA5-4A48-AE7B-CEED29B2D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620" y="4896753"/>
            <a:ext cx="24224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000090"/>
                </a:solidFill>
              </a:rPr>
              <a:t>Simulink Code Generation</a:t>
            </a:r>
          </a:p>
        </p:txBody>
      </p:sp>
      <p:cxnSp>
        <p:nvCxnSpPr>
          <p:cNvPr id="24" name="Straight Arrow Connector 40">
            <a:extLst>
              <a:ext uri="{FF2B5EF4-FFF2-40B4-BE49-F238E27FC236}">
                <a16:creationId xmlns:a16="http://schemas.microsoft.com/office/drawing/2014/main" id="{20548D66-9088-4B2A-9082-6824F9AF51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5118" y="5198655"/>
            <a:ext cx="0" cy="379412"/>
          </a:xfrm>
          <a:prstGeom prst="straightConnector1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47">
            <a:extLst>
              <a:ext uri="{FF2B5EF4-FFF2-40B4-BE49-F238E27FC236}">
                <a16:creationId xmlns:a16="http://schemas.microsoft.com/office/drawing/2014/main" id="{7ECF9234-0C4F-4EC7-AA48-F1C782E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335" y="3055578"/>
            <a:ext cx="136768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smtClean="0"/>
              <a:t>&lt;</a:t>
            </a:r>
            <a:r>
              <a:rPr lang="en-US" altLang="en-US" sz="1400" dirty="0" err="1" smtClean="0"/>
              <a:t>mdl_name</a:t>
            </a:r>
            <a:r>
              <a:rPr lang="en-US" altLang="en-US" sz="1400" dirty="0" smtClean="0"/>
              <a:t>&gt;.c</a:t>
            </a:r>
          </a:p>
          <a:p>
            <a:pPr eaLnBrk="1" hangingPunct="1"/>
            <a:r>
              <a:rPr lang="en-US" altLang="en-US" sz="1400" dirty="0" smtClean="0"/>
              <a:t>&lt;</a:t>
            </a:r>
            <a:r>
              <a:rPr lang="en-US" altLang="en-US" sz="1400" dirty="0" err="1" smtClean="0"/>
              <a:t>mdl_name</a:t>
            </a:r>
            <a:r>
              <a:rPr lang="en-US" altLang="en-US" sz="1400" dirty="0" smtClean="0"/>
              <a:t>&gt;.h</a:t>
            </a:r>
          </a:p>
          <a:p>
            <a:pPr eaLnBrk="1" hangingPunct="1"/>
            <a:r>
              <a:rPr lang="en-US" altLang="en-US" sz="1400" dirty="0" err="1" smtClean="0"/>
              <a:t>eci_interface.h</a:t>
            </a:r>
            <a:endParaRPr lang="en-US" altLang="en-US" sz="1400" dirty="0"/>
          </a:p>
        </p:txBody>
      </p:sp>
      <p:grpSp>
        <p:nvGrpSpPr>
          <p:cNvPr id="26" name="Group 79">
            <a:extLst>
              <a:ext uri="{FF2B5EF4-FFF2-40B4-BE49-F238E27FC236}">
                <a16:creationId xmlns:a16="http://schemas.microsoft.com/office/drawing/2014/main" id="{9D8DF57D-7ADA-4DB3-9B15-3A019D689186}"/>
              </a:ext>
            </a:extLst>
          </p:cNvPr>
          <p:cNvGrpSpPr>
            <a:grpSpLocks/>
          </p:cNvGrpSpPr>
          <p:nvPr/>
        </p:nvGrpSpPr>
        <p:grpSpPr bwMode="auto">
          <a:xfrm>
            <a:off x="5281957" y="3840012"/>
            <a:ext cx="1022350" cy="1219200"/>
            <a:chOff x="3581400" y="2590800"/>
            <a:chExt cx="869126" cy="1219200"/>
          </a:xfrm>
        </p:grpSpPr>
        <p:grpSp>
          <p:nvGrpSpPr>
            <p:cNvPr id="27" name="Group 61">
              <a:extLst>
                <a:ext uri="{FF2B5EF4-FFF2-40B4-BE49-F238E27FC236}">
                  <a16:creationId xmlns:a16="http://schemas.microsoft.com/office/drawing/2014/main" id="{F2929E24-51B6-4ABA-8998-A5D31B1FC8C7}"/>
                </a:ext>
              </a:extLst>
            </p:cNvPr>
            <p:cNvGrpSpPr>
              <a:grpSpLocks/>
            </p:cNvGrpSpPr>
            <p:nvPr/>
          </p:nvGrpSpPr>
          <p:grpSpPr bwMode="auto">
            <a:xfrm rot="833576">
              <a:off x="3733800" y="2590800"/>
              <a:ext cx="411926" cy="685800"/>
              <a:chOff x="533400" y="2819400"/>
              <a:chExt cx="685800" cy="914400"/>
            </a:xfrm>
          </p:grpSpPr>
          <p:sp>
            <p:nvSpPr>
              <p:cNvPr id="41" name="Double Wave 40">
                <a:extLst>
                  <a:ext uri="{FF2B5EF4-FFF2-40B4-BE49-F238E27FC236}">
                    <a16:creationId xmlns:a16="http://schemas.microsoft.com/office/drawing/2014/main" id="{D0BCCE2F-A22D-4573-A971-EDEB13A5A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572" y="2819419"/>
                <a:ext cx="685290" cy="914400"/>
              </a:xfrm>
              <a:prstGeom prst="doubleWave">
                <a:avLst>
                  <a:gd name="adj1" fmla="val 2514"/>
                  <a:gd name="adj2" fmla="val 356"/>
                </a:avLst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</a:endParaRPr>
              </a:p>
            </p:txBody>
          </p:sp>
          <p:cxnSp>
            <p:nvCxnSpPr>
              <p:cNvPr id="42" name="Straight Connector 63">
                <a:extLst>
                  <a:ext uri="{FF2B5EF4-FFF2-40B4-BE49-F238E27FC236}">
                    <a16:creationId xmlns:a16="http://schemas.microsoft.com/office/drawing/2014/main" id="{24E2A596-7264-4840-87F7-D3E2BB6F97E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2675" y="3045042"/>
                <a:ext cx="532506" cy="211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Straight Connector 64">
                <a:extLst>
                  <a:ext uri="{FF2B5EF4-FFF2-40B4-BE49-F238E27FC236}">
                    <a16:creationId xmlns:a16="http://schemas.microsoft.com/office/drawing/2014/main" id="{E456F861-1925-4FDF-AA92-63DC43081E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1662" y="3185650"/>
                <a:ext cx="528011" cy="211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Straight Connector 65">
                <a:extLst>
                  <a:ext uri="{FF2B5EF4-FFF2-40B4-BE49-F238E27FC236}">
                    <a16:creationId xmlns:a16="http://schemas.microsoft.com/office/drawing/2014/main" id="{F3ED578C-335D-42F5-AF99-5C69974241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0166" y="3338630"/>
                <a:ext cx="528011" cy="211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Straight Connector 66">
                <a:extLst>
                  <a:ext uri="{FF2B5EF4-FFF2-40B4-BE49-F238E27FC236}">
                    <a16:creationId xmlns:a16="http://schemas.microsoft.com/office/drawing/2014/main" id="{C6BA267B-321E-4872-8F87-AB2248FFE75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1667" y="3496780"/>
                <a:ext cx="532506" cy="211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" name="Group 67">
              <a:extLst>
                <a:ext uri="{FF2B5EF4-FFF2-40B4-BE49-F238E27FC236}">
                  <a16:creationId xmlns:a16="http://schemas.microsoft.com/office/drawing/2014/main" id="{58B4D603-4059-412B-A70A-17DA38BDB327}"/>
                </a:ext>
              </a:extLst>
            </p:cNvPr>
            <p:cNvGrpSpPr>
              <a:grpSpLocks/>
            </p:cNvGrpSpPr>
            <p:nvPr/>
          </p:nvGrpSpPr>
          <p:grpSpPr bwMode="auto">
            <a:xfrm rot="833576">
              <a:off x="3886200" y="2743200"/>
              <a:ext cx="411926" cy="685800"/>
              <a:chOff x="533400" y="2819400"/>
              <a:chExt cx="685800" cy="914400"/>
            </a:xfrm>
          </p:grpSpPr>
          <p:sp>
            <p:nvSpPr>
              <p:cNvPr id="36" name="Double Wave 35">
                <a:extLst>
                  <a:ext uri="{FF2B5EF4-FFF2-40B4-BE49-F238E27FC236}">
                    <a16:creationId xmlns:a16="http://schemas.microsoft.com/office/drawing/2014/main" id="{01F0F60F-550A-4950-A7F6-656737CD8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737" y="2819381"/>
                <a:ext cx="685292" cy="914400"/>
              </a:xfrm>
              <a:prstGeom prst="doubleWave">
                <a:avLst>
                  <a:gd name="adj1" fmla="val 2514"/>
                  <a:gd name="adj2" fmla="val 356"/>
                </a:avLst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</a:endParaRPr>
              </a:p>
            </p:txBody>
          </p:sp>
          <p:cxnSp>
            <p:nvCxnSpPr>
              <p:cNvPr id="37" name="Straight Connector 69">
                <a:extLst>
                  <a:ext uri="{FF2B5EF4-FFF2-40B4-BE49-F238E27FC236}">
                    <a16:creationId xmlns:a16="http://schemas.microsoft.com/office/drawing/2014/main" id="{AD5B45AF-AE9F-4F25-B3B3-8ACD5729FB1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2841" y="3045003"/>
                <a:ext cx="532504" cy="211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Straight Connector 70">
                <a:extLst>
                  <a:ext uri="{FF2B5EF4-FFF2-40B4-BE49-F238E27FC236}">
                    <a16:creationId xmlns:a16="http://schemas.microsoft.com/office/drawing/2014/main" id="{7B8D349C-2792-4F78-818F-E2EBB75A1A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3019" y="3195674"/>
                <a:ext cx="530258" cy="2117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Straight Connector 71">
                <a:extLst>
                  <a:ext uri="{FF2B5EF4-FFF2-40B4-BE49-F238E27FC236}">
                    <a16:creationId xmlns:a16="http://schemas.microsoft.com/office/drawing/2014/main" id="{B0FA8569-81BD-4793-A552-7C22E5E4E9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0331" y="3338592"/>
                <a:ext cx="528012" cy="211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Straight Connector 72">
                <a:extLst>
                  <a:ext uri="{FF2B5EF4-FFF2-40B4-BE49-F238E27FC236}">
                    <a16:creationId xmlns:a16="http://schemas.microsoft.com/office/drawing/2014/main" id="{7A4169E1-9729-4E41-B8B7-0D495E970D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9234" y="3487230"/>
                <a:ext cx="525764" cy="2117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" name="Group 73">
              <a:extLst>
                <a:ext uri="{FF2B5EF4-FFF2-40B4-BE49-F238E27FC236}">
                  <a16:creationId xmlns:a16="http://schemas.microsoft.com/office/drawing/2014/main" id="{3181BFB7-489A-454D-A698-AC176231B9EC}"/>
                </a:ext>
              </a:extLst>
            </p:cNvPr>
            <p:cNvGrpSpPr>
              <a:grpSpLocks/>
            </p:cNvGrpSpPr>
            <p:nvPr/>
          </p:nvGrpSpPr>
          <p:grpSpPr bwMode="auto">
            <a:xfrm rot="833576">
              <a:off x="4038600" y="2895600"/>
              <a:ext cx="411926" cy="685800"/>
              <a:chOff x="533400" y="2819400"/>
              <a:chExt cx="685800" cy="914400"/>
            </a:xfrm>
          </p:grpSpPr>
          <p:sp>
            <p:nvSpPr>
              <p:cNvPr id="31" name="Double Wave 30">
                <a:extLst>
                  <a:ext uri="{FF2B5EF4-FFF2-40B4-BE49-F238E27FC236}">
                    <a16:creationId xmlns:a16="http://schemas.microsoft.com/office/drawing/2014/main" id="{75D38003-995D-4158-922B-F1562EF7D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02" y="2819342"/>
                <a:ext cx="685290" cy="914400"/>
              </a:xfrm>
              <a:prstGeom prst="doubleWave">
                <a:avLst>
                  <a:gd name="adj1" fmla="val 2514"/>
                  <a:gd name="adj2" fmla="val 356"/>
                </a:avLst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+mn-ea"/>
                </a:endParaRPr>
              </a:p>
            </p:txBody>
          </p:sp>
          <p:cxnSp>
            <p:nvCxnSpPr>
              <p:cNvPr id="32" name="Straight Connector 75">
                <a:extLst>
                  <a:ext uri="{FF2B5EF4-FFF2-40B4-BE49-F238E27FC236}">
                    <a16:creationId xmlns:a16="http://schemas.microsoft.com/office/drawing/2014/main" id="{EEADE2B5-46C8-43EE-827F-00AA650FD40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3005" y="3044965"/>
                <a:ext cx="532506" cy="211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Straight Connector 76">
                <a:extLst>
                  <a:ext uri="{FF2B5EF4-FFF2-40B4-BE49-F238E27FC236}">
                    <a16:creationId xmlns:a16="http://schemas.microsoft.com/office/drawing/2014/main" id="{8B64546A-2232-4491-ACB6-E436F7CFAF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9132" y="3200530"/>
                <a:ext cx="532504" cy="211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Connector 77">
                <a:extLst>
                  <a:ext uri="{FF2B5EF4-FFF2-40B4-BE49-F238E27FC236}">
                    <a16:creationId xmlns:a16="http://schemas.microsoft.com/office/drawing/2014/main" id="{371622D0-2C1C-43EC-8D7B-508E5C4B4E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5420" y="3330864"/>
                <a:ext cx="528012" cy="2117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Connector 78">
                <a:extLst>
                  <a:ext uri="{FF2B5EF4-FFF2-40B4-BE49-F238E27FC236}">
                    <a16:creationId xmlns:a16="http://schemas.microsoft.com/office/drawing/2014/main" id="{2A5B5EAB-9B38-459C-8B1D-0443B125AC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8319" y="3483082"/>
                <a:ext cx="525764" cy="2117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30" name="Picture 52" descr="folderimg.png">
              <a:extLst>
                <a:ext uri="{FF2B5EF4-FFF2-40B4-BE49-F238E27FC236}">
                  <a16:creationId xmlns:a16="http://schemas.microsoft.com/office/drawing/2014/main" id="{7CB880CC-2038-4B0F-8F7B-7BC959C0E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971800"/>
              <a:ext cx="83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55">
            <a:extLst>
              <a:ext uri="{FF2B5EF4-FFF2-40B4-BE49-F238E27FC236}">
                <a16:creationId xmlns:a16="http://schemas.microsoft.com/office/drawing/2014/main" id="{C767786F-88AC-45B7-AB33-63FD93974723}"/>
              </a:ext>
            </a:extLst>
          </p:cNvPr>
          <p:cNvGrpSpPr>
            <a:grpSpLocks/>
          </p:cNvGrpSpPr>
          <p:nvPr/>
        </p:nvGrpSpPr>
        <p:grpSpPr bwMode="auto">
          <a:xfrm>
            <a:off x="8023708" y="5529798"/>
            <a:ext cx="411163" cy="685800"/>
            <a:chOff x="533400" y="2819400"/>
            <a:chExt cx="685800" cy="914400"/>
          </a:xfrm>
        </p:grpSpPr>
        <p:sp>
          <p:nvSpPr>
            <p:cNvPr id="47" name="Double Wave 46">
              <a:extLst>
                <a:ext uri="{FF2B5EF4-FFF2-40B4-BE49-F238E27FC236}">
                  <a16:creationId xmlns:a16="http://schemas.microsoft.com/office/drawing/2014/main" id="{02B68C51-8A51-421B-BA84-9F35E05E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2819400"/>
              <a:ext cx="685800" cy="914400"/>
            </a:xfrm>
            <a:prstGeom prst="doubleWave">
              <a:avLst>
                <a:gd name="adj1" fmla="val 2514"/>
                <a:gd name="adj2" fmla="val 356"/>
              </a:avLst>
            </a:prstGeom>
            <a:solidFill>
              <a:srgbClr val="FFFF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cxnSp>
          <p:nvCxnSpPr>
            <p:cNvPr id="48" name="Straight Connector 57">
              <a:extLst>
                <a:ext uri="{FF2B5EF4-FFF2-40B4-BE49-F238E27FC236}">
                  <a16:creationId xmlns:a16="http://schemas.microsoft.com/office/drawing/2014/main" id="{F3A30303-6062-4578-A47A-F99C34D891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9" y="3048000"/>
              <a:ext cx="532222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58">
              <a:extLst>
                <a:ext uri="{FF2B5EF4-FFF2-40B4-BE49-F238E27FC236}">
                  <a16:creationId xmlns:a16="http://schemas.microsoft.com/office/drawing/2014/main" id="{710836A6-743E-4074-A23B-5C65E4FECD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9" y="3200400"/>
              <a:ext cx="532222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59">
              <a:extLst>
                <a:ext uri="{FF2B5EF4-FFF2-40B4-BE49-F238E27FC236}">
                  <a16:creationId xmlns:a16="http://schemas.microsoft.com/office/drawing/2014/main" id="{5093DE08-218C-4F32-B905-8DC3750C2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9" y="3352800"/>
              <a:ext cx="532222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60">
              <a:extLst>
                <a:ext uri="{FF2B5EF4-FFF2-40B4-BE49-F238E27FC236}">
                  <a16:creationId xmlns:a16="http://schemas.microsoft.com/office/drawing/2014/main" id="{FE67C1DC-9A6A-4D1F-9492-5E2CA3D33F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0189" y="3505200"/>
              <a:ext cx="532222" cy="21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" name="Right Arrow 128">
            <a:extLst>
              <a:ext uri="{FF2B5EF4-FFF2-40B4-BE49-F238E27FC236}">
                <a16:creationId xmlns:a16="http://schemas.microsoft.com/office/drawing/2014/main" id="{119BF088-8BC3-45E8-9353-73DE21FF6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715" y="3888040"/>
            <a:ext cx="1447800" cy="822325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cxnSp>
        <p:nvCxnSpPr>
          <p:cNvPr id="53" name="Straight Arrow Connector 133">
            <a:extLst>
              <a:ext uri="{FF2B5EF4-FFF2-40B4-BE49-F238E27FC236}">
                <a16:creationId xmlns:a16="http://schemas.microsoft.com/office/drawing/2014/main" id="{6FC54D18-292C-4C23-98A0-A8EE471657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795108" y="5151980"/>
            <a:ext cx="0" cy="472058"/>
          </a:xfrm>
          <a:prstGeom prst="straightConnector1">
            <a:avLst/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144">
            <a:extLst>
              <a:ext uri="{FF2B5EF4-FFF2-40B4-BE49-F238E27FC236}">
                <a16:creationId xmlns:a16="http://schemas.microsoft.com/office/drawing/2014/main" id="{23949960-B70E-44FA-94B4-5EEF58F6E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781" y="4153665"/>
            <a:ext cx="137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&lt;</a:t>
            </a:r>
            <a:r>
              <a:rPr lang="en-US" altLang="en-US" sz="1400" dirty="0" err="1"/>
              <a:t>mdl_name</a:t>
            </a:r>
            <a:r>
              <a:rPr lang="en-US" altLang="en-US" sz="1400" dirty="0"/>
              <a:t>&gt;.o</a:t>
            </a:r>
          </a:p>
        </p:txBody>
      </p:sp>
      <p:sp>
        <p:nvSpPr>
          <p:cNvPr id="55" name="TextBox 147">
            <a:extLst>
              <a:ext uri="{FF2B5EF4-FFF2-40B4-BE49-F238E27FC236}">
                <a16:creationId xmlns:a16="http://schemas.microsoft.com/office/drawing/2014/main" id="{400998D6-5817-4F27-BAFB-F8873B844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670" y="6338572"/>
            <a:ext cx="950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err="1" smtClean="0"/>
              <a:t>cfs_ert.tlc</a:t>
            </a:r>
            <a:endParaRPr lang="en-US" altLang="en-US" sz="1400" dirty="0"/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id="{877BA75B-37BB-47D6-8A57-A9D4A1699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934" y="4905714"/>
            <a:ext cx="16161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000090"/>
                </a:solidFill>
              </a:rPr>
              <a:t>App Compilation</a:t>
            </a:r>
          </a:p>
        </p:txBody>
      </p:sp>
      <p:pic>
        <p:nvPicPr>
          <p:cNvPr id="1030" name="Picture 6" descr="Image result for simulink model">
            <a:extLst>
              <a:ext uri="{FF2B5EF4-FFF2-40B4-BE49-F238E27FC236}">
                <a16:creationId xmlns:a16="http://schemas.microsoft.com/office/drawing/2014/main" id="{C938FD03-8394-4A81-A73A-54C2E42C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" y="3570762"/>
            <a:ext cx="2615043" cy="17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52C50F7-1587-49FE-8244-2050AF591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019" y="4675928"/>
            <a:ext cx="1920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</a:rPr>
              <a:t>cFS Application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53340-9687-466D-B319-299488D8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154" y="6565051"/>
            <a:ext cx="2193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 smtClean="0">
                <a:solidFill>
                  <a:srgbClr val="FF0000"/>
                </a:solidFill>
              </a:rPr>
              <a:t>SIL Customization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46B5-5054-4218-8ADE-1081C470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Output – Generated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8316-B28E-4A64-A3BA-47988AB0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ECI expects all info about input messages in a </a:t>
            </a:r>
            <a:r>
              <a:rPr lang="en-US" dirty="0" err="1"/>
              <a:t>SL_MsgSnd</a:t>
            </a:r>
            <a:r>
              <a:rPr lang="en-US" dirty="0" smtClean="0"/>
              <a:t> data structure in </a:t>
            </a:r>
            <a:r>
              <a:rPr lang="en-US" dirty="0" err="1" smtClean="0"/>
              <a:t>eci_interface.h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Contains:</a:t>
            </a:r>
          </a:p>
          <a:p>
            <a:pPr lvl="1"/>
            <a:r>
              <a:rPr lang="en-US" dirty="0" smtClean="0"/>
              <a:t>Message identifier</a:t>
            </a:r>
          </a:p>
          <a:p>
            <a:pPr lvl="1"/>
            <a:r>
              <a:rPr lang="en-US" dirty="0" smtClean="0"/>
              <a:t>Pointer to message</a:t>
            </a:r>
          </a:p>
          <a:p>
            <a:pPr lvl="1"/>
            <a:r>
              <a:rPr lang="en-US" dirty="0" smtClean="0"/>
              <a:t>Size of message</a:t>
            </a:r>
          </a:p>
          <a:p>
            <a:pPr lvl="1"/>
            <a:r>
              <a:rPr lang="en-US" dirty="0" smtClean="0"/>
              <a:t>See ECI documentation for full description</a:t>
            </a:r>
            <a:endParaRPr lang="en-US" dirty="0"/>
          </a:p>
          <a:p>
            <a:r>
              <a:rPr lang="en-US" dirty="0" smtClean="0"/>
              <a:t>ECI </a:t>
            </a:r>
            <a:r>
              <a:rPr lang="en-US" dirty="0"/>
              <a:t>wrapper code copies messages from pointer, </a:t>
            </a:r>
            <a:r>
              <a:rPr lang="en-US" dirty="0" smtClean="0"/>
              <a:t>adds header, sends on cFS Software Bus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eci_send_msg</a:t>
            </a:r>
            <a:r>
              <a:rPr lang="en-US" dirty="0" smtClean="0"/>
              <a:t>() within ECI source code</a:t>
            </a:r>
            <a:endParaRPr lang="en-US" dirty="0"/>
          </a:p>
          <a:p>
            <a:r>
              <a:rPr lang="en-US" dirty="0"/>
              <a:t>Buffer is </a:t>
            </a:r>
            <a:r>
              <a:rPr lang="en-US" dirty="0" smtClean="0"/>
              <a:t>defined in interface header, passed </a:t>
            </a:r>
            <a:r>
              <a:rPr lang="en-US" dirty="0"/>
              <a:t>to model step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8E679-E780-42DD-98F8-4074969B1A43}"/>
              </a:ext>
            </a:extLst>
          </p:cNvPr>
          <p:cNvSpPr/>
          <p:nvPr/>
        </p:nvSpPr>
        <p:spPr>
          <a:xfrm>
            <a:off x="1929847" y="5725504"/>
            <a:ext cx="83323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 </a:t>
            </a:r>
            <a:r>
              <a:rPr lang="en-US" dirty="0" err="1">
                <a:solidFill>
                  <a:schemeClr val="accent1"/>
                </a:solidFill>
              </a:rPr>
              <a:t>myOutMsgType_t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myApp_Y_myOutMsg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…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#define MODEL_FCN_STEP </a:t>
            </a:r>
            <a:r>
              <a:rPr lang="en-US" dirty="0" err="1">
                <a:solidFill>
                  <a:schemeClr val="accent1"/>
                </a:solidFill>
              </a:rPr>
              <a:t>myApp</a:t>
            </a:r>
            <a:r>
              <a:rPr lang="en-US" dirty="0">
                <a:solidFill>
                  <a:schemeClr val="accent1"/>
                </a:solidFill>
              </a:rPr>
              <a:t> _step(PC_M, &amp; </a:t>
            </a:r>
            <a:r>
              <a:rPr lang="en-US" dirty="0" err="1">
                <a:solidFill>
                  <a:schemeClr val="accent1"/>
                </a:solidFill>
              </a:rPr>
              <a:t>myApp_Y_myOutMsg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381D1-CDDE-4898-AAD2-470146C4A861}"/>
              </a:ext>
            </a:extLst>
          </p:cNvPr>
          <p:cNvSpPr/>
          <p:nvPr/>
        </p:nvSpPr>
        <p:spPr>
          <a:xfrm>
            <a:off x="2919210" y="2113611"/>
            <a:ext cx="7342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static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SL_Msg_t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SL_MsgSnd</a:t>
            </a:r>
            <a:r>
              <a:rPr lang="en-US" dirty="0">
                <a:solidFill>
                  <a:schemeClr val="accent1"/>
                </a:solidFill>
              </a:rPr>
              <a:t>[] = {  { </a:t>
            </a:r>
            <a:r>
              <a:rPr lang="en-US" dirty="0" smtClean="0">
                <a:solidFill>
                  <a:schemeClr val="accent1"/>
                </a:solidFill>
              </a:rPr>
              <a:t>                    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MYOUTMSGTYPE_MYOUTMSG_MID, &amp;</a:t>
            </a:r>
            <a:r>
              <a:rPr lang="en-US" dirty="0" err="1" smtClean="0">
                <a:solidFill>
                  <a:schemeClr val="accent1"/>
                </a:solidFill>
              </a:rPr>
              <a:t>myApp_Y_myOutMsg</a:t>
            </a:r>
            <a:r>
              <a:rPr lang="en-US" dirty="0" smtClean="0">
                <a:solidFill>
                  <a:schemeClr val="accent1"/>
                </a:solidFill>
              </a:rPr>
              <a:t>,  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err="1" smtClean="0">
                <a:solidFill>
                  <a:schemeClr val="accent1"/>
                </a:solidFill>
              </a:rPr>
              <a:t>sizeof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myOutMsgType_t</a:t>
            </a:r>
            <a:r>
              <a:rPr lang="en-US" dirty="0">
                <a:solidFill>
                  <a:schemeClr val="accent1"/>
                </a:solidFill>
              </a:rPr>
              <a:t>), NULL,   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&amp;</a:t>
            </a:r>
            <a:r>
              <a:rPr lang="en-US" dirty="0" err="1">
                <a:solidFill>
                  <a:schemeClr val="accent1"/>
                </a:solidFill>
              </a:rPr>
              <a:t>myApp_B.GeneratePCFSOutputs.sendFlag</a:t>
            </a:r>
            <a:r>
              <a:rPr lang="en-US" dirty="0">
                <a:solidFill>
                  <a:schemeClr val="accent1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…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608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46B5-5054-4218-8ADE-1081C470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Specification </a:t>
            </a:r>
            <a:r>
              <a:rPr lang="en-US" dirty="0"/>
              <a:t>- 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8316-B28E-4A64-A3BA-47988AB0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cfs_Event_Block</a:t>
            </a:r>
            <a:r>
              <a:rPr lang="en-US" dirty="0"/>
              <a:t> </a:t>
            </a:r>
            <a:r>
              <a:rPr lang="en-US" dirty="0" smtClean="0"/>
              <a:t>is implemented as an </a:t>
            </a:r>
            <a:r>
              <a:rPr lang="en-US" dirty="0" err="1" smtClean="0"/>
              <a:t>sfunction</a:t>
            </a:r>
            <a:endParaRPr lang="en-US" dirty="0" smtClean="0"/>
          </a:p>
          <a:p>
            <a:pPr lvl="1"/>
            <a:r>
              <a:rPr lang="en-US" dirty="0" smtClean="0"/>
              <a:t>Parameterized with event ID, type, mask, message</a:t>
            </a:r>
          </a:p>
          <a:p>
            <a:pPr lvl="1"/>
            <a:r>
              <a:rPr lang="en-US" dirty="0" smtClean="0"/>
              <a:t>Inputs for flag and data items</a:t>
            </a:r>
          </a:p>
          <a:p>
            <a:r>
              <a:rPr lang="en-US" dirty="0" err="1" smtClean="0"/>
              <a:t>Sfunction</a:t>
            </a:r>
            <a:r>
              <a:rPr lang="en-US" dirty="0" smtClean="0"/>
              <a:t> stores these values in its </a:t>
            </a:r>
            <a:r>
              <a:rPr lang="en-US" dirty="0" err="1" smtClean="0"/>
              <a:t>Dwork</a:t>
            </a:r>
            <a:endParaRPr lang="en-US" dirty="0" smtClean="0"/>
          </a:p>
          <a:p>
            <a:r>
              <a:rPr lang="en-US" dirty="0" smtClean="0"/>
              <a:t>TLC API’s are used to get pointers to </a:t>
            </a:r>
            <a:r>
              <a:rPr lang="en-US" dirty="0" err="1" smtClean="0"/>
              <a:t>Dwork</a:t>
            </a:r>
            <a:r>
              <a:rPr lang="en-US" dirty="0" smtClean="0"/>
              <a:t> in generated code and emit event definition into interface header</a:t>
            </a:r>
            <a:endParaRPr lang="en-US" dirty="0"/>
          </a:p>
          <a:p>
            <a:pPr lvl="1"/>
            <a:r>
              <a:rPr lang="en-US" dirty="0" smtClean="0"/>
              <a:t>ECI used those pointers to issue events with correct metadata if needed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43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5BE8-CD5C-4F01-A202-14F0791D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Output – Generated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2CCF-9A37-4521-BC80-E22BCD95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ECI expects all info about </a:t>
            </a:r>
            <a:r>
              <a:rPr lang="en-US" dirty="0" smtClean="0"/>
              <a:t>events </a:t>
            </a:r>
            <a:r>
              <a:rPr lang="en-US" dirty="0"/>
              <a:t>in a </a:t>
            </a:r>
            <a:r>
              <a:rPr lang="en-US" dirty="0" err="1" smtClean="0"/>
              <a:t>SL_Events</a:t>
            </a:r>
            <a:r>
              <a:rPr lang="en-US" dirty="0" smtClean="0"/>
              <a:t> </a:t>
            </a:r>
            <a:r>
              <a:rPr lang="en-US" dirty="0"/>
              <a:t>data structure in </a:t>
            </a:r>
            <a:r>
              <a:rPr lang="en-US" dirty="0" err="1"/>
              <a:t>eci_interface.h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/>
              <a:t>ECI documentation for full </a:t>
            </a:r>
            <a:r>
              <a:rPr lang="en-US" dirty="0" smtClean="0"/>
              <a:t>description</a:t>
            </a:r>
            <a:endParaRPr lang="en-US" dirty="0"/>
          </a:p>
          <a:p>
            <a:r>
              <a:rPr lang="en-US" dirty="0" smtClean="0"/>
              <a:t>ECI </a:t>
            </a:r>
            <a:r>
              <a:rPr lang="en-US" dirty="0"/>
              <a:t>wrapper code </a:t>
            </a:r>
            <a:r>
              <a:rPr lang="en-US" dirty="0" smtClean="0"/>
              <a:t>checks flag and issues event if evaluates to true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event_signal</a:t>
            </a:r>
            <a:r>
              <a:rPr lang="en-US" dirty="0" smtClean="0"/>
              <a:t>() within ECI source code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30312-E969-4AD2-8D84-0FCAD9293FF8}"/>
              </a:ext>
            </a:extLst>
          </p:cNvPr>
          <p:cNvSpPr/>
          <p:nvPr/>
        </p:nvSpPr>
        <p:spPr>
          <a:xfrm>
            <a:off x="3048000" y="248463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SL_Evs_t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SL_Events</a:t>
            </a:r>
            <a:r>
              <a:rPr lang="en-US" dirty="0">
                <a:solidFill>
                  <a:schemeClr val="accent1"/>
                </a:solidFill>
              </a:rPr>
              <a:t>[] = {  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{ </a:t>
            </a:r>
            <a:r>
              <a:rPr lang="en-US" dirty="0">
                <a:solidFill>
                  <a:schemeClr val="accent1"/>
                </a:solidFill>
              </a:rPr>
              <a:t>EVENT_message0_ID,   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&amp;</a:t>
            </a:r>
            <a:r>
              <a:rPr lang="en-US" dirty="0">
                <a:solidFill>
                  <a:schemeClr val="accent1"/>
                </a:solidFill>
              </a:rPr>
              <a:t>myApp_B.CFEEvents.EVENT_message0_id, 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&amp;</a:t>
            </a:r>
            <a:r>
              <a:rPr lang="en-US" dirty="0">
                <a:solidFill>
                  <a:schemeClr val="accent1"/>
                </a:solidFill>
              </a:rPr>
              <a:t>myApp_B.CFEEvents.EVENT_message0_type</a:t>
            </a:r>
            <a:r>
              <a:rPr lang="en-US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>
                <a:solidFill>
                  <a:schemeClr val="accent1"/>
                </a:solidFill>
              </a:rPr>
              <a:t>&amp;myApp_B.CFEEvents.EVENT_message0_mask, 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&amp;</a:t>
            </a:r>
            <a:r>
              <a:rPr lang="en-US" dirty="0">
                <a:solidFill>
                  <a:schemeClr val="accent1"/>
                </a:solidFill>
              </a:rPr>
              <a:t>myApp_B.CFEEvents.EVENT_message0_flag,   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&amp;</a:t>
            </a:r>
            <a:r>
              <a:rPr lang="en-US" dirty="0">
                <a:solidFill>
                  <a:schemeClr val="accent1"/>
                </a:solidFill>
              </a:rPr>
              <a:t>myApp_B.CFEEvents.EVENT_message0_string[0],  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>
                <a:solidFill>
                  <a:schemeClr val="accent1"/>
                </a:solidFill>
              </a:rPr>
              <a:t>"&lt;S89&gt;",    0,    0,    0,    0,    0 },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…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423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46B5-5054-4218-8ADE-1081C470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en-US" dirty="0"/>
              <a:t>Flag </a:t>
            </a:r>
            <a:r>
              <a:rPr lang="en-US" dirty="0" smtClean="0"/>
              <a:t>Specification - </a:t>
            </a:r>
            <a:r>
              <a:rPr lang="en-US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8316-B28E-4A64-A3BA-47988AB0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cfs_Status_Flag</a:t>
            </a:r>
            <a:r>
              <a:rPr lang="en-US" dirty="0" smtClean="0"/>
              <a:t> </a:t>
            </a:r>
            <a:r>
              <a:rPr lang="en-US" dirty="0"/>
              <a:t>is implemented as an </a:t>
            </a:r>
            <a:r>
              <a:rPr lang="en-US" dirty="0" err="1"/>
              <a:t>sfunction</a:t>
            </a:r>
            <a:endParaRPr lang="en-US" dirty="0"/>
          </a:p>
          <a:p>
            <a:pPr lvl="1"/>
            <a:r>
              <a:rPr lang="en-US" dirty="0"/>
              <a:t>Parameterized with </a:t>
            </a:r>
            <a:r>
              <a:rPr lang="en-US" dirty="0" smtClean="0"/>
              <a:t>flag ID</a:t>
            </a:r>
          </a:p>
          <a:p>
            <a:pPr lvl="1"/>
            <a:r>
              <a:rPr lang="en-US" dirty="0" smtClean="0"/>
              <a:t>Inputs </a:t>
            </a:r>
            <a:r>
              <a:rPr lang="en-US" dirty="0"/>
              <a:t>for flag </a:t>
            </a:r>
            <a:endParaRPr lang="en-US" dirty="0" smtClean="0"/>
          </a:p>
          <a:p>
            <a:r>
              <a:rPr lang="en-US" dirty="0" err="1" smtClean="0"/>
              <a:t>Sfunction</a:t>
            </a:r>
            <a:r>
              <a:rPr lang="en-US" dirty="0" smtClean="0"/>
              <a:t> </a:t>
            </a:r>
            <a:r>
              <a:rPr lang="en-US" dirty="0"/>
              <a:t>stores these values in its </a:t>
            </a:r>
            <a:r>
              <a:rPr lang="en-US" dirty="0" err="1"/>
              <a:t>Dwork</a:t>
            </a:r>
            <a:endParaRPr lang="en-US" dirty="0"/>
          </a:p>
          <a:p>
            <a:r>
              <a:rPr lang="en-US" dirty="0"/>
              <a:t>TLC API’s are used to get pointers to </a:t>
            </a:r>
            <a:r>
              <a:rPr lang="en-US" dirty="0" err="1"/>
              <a:t>Dwork</a:t>
            </a:r>
            <a:r>
              <a:rPr lang="en-US" dirty="0"/>
              <a:t> in generated code and emit </a:t>
            </a:r>
            <a:r>
              <a:rPr lang="en-US" dirty="0" smtClean="0"/>
              <a:t>status flag </a:t>
            </a:r>
            <a:r>
              <a:rPr lang="en-US" dirty="0"/>
              <a:t>definition into interface header</a:t>
            </a:r>
          </a:p>
          <a:p>
            <a:pPr lvl="1"/>
            <a:r>
              <a:rPr lang="en-US" dirty="0"/>
              <a:t>ECI used those pointers to </a:t>
            </a:r>
            <a:r>
              <a:rPr lang="en-US" dirty="0" smtClean="0"/>
              <a:t>get status flags, echo them in telemetry, and maintain latch state for each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6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0746-D972-4D39-8A73-0E5BF3B0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en-US" dirty="0" smtClean="0"/>
              <a:t>Flag – Generated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264B-EC75-42CE-9152-844E8B07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 are defined in table in </a:t>
            </a:r>
            <a:r>
              <a:rPr lang="en-US" dirty="0" err="1" smtClean="0"/>
              <a:t>eci_interface.h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ECI </a:t>
            </a:r>
            <a:r>
              <a:rPr lang="en-US" dirty="0"/>
              <a:t>wrapper code </a:t>
            </a:r>
            <a:r>
              <a:rPr lang="en-US" dirty="0" smtClean="0"/>
              <a:t>processes flags each cycle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fdc_signal</a:t>
            </a:r>
            <a:r>
              <a:rPr lang="en-US" dirty="0" smtClean="0"/>
              <a:t>() in ECI source 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BB460-EEB3-4D1C-BDFE-C0A37D4F494D}"/>
              </a:ext>
            </a:extLst>
          </p:cNvPr>
          <p:cNvSpPr/>
          <p:nvPr/>
        </p:nvSpPr>
        <p:spPr>
          <a:xfrm>
            <a:off x="3962400" y="2406063"/>
            <a:ext cx="4134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SL_Fdc_t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SL_Flag</a:t>
            </a:r>
            <a:r>
              <a:rPr lang="en-US" dirty="0" smtClean="0">
                <a:solidFill>
                  <a:schemeClr val="accent1"/>
                </a:solidFill>
              </a:rPr>
              <a:t>[] </a:t>
            </a:r>
            <a:r>
              <a:rPr lang="en-US" dirty="0">
                <a:solidFill>
                  <a:schemeClr val="accent1"/>
                </a:solidFill>
              </a:rPr>
              <a:t>= {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{ </a:t>
            </a:r>
            <a:r>
              <a:rPr lang="en-US" dirty="0">
                <a:solidFill>
                  <a:schemeClr val="accent1"/>
                </a:solidFill>
              </a:rPr>
              <a:t>&amp;myApp_B.FDC_message0_id,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   &amp;</a:t>
            </a:r>
            <a:r>
              <a:rPr lang="en-US" dirty="0">
                <a:solidFill>
                  <a:schemeClr val="accent1"/>
                </a:solidFill>
              </a:rPr>
              <a:t>myApp_B.FDC_message0_flag  },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…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91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 App 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1235-3C7E-4081-BB93-E82869E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 </a:t>
            </a:r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5888-AF39-4BBC-A535-9157DA14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ECI provides following features to external code:</a:t>
            </a:r>
          </a:p>
          <a:p>
            <a:pPr lvl="1"/>
            <a:r>
              <a:rPr lang="en-US" dirty="0" smtClean="0"/>
              <a:t>Execution </a:t>
            </a:r>
            <a:r>
              <a:rPr lang="en-US" dirty="0"/>
              <a:t>Management</a:t>
            </a:r>
          </a:p>
          <a:p>
            <a:pPr lvl="1"/>
            <a:r>
              <a:rPr lang="en-US" dirty="0" smtClean="0"/>
              <a:t>Message I/O</a:t>
            </a:r>
          </a:p>
          <a:p>
            <a:pPr lvl="1"/>
            <a:r>
              <a:rPr lang="en-US" dirty="0" smtClean="0"/>
              <a:t>Table Management</a:t>
            </a:r>
          </a:p>
          <a:p>
            <a:pPr lvl="1"/>
            <a:r>
              <a:rPr lang="en-US" dirty="0" smtClean="0"/>
              <a:t>cFS </a:t>
            </a:r>
            <a:r>
              <a:rPr lang="en-US" dirty="0"/>
              <a:t>Event Messaging</a:t>
            </a:r>
          </a:p>
          <a:p>
            <a:pPr lvl="1"/>
            <a:r>
              <a:rPr lang="en-US" dirty="0" smtClean="0"/>
              <a:t>Status </a:t>
            </a:r>
            <a:r>
              <a:rPr lang="en-US" dirty="0"/>
              <a:t>Reporting</a:t>
            </a:r>
          </a:p>
          <a:p>
            <a:pPr lvl="1"/>
            <a:r>
              <a:rPr lang="en-US" dirty="0" smtClean="0"/>
              <a:t>cFS </a:t>
            </a: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7340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5F26-B82D-4C07-96AD-7BDA5338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 Execution </a:t>
            </a:r>
            <a:r>
              <a:rPr lang="en-US" dirty="0"/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7C62-33A6-4139-9641-94750103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Calibri" panose="020F0502020204030204" pitchFamily="34" charset="0"/>
              </a:rPr>
              <a:t>ECI supports a step function </a:t>
            </a:r>
            <a:r>
              <a:rPr lang="en-US" altLang="en-US" dirty="0">
                <a:latin typeface="Calibri" panose="020F0502020204030204" pitchFamily="34" charset="0"/>
              </a:rPr>
              <a:t>and optional initialization </a:t>
            </a:r>
            <a:r>
              <a:rPr lang="en-US" altLang="en-US" dirty="0" smtClean="0">
                <a:latin typeface="Calibri" panose="020F0502020204030204" pitchFamily="34" charset="0"/>
              </a:rPr>
              <a:t>and termination functions</a:t>
            </a:r>
          </a:p>
          <a:p>
            <a:r>
              <a:rPr lang="en-US" altLang="en-US" dirty="0" err="1" smtClean="0">
                <a:latin typeface="Calibri" panose="020F0502020204030204" pitchFamily="34" charset="0"/>
              </a:rPr>
              <a:t>Init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en-US" dirty="0" smtClean="0">
                <a:latin typeface="Calibri" panose="020F0502020204030204" pitchFamily="34" charset="0"/>
              </a:rPr>
              <a:t>Called on app </a:t>
            </a:r>
            <a:r>
              <a:rPr lang="en-US" altLang="en-US" dirty="0" smtClean="0">
                <a:latin typeface="Calibri" panose="020F0502020204030204" pitchFamily="34" charset="0"/>
              </a:rPr>
              <a:t>startup (optional)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</a:rPr>
              <a:t>Step</a:t>
            </a:r>
          </a:p>
          <a:p>
            <a:pPr lvl="1"/>
            <a:r>
              <a:rPr lang="en-US" altLang="en-US" dirty="0" smtClean="0">
                <a:latin typeface="Calibri" panose="020F0502020204030204" pitchFamily="34" charset="0"/>
              </a:rPr>
              <a:t>Called each cycle upon receipt of TICK message </a:t>
            </a:r>
          </a:p>
          <a:p>
            <a:pPr lvl="2"/>
            <a:r>
              <a:rPr lang="en-US" altLang="en-US" dirty="0" smtClean="0">
                <a:latin typeface="Calibri" panose="020F0502020204030204" pitchFamily="34" charset="0"/>
              </a:rPr>
              <a:t>Usually from scheduler, can be from other cFS apps</a:t>
            </a:r>
          </a:p>
          <a:p>
            <a:pPr lvl="1"/>
            <a:r>
              <a:rPr lang="en-US" altLang="en-US" dirty="0" smtClean="0">
                <a:latin typeface="Calibri" panose="020F0502020204030204" pitchFamily="34" charset="0"/>
              </a:rPr>
              <a:t>Executes algorithms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Term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en-US" dirty="0" smtClean="0">
                <a:latin typeface="Calibri" panose="020F0502020204030204" pitchFamily="34" charset="0"/>
              </a:rPr>
              <a:t>Called on app </a:t>
            </a:r>
            <a:r>
              <a:rPr lang="en-US" altLang="en-US" dirty="0" smtClean="0">
                <a:latin typeface="Calibri" panose="020F0502020204030204" pitchFamily="34" charset="0"/>
              </a:rPr>
              <a:t>shutdown (optional)</a:t>
            </a:r>
            <a:endParaRPr lang="en-US" altLang="en-US" dirty="0">
              <a:latin typeface="Calibri" panose="020F0502020204030204" pitchFamily="34" charset="0"/>
            </a:endParaRPr>
          </a:p>
          <a:p>
            <a:pPr lvl="1"/>
            <a:endParaRPr lang="en-US" alt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2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CB9630-1D10-4925-AADB-206A04B9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 Input </a:t>
            </a:r>
            <a:r>
              <a:rPr lang="en-US" dirty="0"/>
              <a:t>Messages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69EF2-9615-4740-B483-FB75239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ECI </a:t>
            </a:r>
            <a:r>
              <a:rPr lang="en-US" dirty="0"/>
              <a:t>handles interface with cFS software bus</a:t>
            </a:r>
          </a:p>
          <a:p>
            <a:pPr lvl="1"/>
            <a:r>
              <a:rPr lang="en-US" dirty="0"/>
              <a:t>Subscribes to defined message ID’s</a:t>
            </a:r>
          </a:p>
          <a:p>
            <a:pPr lvl="1"/>
            <a:r>
              <a:rPr lang="en-US" dirty="0"/>
              <a:t>Wakes up on tick message to perform processing</a:t>
            </a:r>
          </a:p>
          <a:p>
            <a:pPr lvl="1"/>
            <a:r>
              <a:rPr lang="en-US" dirty="0"/>
              <a:t>Receives telemetry messages and forwards to Simulink application for processing</a:t>
            </a:r>
          </a:p>
          <a:p>
            <a:pPr lvl="1"/>
            <a:r>
              <a:rPr lang="en-US" dirty="0"/>
              <a:t>Receives and queue’s command messages:</a:t>
            </a:r>
          </a:p>
          <a:p>
            <a:pPr lvl="2"/>
            <a:r>
              <a:rPr lang="en-US" dirty="0"/>
              <a:t>Executes </a:t>
            </a:r>
            <a:r>
              <a:rPr lang="en-US" dirty="0" smtClean="0"/>
              <a:t>ECI </a:t>
            </a:r>
            <a:r>
              <a:rPr lang="en-US" dirty="0"/>
              <a:t>commands</a:t>
            </a:r>
          </a:p>
          <a:p>
            <a:pPr lvl="2"/>
            <a:r>
              <a:rPr lang="en-US" dirty="0"/>
              <a:t>Forwards other commands to Simulink application for execution</a:t>
            </a:r>
          </a:p>
          <a:p>
            <a:pPr lvl="1"/>
            <a:r>
              <a:rPr lang="en-US" dirty="0"/>
              <a:t>Maintains counters on all messages received, per APID</a:t>
            </a:r>
          </a:p>
          <a:p>
            <a:pPr lvl="1"/>
            <a:r>
              <a:rPr lang="en-US" dirty="0"/>
              <a:t>Maintains command rejection and execution counters</a:t>
            </a:r>
          </a:p>
        </p:txBody>
      </p:sp>
    </p:spTree>
    <p:extLst>
      <p:ext uri="{BB962C8B-B14F-4D97-AF65-F5344CB8AC3E}">
        <p14:creationId xmlns:p14="http://schemas.microsoft.com/office/powerpoint/2010/main" val="180455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C69F-0C25-4428-88EB-8E777165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 </a:t>
            </a:r>
            <a:r>
              <a:rPr lang="en-US" dirty="0"/>
              <a:t>Output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9AD1-1664-4752-9F6E-D61E1453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ECI </a:t>
            </a:r>
            <a:r>
              <a:rPr lang="en-US" dirty="0"/>
              <a:t>handles interface with cFS software bus</a:t>
            </a:r>
          </a:p>
          <a:p>
            <a:pPr lvl="1"/>
            <a:r>
              <a:rPr lang="en-US" dirty="0"/>
              <a:t>Registers defined output message ID’s</a:t>
            </a:r>
          </a:p>
          <a:p>
            <a:pPr lvl="1"/>
            <a:r>
              <a:rPr lang="en-US" dirty="0"/>
              <a:t>Telemeters status flags</a:t>
            </a:r>
          </a:p>
          <a:p>
            <a:pPr lvl="1"/>
            <a:r>
              <a:rPr lang="en-US" dirty="0"/>
              <a:t>Issues HK messages on receipt of HK request</a:t>
            </a:r>
          </a:p>
          <a:p>
            <a:pPr lvl="1"/>
            <a:r>
              <a:rPr lang="en-US" dirty="0"/>
              <a:t>Outputs telemetry messages from Simulink application</a:t>
            </a:r>
          </a:p>
          <a:p>
            <a:pPr lvl="2"/>
            <a:r>
              <a:rPr lang="en-US" dirty="0"/>
              <a:t>Fills headers of outgoing messages</a:t>
            </a:r>
          </a:p>
          <a:p>
            <a:pPr lvl="2"/>
            <a:r>
              <a:rPr lang="en-US" dirty="0"/>
              <a:t>Allows for asynchronous/periodic </a:t>
            </a:r>
            <a:r>
              <a:rPr lang="en-US" dirty="0" smtClean="0"/>
              <a:t>messaging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5A9D-5884-4FD5-86F3-C185192D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 Table </a:t>
            </a:r>
            <a:r>
              <a:rPr lang="en-US" dirty="0"/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F7CA-DE34-46A2-9FA3-FB996CD9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ECI </a:t>
            </a:r>
            <a:r>
              <a:rPr lang="en-US" dirty="0"/>
              <a:t>applications may have </a:t>
            </a:r>
            <a:r>
              <a:rPr lang="en-US" dirty="0" smtClean="0"/>
              <a:t>multiple tables:</a:t>
            </a:r>
            <a:endParaRPr lang="en-US" dirty="0"/>
          </a:p>
          <a:p>
            <a:pPr lvl="1"/>
            <a:r>
              <a:rPr lang="en-US" dirty="0"/>
              <a:t>Zero or one state tables</a:t>
            </a:r>
          </a:p>
          <a:p>
            <a:pPr lvl="1"/>
            <a:r>
              <a:rPr lang="en-US" dirty="0"/>
              <a:t>Arbitrary number of parameter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State Tables: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olds </a:t>
            </a:r>
            <a:r>
              <a:rPr lang="en-US" dirty="0"/>
              <a:t>internal state information for </a:t>
            </a:r>
            <a:r>
              <a:rPr lang="en-US" dirty="0" smtClean="0"/>
              <a:t>app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ump-only (written </a:t>
            </a:r>
            <a:r>
              <a:rPr lang="en-US" dirty="0"/>
              <a:t>to a file using the </a:t>
            </a:r>
            <a:r>
              <a:rPr lang="en-US" dirty="0" err="1"/>
              <a:t>cFE</a:t>
            </a:r>
            <a:r>
              <a:rPr lang="en-US" dirty="0"/>
              <a:t> Table Services </a:t>
            </a:r>
            <a:r>
              <a:rPr lang="en-US" dirty="0" smtClean="0"/>
              <a:t>interface)</a:t>
            </a:r>
            <a:endParaRPr lang="en-US" dirty="0"/>
          </a:p>
          <a:p>
            <a:r>
              <a:rPr lang="en-US" dirty="0" smtClean="0"/>
              <a:t>Parameter Tables:</a:t>
            </a:r>
            <a:endParaRPr lang="en-US" dirty="0"/>
          </a:p>
          <a:p>
            <a:pPr lvl="1"/>
            <a:r>
              <a:rPr lang="en-US" dirty="0" smtClean="0"/>
              <a:t>Holds tunable parameters </a:t>
            </a:r>
            <a:r>
              <a:rPr lang="en-US" dirty="0"/>
              <a:t>for </a:t>
            </a:r>
            <a:r>
              <a:rPr lang="en-US" dirty="0" smtClean="0"/>
              <a:t>app</a:t>
            </a:r>
            <a:endParaRPr lang="en-US" dirty="0"/>
          </a:p>
          <a:p>
            <a:pPr lvl="1"/>
            <a:r>
              <a:rPr lang="en-US" dirty="0" smtClean="0"/>
              <a:t>May </a:t>
            </a:r>
            <a:r>
              <a:rPr lang="en-US" dirty="0"/>
              <a:t>be loaded or dumped </a:t>
            </a:r>
            <a:r>
              <a:rPr lang="en-US" dirty="0" smtClean="0"/>
              <a:t>from a file using </a:t>
            </a:r>
            <a:r>
              <a:rPr lang="en-US" dirty="0"/>
              <a:t>the cFE Table Services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tables are automatically loaded at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1811</Words>
  <Application>Microsoft Office PowerPoint</Application>
  <PresentationFormat>Widescreen</PresentationFormat>
  <Paragraphs>309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Office Theme</vt:lpstr>
      <vt:lpstr>SIL Technical Overview</vt:lpstr>
      <vt:lpstr>SIL Overview</vt:lpstr>
      <vt:lpstr>SIL and Code Generation</vt:lpstr>
      <vt:lpstr>ECI App Interfaces</vt:lpstr>
      <vt:lpstr>ECI Features</vt:lpstr>
      <vt:lpstr>ECI Execution Management</vt:lpstr>
      <vt:lpstr>ECI Input Messages</vt:lpstr>
      <vt:lpstr>ECI Output Messages</vt:lpstr>
      <vt:lpstr>ECI Table Management</vt:lpstr>
      <vt:lpstr>ECI Event Messaging</vt:lpstr>
      <vt:lpstr>ECI Status Reporting</vt:lpstr>
      <vt:lpstr>ECI Time Retrieval</vt:lpstr>
      <vt:lpstr>SIL Interface Definitions</vt:lpstr>
      <vt:lpstr>SIL Interfaces</vt:lpstr>
      <vt:lpstr>SIL Input Message Definition</vt:lpstr>
      <vt:lpstr>SIL Output Message Definition</vt:lpstr>
      <vt:lpstr>SIL Conditional Messaging</vt:lpstr>
      <vt:lpstr>Table Definition</vt:lpstr>
      <vt:lpstr>cFS Event Messaging</vt:lpstr>
      <vt:lpstr>cFS Event Definition</vt:lpstr>
      <vt:lpstr>Status Reporting</vt:lpstr>
      <vt:lpstr>cFS Time</vt:lpstr>
      <vt:lpstr>Under the hood…</vt:lpstr>
      <vt:lpstr>Overview</vt:lpstr>
      <vt:lpstr>TLC</vt:lpstr>
      <vt:lpstr>SIL</vt:lpstr>
      <vt:lpstr>Message Input/Output</vt:lpstr>
      <vt:lpstr>Message Input – Generated Code</vt:lpstr>
      <vt:lpstr>ECI Command Message Queuing</vt:lpstr>
      <vt:lpstr>Message Output – Generated Code</vt:lpstr>
      <vt:lpstr>Event Specification - Simulink</vt:lpstr>
      <vt:lpstr>Event Output – Generated Code</vt:lpstr>
      <vt:lpstr>Status Flag Specification - Simulink</vt:lpstr>
      <vt:lpstr>Status Flag – Generated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 Technical Overview</dc:title>
  <dc:creator>Lentine, Steven (GSFC-591.0)[CHESAPEAKE AEROSPACE LLC]</dc:creator>
  <cp:lastModifiedBy>Steven Lentine</cp:lastModifiedBy>
  <cp:revision>86</cp:revision>
  <dcterms:created xsi:type="dcterms:W3CDTF">2018-04-03T02:44:21Z</dcterms:created>
  <dcterms:modified xsi:type="dcterms:W3CDTF">2019-01-07T19:40:51Z</dcterms:modified>
</cp:coreProperties>
</file>