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9" r:id="rId2"/>
    <p:sldId id="305" r:id="rId3"/>
    <p:sldId id="608" r:id="rId4"/>
    <p:sldId id="610" r:id="rId5"/>
    <p:sldId id="303" r:id="rId6"/>
    <p:sldId id="595" r:id="rId7"/>
    <p:sldId id="620" r:id="rId8"/>
    <p:sldId id="299" r:id="rId9"/>
    <p:sldId id="623" r:id="rId10"/>
    <p:sldId id="624" r:id="rId11"/>
    <p:sldId id="611" r:id="rId12"/>
    <p:sldId id="619" r:id="rId13"/>
    <p:sldId id="613" r:id="rId14"/>
    <p:sldId id="62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E41"/>
    <a:srgbClr val="FF8FB6"/>
    <a:srgbClr val="FF9A99"/>
    <a:srgbClr val="3B39D5"/>
    <a:srgbClr val="DE0400"/>
    <a:srgbClr val="3F80CD"/>
    <a:srgbClr val="D1403C"/>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4"/>
    <p:restoredTop sz="94162"/>
  </p:normalViewPr>
  <p:slideViewPr>
    <p:cSldViewPr snapToGrid="0">
      <p:cViewPr varScale="1">
        <p:scale>
          <a:sx n="102" d="100"/>
          <a:sy n="102" d="100"/>
        </p:scale>
        <p:origin x="192" y="4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843AE-B0FB-44CD-AD0F-CDCB85065F32}" type="datetimeFigureOut">
              <a:rPr lang="en-US" smtClean="0"/>
              <a:pPr/>
              <a:t>9/25/18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5DF03-B55B-421C-A56D-55EE882451E1}" type="slidenum">
              <a:rPr lang="en-US" smtClean="0"/>
              <a:pPr/>
              <a:t>‹#›</a:t>
            </a:fld>
            <a:endParaRPr lang="en-US" dirty="0"/>
          </a:p>
        </p:txBody>
      </p:sp>
    </p:spTree>
    <p:extLst>
      <p:ext uri="{BB962C8B-B14F-4D97-AF65-F5344CB8AC3E}">
        <p14:creationId xmlns:p14="http://schemas.microsoft.com/office/powerpoint/2010/main" val="400812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wing/component/SHM. Once we have diagnoses from SHM, want to simulate damage evolution in time [mean line]. Argue we need two characteristics for general and reliable prognostics. 1) UQ [animate uncertainties, uncertainty cone]. Then individual curves / end of life. 2) High fidelity models.  [Animate red curve, simulation pics]. </a:t>
            </a:r>
          </a:p>
        </p:txBody>
      </p:sp>
      <p:sp>
        <p:nvSpPr>
          <p:cNvPr id="4" name="Slide Number Placeholder 3"/>
          <p:cNvSpPr>
            <a:spLocks noGrp="1"/>
          </p:cNvSpPr>
          <p:nvPr>
            <p:ph type="sldNum" sz="quarter" idx="5"/>
          </p:nvPr>
        </p:nvSpPr>
        <p:spPr/>
        <p:txBody>
          <a:bodyPr/>
          <a:lstStyle/>
          <a:p>
            <a:fld id="{D585DF03-B55B-421C-A56D-55EE882451E1}" type="slidenum">
              <a:rPr lang="en-US" smtClean="0"/>
              <a:pPr/>
              <a:t>2</a:t>
            </a:fld>
            <a:endParaRPr lang="en-US" dirty="0"/>
          </a:p>
        </p:txBody>
      </p:sp>
    </p:spTree>
    <p:extLst>
      <p:ext uri="{BB962C8B-B14F-4D97-AF65-F5344CB8AC3E}">
        <p14:creationId xmlns:p14="http://schemas.microsoft.com/office/powerpoint/2010/main" val="23194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abstractly for a slide… (reference prognosis ex / variable meaning)</a:t>
            </a:r>
          </a:p>
        </p:txBody>
      </p:sp>
      <p:sp>
        <p:nvSpPr>
          <p:cNvPr id="4" name="Slide Number Placeholder 3"/>
          <p:cNvSpPr>
            <a:spLocks noGrp="1"/>
          </p:cNvSpPr>
          <p:nvPr>
            <p:ph type="sldNum" sz="quarter" idx="5"/>
          </p:nvPr>
        </p:nvSpPr>
        <p:spPr/>
        <p:txBody>
          <a:bodyPr/>
          <a:lstStyle/>
          <a:p>
            <a:fld id="{D585DF03-B55B-421C-A56D-55EE882451E1}" type="slidenum">
              <a:rPr lang="en-US" smtClean="0"/>
              <a:pPr/>
              <a:t>3</a:t>
            </a:fld>
            <a:endParaRPr lang="en-US" dirty="0"/>
          </a:p>
        </p:txBody>
      </p:sp>
    </p:spTree>
    <p:extLst>
      <p:ext uri="{BB962C8B-B14F-4D97-AF65-F5344CB8AC3E}">
        <p14:creationId xmlns:p14="http://schemas.microsoft.com/office/powerpoint/2010/main" val="58191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abstractly for a slide… (reference prognosis ex / variable meaning)</a:t>
            </a:r>
          </a:p>
        </p:txBody>
      </p:sp>
      <p:sp>
        <p:nvSpPr>
          <p:cNvPr id="4" name="Slide Number Placeholder 3"/>
          <p:cNvSpPr>
            <a:spLocks noGrp="1"/>
          </p:cNvSpPr>
          <p:nvPr>
            <p:ph type="sldNum" sz="quarter" idx="5"/>
          </p:nvPr>
        </p:nvSpPr>
        <p:spPr/>
        <p:txBody>
          <a:bodyPr/>
          <a:lstStyle/>
          <a:p>
            <a:fld id="{D585DF03-B55B-421C-A56D-55EE882451E1}" type="slidenum">
              <a:rPr lang="en-US" smtClean="0"/>
              <a:pPr/>
              <a:t>4</a:t>
            </a:fld>
            <a:endParaRPr lang="en-US" dirty="0"/>
          </a:p>
        </p:txBody>
      </p:sp>
    </p:spTree>
    <p:extLst>
      <p:ext uri="{BB962C8B-B14F-4D97-AF65-F5344CB8AC3E}">
        <p14:creationId xmlns:p14="http://schemas.microsoft.com/office/powerpoint/2010/main" val="394862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have resources for 5 simulations? Get the best solution for those 5 runs. Have 12 processors, make SROM with size 10 and run models in parallel. </a:t>
            </a:r>
          </a:p>
        </p:txBody>
      </p:sp>
      <p:sp>
        <p:nvSpPr>
          <p:cNvPr id="4" name="Slide Number Placeholder 3"/>
          <p:cNvSpPr>
            <a:spLocks noGrp="1"/>
          </p:cNvSpPr>
          <p:nvPr>
            <p:ph type="sldNum" sz="quarter" idx="10"/>
          </p:nvPr>
        </p:nvSpPr>
        <p:spPr/>
        <p:txBody>
          <a:bodyPr/>
          <a:lstStyle/>
          <a:p>
            <a:fld id="{D585DF03-B55B-421C-A56D-55EE882451E1}" type="slidenum">
              <a:rPr lang="en-US" smtClean="0"/>
              <a:pPr/>
              <a:t>6</a:t>
            </a:fld>
            <a:endParaRPr lang="en-US" dirty="0"/>
          </a:p>
        </p:txBody>
      </p:sp>
    </p:spTree>
    <p:extLst>
      <p:ext uri="{BB962C8B-B14F-4D97-AF65-F5344CB8AC3E}">
        <p14:creationId xmlns:p14="http://schemas.microsoft.com/office/powerpoint/2010/main" val="281348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p>
        </p:txBody>
      </p:sp>
      <p:sp>
        <p:nvSpPr>
          <p:cNvPr id="13" name="Footer Placeholder 4"/>
          <p:cNvSpPr>
            <a:spLocks noGrp="1"/>
          </p:cNvSpPr>
          <p:nvPr>
            <p:ph type="ftr" sz="quarter" idx="3"/>
          </p:nvPr>
        </p:nvSpPr>
        <p:spPr>
          <a:xfrm>
            <a:off x="3" y="1"/>
            <a:ext cx="8283388" cy="746312"/>
          </a:xfrm>
          <a:prstGeom prst="rect">
            <a:avLst/>
          </a:prstGeom>
        </p:spPr>
        <p:txBody>
          <a:bodyPr vert="horz" lIns="91440" tIns="45720" rIns="91440" bIns="45720" rtlCol="0" anchor="b" anchorCtr="0"/>
          <a:lstStyle>
            <a:lvl1pPr algn="ctr">
              <a:defRPr sz="3200">
                <a:solidFill>
                  <a:schemeClr val="tx1">
                    <a:tint val="75000"/>
                  </a:schemeClr>
                </a:solidFill>
                <a:latin typeface="Helvetica" panose="020B0604020202020204" pitchFamily="34" charset="0"/>
                <a:cs typeface="Helvetica" panose="020B0604020202020204" pitchFamily="34" charset="0"/>
              </a:defRPr>
            </a:lvl1pPr>
          </a:lstStyle>
          <a:p>
            <a:endParaRPr lang="en-US" dirty="0">
              <a:solidFill>
                <a:prstClr val="black">
                  <a:tint val="75000"/>
                </a:prstClr>
              </a:solidFill>
            </a:endParaRPr>
          </a:p>
        </p:txBody>
      </p:sp>
    </p:spTree>
    <p:extLst>
      <p:ext uri="{BB962C8B-B14F-4D97-AF65-F5344CB8AC3E}">
        <p14:creationId xmlns:p14="http://schemas.microsoft.com/office/powerpoint/2010/main" val="64293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20171" y="1"/>
            <a:ext cx="8229600" cy="7866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Slide Number Placeholder 5"/>
          <p:cNvSpPr>
            <a:spLocks noGrp="1"/>
          </p:cNvSpPr>
          <p:nvPr>
            <p:ph type="sldNum" sz="quarter" idx="4"/>
          </p:nvPr>
        </p:nvSpPr>
        <p:spPr>
          <a:xfrm>
            <a:off x="8538882" y="6490137"/>
            <a:ext cx="584947" cy="365125"/>
          </a:xfrm>
          <a:prstGeom prst="rect">
            <a:avLst/>
          </a:prstGeom>
        </p:spPr>
        <p:txBody>
          <a:bodyPr vert="horz" lIns="91440" tIns="45720" rIns="91440" bIns="45720" rtlCol="0" anchor="b" anchorCtr="0"/>
          <a:lstStyle>
            <a:lvl1pPr algn="r">
              <a:defRPr sz="1000">
                <a:solidFill>
                  <a:schemeClr val="tx1">
                    <a:tint val="75000"/>
                  </a:schemeClr>
                </a:solidFill>
                <a:latin typeface="Helvetica" panose="020B0604020202020204" pitchFamily="34" charset="0"/>
                <a:cs typeface="Helvetica" panose="020B0604020202020204" pitchFamily="34" charset="0"/>
              </a:defRPr>
            </a:lvl1pPr>
          </a:lstStyle>
          <a:p>
            <a:fld id="{3936B88E-EF68-EA45-81C9-E52047EC76E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629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20171" y="0"/>
            <a:ext cx="8229600" cy="786653"/>
          </a:xfrm>
          <a:prstGeom prst="rect">
            <a:avLst/>
          </a:prstGeom>
        </p:spPr>
        <p:txBody>
          <a:bodyPr vert="horz" lIns="121914" tIns="60957" rIns="121914" bIns="60957" rtlCol="0" anchor="ctr">
            <a:normAutofit/>
          </a:bodyPr>
          <a:lstStyle/>
          <a:p>
            <a:r>
              <a:rPr lang="en-US"/>
              <a:t>Click to edit Master title style</a:t>
            </a:r>
            <a:endParaRPr lang="en-US" dirty="0"/>
          </a:p>
        </p:txBody>
      </p:sp>
      <p:sp>
        <p:nvSpPr>
          <p:cNvPr id="14" name="Slide Number Placeholder 5"/>
          <p:cNvSpPr>
            <a:spLocks noGrp="1"/>
          </p:cNvSpPr>
          <p:nvPr>
            <p:ph type="sldNum" sz="quarter" idx="4"/>
          </p:nvPr>
        </p:nvSpPr>
        <p:spPr>
          <a:xfrm>
            <a:off x="8538881" y="6490136"/>
            <a:ext cx="584947" cy="365125"/>
          </a:xfrm>
          <a:prstGeom prst="rect">
            <a:avLst/>
          </a:prstGeom>
        </p:spPr>
        <p:txBody>
          <a:bodyPr vert="horz" lIns="121914" tIns="60957" rIns="121914" bIns="60957" rtlCol="0" anchor="b" anchorCtr="0"/>
          <a:lstStyle>
            <a:lvl1pPr algn="r">
              <a:defRPr sz="1100">
                <a:solidFill>
                  <a:schemeClr val="tx1">
                    <a:tint val="75000"/>
                  </a:schemeClr>
                </a:solidFill>
                <a:latin typeface="Helvetica" panose="020B0604020202020204" pitchFamily="34" charset="0"/>
                <a:cs typeface="Helvetica" panose="020B0604020202020204" pitchFamily="34" charset="0"/>
              </a:defRPr>
            </a:lvl1pPr>
          </a:lstStyle>
          <a:p>
            <a:fld id="{3936B88E-EF68-EA45-81C9-E52047EC76EC}" type="slidenum">
              <a:rPr lang="en-US" smtClean="0"/>
              <a:t>‹#›</a:t>
            </a:fld>
            <a:endParaRPr lang="en-US" dirty="0"/>
          </a:p>
        </p:txBody>
      </p:sp>
      <p:sp>
        <p:nvSpPr>
          <p:cNvPr id="4" name="Content Placeholder 2"/>
          <p:cNvSpPr>
            <a:spLocks noGrp="1"/>
          </p:cNvSpPr>
          <p:nvPr>
            <p:ph idx="1"/>
          </p:nvPr>
        </p:nvSpPr>
        <p:spPr>
          <a:xfrm>
            <a:off x="457200" y="1600200"/>
            <a:ext cx="8229600" cy="4525963"/>
          </a:xfrm>
        </p:spPr>
        <p:txBody>
          <a:bodyPr/>
          <a:lstStyle/>
          <a:p>
            <a:endParaRPr lang="en-US" dirty="0"/>
          </a:p>
        </p:txBody>
      </p:sp>
    </p:spTree>
    <p:extLst>
      <p:ext uri="{BB962C8B-B14F-4D97-AF65-F5344CB8AC3E}">
        <p14:creationId xmlns:p14="http://schemas.microsoft.com/office/powerpoint/2010/main" val="897253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71" y="1"/>
            <a:ext cx="8229600" cy="7866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124200" y="6492535"/>
            <a:ext cx="2895600" cy="365125"/>
          </a:xfrm>
          <a:prstGeom prst="rect">
            <a:avLst/>
          </a:prstGeom>
        </p:spPr>
        <p:txBody>
          <a:bodyPr vert="horz" lIns="91440" tIns="45720" rIns="91440" bIns="45720" rtlCol="0" anchor="b" anchorCtr="0"/>
          <a:lstStyle>
            <a:lvl1pPr algn="ctr">
              <a:defRPr sz="1000">
                <a:solidFill>
                  <a:schemeClr val="tx1">
                    <a:tint val="75000"/>
                  </a:schemeClr>
                </a:solidFill>
                <a:latin typeface="Helvetica" panose="020B0604020202020204" pitchFamily="34" charset="0"/>
                <a:cs typeface="Helvetica" panose="020B0604020202020204"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538882" y="6490137"/>
            <a:ext cx="584947" cy="365125"/>
          </a:xfrm>
          <a:prstGeom prst="rect">
            <a:avLst/>
          </a:prstGeom>
        </p:spPr>
        <p:txBody>
          <a:bodyPr vert="horz" lIns="91440" tIns="45720" rIns="91440" bIns="45720" rtlCol="0" anchor="b" anchorCtr="0"/>
          <a:lstStyle>
            <a:lvl1pPr algn="r">
              <a:defRPr sz="1000">
                <a:solidFill>
                  <a:schemeClr val="tx1">
                    <a:tint val="75000"/>
                  </a:schemeClr>
                </a:solidFill>
                <a:latin typeface="Helvetica" panose="020B0604020202020204" pitchFamily="34" charset="0"/>
                <a:cs typeface="Helvetica" panose="020B0604020202020204" pitchFamily="34" charset="0"/>
              </a:defRPr>
            </a:lvl1pPr>
          </a:lstStyle>
          <a:p>
            <a:pPr defTabSz="609585"/>
            <a:fld id="{27740F7A-B5DE-B54F-BB1E-56E70482DFC0}" type="slidenum">
              <a:rPr lang="en-US" smtClean="0">
                <a:solidFill>
                  <a:prstClr val="black">
                    <a:tint val="75000"/>
                  </a:prstClr>
                </a:solidFill>
              </a:rPr>
              <a:pPr defTabSz="609585"/>
              <a:t>‹#›</a:t>
            </a:fld>
            <a:endParaRPr lang="en-US" dirty="0">
              <a:solidFill>
                <a:prstClr val="black">
                  <a:tint val="75000"/>
                </a:prstClr>
              </a:solidFill>
            </a:endParaRPr>
          </a:p>
        </p:txBody>
      </p:sp>
      <p:sp>
        <p:nvSpPr>
          <p:cNvPr id="12" name="Date Placeholder 3"/>
          <p:cNvSpPr>
            <a:spLocks noGrp="1"/>
          </p:cNvSpPr>
          <p:nvPr>
            <p:ph type="dt" sz="half" idx="2"/>
          </p:nvPr>
        </p:nvSpPr>
        <p:spPr>
          <a:xfrm>
            <a:off x="20172" y="6492536"/>
            <a:ext cx="907676" cy="365125"/>
          </a:xfrm>
          <a:prstGeom prst="rect">
            <a:avLst/>
          </a:prstGeom>
        </p:spPr>
        <p:txBody>
          <a:bodyPr vert="horz" lIns="91440" tIns="45720" rIns="91440" bIns="45720" rtlCol="0" anchor="b" anchorCtr="0"/>
          <a:lstStyle>
            <a:lvl1pPr algn="l">
              <a:defRPr sz="1000">
                <a:solidFill>
                  <a:schemeClr val="tx1">
                    <a:tint val="75000"/>
                  </a:schemeClr>
                </a:solidFill>
                <a:latin typeface="Helvetica" panose="020B0604020202020204" pitchFamily="34" charset="0"/>
                <a:cs typeface="Helvetica" panose="020B0604020202020204" pitchFamily="34" charset="0"/>
              </a:defRPr>
            </a:lvl1pPr>
          </a:lstStyle>
          <a:p>
            <a:pPr defTabSz="609585"/>
            <a:endParaRPr lang="en-US" dirty="0">
              <a:solidFill>
                <a:prstClr val="black">
                  <a:tint val="75000"/>
                </a:prstClr>
              </a:solidFill>
            </a:endParaRPr>
          </a:p>
        </p:txBody>
      </p:sp>
      <p:pic>
        <p:nvPicPr>
          <p:cNvPr id="13" name="Picture 24" descr="MEATBALL"/>
          <p:cNvPicPr>
            <a:picLocks noChangeAspect="1" noChangeArrowheads="1"/>
          </p:cNvPicPr>
          <p:nvPr/>
        </p:nvPicPr>
        <p:blipFill>
          <a:blip r:embed="rId5" cstate="print">
            <a:clrChange>
              <a:clrFrom>
                <a:srgbClr val="FFFFFF"/>
              </a:clrFrom>
              <a:clrTo>
                <a:srgbClr val="FFFFFF">
                  <a:alpha val="0"/>
                </a:srgbClr>
              </a:clrTo>
            </a:clrChange>
          </a:blip>
          <a:srcRect l="1376"/>
          <a:stretch>
            <a:fillRect/>
          </a:stretch>
        </p:blipFill>
        <p:spPr bwMode="auto">
          <a:xfrm>
            <a:off x="8322748" y="63596"/>
            <a:ext cx="758596" cy="662551"/>
          </a:xfrm>
          <a:prstGeom prst="rect">
            <a:avLst/>
          </a:prstGeom>
          <a:noFill/>
          <a:ln w="9525">
            <a:noFill/>
            <a:miter lim="800000"/>
            <a:headEnd/>
            <a:tailEnd/>
          </a:ln>
        </p:spPr>
      </p:pic>
      <p:grpSp>
        <p:nvGrpSpPr>
          <p:cNvPr id="15" name="Group 14"/>
          <p:cNvGrpSpPr/>
          <p:nvPr/>
        </p:nvGrpSpPr>
        <p:grpSpPr>
          <a:xfrm>
            <a:off x="-2250" y="806819"/>
            <a:ext cx="9146252" cy="11200"/>
            <a:chOff x="-2252" y="806819"/>
            <a:chExt cx="9146252" cy="11200"/>
          </a:xfrm>
        </p:grpSpPr>
        <p:cxnSp>
          <p:nvCxnSpPr>
            <p:cNvPr id="7" name="Straight Connector 6"/>
            <p:cNvCxnSpPr/>
            <p:nvPr userDrawn="1"/>
          </p:nvCxnSpPr>
          <p:spPr>
            <a:xfrm flipV="1">
              <a:off x="0" y="806819"/>
              <a:ext cx="9144000" cy="6724"/>
            </a:xfrm>
            <a:prstGeom prst="line">
              <a:avLst/>
            </a:prstGeom>
            <a:ln w="63500" cmpd="sng">
              <a:solidFill>
                <a:srgbClr val="12198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2252" y="811295"/>
              <a:ext cx="9144000" cy="6724"/>
            </a:xfrm>
            <a:prstGeom prst="line">
              <a:avLst/>
            </a:prstGeom>
            <a:ln w="12700" cmpd="sng">
              <a:solidFill>
                <a:srgbClr val="D40805"/>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63050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hf hdr="0" ftr="0" dt="0"/>
  <p:txStyles>
    <p:titleStyle>
      <a:lvl1pPr algn="ctr" defTabSz="457178" rtl="0" eaLnBrk="1" latinLnBrk="0" hangingPunct="1">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342882" indent="-342882" algn="l" defTabSz="457178" rtl="0" eaLnBrk="1" latinLnBrk="0" hangingPunct="1">
        <a:spcBef>
          <a:spcPct val="20000"/>
        </a:spcBef>
        <a:buFont typeface="Arial"/>
        <a:buChar char="•"/>
        <a:defRPr sz="3200" kern="1200">
          <a:solidFill>
            <a:schemeClr val="tx1"/>
          </a:solidFill>
          <a:latin typeface="Helvetica" panose="020B0604020202020204" pitchFamily="34" charset="0"/>
          <a:ea typeface="+mn-ea"/>
          <a:cs typeface="Helvetica" panose="020B0604020202020204" pitchFamily="34" charset="0"/>
        </a:defRPr>
      </a:lvl1pPr>
      <a:lvl2pPr marL="742913" indent="-285737" algn="l" defTabSz="457178" rtl="0" eaLnBrk="1" latinLnBrk="0" hangingPunct="1">
        <a:spcBef>
          <a:spcPct val="20000"/>
        </a:spcBef>
        <a:buFont typeface="Arial"/>
        <a:buChar char="–"/>
        <a:defRPr sz="2800" kern="1200">
          <a:solidFill>
            <a:schemeClr val="tx1"/>
          </a:solidFill>
          <a:latin typeface="Helvetica" panose="020B0604020202020204" pitchFamily="34" charset="0"/>
          <a:ea typeface="+mn-ea"/>
          <a:cs typeface="Helvetica" panose="020B0604020202020204" pitchFamily="34" charset="0"/>
        </a:defRPr>
      </a:lvl2pPr>
      <a:lvl3pPr marL="1142942" indent="-228589" algn="l" defTabSz="457178" rtl="0" eaLnBrk="1" latinLnBrk="0" hangingPunct="1">
        <a:spcBef>
          <a:spcPct val="20000"/>
        </a:spcBef>
        <a:buFont typeface="Arial"/>
        <a:buChar char="•"/>
        <a:defRPr sz="2400" kern="1200">
          <a:solidFill>
            <a:schemeClr val="tx1"/>
          </a:solidFill>
          <a:latin typeface="Helvetica" panose="020B0604020202020204" pitchFamily="34" charset="0"/>
          <a:ea typeface="+mn-ea"/>
          <a:cs typeface="Helvetica" panose="020B0604020202020204" pitchFamily="34" charset="0"/>
        </a:defRPr>
      </a:lvl3pPr>
      <a:lvl4pPr marL="1600120" indent="-228589" algn="l" defTabSz="457178" rtl="0" eaLnBrk="1" latinLnBrk="0" hangingPunct="1">
        <a:spcBef>
          <a:spcPct val="20000"/>
        </a:spcBef>
        <a:buFont typeface="Arial"/>
        <a:buChar char="–"/>
        <a:defRPr sz="2000" kern="1200">
          <a:solidFill>
            <a:schemeClr val="tx1"/>
          </a:solidFill>
          <a:latin typeface="Helvetica" panose="020B0604020202020204" pitchFamily="34" charset="0"/>
          <a:ea typeface="+mn-ea"/>
          <a:cs typeface="Helvetica" panose="020B0604020202020204" pitchFamily="34" charset="0"/>
        </a:defRPr>
      </a:lvl4pPr>
      <a:lvl5pPr marL="2057298" indent="-228589" algn="l" defTabSz="457178" rtl="0" eaLnBrk="1" latinLnBrk="0" hangingPunct="1">
        <a:spcBef>
          <a:spcPct val="20000"/>
        </a:spcBef>
        <a:buFont typeface="Arial"/>
        <a:buChar char="»"/>
        <a:defRPr sz="2000" kern="1200">
          <a:solidFill>
            <a:schemeClr val="tx1"/>
          </a:solidFill>
          <a:latin typeface="Helvetica" panose="020B0604020202020204" pitchFamily="34" charset="0"/>
          <a:ea typeface="+mn-ea"/>
          <a:cs typeface="Helvetica" panose="020B0604020202020204" pitchFamily="34" charset="0"/>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2.jpg"/><Relationship Id="rId4" Type="http://schemas.openxmlformats.org/officeDocument/2006/relationships/image" Target="../media/image43.emf"/><Relationship Id="rId5" Type="http://schemas.openxmlformats.org/officeDocument/2006/relationships/image" Target="../media/image44.emf"/><Relationship Id="rId6" Type="http://schemas.openxmlformats.org/officeDocument/2006/relationships/image" Target="../media/image45.emf"/><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 Id="rId3" Type="http://schemas.openxmlformats.org/officeDocument/2006/relationships/image" Target="../media/image4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3.emf"/><Relationship Id="rId13" Type="http://schemas.openxmlformats.org/officeDocument/2006/relationships/image" Target="../media/image14.emf"/><Relationship Id="rId14" Type="http://schemas.openxmlformats.org/officeDocument/2006/relationships/image" Target="../media/image15.emf"/><Relationship Id="rId15" Type="http://schemas.openxmlformats.org/officeDocument/2006/relationships/image" Target="../media/image16.emf"/><Relationship Id="rId16" Type="http://schemas.openxmlformats.org/officeDocument/2006/relationships/image" Target="../media/image17.emf"/><Relationship Id="rId17"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7" Type="http://schemas.openxmlformats.org/officeDocument/2006/relationships/image" Target="../media/image8.emf"/><Relationship Id="rId8" Type="http://schemas.openxmlformats.org/officeDocument/2006/relationships/image" Target="../media/image9.emf"/><Relationship Id="rId9" Type="http://schemas.openxmlformats.org/officeDocument/2006/relationships/image" Target="../media/image10.emf"/><Relationship Id="rId10" Type="http://schemas.openxmlformats.org/officeDocument/2006/relationships/image" Target="../media/image11.emf"/></Relationships>
</file>

<file path=ppt/slides/_rels/slide4.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emf"/><Relationship Id="rId13" Type="http://schemas.openxmlformats.org/officeDocument/2006/relationships/image" Target="../media/image21.emf"/><Relationship Id="rId14" Type="http://schemas.openxmlformats.org/officeDocument/2006/relationships/image" Target="../media/image22.emf"/><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7" Type="http://schemas.openxmlformats.org/officeDocument/2006/relationships/image" Target="../media/image8.emf"/><Relationship Id="rId8" Type="http://schemas.openxmlformats.org/officeDocument/2006/relationships/image" Target="../media/image9.emf"/><Relationship Id="rId9" Type="http://schemas.openxmlformats.org/officeDocument/2006/relationships/image" Target="../media/image11.emf"/><Relationship Id="rId10" Type="http://schemas.openxmlformats.org/officeDocument/2006/relationships/image" Target="../media/image1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1" Type="http://schemas.openxmlformats.org/officeDocument/2006/relationships/image" Target="../media/image30.emf"/><Relationship Id="rId12"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8" Type="http://schemas.openxmlformats.org/officeDocument/2006/relationships/image" Target="../media/image27.emf"/><Relationship Id="rId9" Type="http://schemas.openxmlformats.org/officeDocument/2006/relationships/image" Target="../media/image28.emf"/><Relationship Id="rId10" Type="http://schemas.openxmlformats.org/officeDocument/2006/relationships/image" Target="../media/image29.emf"/></Relationships>
</file>

<file path=ppt/slides/_rels/slide7.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 Id="rId3" Type="http://schemas.openxmlformats.org/officeDocument/2006/relationships/image" Target="../media/image34.emf"/></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36.emf"/><Relationship Id="rId7" Type="http://schemas.openxmlformats.org/officeDocument/2006/relationships/image" Target="../media/image37.emf"/><Relationship Id="rId8" Type="http://schemas.openxmlformats.org/officeDocument/2006/relationships/image" Target="../media/image38.emf"/><Relationship Id="rId9" Type="http://schemas.openxmlformats.org/officeDocument/2006/relationships/image" Target="../media/image39.emf"/><Relationship Id="rId10"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40" y="1198179"/>
            <a:ext cx="8524240" cy="5291956"/>
          </a:xfrm>
          <a:noFill/>
        </p:spPr>
        <p:txBody>
          <a:bodyPr>
            <a:noAutofit/>
          </a:bodyPr>
          <a:lstStyle/>
          <a:p>
            <a:r>
              <a:rPr lang="en-US" sz="3100" dirty="0"/>
              <a:t>Rapid Uncertainty Propagation for High-Fidelity Prognostics Using </a:t>
            </a:r>
            <a:r>
              <a:rPr lang="en-US" sz="3100" dirty="0" err="1">
                <a:latin typeface="Courier" pitchFamily="2" charset="0"/>
              </a:rPr>
              <a:t>SROMPy</a:t>
            </a:r>
            <a:r>
              <a:rPr lang="en-US" sz="3100" dirty="0"/>
              <a:t> and Python</a:t>
            </a:r>
            <a:r>
              <a:rPr lang="en-US" sz="3200" dirty="0"/>
              <a:t/>
            </a:r>
            <a:br>
              <a:rPr lang="en-US" sz="3200" dirty="0"/>
            </a:br>
            <a:r>
              <a:rPr lang="en-US" sz="3200" dirty="0"/>
              <a:t/>
            </a:r>
            <a:br>
              <a:rPr lang="en-US" sz="3200" dirty="0"/>
            </a:br>
            <a:r>
              <a:rPr lang="en-US" sz="2000" dirty="0"/>
              <a:t/>
            </a:r>
            <a:br>
              <a:rPr lang="en-US" sz="2000" dirty="0"/>
            </a:br>
            <a:r>
              <a:rPr lang="en-US" sz="2400" b="1" dirty="0"/>
              <a:t>James Warner</a:t>
            </a:r>
            <a:r>
              <a:rPr lang="en-US" sz="2400" b="1" baseline="30000" dirty="0"/>
              <a:t>1</a:t>
            </a:r>
            <a:r>
              <a:rPr lang="en-US" sz="2400" dirty="0"/>
              <a:t>, Patrick Leser</a:t>
            </a:r>
            <a:r>
              <a:rPr lang="en-US" sz="2400" baseline="30000" dirty="0"/>
              <a:t>1</a:t>
            </a:r>
            <a:r>
              <a:rPr lang="en-US" sz="2400" dirty="0"/>
              <a:t>, Jacob Hochhalter</a:t>
            </a:r>
            <a:r>
              <a:rPr lang="en-US" sz="2400" baseline="30000" dirty="0"/>
              <a:t>2</a:t>
            </a:r>
            <a:br>
              <a:rPr lang="en-US" sz="2400" baseline="30000" dirty="0"/>
            </a:br>
            <a:r>
              <a:rPr lang="en-US" sz="2400" baseline="30000" dirty="0">
                <a:solidFill>
                  <a:schemeClr val="tx1">
                    <a:lumMod val="50000"/>
                    <a:lumOff val="50000"/>
                  </a:schemeClr>
                </a:solidFill>
              </a:rPr>
              <a:t/>
            </a:r>
            <a:br>
              <a:rPr lang="en-US" sz="2400" baseline="30000" dirty="0">
                <a:solidFill>
                  <a:schemeClr val="tx1">
                    <a:lumMod val="50000"/>
                    <a:lumOff val="50000"/>
                  </a:schemeClr>
                </a:solidFill>
              </a:rPr>
            </a:br>
            <a:r>
              <a:rPr lang="en-US" sz="1600" dirty="0">
                <a:solidFill>
                  <a:schemeClr val="tx1">
                    <a:lumMod val="50000"/>
                    <a:lumOff val="50000"/>
                  </a:schemeClr>
                </a:solidFill>
              </a:rPr>
              <a:t>1. NASA Langley Research Center (</a:t>
            </a:r>
            <a:r>
              <a:rPr lang="en-US" sz="1600" dirty="0" err="1">
                <a:solidFill>
                  <a:schemeClr val="tx1">
                    <a:lumMod val="50000"/>
                    <a:lumOff val="50000"/>
                  </a:schemeClr>
                </a:solidFill>
              </a:rPr>
              <a:t>LaRC</a:t>
            </a:r>
            <a:r>
              <a:rPr lang="en-US" sz="1600" dirty="0">
                <a:solidFill>
                  <a:schemeClr val="tx1">
                    <a:lumMod val="50000"/>
                    <a:lumOff val="50000"/>
                  </a:schemeClr>
                </a:solidFill>
              </a:rPr>
              <a:t>)</a:t>
            </a:r>
            <a:br>
              <a:rPr lang="en-US" sz="1600" dirty="0">
                <a:solidFill>
                  <a:schemeClr val="tx1">
                    <a:lumMod val="50000"/>
                    <a:lumOff val="50000"/>
                  </a:schemeClr>
                </a:solidFill>
              </a:rPr>
            </a:br>
            <a:r>
              <a:rPr lang="en-US" sz="1600" dirty="0">
                <a:solidFill>
                  <a:schemeClr val="tx1">
                    <a:lumMod val="50000"/>
                    <a:lumOff val="50000"/>
                  </a:schemeClr>
                </a:solidFill>
              </a:rPr>
              <a:t>2. University of Utah, formerly NASA </a:t>
            </a:r>
            <a:r>
              <a:rPr lang="en-US" sz="1600" dirty="0" err="1">
                <a:solidFill>
                  <a:schemeClr val="tx1">
                    <a:lumMod val="50000"/>
                    <a:lumOff val="50000"/>
                  </a:schemeClr>
                </a:solidFill>
              </a:rPr>
              <a:t>LaRC</a:t>
            </a:r>
            <a:r>
              <a:rPr lang="en-US" sz="1600" dirty="0">
                <a:solidFill>
                  <a:schemeClr val="tx1">
                    <a:lumMod val="50000"/>
                    <a:lumOff val="50000"/>
                  </a:schemeClr>
                </a:solidFill>
              </a:rPr>
              <a:t/>
            </a:r>
            <a:br>
              <a:rPr lang="en-US" sz="1600" dirty="0">
                <a:solidFill>
                  <a:schemeClr val="tx1">
                    <a:lumMod val="50000"/>
                    <a:lumOff val="50000"/>
                  </a:schemeClr>
                </a:solidFill>
              </a:rPr>
            </a:br>
            <a:r>
              <a:rPr lang="en-US" sz="1600" dirty="0">
                <a:solidFill>
                  <a:schemeClr val="tx1">
                    <a:lumMod val="50000"/>
                    <a:lumOff val="50000"/>
                  </a:schemeClr>
                </a:solidFill>
              </a:rPr>
              <a:t/>
            </a:r>
            <a:br>
              <a:rPr lang="en-US" sz="1600" dirty="0">
                <a:solidFill>
                  <a:schemeClr val="tx1">
                    <a:lumMod val="50000"/>
                    <a:lumOff val="50000"/>
                  </a:schemeClr>
                </a:solidFill>
              </a:rPr>
            </a:br>
            <a:r>
              <a:rPr lang="en-US" sz="2000" baseline="30000" dirty="0"/>
              <a:t/>
            </a:r>
            <a:br>
              <a:rPr lang="en-US" sz="2000" baseline="30000" dirty="0"/>
            </a:br>
            <a:r>
              <a:rPr lang="en-US" sz="1867" dirty="0"/>
              <a:t>10</a:t>
            </a:r>
            <a:r>
              <a:rPr lang="en-US" sz="1867" baseline="30000" dirty="0"/>
              <a:t>th</a:t>
            </a:r>
            <a:r>
              <a:rPr lang="en-US" sz="1867" dirty="0"/>
              <a:t> Annual Conference of the Prognostics and Health Management Society</a:t>
            </a:r>
            <a:br>
              <a:rPr lang="en-US" sz="1867" dirty="0"/>
            </a:br>
            <a:r>
              <a:rPr lang="en-US" sz="1867" dirty="0"/>
              <a:t>Philadelphia, PA</a:t>
            </a:r>
            <a:br>
              <a:rPr lang="en-US" sz="1867" dirty="0"/>
            </a:br>
            <a:r>
              <a:rPr lang="en-US" sz="1867" dirty="0"/>
              <a:t>September 25</a:t>
            </a:r>
            <a:r>
              <a:rPr lang="en-US" sz="1867" baseline="30000" dirty="0"/>
              <a:t>th</a:t>
            </a:r>
            <a:r>
              <a:rPr lang="en-US" sz="1867" dirty="0"/>
              <a:t>, 2018</a:t>
            </a:r>
            <a:r>
              <a:rPr lang="en-US" sz="2667" dirty="0"/>
              <a:t/>
            </a:r>
            <a:br>
              <a:rPr lang="en-US" sz="2667" dirty="0"/>
            </a:br>
            <a:endParaRPr lang="en-US" sz="1600" i="1" dirty="0">
              <a:solidFill>
                <a:srgbClr val="FF0000"/>
              </a:solidFill>
            </a:endParaRPr>
          </a:p>
        </p:txBody>
      </p:sp>
    </p:spTree>
    <p:extLst>
      <p:ext uri="{BB962C8B-B14F-4D97-AF65-F5344CB8AC3E}">
        <p14:creationId xmlns:p14="http://schemas.microsoft.com/office/powerpoint/2010/main" val="252091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93A5F1B9-C497-9041-887E-6FCAF14F8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104" y="5130741"/>
            <a:ext cx="2103120" cy="1578480"/>
          </a:xfrm>
          <a:prstGeom prst="rect">
            <a:avLst/>
          </a:prstGeom>
        </p:spPr>
      </p:pic>
      <p:sp>
        <p:nvSpPr>
          <p:cNvPr id="146" name="TextBox 145"/>
          <p:cNvSpPr txBox="1"/>
          <p:nvPr/>
        </p:nvSpPr>
        <p:spPr>
          <a:xfrm>
            <a:off x="-1183175" y="6928841"/>
            <a:ext cx="5637024" cy="2678234"/>
          </a:xfrm>
          <a:prstGeom prst="rect">
            <a:avLst/>
          </a:prstGeom>
          <a:noFill/>
        </p:spPr>
        <p:txBody>
          <a:bodyPr wrap="square" rtlCol="0">
            <a:spAutoFit/>
          </a:bodyPr>
          <a:lstStyle/>
          <a:p>
            <a:pPr marL="380990" indent="-380990">
              <a:buFont typeface="Arial" panose="020B0604020202020204" pitchFamily="34" charset="0"/>
              <a:buChar char="•"/>
            </a:pPr>
            <a:r>
              <a:rPr lang="en-US" sz="1867" dirty="0">
                <a:solidFill>
                  <a:srgbClr val="D60400"/>
                </a:solidFill>
              </a:rPr>
              <a:t>Goal:</a:t>
            </a:r>
            <a:r>
              <a:rPr lang="en-US" sz="1867" dirty="0"/>
              <a:t> accurately predict remaining useful life (RUL) at fixed times (cycles) preceding failure</a:t>
            </a:r>
          </a:p>
          <a:p>
            <a:endParaRPr lang="en-US" sz="1867" dirty="0"/>
          </a:p>
          <a:p>
            <a:pPr marL="380990" indent="-380990">
              <a:buFont typeface="Arial" panose="020B0604020202020204" pitchFamily="34" charset="0"/>
              <a:buChar char="•"/>
            </a:pPr>
            <a:r>
              <a:rPr lang="en-US" sz="1867" dirty="0">
                <a:solidFill>
                  <a:srgbClr val="08107B"/>
                </a:solidFill>
              </a:rPr>
              <a:t>Approach:</a:t>
            </a:r>
            <a:r>
              <a:rPr lang="en-US" sz="1867" dirty="0"/>
              <a:t> </a:t>
            </a:r>
          </a:p>
          <a:p>
            <a:pPr marL="990575" lvl="1" indent="-380990">
              <a:buFont typeface="Arial" panose="020B0604020202020204" pitchFamily="34" charset="0"/>
              <a:buChar char="•"/>
            </a:pPr>
            <a:r>
              <a:rPr lang="en-US" sz="1867" dirty="0"/>
              <a:t>Diagnose damage in the component over the course of the test</a:t>
            </a:r>
          </a:p>
          <a:p>
            <a:pPr marL="990575" lvl="1" indent="-380990">
              <a:buFont typeface="Arial" panose="020B0604020202020204" pitchFamily="34" charset="0"/>
              <a:buChar char="•"/>
            </a:pPr>
            <a:r>
              <a:rPr lang="en-US" sz="1867" dirty="0"/>
              <a:t>Use diagnoses to update model and systematically reduce uncertainty in the RUL predictions</a:t>
            </a:r>
          </a:p>
        </p:txBody>
      </p:sp>
      <p:sp>
        <p:nvSpPr>
          <p:cNvPr id="114" name="Slide Number Placeholder 2"/>
          <p:cNvSpPr>
            <a:spLocks noGrp="1"/>
          </p:cNvSpPr>
          <p:nvPr>
            <p:ph type="sldNum" sz="quarter" idx="4"/>
          </p:nvPr>
        </p:nvSpPr>
        <p:spPr>
          <a:xfrm>
            <a:off x="8538881" y="6490136"/>
            <a:ext cx="584947" cy="365125"/>
          </a:xfrm>
        </p:spPr>
        <p:txBody>
          <a:bodyPr/>
          <a:lstStyle/>
          <a:p>
            <a:fld id="{E035FDE1-9952-4776-80AF-A1CBE600D618}" type="slidenum">
              <a:rPr lang="en-US" smtClean="0"/>
              <a:t>10</a:t>
            </a:fld>
            <a:endParaRPr lang="en-US" dirty="0"/>
          </a:p>
        </p:txBody>
      </p:sp>
      <p:grpSp>
        <p:nvGrpSpPr>
          <p:cNvPr id="23" name="Group 22">
            <a:extLst>
              <a:ext uri="{FF2B5EF4-FFF2-40B4-BE49-F238E27FC236}">
                <a16:creationId xmlns="" xmlns:a16="http://schemas.microsoft.com/office/drawing/2014/main" id="{FED2EB85-E3AE-D14C-B778-11D704FF18BA}"/>
              </a:ext>
            </a:extLst>
          </p:cNvPr>
          <p:cNvGrpSpPr/>
          <p:nvPr/>
        </p:nvGrpSpPr>
        <p:grpSpPr>
          <a:xfrm>
            <a:off x="6949444" y="5392597"/>
            <a:ext cx="2319945" cy="1394512"/>
            <a:chOff x="2474918" y="1546286"/>
            <a:chExt cx="3367674" cy="1376369"/>
          </a:xfrm>
        </p:grpSpPr>
        <p:grpSp>
          <p:nvGrpSpPr>
            <p:cNvPr id="25" name="Group 24">
              <a:extLst>
                <a:ext uri="{FF2B5EF4-FFF2-40B4-BE49-F238E27FC236}">
                  <a16:creationId xmlns="" xmlns:a16="http://schemas.microsoft.com/office/drawing/2014/main" id="{1C9CA5DA-E2DC-5142-B27F-97273950998E}"/>
                </a:ext>
              </a:extLst>
            </p:cNvPr>
            <p:cNvGrpSpPr/>
            <p:nvPr/>
          </p:nvGrpSpPr>
          <p:grpSpPr>
            <a:xfrm>
              <a:off x="2474918" y="1546286"/>
              <a:ext cx="3235108" cy="1376369"/>
              <a:chOff x="3463970" y="1459586"/>
              <a:chExt cx="3235108" cy="1376369"/>
            </a:xfrm>
          </p:grpSpPr>
          <p:grpSp>
            <p:nvGrpSpPr>
              <p:cNvPr id="28" name="Group 27">
                <a:extLst>
                  <a:ext uri="{FF2B5EF4-FFF2-40B4-BE49-F238E27FC236}">
                    <a16:creationId xmlns="" xmlns:a16="http://schemas.microsoft.com/office/drawing/2014/main" id="{14E9A568-4602-3344-B93A-8252945C4154}"/>
                  </a:ext>
                </a:extLst>
              </p:cNvPr>
              <p:cNvGrpSpPr/>
              <p:nvPr/>
            </p:nvGrpSpPr>
            <p:grpSpPr>
              <a:xfrm>
                <a:off x="3782206" y="1459586"/>
                <a:ext cx="2916872" cy="1247604"/>
                <a:chOff x="3038475" y="1825626"/>
                <a:chExt cx="2916872" cy="943795"/>
              </a:xfrm>
            </p:grpSpPr>
            <p:sp>
              <p:nvSpPr>
                <p:cNvPr id="31" name="Freeform 30">
                  <a:extLst>
                    <a:ext uri="{FF2B5EF4-FFF2-40B4-BE49-F238E27FC236}">
                      <a16:creationId xmlns="" xmlns:a16="http://schemas.microsoft.com/office/drawing/2014/main" id="{8BA193C6-4A8A-E64A-8644-1623F9571CAD}"/>
                    </a:ext>
                  </a:extLst>
                </p:cNvPr>
                <p:cNvSpPr/>
                <p:nvPr/>
              </p:nvSpPr>
              <p:spPr>
                <a:xfrm>
                  <a:off x="3105467" y="1940249"/>
                  <a:ext cx="2838450" cy="622300"/>
                </a:xfrm>
                <a:custGeom>
                  <a:avLst/>
                  <a:gdLst>
                    <a:gd name="connsiteX0" fmla="*/ 0 w 2838450"/>
                    <a:gd name="connsiteY0" fmla="*/ 3175 h 622300"/>
                    <a:gd name="connsiteX1" fmla="*/ 323850 w 2838450"/>
                    <a:gd name="connsiteY1" fmla="*/ 615950 h 622300"/>
                    <a:gd name="connsiteX2" fmla="*/ 635000 w 2838450"/>
                    <a:gd name="connsiteY2" fmla="*/ 6350 h 622300"/>
                    <a:gd name="connsiteX3" fmla="*/ 942975 w 2838450"/>
                    <a:gd name="connsiteY3" fmla="*/ 622300 h 622300"/>
                    <a:gd name="connsiteX4" fmla="*/ 1266825 w 2838450"/>
                    <a:gd name="connsiteY4" fmla="*/ 6350 h 622300"/>
                    <a:gd name="connsiteX5" fmla="*/ 1574800 w 2838450"/>
                    <a:gd name="connsiteY5" fmla="*/ 619125 h 622300"/>
                    <a:gd name="connsiteX6" fmla="*/ 1892300 w 2838450"/>
                    <a:gd name="connsiteY6" fmla="*/ 0 h 622300"/>
                    <a:gd name="connsiteX7" fmla="*/ 2203450 w 2838450"/>
                    <a:gd name="connsiteY7" fmla="*/ 619125 h 622300"/>
                    <a:gd name="connsiteX8" fmla="*/ 2520950 w 2838450"/>
                    <a:gd name="connsiteY8" fmla="*/ 9525 h 622300"/>
                    <a:gd name="connsiteX9" fmla="*/ 2838450 w 2838450"/>
                    <a:gd name="connsiteY9" fmla="*/ 619125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8450" h="622300">
                      <a:moveTo>
                        <a:pt x="0" y="3175"/>
                      </a:moveTo>
                      <a:cubicBezTo>
                        <a:pt x="109008" y="309298"/>
                        <a:pt x="218017" y="615421"/>
                        <a:pt x="323850" y="615950"/>
                      </a:cubicBezTo>
                      <a:cubicBezTo>
                        <a:pt x="429683" y="616479"/>
                        <a:pt x="531813" y="5292"/>
                        <a:pt x="635000" y="6350"/>
                      </a:cubicBezTo>
                      <a:cubicBezTo>
                        <a:pt x="738187" y="7408"/>
                        <a:pt x="837671" y="622300"/>
                        <a:pt x="942975" y="622300"/>
                      </a:cubicBezTo>
                      <a:cubicBezTo>
                        <a:pt x="1048279" y="622300"/>
                        <a:pt x="1161521" y="6879"/>
                        <a:pt x="1266825" y="6350"/>
                      </a:cubicBezTo>
                      <a:cubicBezTo>
                        <a:pt x="1372129" y="5821"/>
                        <a:pt x="1470554" y="620183"/>
                        <a:pt x="1574800" y="619125"/>
                      </a:cubicBezTo>
                      <a:cubicBezTo>
                        <a:pt x="1679046" y="618067"/>
                        <a:pt x="1787525" y="0"/>
                        <a:pt x="1892300" y="0"/>
                      </a:cubicBezTo>
                      <a:cubicBezTo>
                        <a:pt x="1997075" y="0"/>
                        <a:pt x="2098675" y="617538"/>
                        <a:pt x="2203450" y="619125"/>
                      </a:cubicBezTo>
                      <a:cubicBezTo>
                        <a:pt x="2308225" y="620713"/>
                        <a:pt x="2415117" y="9525"/>
                        <a:pt x="2520950" y="9525"/>
                      </a:cubicBezTo>
                      <a:cubicBezTo>
                        <a:pt x="2626783" y="9525"/>
                        <a:pt x="2732616" y="314325"/>
                        <a:pt x="2838450" y="619125"/>
                      </a:cubicBezTo>
                    </a:path>
                  </a:pathLst>
                </a:custGeom>
                <a:noFill/>
                <a:ln w="19050">
                  <a:solidFill>
                    <a:srgbClr val="081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 xmlns:a16="http://schemas.microsoft.com/office/drawing/2014/main" id="{95BA292A-0AC9-DE4C-8038-AEFAC3F37403}"/>
                    </a:ext>
                  </a:extLst>
                </p:cNvPr>
                <p:cNvSpPr/>
                <p:nvPr/>
              </p:nvSpPr>
              <p:spPr>
                <a:xfrm>
                  <a:off x="3038475" y="1825626"/>
                  <a:ext cx="371475" cy="87943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 xmlns:a16="http://schemas.microsoft.com/office/drawing/2014/main" id="{A356F87F-318F-594D-9165-6514D0439774}"/>
                    </a:ext>
                  </a:extLst>
                </p:cNvPr>
                <p:cNvSpPr/>
                <p:nvPr/>
              </p:nvSpPr>
              <p:spPr>
                <a:xfrm>
                  <a:off x="5318321" y="1889991"/>
                  <a:ext cx="637026" cy="87943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 xmlns:a16="http://schemas.microsoft.com/office/drawing/2014/main" id="{11D1B4E4-8C03-8F44-B0CD-78C9F8F3EF3C}"/>
                    </a:ext>
                  </a:extLst>
                </p:cNvPr>
                <p:cNvCxnSpPr/>
                <p:nvPr/>
              </p:nvCxnSpPr>
              <p:spPr>
                <a:xfrm>
                  <a:off x="3421380" y="2671374"/>
                  <a:ext cx="2058881" cy="0"/>
                </a:xfrm>
                <a:prstGeom prst="line">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 xmlns:a16="http://schemas.microsoft.com/office/drawing/2014/main" id="{EEF25F01-0BDB-B344-8491-922A97F1D189}"/>
                    </a:ext>
                  </a:extLst>
                </p:cNvPr>
                <p:cNvCxnSpPr/>
                <p:nvPr/>
              </p:nvCxnSpPr>
              <p:spPr>
                <a:xfrm>
                  <a:off x="3421380" y="1825626"/>
                  <a:ext cx="0" cy="845748"/>
                </a:xfrm>
                <a:prstGeom prst="line">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 xmlns:a16="http://schemas.microsoft.com/office/drawing/2014/main" id="{D21AB099-107F-164C-A571-02FEA9135FD7}"/>
                    </a:ext>
                  </a:extLst>
                </p:cNvPr>
                <p:cNvCxnSpPr/>
                <p:nvPr/>
              </p:nvCxnSpPr>
              <p:spPr>
                <a:xfrm flipV="1">
                  <a:off x="3421242" y="2576785"/>
                  <a:ext cx="2070311" cy="1"/>
                </a:xfrm>
                <a:prstGeom prst="line">
                  <a:avLst/>
                </a:prstGeom>
                <a:ln>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 xmlns:a16="http://schemas.microsoft.com/office/drawing/2014/main" id="{687819EF-3A21-A542-A4AB-634F596E19A4}"/>
                    </a:ext>
                  </a:extLst>
                </p:cNvPr>
                <p:cNvCxnSpPr/>
                <p:nvPr/>
              </p:nvCxnSpPr>
              <p:spPr>
                <a:xfrm>
                  <a:off x="3409950" y="1940249"/>
                  <a:ext cx="2001731" cy="0"/>
                </a:xfrm>
                <a:prstGeom prst="line">
                  <a:avLst/>
                </a:prstGeom>
                <a:ln>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29" name="Rectangle 28">
                <a:extLst>
                  <a:ext uri="{FF2B5EF4-FFF2-40B4-BE49-F238E27FC236}">
                    <a16:creationId xmlns="" xmlns:a16="http://schemas.microsoft.com/office/drawing/2014/main" id="{154FFF45-E377-0440-9C31-BF98BA4EC18E}"/>
                  </a:ext>
                </a:extLst>
              </p:cNvPr>
              <p:cNvSpPr/>
              <p:nvPr/>
            </p:nvSpPr>
            <p:spPr>
              <a:xfrm rot="16200000">
                <a:off x="3258905" y="1722363"/>
                <a:ext cx="1084540" cy="674410"/>
              </a:xfrm>
              <a:prstGeom prst="rect">
                <a:avLst/>
              </a:prstGeom>
            </p:spPr>
            <p:txBody>
              <a:bodyPr wrap="none">
                <a:spAutoFit/>
              </a:bodyPr>
              <a:lstStyle/>
              <a:p>
                <a:pPr algn="ctr"/>
                <a:r>
                  <a:rPr lang="en-US" sz="1200" dirty="0"/>
                  <a:t>Applied</a:t>
                </a:r>
                <a:br>
                  <a:rPr lang="en-US" sz="1200" dirty="0"/>
                </a:br>
                <a:r>
                  <a:rPr lang="en-US" sz="1200" dirty="0"/>
                  <a:t>Stress (MPa)</a:t>
                </a:r>
              </a:p>
            </p:txBody>
          </p:sp>
          <p:sp>
            <p:nvSpPr>
              <p:cNvPr id="30" name="Rectangle 29">
                <a:extLst>
                  <a:ext uri="{FF2B5EF4-FFF2-40B4-BE49-F238E27FC236}">
                    <a16:creationId xmlns="" xmlns:a16="http://schemas.microsoft.com/office/drawing/2014/main" id="{88365544-1CE6-6343-9C1D-685BC3563270}"/>
                  </a:ext>
                </a:extLst>
              </p:cNvPr>
              <p:cNvSpPr/>
              <p:nvPr/>
            </p:nvSpPr>
            <p:spPr>
              <a:xfrm>
                <a:off x="4796925" y="2558395"/>
                <a:ext cx="760492" cy="277560"/>
              </a:xfrm>
              <a:prstGeom prst="rect">
                <a:avLst/>
              </a:prstGeom>
            </p:spPr>
            <p:txBody>
              <a:bodyPr wrap="none">
                <a:spAutoFit/>
              </a:bodyPr>
              <a:lstStyle/>
              <a:p>
                <a:r>
                  <a:rPr lang="en-US" sz="1200" dirty="0"/>
                  <a:t>Time</a:t>
                </a:r>
              </a:p>
            </p:txBody>
          </p:sp>
        </p:grpSp>
        <p:sp>
          <p:nvSpPr>
            <p:cNvPr id="26" name="TextBox 25">
              <a:extLst>
                <a:ext uri="{FF2B5EF4-FFF2-40B4-BE49-F238E27FC236}">
                  <a16:creationId xmlns="" xmlns:a16="http://schemas.microsoft.com/office/drawing/2014/main" id="{EBFCD224-C0DB-294F-8E22-7D82336BD90A}"/>
                </a:ext>
              </a:extLst>
            </p:cNvPr>
            <p:cNvSpPr txBox="1"/>
            <p:nvPr/>
          </p:nvSpPr>
          <p:spPr>
            <a:xfrm>
              <a:off x="4540055" y="1676750"/>
              <a:ext cx="1302537" cy="243018"/>
            </a:xfrm>
            <a:prstGeom prst="rect">
              <a:avLst/>
            </a:prstGeom>
            <a:noFill/>
          </p:spPr>
          <p:txBody>
            <a:bodyPr wrap="square" rtlCol="0">
              <a:spAutoFit/>
            </a:bodyPr>
            <a:lstStyle/>
            <a:p>
              <a:pPr algn="ctr"/>
              <a:r>
                <a:rPr lang="en-US" sz="1000" dirty="0"/>
                <a:t>43.10</a:t>
              </a:r>
            </a:p>
          </p:txBody>
        </p:sp>
        <p:sp>
          <p:nvSpPr>
            <p:cNvPr id="27" name="TextBox 26">
              <a:extLst>
                <a:ext uri="{FF2B5EF4-FFF2-40B4-BE49-F238E27FC236}">
                  <a16:creationId xmlns="" xmlns:a16="http://schemas.microsoft.com/office/drawing/2014/main" id="{E38950D2-BFA7-A54B-BABE-38DBEE8353F0}"/>
                </a:ext>
              </a:extLst>
            </p:cNvPr>
            <p:cNvSpPr txBox="1"/>
            <p:nvPr/>
          </p:nvSpPr>
          <p:spPr>
            <a:xfrm>
              <a:off x="4848118" y="2323313"/>
              <a:ext cx="788259" cy="243018"/>
            </a:xfrm>
            <a:prstGeom prst="rect">
              <a:avLst/>
            </a:prstGeom>
            <a:noFill/>
          </p:spPr>
          <p:txBody>
            <a:bodyPr wrap="square" rtlCol="0">
              <a:spAutoFit/>
            </a:bodyPr>
            <a:lstStyle/>
            <a:p>
              <a:pPr algn="ctr"/>
              <a:r>
                <a:rPr lang="en-US" sz="1000" dirty="0"/>
                <a:t>4.31</a:t>
              </a:r>
            </a:p>
          </p:txBody>
        </p:sp>
      </p:grpSp>
      <p:grpSp>
        <p:nvGrpSpPr>
          <p:cNvPr id="38" name="Group 37">
            <a:extLst>
              <a:ext uri="{FF2B5EF4-FFF2-40B4-BE49-F238E27FC236}">
                <a16:creationId xmlns="" xmlns:a16="http://schemas.microsoft.com/office/drawing/2014/main" id="{A7D536FD-32FC-8D4D-B76E-2B798E62C14E}"/>
              </a:ext>
            </a:extLst>
          </p:cNvPr>
          <p:cNvGrpSpPr/>
          <p:nvPr/>
        </p:nvGrpSpPr>
        <p:grpSpPr>
          <a:xfrm>
            <a:off x="7258178" y="1133338"/>
            <a:ext cx="1742357" cy="4016544"/>
            <a:chOff x="6846562" y="914129"/>
            <a:chExt cx="1742357" cy="4016544"/>
          </a:xfrm>
        </p:grpSpPr>
        <p:grpSp>
          <p:nvGrpSpPr>
            <p:cNvPr id="39" name="Group 38">
              <a:extLst>
                <a:ext uri="{FF2B5EF4-FFF2-40B4-BE49-F238E27FC236}">
                  <a16:creationId xmlns="" xmlns:a16="http://schemas.microsoft.com/office/drawing/2014/main" id="{B3742646-99F4-4B49-8322-F2D9BC0D9003}"/>
                </a:ext>
              </a:extLst>
            </p:cNvPr>
            <p:cNvGrpSpPr/>
            <p:nvPr/>
          </p:nvGrpSpPr>
          <p:grpSpPr>
            <a:xfrm>
              <a:off x="6846562" y="914129"/>
              <a:ext cx="1742357" cy="4016544"/>
              <a:chOff x="7168793" y="2671790"/>
              <a:chExt cx="1742357" cy="4016544"/>
            </a:xfrm>
          </p:grpSpPr>
          <p:grpSp>
            <p:nvGrpSpPr>
              <p:cNvPr id="42" name="Group 41">
                <a:extLst>
                  <a:ext uri="{FF2B5EF4-FFF2-40B4-BE49-F238E27FC236}">
                    <a16:creationId xmlns="" xmlns:a16="http://schemas.microsoft.com/office/drawing/2014/main" id="{0403EE60-2BF1-C245-9A72-157AE5F73B16}"/>
                  </a:ext>
                </a:extLst>
              </p:cNvPr>
              <p:cNvGrpSpPr/>
              <p:nvPr/>
            </p:nvGrpSpPr>
            <p:grpSpPr>
              <a:xfrm>
                <a:off x="7172320" y="2671790"/>
                <a:ext cx="1738830" cy="4016544"/>
                <a:chOff x="355147" y="1885041"/>
                <a:chExt cx="1393831" cy="4078538"/>
              </a:xfrm>
            </p:grpSpPr>
            <p:pic>
              <p:nvPicPr>
                <p:cNvPr id="44" name="Picture 43">
                  <a:extLst>
                    <a:ext uri="{FF2B5EF4-FFF2-40B4-BE49-F238E27FC236}">
                      <a16:creationId xmlns="" xmlns:a16="http://schemas.microsoft.com/office/drawing/2014/main" id="{5A190ADD-545D-CA42-9A23-0A145622FFF8}"/>
                    </a:ext>
                  </a:extLst>
                </p:cNvPr>
                <p:cNvPicPr>
                  <a:picLocks noChangeAspect="1"/>
                </p:cNvPicPr>
                <p:nvPr/>
              </p:nvPicPr>
              <p:blipFill rotWithShape="1">
                <a:blip r:embed="rId3">
                  <a:extLst>
                    <a:ext uri="{28A0092B-C50C-407E-A947-70E740481C1C}">
                      <a14:useLocalDpi xmlns:a14="http://schemas.microsoft.com/office/drawing/2010/main" val="0"/>
                    </a:ext>
                  </a:extLst>
                </a:blip>
                <a:srcRect l="41481" r="41667"/>
                <a:stretch/>
              </p:blipFill>
              <p:spPr>
                <a:xfrm>
                  <a:off x="424180" y="1885041"/>
                  <a:ext cx="1155700" cy="3931198"/>
                </a:xfrm>
                <a:prstGeom prst="rect">
                  <a:avLst/>
                </a:prstGeom>
              </p:spPr>
            </p:pic>
            <p:sp>
              <p:nvSpPr>
                <p:cNvPr id="45" name="Rectangle 44">
                  <a:extLst>
                    <a:ext uri="{FF2B5EF4-FFF2-40B4-BE49-F238E27FC236}">
                      <a16:creationId xmlns="" xmlns:a16="http://schemas.microsoft.com/office/drawing/2014/main" id="{E24788EF-7FEA-F344-9634-748D218A7B76}"/>
                    </a:ext>
                  </a:extLst>
                </p:cNvPr>
                <p:cNvSpPr/>
                <p:nvPr/>
              </p:nvSpPr>
              <p:spPr>
                <a:xfrm>
                  <a:off x="542650" y="1908044"/>
                  <a:ext cx="923544" cy="496182"/>
                </a:xfrm>
                <a:prstGeom prst="rect">
                  <a:avLst/>
                </a:prstGeom>
                <a:pattFill prst="ltDnDiag">
                  <a:fgClr>
                    <a:srgbClr val="D60805"/>
                  </a:fgClr>
                  <a:bgClr>
                    <a:schemeClr val="accent2">
                      <a:lumMod val="40000"/>
                      <a:lumOff val="60000"/>
                    </a:schemeClr>
                  </a:bgClr>
                </a:pattFill>
                <a:ln>
                  <a:solidFill>
                    <a:srgbClr val="D608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ln w="0">
                        <a:noFill/>
                      </a:ln>
                      <a:solidFill>
                        <a:schemeClr val="bg1"/>
                      </a:solidFill>
                      <a:effectLst>
                        <a:outerShdw blurRad="50800" dist="38100" dir="5400000" algn="t" rotWithShape="0">
                          <a:prstClr val="black">
                            <a:alpha val="40000"/>
                          </a:prstClr>
                        </a:outerShdw>
                      </a:effectLst>
                    </a:rPr>
                    <a:t>Fixed</a:t>
                  </a:r>
                </a:p>
              </p:txBody>
            </p:sp>
            <p:sp>
              <p:nvSpPr>
                <p:cNvPr id="46" name="Rectangle 45">
                  <a:extLst>
                    <a:ext uri="{FF2B5EF4-FFF2-40B4-BE49-F238E27FC236}">
                      <a16:creationId xmlns="" xmlns:a16="http://schemas.microsoft.com/office/drawing/2014/main" id="{78766ECB-9E0D-E844-810E-ED45D87EBE2D}"/>
                    </a:ext>
                  </a:extLst>
                </p:cNvPr>
                <p:cNvSpPr/>
                <p:nvPr/>
              </p:nvSpPr>
              <p:spPr>
                <a:xfrm>
                  <a:off x="542650" y="5251308"/>
                  <a:ext cx="923544" cy="496182"/>
                </a:xfrm>
                <a:prstGeom prst="rect">
                  <a:avLst/>
                </a:prstGeom>
                <a:pattFill prst="narVert">
                  <a:fgClr>
                    <a:srgbClr val="959CF3"/>
                  </a:fgClr>
                  <a:bgClr>
                    <a:schemeClr val="tx2">
                      <a:lumMod val="20000"/>
                      <a:lumOff val="80000"/>
                    </a:schemeClr>
                  </a:bgClr>
                </a:pattFill>
                <a:ln>
                  <a:solidFill>
                    <a:srgbClr val="0F1A8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effectLst>
                        <a:outerShdw blurRad="50800" dist="38100" dir="5400000" algn="t" rotWithShape="0">
                          <a:prstClr val="black">
                            <a:alpha val="40000"/>
                          </a:prstClr>
                        </a:outerShdw>
                      </a:effectLst>
                    </a:rPr>
                    <a:t>Displaced</a:t>
                  </a:r>
                </a:p>
              </p:txBody>
            </p:sp>
            <p:sp>
              <p:nvSpPr>
                <p:cNvPr id="47" name="Down Arrow 46">
                  <a:extLst>
                    <a:ext uri="{FF2B5EF4-FFF2-40B4-BE49-F238E27FC236}">
                      <a16:creationId xmlns="" xmlns:a16="http://schemas.microsoft.com/office/drawing/2014/main" id="{9DB054BF-1C4E-2049-B7F1-581851520953}"/>
                    </a:ext>
                  </a:extLst>
                </p:cNvPr>
                <p:cNvSpPr/>
                <p:nvPr/>
              </p:nvSpPr>
              <p:spPr>
                <a:xfrm>
                  <a:off x="574495" y="5816239"/>
                  <a:ext cx="232012" cy="14734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8" name="Down Arrow 47">
                  <a:extLst>
                    <a:ext uri="{FF2B5EF4-FFF2-40B4-BE49-F238E27FC236}">
                      <a16:creationId xmlns="" xmlns:a16="http://schemas.microsoft.com/office/drawing/2014/main" id="{DBFE4AB7-602A-9A4C-B087-67FA0F28AA3A}"/>
                    </a:ext>
                  </a:extLst>
                </p:cNvPr>
                <p:cNvSpPr/>
                <p:nvPr/>
              </p:nvSpPr>
              <p:spPr>
                <a:xfrm>
                  <a:off x="892942" y="5816239"/>
                  <a:ext cx="232012" cy="14734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9" name="Down Arrow 48">
                  <a:extLst>
                    <a:ext uri="{FF2B5EF4-FFF2-40B4-BE49-F238E27FC236}">
                      <a16:creationId xmlns="" xmlns:a16="http://schemas.microsoft.com/office/drawing/2014/main" id="{84173DE3-485F-AC4F-B062-29059B59C615}"/>
                    </a:ext>
                  </a:extLst>
                </p:cNvPr>
                <p:cNvSpPr/>
                <p:nvPr/>
              </p:nvSpPr>
              <p:spPr>
                <a:xfrm>
                  <a:off x="1211389" y="5816239"/>
                  <a:ext cx="232012" cy="14734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 xmlns:a16="http://schemas.microsoft.com/office/drawing/2014/main" id="{F2159A5E-B3ED-674C-9488-5894E478D133}"/>
                    </a:ext>
                  </a:extLst>
                </p:cNvPr>
                <p:cNvCxnSpPr/>
                <p:nvPr/>
              </p:nvCxnSpPr>
              <p:spPr>
                <a:xfrm>
                  <a:off x="1559390" y="1941726"/>
                  <a:ext cx="0" cy="3805764"/>
                </a:xfrm>
                <a:prstGeom prst="straightConnector1">
                  <a:avLst/>
                </a:prstGeom>
                <a:ln>
                  <a:solidFill>
                    <a:schemeClr val="tx1">
                      <a:lumMod val="50000"/>
                      <a:lumOff val="50000"/>
                    </a:schemeClr>
                  </a:solidFill>
                  <a:headEnd type="triangle" w="med" len="med"/>
                  <a:tailEnd type="triangle" w="med" len="med"/>
                </a:ln>
                <a:effectLst/>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 xmlns:a16="http://schemas.microsoft.com/office/drawing/2014/main" id="{2C728F3B-3CC4-1C48-BF38-03B502A35DF7}"/>
                    </a:ext>
                  </a:extLst>
                </p:cNvPr>
                <p:cNvSpPr txBox="1"/>
                <p:nvPr/>
              </p:nvSpPr>
              <p:spPr>
                <a:xfrm rot="5400000">
                  <a:off x="1240826" y="3614653"/>
                  <a:ext cx="739305" cy="276999"/>
                </a:xfrm>
                <a:prstGeom prst="rect">
                  <a:avLst/>
                </a:prstGeom>
                <a:noFill/>
              </p:spPr>
              <p:txBody>
                <a:bodyPr wrap="none" rtlCol="0">
                  <a:spAutoFit/>
                </a:bodyPr>
                <a:lstStyle/>
                <a:p>
                  <a:r>
                    <a:rPr lang="en-US" sz="1200" dirty="0"/>
                    <a:t>254 mm</a:t>
                  </a:r>
                </a:p>
              </p:txBody>
            </p:sp>
            <p:cxnSp>
              <p:nvCxnSpPr>
                <p:cNvPr id="52" name="Straight Arrow Connector 51">
                  <a:extLst>
                    <a:ext uri="{FF2B5EF4-FFF2-40B4-BE49-F238E27FC236}">
                      <a16:creationId xmlns="" xmlns:a16="http://schemas.microsoft.com/office/drawing/2014/main" id="{65C65E7A-BAB8-054B-90B6-9076AD5A0BFA}"/>
                    </a:ext>
                  </a:extLst>
                </p:cNvPr>
                <p:cNvCxnSpPr/>
                <p:nvPr/>
              </p:nvCxnSpPr>
              <p:spPr>
                <a:xfrm>
                  <a:off x="542650" y="4397135"/>
                  <a:ext cx="932597" cy="0"/>
                </a:xfrm>
                <a:prstGeom prst="straightConnector1">
                  <a:avLst/>
                </a:prstGeom>
                <a:ln>
                  <a:solidFill>
                    <a:schemeClr val="tx1">
                      <a:lumMod val="50000"/>
                      <a:lumOff val="50000"/>
                    </a:schemeClr>
                  </a:solidFill>
                  <a:headEnd type="triangle" w="med" len="med"/>
                  <a:tailEnd type="triangle" w="med" len="med"/>
                </a:ln>
                <a:effectLst/>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 xmlns:a16="http://schemas.microsoft.com/office/drawing/2014/main" id="{462D568F-88E6-484D-9419-1429821FB780}"/>
                    </a:ext>
                  </a:extLst>
                </p:cNvPr>
                <p:cNvSpPr txBox="1"/>
                <p:nvPr/>
              </p:nvSpPr>
              <p:spPr>
                <a:xfrm>
                  <a:off x="472069" y="4122169"/>
                  <a:ext cx="1092512" cy="276999"/>
                </a:xfrm>
                <a:prstGeom prst="rect">
                  <a:avLst/>
                </a:prstGeom>
                <a:noFill/>
              </p:spPr>
              <p:txBody>
                <a:bodyPr wrap="square" rtlCol="0">
                  <a:spAutoFit/>
                </a:bodyPr>
                <a:lstStyle/>
                <a:p>
                  <a:pPr algn="ctr"/>
                  <a:r>
                    <a:rPr lang="en-US" sz="1200" dirty="0"/>
                    <a:t>50.8 mm</a:t>
                  </a:r>
                </a:p>
              </p:txBody>
            </p:sp>
            <p:cxnSp>
              <p:nvCxnSpPr>
                <p:cNvPr id="54" name="Straight Arrow Connector 53">
                  <a:extLst>
                    <a:ext uri="{FF2B5EF4-FFF2-40B4-BE49-F238E27FC236}">
                      <a16:creationId xmlns="" xmlns:a16="http://schemas.microsoft.com/office/drawing/2014/main" id="{A480F8A4-6228-4544-85F8-74845207B148}"/>
                    </a:ext>
                  </a:extLst>
                </p:cNvPr>
                <p:cNvCxnSpPr/>
                <p:nvPr/>
              </p:nvCxnSpPr>
              <p:spPr>
                <a:xfrm flipH="1">
                  <a:off x="806507" y="3270645"/>
                  <a:ext cx="171798" cy="302821"/>
                </a:xfrm>
                <a:prstGeom prst="straightConnector1">
                  <a:avLst/>
                </a:prstGeom>
                <a:ln>
                  <a:solidFill>
                    <a:schemeClr val="tx1">
                      <a:lumMod val="50000"/>
                      <a:lumOff val="50000"/>
                    </a:schemeClr>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 xmlns:a16="http://schemas.microsoft.com/office/drawing/2014/main" id="{DBA4AA21-800D-F747-8351-DB0E342E7AC8}"/>
                    </a:ext>
                  </a:extLst>
                </p:cNvPr>
                <p:cNvCxnSpPr/>
                <p:nvPr/>
              </p:nvCxnSpPr>
              <p:spPr>
                <a:xfrm>
                  <a:off x="989732" y="3270645"/>
                  <a:ext cx="216163" cy="314779"/>
                </a:xfrm>
                <a:prstGeom prst="straightConnector1">
                  <a:avLst/>
                </a:prstGeom>
                <a:ln>
                  <a:solidFill>
                    <a:schemeClr val="tx1">
                      <a:lumMod val="50000"/>
                      <a:lumOff val="50000"/>
                    </a:schemeClr>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 xmlns:a16="http://schemas.microsoft.com/office/drawing/2014/main" id="{29CEBEEE-0E48-FB47-A76A-751CFB9CBDEC}"/>
                    </a:ext>
                  </a:extLst>
                </p:cNvPr>
                <p:cNvSpPr txBox="1"/>
                <p:nvPr/>
              </p:nvSpPr>
              <p:spPr>
                <a:xfrm>
                  <a:off x="355147" y="3031746"/>
                  <a:ext cx="1302537" cy="276999"/>
                </a:xfrm>
                <a:prstGeom prst="rect">
                  <a:avLst/>
                </a:prstGeom>
                <a:noFill/>
              </p:spPr>
              <p:txBody>
                <a:bodyPr wrap="square" rtlCol="0">
                  <a:spAutoFit/>
                </a:bodyPr>
                <a:lstStyle/>
                <a:p>
                  <a:pPr algn="ctr"/>
                  <a:r>
                    <a:rPr lang="en-US" sz="1200" dirty="0"/>
                    <a:t>Ø 6.35 mm</a:t>
                  </a:r>
                </a:p>
              </p:txBody>
            </p:sp>
          </p:grpSp>
          <p:sp>
            <p:nvSpPr>
              <p:cNvPr id="43" name="TextBox 42">
                <a:extLst>
                  <a:ext uri="{FF2B5EF4-FFF2-40B4-BE49-F238E27FC236}">
                    <a16:creationId xmlns="" xmlns:a16="http://schemas.microsoft.com/office/drawing/2014/main" id="{9D5D646D-1828-C549-B37D-0BD2D0404791}"/>
                  </a:ext>
                </a:extLst>
              </p:cNvPr>
              <p:cNvSpPr txBox="1"/>
              <p:nvPr/>
            </p:nvSpPr>
            <p:spPr>
              <a:xfrm rot="16200000">
                <a:off x="6656024" y="5832316"/>
                <a:ext cx="1302537" cy="276999"/>
              </a:xfrm>
              <a:prstGeom prst="rect">
                <a:avLst/>
              </a:prstGeom>
              <a:noFill/>
            </p:spPr>
            <p:txBody>
              <a:bodyPr wrap="square" rtlCol="0">
                <a:spAutoFit/>
              </a:bodyPr>
              <a:lstStyle/>
              <a:p>
                <a:pPr algn="ctr"/>
                <a:r>
                  <a:rPr lang="en-US" sz="1200" dirty="0"/>
                  <a:t>2.04 mm thick</a:t>
                </a:r>
              </a:p>
            </p:txBody>
          </p:sp>
        </p:grpSp>
        <p:sp>
          <p:nvSpPr>
            <p:cNvPr id="40" name="TextBox 39">
              <a:extLst>
                <a:ext uri="{FF2B5EF4-FFF2-40B4-BE49-F238E27FC236}">
                  <a16:creationId xmlns="" xmlns:a16="http://schemas.microsoft.com/office/drawing/2014/main" id="{2A2C9AF2-3A40-E94F-BEF4-B0334C226974}"/>
                </a:ext>
              </a:extLst>
            </p:cNvPr>
            <p:cNvSpPr txBox="1"/>
            <p:nvPr/>
          </p:nvSpPr>
          <p:spPr>
            <a:xfrm>
              <a:off x="7109716" y="3616313"/>
              <a:ext cx="1090363" cy="523220"/>
            </a:xfrm>
            <a:prstGeom prst="rect">
              <a:avLst/>
            </a:prstGeom>
            <a:noFill/>
          </p:spPr>
          <p:txBody>
            <a:bodyPr wrap="none" rtlCol="0">
              <a:spAutoFit/>
            </a:bodyPr>
            <a:lstStyle/>
            <a:p>
              <a:pPr algn="ctr"/>
              <a:r>
                <a:rPr lang="en-US" sz="1400" dirty="0"/>
                <a:t>Material: </a:t>
              </a:r>
            </a:p>
            <a:p>
              <a:pPr algn="ctr"/>
              <a:r>
                <a:rPr lang="en-US" sz="1400" dirty="0"/>
                <a:t>AA2024-T3</a:t>
              </a:r>
            </a:p>
          </p:txBody>
        </p:sp>
      </p:grpSp>
      <p:sp>
        <p:nvSpPr>
          <p:cNvPr id="57" name="TextBox 56">
            <a:extLst>
              <a:ext uri="{FF2B5EF4-FFF2-40B4-BE49-F238E27FC236}">
                <a16:creationId xmlns="" xmlns:a16="http://schemas.microsoft.com/office/drawing/2014/main" id="{92401D5E-2A07-6845-95E9-AFCF82832978}"/>
              </a:ext>
            </a:extLst>
          </p:cNvPr>
          <p:cNvSpPr txBox="1"/>
          <p:nvPr/>
        </p:nvSpPr>
        <p:spPr>
          <a:xfrm>
            <a:off x="7261212" y="5194484"/>
            <a:ext cx="1584088" cy="338554"/>
          </a:xfrm>
          <a:prstGeom prst="rect">
            <a:avLst/>
          </a:prstGeom>
          <a:noFill/>
        </p:spPr>
        <p:txBody>
          <a:bodyPr wrap="none" rtlCol="0">
            <a:spAutoFit/>
          </a:bodyPr>
          <a:lstStyle/>
          <a:p>
            <a:r>
              <a:rPr lang="en-US" sz="1600" dirty="0"/>
              <a:t>Fatigue loading</a:t>
            </a:r>
          </a:p>
        </p:txBody>
      </p:sp>
      <p:sp>
        <p:nvSpPr>
          <p:cNvPr id="58" name="TextBox 57">
            <a:extLst>
              <a:ext uri="{FF2B5EF4-FFF2-40B4-BE49-F238E27FC236}">
                <a16:creationId xmlns="" xmlns:a16="http://schemas.microsoft.com/office/drawing/2014/main" id="{DB80F7E8-9A92-2A4F-9C75-96E0DDB2934B}"/>
              </a:ext>
            </a:extLst>
          </p:cNvPr>
          <p:cNvSpPr txBox="1"/>
          <p:nvPr/>
        </p:nvSpPr>
        <p:spPr>
          <a:xfrm>
            <a:off x="7194576" y="836012"/>
            <a:ext cx="1856598" cy="307777"/>
          </a:xfrm>
          <a:prstGeom prst="rect">
            <a:avLst/>
          </a:prstGeom>
          <a:noFill/>
        </p:spPr>
        <p:txBody>
          <a:bodyPr wrap="none" rtlCol="0">
            <a:spAutoFit/>
          </a:bodyPr>
          <a:lstStyle/>
          <a:p>
            <a:r>
              <a:rPr lang="en-US" sz="1400" b="1" dirty="0"/>
              <a:t>Experimental Setup</a:t>
            </a:r>
          </a:p>
        </p:txBody>
      </p:sp>
      <p:pic>
        <p:nvPicPr>
          <p:cNvPr id="7" name="Picture 6">
            <a:extLst>
              <a:ext uri="{FF2B5EF4-FFF2-40B4-BE49-F238E27FC236}">
                <a16:creationId xmlns="" xmlns:a16="http://schemas.microsoft.com/office/drawing/2014/main" id="{47776E8F-02EE-754D-94CB-4601CEF45C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31" y="5106782"/>
            <a:ext cx="2103120" cy="1578480"/>
          </a:xfrm>
          <a:prstGeom prst="rect">
            <a:avLst/>
          </a:prstGeom>
        </p:spPr>
      </p:pic>
      <p:sp>
        <p:nvSpPr>
          <p:cNvPr id="59" name="TextBox 58">
            <a:extLst>
              <a:ext uri="{FF2B5EF4-FFF2-40B4-BE49-F238E27FC236}">
                <a16:creationId xmlns="" xmlns:a16="http://schemas.microsoft.com/office/drawing/2014/main" id="{95F42A6E-10A6-5D4F-A935-80AC1B5F4914}"/>
              </a:ext>
            </a:extLst>
          </p:cNvPr>
          <p:cNvSpPr txBox="1"/>
          <p:nvPr/>
        </p:nvSpPr>
        <p:spPr>
          <a:xfrm>
            <a:off x="2073562" y="4773787"/>
            <a:ext cx="3275256" cy="369332"/>
          </a:xfrm>
          <a:prstGeom prst="rect">
            <a:avLst/>
          </a:prstGeom>
          <a:noFill/>
        </p:spPr>
        <p:txBody>
          <a:bodyPr wrap="none" rtlCol="0">
            <a:spAutoFit/>
          </a:bodyPr>
          <a:lstStyle/>
          <a:p>
            <a:r>
              <a:rPr lang="en-US" b="1" dirty="0"/>
              <a:t>Input Parameter Histograms</a:t>
            </a:r>
          </a:p>
        </p:txBody>
      </p:sp>
      <p:pic>
        <p:nvPicPr>
          <p:cNvPr id="9" name="Picture 8">
            <a:extLst>
              <a:ext uri="{FF2B5EF4-FFF2-40B4-BE49-F238E27FC236}">
                <a16:creationId xmlns="" xmlns:a16="http://schemas.microsoft.com/office/drawing/2014/main" id="{9D7EA836-CF88-B248-9FB7-115AD3EB9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8154" y="5130740"/>
            <a:ext cx="2103120" cy="1578481"/>
          </a:xfrm>
          <a:prstGeom prst="rect">
            <a:avLst/>
          </a:prstGeom>
        </p:spPr>
      </p:pic>
      <p:sp>
        <p:nvSpPr>
          <p:cNvPr id="60" name="Title 4">
            <a:extLst>
              <a:ext uri="{FF2B5EF4-FFF2-40B4-BE49-F238E27FC236}">
                <a16:creationId xmlns="" xmlns:a16="http://schemas.microsoft.com/office/drawing/2014/main" id="{8EF51850-C43B-C745-9394-EC8E98E08D75}"/>
              </a:ext>
            </a:extLst>
          </p:cNvPr>
          <p:cNvSpPr>
            <a:spLocks noGrp="1"/>
          </p:cNvSpPr>
          <p:nvPr>
            <p:ph type="title"/>
          </p:nvPr>
        </p:nvSpPr>
        <p:spPr>
          <a:xfrm>
            <a:off x="20171" y="1"/>
            <a:ext cx="8229600" cy="786653"/>
          </a:xfrm>
        </p:spPr>
        <p:txBody>
          <a:bodyPr>
            <a:normAutofit/>
          </a:bodyPr>
          <a:lstStyle/>
          <a:p>
            <a:r>
              <a:rPr lang="en-US" sz="3600" dirty="0"/>
              <a:t>Example: Non-Planar Crack Growth</a:t>
            </a:r>
          </a:p>
        </p:txBody>
      </p:sp>
      <p:sp>
        <p:nvSpPr>
          <p:cNvPr id="8" name="TextBox 7">
            <a:extLst>
              <a:ext uri="{FF2B5EF4-FFF2-40B4-BE49-F238E27FC236}">
                <a16:creationId xmlns="" xmlns:a16="http://schemas.microsoft.com/office/drawing/2014/main" id="{77FF77DD-F21B-A04A-B8A3-AB66A016D6DD}"/>
              </a:ext>
            </a:extLst>
          </p:cNvPr>
          <p:cNvSpPr txBox="1"/>
          <p:nvPr/>
        </p:nvSpPr>
        <p:spPr>
          <a:xfrm>
            <a:off x="400575" y="1015999"/>
            <a:ext cx="653240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EOL predictions using SROMs were generated and compared to MCS to assess accuracy and speedup</a:t>
            </a:r>
          </a:p>
        </p:txBody>
      </p:sp>
      <p:grpSp>
        <p:nvGrpSpPr>
          <p:cNvPr id="13" name="Group 12">
            <a:extLst>
              <a:ext uri="{FF2B5EF4-FFF2-40B4-BE49-F238E27FC236}">
                <a16:creationId xmlns="" xmlns:a16="http://schemas.microsoft.com/office/drawing/2014/main" id="{E86A23BB-98C8-3543-A8B7-21E723A48BE0}"/>
              </a:ext>
            </a:extLst>
          </p:cNvPr>
          <p:cNvGrpSpPr/>
          <p:nvPr/>
        </p:nvGrpSpPr>
        <p:grpSpPr>
          <a:xfrm>
            <a:off x="400576" y="1769514"/>
            <a:ext cx="6298124" cy="1015663"/>
            <a:chOff x="400576" y="1740939"/>
            <a:chExt cx="6298124" cy="1015663"/>
          </a:xfrm>
        </p:grpSpPr>
        <p:sp>
          <p:nvSpPr>
            <p:cNvPr id="4" name="TextBox 3">
              <a:extLst>
                <a:ext uri="{FF2B5EF4-FFF2-40B4-BE49-F238E27FC236}">
                  <a16:creationId xmlns="" xmlns:a16="http://schemas.microsoft.com/office/drawing/2014/main" id="{7EDD717E-5AE6-5D45-8E90-215C119C1CBD}"/>
                </a:ext>
              </a:extLst>
            </p:cNvPr>
            <p:cNvSpPr txBox="1"/>
            <p:nvPr/>
          </p:nvSpPr>
          <p:spPr>
            <a:xfrm>
              <a:off x="400576" y="1740939"/>
              <a:ext cx="629812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Uncertainty in the input parameters,                      ,                         was estimated beforehand using a MCMC-based calibration procedure</a:t>
              </a:r>
            </a:p>
          </p:txBody>
        </p:sp>
        <p:pic>
          <p:nvPicPr>
            <p:cNvPr id="10" name="Picture 9">
              <a:extLst>
                <a:ext uri="{FF2B5EF4-FFF2-40B4-BE49-F238E27FC236}">
                  <a16:creationId xmlns="" xmlns:a16="http://schemas.microsoft.com/office/drawing/2014/main" id="{5A3E8FE0-0E4D-444F-BD98-75072CE72503}"/>
                </a:ext>
              </a:extLst>
            </p:cNvPr>
            <p:cNvPicPr>
              <a:picLocks noChangeAspect="1"/>
            </p:cNvPicPr>
            <p:nvPr/>
          </p:nvPicPr>
          <p:blipFill>
            <a:blip r:embed="rId6"/>
            <a:stretch>
              <a:fillRect/>
            </a:stretch>
          </p:blipFill>
          <p:spPr>
            <a:xfrm>
              <a:off x="4875178" y="1837707"/>
              <a:ext cx="1409700" cy="266700"/>
            </a:xfrm>
            <a:prstGeom prst="rect">
              <a:avLst/>
            </a:prstGeom>
          </p:spPr>
        </p:pic>
      </p:grpSp>
      <p:sp>
        <p:nvSpPr>
          <p:cNvPr id="65" name="TextBox 64">
            <a:extLst>
              <a:ext uri="{FF2B5EF4-FFF2-40B4-BE49-F238E27FC236}">
                <a16:creationId xmlns="" xmlns:a16="http://schemas.microsoft.com/office/drawing/2014/main" id="{2DA78888-466E-7143-BF07-56674E32BCF3}"/>
              </a:ext>
            </a:extLst>
          </p:cNvPr>
          <p:cNvSpPr txBox="1"/>
          <p:nvPr/>
        </p:nvSpPr>
        <p:spPr>
          <a:xfrm>
            <a:off x="400574" y="2796949"/>
            <a:ext cx="653240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A reference solution for the CDF of the EOL was generated using MCS with 5000 samples. SROM solutions were generated for sizes: m = 5, 10, and 20</a:t>
            </a:r>
          </a:p>
        </p:txBody>
      </p:sp>
    </p:spTree>
    <p:extLst>
      <p:ext uri="{BB962C8B-B14F-4D97-AF65-F5344CB8AC3E}">
        <p14:creationId xmlns:p14="http://schemas.microsoft.com/office/powerpoint/2010/main" val="376968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12EC8B-9724-C54E-BCE7-AF712500F31A}"/>
              </a:ext>
            </a:extLst>
          </p:cNvPr>
          <p:cNvSpPr>
            <a:spLocks noGrp="1"/>
          </p:cNvSpPr>
          <p:nvPr>
            <p:ph type="title"/>
          </p:nvPr>
        </p:nvSpPr>
        <p:spPr/>
        <p:txBody>
          <a:bodyPr>
            <a:normAutofit fontScale="90000"/>
          </a:bodyPr>
          <a:lstStyle/>
          <a:p>
            <a:r>
              <a:rPr lang="en-US" dirty="0"/>
              <a:t>Results: SROMs Vs. Monte Carlo</a:t>
            </a:r>
          </a:p>
        </p:txBody>
      </p:sp>
      <p:sp>
        <p:nvSpPr>
          <p:cNvPr id="3" name="Slide Number Placeholder 2">
            <a:extLst>
              <a:ext uri="{FF2B5EF4-FFF2-40B4-BE49-F238E27FC236}">
                <a16:creationId xmlns="" xmlns:a16="http://schemas.microsoft.com/office/drawing/2014/main" id="{B61928D6-86BE-6A45-A01F-86A21C5A8BA6}"/>
              </a:ext>
            </a:extLst>
          </p:cNvPr>
          <p:cNvSpPr>
            <a:spLocks noGrp="1"/>
          </p:cNvSpPr>
          <p:nvPr>
            <p:ph type="sldNum" sz="quarter" idx="4"/>
          </p:nvPr>
        </p:nvSpPr>
        <p:spPr/>
        <p:txBody>
          <a:bodyPr/>
          <a:lstStyle/>
          <a:p>
            <a:fld id="{3936B88E-EF68-EA45-81C9-E52047EC76EC}" type="slidenum">
              <a:rPr lang="en-US" smtClean="0">
                <a:solidFill>
                  <a:prstClr val="black">
                    <a:tint val="75000"/>
                  </a:prstClr>
                </a:solidFill>
              </a:rPr>
              <a:pPr/>
              <a:t>11</a:t>
            </a:fld>
            <a:endParaRPr lang="en-US" dirty="0">
              <a:solidFill>
                <a:prstClr val="black">
                  <a:tint val="75000"/>
                </a:prstClr>
              </a:solidFill>
            </a:endParaRPr>
          </a:p>
        </p:txBody>
      </p:sp>
      <p:pic>
        <p:nvPicPr>
          <p:cNvPr id="5" name="Picture 4">
            <a:extLst>
              <a:ext uri="{FF2B5EF4-FFF2-40B4-BE49-F238E27FC236}">
                <a16:creationId xmlns="" xmlns:a16="http://schemas.microsoft.com/office/drawing/2014/main" id="{57256338-C8C2-DC44-A680-7BFB2A4C4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05" y="1387447"/>
            <a:ext cx="3654957" cy="2743200"/>
          </a:xfrm>
          <a:prstGeom prst="rect">
            <a:avLst/>
          </a:prstGeom>
        </p:spPr>
      </p:pic>
      <p:pic>
        <p:nvPicPr>
          <p:cNvPr id="7" name="Picture 6">
            <a:extLst>
              <a:ext uri="{FF2B5EF4-FFF2-40B4-BE49-F238E27FC236}">
                <a16:creationId xmlns="" xmlns:a16="http://schemas.microsoft.com/office/drawing/2014/main" id="{4BC23AEA-3DEF-234E-B74E-3A3B1A1B4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074" y="1427478"/>
            <a:ext cx="3654957" cy="2743200"/>
          </a:xfrm>
          <a:prstGeom prst="rect">
            <a:avLst/>
          </a:prstGeom>
        </p:spPr>
      </p:pic>
      <p:sp>
        <p:nvSpPr>
          <p:cNvPr id="4" name="TextBox 3">
            <a:extLst>
              <a:ext uri="{FF2B5EF4-FFF2-40B4-BE49-F238E27FC236}">
                <a16:creationId xmlns="" xmlns:a16="http://schemas.microsoft.com/office/drawing/2014/main" id="{C2148C22-1A82-5F40-B3C8-106184ECC3F6}"/>
              </a:ext>
            </a:extLst>
          </p:cNvPr>
          <p:cNvSpPr txBox="1"/>
          <p:nvPr/>
        </p:nvSpPr>
        <p:spPr>
          <a:xfrm>
            <a:off x="-12769" y="6577841"/>
            <a:ext cx="4394152" cy="307777"/>
          </a:xfrm>
          <a:prstGeom prst="rect">
            <a:avLst/>
          </a:prstGeom>
          <a:noFill/>
        </p:spPr>
        <p:txBody>
          <a:bodyPr wrap="none" rtlCol="0">
            <a:spAutoFit/>
          </a:bodyPr>
          <a:lstStyle/>
          <a:p>
            <a:r>
              <a:rPr lang="en-US" sz="1400" dirty="0"/>
              <a:t>*M. </a:t>
            </a:r>
            <a:r>
              <a:rPr lang="en-US" sz="1400" dirty="0" err="1"/>
              <a:t>Grigoriu</a:t>
            </a:r>
            <a:r>
              <a:rPr lang="en-US" sz="1400" dirty="0"/>
              <a:t>, Journal of Computational Physics, 2012</a:t>
            </a:r>
          </a:p>
        </p:txBody>
      </p:sp>
      <p:grpSp>
        <p:nvGrpSpPr>
          <p:cNvPr id="17" name="Group 16">
            <a:extLst>
              <a:ext uri="{FF2B5EF4-FFF2-40B4-BE49-F238E27FC236}">
                <a16:creationId xmlns="" xmlns:a16="http://schemas.microsoft.com/office/drawing/2014/main" id="{77FD9AC0-B6B6-AC4B-9B44-729F373BB9A3}"/>
              </a:ext>
            </a:extLst>
          </p:cNvPr>
          <p:cNvGrpSpPr/>
          <p:nvPr/>
        </p:nvGrpSpPr>
        <p:grpSpPr>
          <a:xfrm>
            <a:off x="1203409" y="4175568"/>
            <a:ext cx="2864887" cy="1292773"/>
            <a:chOff x="5224425" y="4514193"/>
            <a:chExt cx="2864887" cy="1292773"/>
          </a:xfrm>
        </p:grpSpPr>
        <p:grpSp>
          <p:nvGrpSpPr>
            <p:cNvPr id="18" name="Group 17">
              <a:extLst>
                <a:ext uri="{FF2B5EF4-FFF2-40B4-BE49-F238E27FC236}">
                  <a16:creationId xmlns="" xmlns:a16="http://schemas.microsoft.com/office/drawing/2014/main" id="{83044B30-B44D-974A-A5FE-DE3D048F15A6}"/>
                </a:ext>
              </a:extLst>
            </p:cNvPr>
            <p:cNvGrpSpPr/>
            <p:nvPr/>
          </p:nvGrpSpPr>
          <p:grpSpPr>
            <a:xfrm>
              <a:off x="5224425" y="4570613"/>
              <a:ext cx="2864887" cy="1207344"/>
              <a:chOff x="5224425" y="4518063"/>
              <a:chExt cx="2864887" cy="1207344"/>
            </a:xfrm>
          </p:grpSpPr>
          <p:sp>
            <p:nvSpPr>
              <p:cNvPr id="20" name="TextBox 19">
                <a:extLst>
                  <a:ext uri="{FF2B5EF4-FFF2-40B4-BE49-F238E27FC236}">
                    <a16:creationId xmlns="" xmlns:a16="http://schemas.microsoft.com/office/drawing/2014/main" id="{80100DA3-425E-4E46-A18C-E3148633769C}"/>
                  </a:ext>
                </a:extLst>
              </p:cNvPr>
              <p:cNvSpPr txBox="1"/>
              <p:nvPr/>
            </p:nvSpPr>
            <p:spPr>
              <a:xfrm>
                <a:off x="5685904" y="4832855"/>
                <a:ext cx="2178097" cy="892552"/>
              </a:xfrm>
              <a:prstGeom prst="rect">
                <a:avLst/>
              </a:prstGeom>
              <a:noFill/>
            </p:spPr>
            <p:txBody>
              <a:bodyPr wrap="none" rtlCol="0">
                <a:spAutoFit/>
              </a:bodyPr>
              <a:lstStyle/>
              <a:p>
                <a:pPr marL="285750" indent="-285750">
                  <a:buFont typeface="Wingdings" pitchFamily="2" charset="2"/>
                  <a:buChar char="Ø"/>
                </a:pPr>
                <a:r>
                  <a:rPr lang="en-US" sz="1600" dirty="0"/>
                  <a:t>m = 5: 2.8 hours</a:t>
                </a:r>
              </a:p>
              <a:p>
                <a:endParaRPr lang="en-US" sz="200" dirty="0"/>
              </a:p>
              <a:p>
                <a:pPr marL="285750" indent="-285750">
                  <a:buFont typeface="Wingdings" pitchFamily="2" charset="2"/>
                  <a:buChar char="Ø"/>
                </a:pPr>
                <a:r>
                  <a:rPr lang="en-US" sz="1600" dirty="0"/>
                  <a:t>m = 10: 5.5 hours</a:t>
                </a:r>
              </a:p>
              <a:p>
                <a:endParaRPr lang="en-US" sz="200" dirty="0"/>
              </a:p>
              <a:p>
                <a:pPr marL="285750" indent="-285750">
                  <a:buFont typeface="Wingdings" pitchFamily="2" charset="2"/>
                  <a:buChar char="Ø"/>
                </a:pPr>
                <a:r>
                  <a:rPr lang="en-US" sz="1600" dirty="0"/>
                  <a:t>m = 20: 11.0 hours</a:t>
                </a:r>
              </a:p>
            </p:txBody>
          </p:sp>
          <p:sp>
            <p:nvSpPr>
              <p:cNvPr id="21" name="TextBox 20">
                <a:extLst>
                  <a:ext uri="{FF2B5EF4-FFF2-40B4-BE49-F238E27FC236}">
                    <a16:creationId xmlns="" xmlns:a16="http://schemas.microsoft.com/office/drawing/2014/main" id="{61925130-6741-4642-B920-AEF626344B95}"/>
                  </a:ext>
                </a:extLst>
              </p:cNvPr>
              <p:cNvSpPr txBox="1"/>
              <p:nvPr/>
            </p:nvSpPr>
            <p:spPr>
              <a:xfrm>
                <a:off x="5224425" y="4518063"/>
                <a:ext cx="2864887" cy="369332"/>
              </a:xfrm>
              <a:prstGeom prst="rect">
                <a:avLst/>
              </a:prstGeom>
              <a:noFill/>
            </p:spPr>
            <p:txBody>
              <a:bodyPr wrap="none" rtlCol="0">
                <a:spAutoFit/>
              </a:bodyPr>
              <a:lstStyle/>
              <a:p>
                <a:r>
                  <a:rPr lang="en-US" dirty="0"/>
                  <a:t>      SROM solution times:</a:t>
                </a:r>
              </a:p>
            </p:txBody>
          </p:sp>
        </p:grpSp>
        <p:sp>
          <p:nvSpPr>
            <p:cNvPr id="19" name="Rounded Rectangle 18">
              <a:extLst>
                <a:ext uri="{FF2B5EF4-FFF2-40B4-BE49-F238E27FC236}">
                  <a16:creationId xmlns="" xmlns:a16="http://schemas.microsoft.com/office/drawing/2014/main" id="{53C7FAF0-4A28-E143-AF34-107FC13DED06}"/>
                </a:ext>
              </a:extLst>
            </p:cNvPr>
            <p:cNvSpPr/>
            <p:nvPr/>
          </p:nvSpPr>
          <p:spPr>
            <a:xfrm>
              <a:off x="5565228" y="4514193"/>
              <a:ext cx="2505370" cy="1292773"/>
            </a:xfrm>
            <a:prstGeom prst="roundRect">
              <a:avLst/>
            </a:prstGeom>
            <a:noFill/>
            <a:ln w="127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 xmlns:a16="http://schemas.microsoft.com/office/drawing/2014/main" id="{71DCB628-87F9-E94A-93F0-E15C687B215A}"/>
              </a:ext>
            </a:extLst>
          </p:cNvPr>
          <p:cNvSpPr txBox="1"/>
          <p:nvPr/>
        </p:nvSpPr>
        <p:spPr>
          <a:xfrm>
            <a:off x="1145478" y="851690"/>
            <a:ext cx="7250703" cy="369332"/>
          </a:xfrm>
          <a:prstGeom prst="rect">
            <a:avLst/>
          </a:prstGeom>
          <a:noFill/>
        </p:spPr>
        <p:txBody>
          <a:bodyPr wrap="none" rtlCol="0">
            <a:spAutoFit/>
          </a:bodyPr>
          <a:lstStyle/>
          <a:p>
            <a:r>
              <a:rPr lang="en-US" b="1" dirty="0"/>
              <a:t>Probabilistic end of life (EOL) predictions using SROMs vs. MCS</a:t>
            </a:r>
          </a:p>
        </p:txBody>
      </p:sp>
      <p:sp>
        <p:nvSpPr>
          <p:cNvPr id="25" name="TextBox 24">
            <a:extLst>
              <a:ext uri="{FF2B5EF4-FFF2-40B4-BE49-F238E27FC236}">
                <a16:creationId xmlns="" xmlns:a16="http://schemas.microsoft.com/office/drawing/2014/main" id="{A581817F-9702-4B4F-BE38-89A4D1ECC276}"/>
              </a:ext>
            </a:extLst>
          </p:cNvPr>
          <p:cNvSpPr txBox="1"/>
          <p:nvPr/>
        </p:nvSpPr>
        <p:spPr>
          <a:xfrm>
            <a:off x="1295400" y="1209675"/>
            <a:ext cx="2991525" cy="307777"/>
          </a:xfrm>
          <a:prstGeom prst="rect">
            <a:avLst/>
          </a:prstGeom>
          <a:noFill/>
        </p:spPr>
        <p:txBody>
          <a:bodyPr wrap="none" rtlCol="0">
            <a:spAutoFit/>
          </a:bodyPr>
          <a:lstStyle/>
          <a:p>
            <a:r>
              <a:rPr lang="en-US" sz="1400" dirty="0"/>
              <a:t>Piecewise-constant approximations</a:t>
            </a:r>
          </a:p>
        </p:txBody>
      </p:sp>
      <p:sp>
        <p:nvSpPr>
          <p:cNvPr id="26" name="TextBox 25">
            <a:extLst>
              <a:ext uri="{FF2B5EF4-FFF2-40B4-BE49-F238E27FC236}">
                <a16:creationId xmlns="" xmlns:a16="http://schemas.microsoft.com/office/drawing/2014/main" id="{5BE9EEE1-C50D-0E4E-AB92-4F8EEE218A6B}"/>
              </a:ext>
            </a:extLst>
          </p:cNvPr>
          <p:cNvSpPr txBox="1"/>
          <p:nvPr/>
        </p:nvSpPr>
        <p:spPr>
          <a:xfrm>
            <a:off x="5361304" y="1238341"/>
            <a:ext cx="2823209" cy="307777"/>
          </a:xfrm>
          <a:prstGeom prst="rect">
            <a:avLst/>
          </a:prstGeom>
          <a:noFill/>
        </p:spPr>
        <p:txBody>
          <a:bodyPr wrap="none" rtlCol="0">
            <a:spAutoFit/>
          </a:bodyPr>
          <a:lstStyle/>
          <a:p>
            <a:r>
              <a:rPr lang="en-US" sz="1400" dirty="0"/>
              <a:t>Piecewise-linear approximations*</a:t>
            </a:r>
          </a:p>
        </p:txBody>
      </p:sp>
      <p:grpSp>
        <p:nvGrpSpPr>
          <p:cNvPr id="32" name="Group 31">
            <a:extLst>
              <a:ext uri="{FF2B5EF4-FFF2-40B4-BE49-F238E27FC236}">
                <a16:creationId xmlns="" xmlns:a16="http://schemas.microsoft.com/office/drawing/2014/main" id="{D2AE16BB-0723-634D-B260-1D27B0D1C2E7}"/>
              </a:ext>
            </a:extLst>
          </p:cNvPr>
          <p:cNvGrpSpPr/>
          <p:nvPr/>
        </p:nvGrpSpPr>
        <p:grpSpPr>
          <a:xfrm>
            <a:off x="5115636" y="4197580"/>
            <a:ext cx="4218864" cy="1292773"/>
            <a:chOff x="4925136" y="4224045"/>
            <a:chExt cx="4218864" cy="1292773"/>
          </a:xfrm>
        </p:grpSpPr>
        <p:grpSp>
          <p:nvGrpSpPr>
            <p:cNvPr id="12" name="Group 11">
              <a:extLst>
                <a:ext uri="{FF2B5EF4-FFF2-40B4-BE49-F238E27FC236}">
                  <a16:creationId xmlns="" xmlns:a16="http://schemas.microsoft.com/office/drawing/2014/main" id="{EF024FC3-011F-7B4E-9D5C-1591FFB708E3}"/>
                </a:ext>
              </a:extLst>
            </p:cNvPr>
            <p:cNvGrpSpPr/>
            <p:nvPr/>
          </p:nvGrpSpPr>
          <p:grpSpPr>
            <a:xfrm>
              <a:off x="4925136" y="4224045"/>
              <a:ext cx="2864887" cy="1292773"/>
              <a:chOff x="5224425" y="4514193"/>
              <a:chExt cx="2864887" cy="1292773"/>
            </a:xfrm>
          </p:grpSpPr>
          <p:grpSp>
            <p:nvGrpSpPr>
              <p:cNvPr id="13" name="Group 12">
                <a:extLst>
                  <a:ext uri="{FF2B5EF4-FFF2-40B4-BE49-F238E27FC236}">
                    <a16:creationId xmlns="" xmlns:a16="http://schemas.microsoft.com/office/drawing/2014/main" id="{BBDED9BE-EBEC-2740-AADE-D11B7B2C9F75}"/>
                  </a:ext>
                </a:extLst>
              </p:cNvPr>
              <p:cNvGrpSpPr/>
              <p:nvPr/>
            </p:nvGrpSpPr>
            <p:grpSpPr>
              <a:xfrm>
                <a:off x="5224425" y="4570613"/>
                <a:ext cx="2864887" cy="1207344"/>
                <a:chOff x="5224425" y="4518063"/>
                <a:chExt cx="2864887" cy="1207344"/>
              </a:xfrm>
            </p:grpSpPr>
            <p:sp>
              <p:nvSpPr>
                <p:cNvPr id="15" name="TextBox 14">
                  <a:extLst>
                    <a:ext uri="{FF2B5EF4-FFF2-40B4-BE49-F238E27FC236}">
                      <a16:creationId xmlns="" xmlns:a16="http://schemas.microsoft.com/office/drawing/2014/main" id="{6EA51D49-39AF-844F-BF3D-87D0AC259870}"/>
                    </a:ext>
                  </a:extLst>
                </p:cNvPr>
                <p:cNvSpPr txBox="1"/>
                <p:nvPr/>
              </p:nvSpPr>
              <p:spPr>
                <a:xfrm>
                  <a:off x="5685904" y="4832855"/>
                  <a:ext cx="2271776" cy="892552"/>
                </a:xfrm>
                <a:prstGeom prst="rect">
                  <a:avLst/>
                </a:prstGeom>
                <a:noFill/>
              </p:spPr>
              <p:txBody>
                <a:bodyPr wrap="none" rtlCol="0">
                  <a:spAutoFit/>
                </a:bodyPr>
                <a:lstStyle/>
                <a:p>
                  <a:pPr marL="285750" indent="-285750">
                    <a:buFont typeface="Wingdings" pitchFamily="2" charset="2"/>
                    <a:buChar char="Ø"/>
                  </a:pPr>
                  <a:r>
                    <a:rPr lang="en-US" sz="1600" dirty="0"/>
                    <a:t>m = 5: 11.0 hours</a:t>
                  </a:r>
                </a:p>
                <a:p>
                  <a:endParaRPr lang="en-US" sz="200" dirty="0"/>
                </a:p>
                <a:p>
                  <a:pPr marL="285750" indent="-285750">
                    <a:buFont typeface="Wingdings" pitchFamily="2" charset="2"/>
                    <a:buChar char="Ø"/>
                  </a:pPr>
                  <a:r>
                    <a:rPr lang="en-US" sz="1600" b="1" dirty="0">
                      <a:solidFill>
                        <a:srgbClr val="FF0000"/>
                      </a:solidFill>
                    </a:rPr>
                    <a:t>m = 10: 22.0 hours</a:t>
                  </a:r>
                </a:p>
                <a:p>
                  <a:endParaRPr lang="en-US" sz="200" dirty="0"/>
                </a:p>
                <a:p>
                  <a:pPr marL="285750" indent="-285750">
                    <a:buFont typeface="Wingdings" pitchFamily="2" charset="2"/>
                    <a:buChar char="Ø"/>
                  </a:pPr>
                  <a:r>
                    <a:rPr lang="en-US" sz="1600" dirty="0"/>
                    <a:t>m = 20: 44.0 hours</a:t>
                  </a:r>
                </a:p>
              </p:txBody>
            </p:sp>
            <p:sp>
              <p:nvSpPr>
                <p:cNvPr id="16" name="TextBox 15">
                  <a:extLst>
                    <a:ext uri="{FF2B5EF4-FFF2-40B4-BE49-F238E27FC236}">
                      <a16:creationId xmlns="" xmlns:a16="http://schemas.microsoft.com/office/drawing/2014/main" id="{0105A8E9-D0EC-464E-9464-95A9E1D16953}"/>
                    </a:ext>
                  </a:extLst>
                </p:cNvPr>
                <p:cNvSpPr txBox="1"/>
                <p:nvPr/>
              </p:nvSpPr>
              <p:spPr>
                <a:xfrm>
                  <a:off x="5224425" y="4518063"/>
                  <a:ext cx="2864887" cy="369332"/>
                </a:xfrm>
                <a:prstGeom prst="rect">
                  <a:avLst/>
                </a:prstGeom>
                <a:noFill/>
              </p:spPr>
              <p:txBody>
                <a:bodyPr wrap="none" rtlCol="0">
                  <a:spAutoFit/>
                </a:bodyPr>
                <a:lstStyle/>
                <a:p>
                  <a:r>
                    <a:rPr lang="en-US" dirty="0"/>
                    <a:t>      SROM solution times:</a:t>
                  </a:r>
                </a:p>
              </p:txBody>
            </p:sp>
          </p:grpSp>
          <p:sp>
            <p:nvSpPr>
              <p:cNvPr id="14" name="Rounded Rectangle 13">
                <a:extLst>
                  <a:ext uri="{FF2B5EF4-FFF2-40B4-BE49-F238E27FC236}">
                    <a16:creationId xmlns="" xmlns:a16="http://schemas.microsoft.com/office/drawing/2014/main" id="{413D2C58-1672-7743-9A46-8B914E94D0CA}"/>
                  </a:ext>
                </a:extLst>
              </p:cNvPr>
              <p:cNvSpPr/>
              <p:nvPr/>
            </p:nvSpPr>
            <p:spPr>
              <a:xfrm>
                <a:off x="5565227" y="4514193"/>
                <a:ext cx="2509955" cy="1292773"/>
              </a:xfrm>
              <a:prstGeom prst="roundRect">
                <a:avLst/>
              </a:prstGeom>
              <a:noFill/>
              <a:ln w="127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 xmlns:a16="http://schemas.microsoft.com/office/drawing/2014/main" id="{56795FC7-AD2F-BF4A-BAD8-AEEE559078E7}"/>
                </a:ext>
              </a:extLst>
            </p:cNvPr>
            <p:cNvSpPr txBox="1"/>
            <p:nvPr/>
          </p:nvSpPr>
          <p:spPr>
            <a:xfrm>
              <a:off x="7708684" y="4831480"/>
              <a:ext cx="1435316" cy="584775"/>
            </a:xfrm>
            <a:prstGeom prst="rect">
              <a:avLst/>
            </a:prstGeom>
            <a:noFill/>
          </p:spPr>
          <p:txBody>
            <a:bodyPr wrap="square" rtlCol="0">
              <a:spAutoFit/>
            </a:bodyPr>
            <a:lstStyle/>
            <a:p>
              <a:pPr algn="ctr"/>
              <a:r>
                <a:rPr lang="en-US" sz="1600" b="1" dirty="0">
                  <a:solidFill>
                    <a:srgbClr val="FF0000"/>
                  </a:solidFill>
                </a:rPr>
                <a:t>125X Speedup</a:t>
              </a:r>
            </a:p>
          </p:txBody>
        </p:sp>
        <p:cxnSp>
          <p:nvCxnSpPr>
            <p:cNvPr id="28" name="Straight Arrow Connector 27">
              <a:extLst>
                <a:ext uri="{FF2B5EF4-FFF2-40B4-BE49-F238E27FC236}">
                  <a16:creationId xmlns="" xmlns:a16="http://schemas.microsoft.com/office/drawing/2014/main" id="{FA47144F-4F05-1942-8EEC-A330BAC2C3E5}"/>
                </a:ext>
              </a:extLst>
            </p:cNvPr>
            <p:cNvCxnSpPr/>
            <p:nvPr/>
          </p:nvCxnSpPr>
          <p:spPr>
            <a:xfrm>
              <a:off x="7591425" y="5051058"/>
              <a:ext cx="457200" cy="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29" name="Rectangle 28">
            <a:extLst>
              <a:ext uri="{FF2B5EF4-FFF2-40B4-BE49-F238E27FC236}">
                <a16:creationId xmlns="" xmlns:a16="http://schemas.microsoft.com/office/drawing/2014/main" id="{B60F9F94-F8F8-DE4F-A5D0-8CEDE1D94337}"/>
              </a:ext>
            </a:extLst>
          </p:cNvPr>
          <p:cNvSpPr/>
          <p:nvPr/>
        </p:nvSpPr>
        <p:spPr>
          <a:xfrm>
            <a:off x="7022963" y="3048000"/>
            <a:ext cx="1130437" cy="247650"/>
          </a:xfrm>
          <a:prstGeom prst="rect">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 xmlns:a16="http://schemas.microsoft.com/office/drawing/2014/main" id="{67C8F947-1E1F-C545-A839-36640FA52F11}"/>
              </a:ext>
            </a:extLst>
          </p:cNvPr>
          <p:cNvGrpSpPr/>
          <p:nvPr/>
        </p:nvGrpSpPr>
        <p:grpSpPr>
          <a:xfrm>
            <a:off x="2374465" y="5648316"/>
            <a:ext cx="4773678" cy="950232"/>
            <a:chOff x="2109909" y="5667367"/>
            <a:chExt cx="4773678" cy="950232"/>
          </a:xfrm>
        </p:grpSpPr>
        <p:sp>
          <p:nvSpPr>
            <p:cNvPr id="11" name="TextBox 10">
              <a:extLst>
                <a:ext uri="{FF2B5EF4-FFF2-40B4-BE49-F238E27FC236}">
                  <a16:creationId xmlns="" xmlns:a16="http://schemas.microsoft.com/office/drawing/2014/main" id="{DD36933E-C857-3D42-AC4C-8146C87C6F0A}"/>
                </a:ext>
              </a:extLst>
            </p:cNvPr>
            <p:cNvSpPr txBox="1"/>
            <p:nvPr/>
          </p:nvSpPr>
          <p:spPr>
            <a:xfrm>
              <a:off x="2127157" y="5694269"/>
              <a:ext cx="4756430" cy="923330"/>
            </a:xfrm>
            <a:prstGeom prst="rect">
              <a:avLst/>
            </a:prstGeom>
            <a:noFill/>
          </p:spPr>
          <p:txBody>
            <a:bodyPr wrap="none" rtlCol="0">
              <a:spAutoFit/>
            </a:bodyPr>
            <a:lstStyle/>
            <a:p>
              <a:pPr marL="285750" indent="-285750">
                <a:buFont typeface="Arial" panose="020B0604020202020204" pitchFamily="34" charset="0"/>
                <a:buChar char="•"/>
              </a:pPr>
              <a:r>
                <a:rPr lang="en-US" sz="1600" dirty="0"/>
                <a:t>MCS solution time: </a:t>
              </a:r>
              <a:r>
                <a:rPr lang="en-US" sz="1600" b="1" dirty="0"/>
                <a:t>~115 days (5000 samples)</a:t>
              </a:r>
            </a:p>
            <a:p>
              <a:endParaRPr lang="en-US" sz="200" b="1" dirty="0">
                <a:solidFill>
                  <a:srgbClr val="FF0000"/>
                </a:solidFill>
              </a:endParaRPr>
            </a:p>
            <a:p>
              <a:pPr marL="285750" indent="-285750">
                <a:buFont typeface="Arial" panose="020B0604020202020204" pitchFamily="34" charset="0"/>
                <a:buChar char="•"/>
              </a:pPr>
              <a:r>
                <a:rPr lang="en-US" sz="1600" dirty="0"/>
                <a:t>One crack growth simulation: ~30 minutes</a:t>
              </a:r>
            </a:p>
            <a:p>
              <a:endParaRPr lang="en-US" sz="200" dirty="0"/>
            </a:p>
            <a:p>
              <a:pPr marL="285750" indent="-285750">
                <a:buFont typeface="Arial" panose="020B0604020202020204" pitchFamily="34" charset="0"/>
                <a:buChar char="•"/>
              </a:pPr>
              <a:r>
                <a:rPr lang="en-US" sz="1600" dirty="0"/>
                <a:t>Time to form a SROM: &lt; 10 seconds</a:t>
              </a:r>
            </a:p>
            <a:p>
              <a:endParaRPr lang="en-US" sz="200" b="1" dirty="0"/>
            </a:p>
          </p:txBody>
        </p:sp>
        <p:sp>
          <p:nvSpPr>
            <p:cNvPr id="30" name="Rounded Rectangle 29">
              <a:extLst>
                <a:ext uri="{FF2B5EF4-FFF2-40B4-BE49-F238E27FC236}">
                  <a16:creationId xmlns="" xmlns:a16="http://schemas.microsoft.com/office/drawing/2014/main" id="{82D5CF7D-1D95-BD4F-B42C-787CCCC3D004}"/>
                </a:ext>
              </a:extLst>
            </p:cNvPr>
            <p:cNvSpPr/>
            <p:nvPr/>
          </p:nvSpPr>
          <p:spPr>
            <a:xfrm>
              <a:off x="2109909" y="5667367"/>
              <a:ext cx="4757615" cy="885834"/>
            </a:xfrm>
            <a:prstGeom prst="roundRect">
              <a:avLst/>
            </a:prstGeom>
            <a:noFill/>
            <a:ln w="127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extBox 7"/>
          <p:cNvSpPr txBox="1"/>
          <p:nvPr/>
        </p:nvSpPr>
        <p:spPr>
          <a:xfrm rot="16200000">
            <a:off x="-137736" y="4450772"/>
            <a:ext cx="1187599" cy="769441"/>
          </a:xfrm>
          <a:prstGeom prst="rect">
            <a:avLst/>
          </a:prstGeom>
          <a:noFill/>
        </p:spPr>
        <p:txBody>
          <a:bodyPr wrap="square" rtlCol="0">
            <a:spAutoFit/>
          </a:bodyPr>
          <a:lstStyle/>
          <a:p>
            <a:pPr algn="ctr"/>
            <a:r>
              <a:rPr lang="en-US" sz="2200" b="1" dirty="0" smtClean="0"/>
              <a:t>Serial Times</a:t>
            </a:r>
            <a:endParaRPr lang="en-US" sz="2200" b="1" dirty="0"/>
          </a:p>
        </p:txBody>
      </p:sp>
      <p:sp>
        <p:nvSpPr>
          <p:cNvPr id="9" name="Left Brace 8"/>
          <p:cNvSpPr/>
          <p:nvPr/>
        </p:nvSpPr>
        <p:spPr>
          <a:xfrm>
            <a:off x="866813" y="4208597"/>
            <a:ext cx="377787" cy="1211702"/>
          </a:xfrm>
          <a:prstGeom prst="leftBrace">
            <a:avLst/>
          </a:prstGeom>
          <a:ln w="317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165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29" grpId="0" animBg="1"/>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4D9745-7361-BA40-9495-91E032AAC6D6}"/>
              </a:ext>
            </a:extLst>
          </p:cNvPr>
          <p:cNvSpPr>
            <a:spLocks noGrp="1"/>
          </p:cNvSpPr>
          <p:nvPr>
            <p:ph type="title"/>
          </p:nvPr>
        </p:nvSpPr>
        <p:spPr/>
        <p:txBody>
          <a:bodyPr/>
          <a:lstStyle/>
          <a:p>
            <a:r>
              <a:rPr lang="en-US" dirty="0"/>
              <a:t>Complete SROM Code</a:t>
            </a:r>
          </a:p>
        </p:txBody>
      </p:sp>
      <p:sp>
        <p:nvSpPr>
          <p:cNvPr id="3" name="Slide Number Placeholder 2">
            <a:extLst>
              <a:ext uri="{FF2B5EF4-FFF2-40B4-BE49-F238E27FC236}">
                <a16:creationId xmlns="" xmlns:a16="http://schemas.microsoft.com/office/drawing/2014/main" id="{8BF08570-39E8-1044-AFB8-304A2301BD77}"/>
              </a:ext>
            </a:extLst>
          </p:cNvPr>
          <p:cNvSpPr>
            <a:spLocks noGrp="1"/>
          </p:cNvSpPr>
          <p:nvPr>
            <p:ph type="sldNum" sz="quarter" idx="4"/>
          </p:nvPr>
        </p:nvSpPr>
        <p:spPr/>
        <p:txBody>
          <a:bodyPr/>
          <a:lstStyle/>
          <a:p>
            <a:fld id="{3936B88E-EF68-EA45-81C9-E52047EC76EC}" type="slidenum">
              <a:rPr lang="en-US" smtClean="0">
                <a:solidFill>
                  <a:prstClr val="black">
                    <a:tint val="75000"/>
                  </a:prstClr>
                </a:solidFill>
              </a:rPr>
              <a:pPr/>
              <a:t>12</a:t>
            </a:fld>
            <a:endParaRPr lang="en-US" dirty="0">
              <a:solidFill>
                <a:prstClr val="black">
                  <a:tint val="75000"/>
                </a:prstClr>
              </a:solidFill>
            </a:endParaRPr>
          </a:p>
        </p:txBody>
      </p:sp>
      <p:grpSp>
        <p:nvGrpSpPr>
          <p:cNvPr id="16" name="Group 15">
            <a:extLst>
              <a:ext uri="{FF2B5EF4-FFF2-40B4-BE49-F238E27FC236}">
                <a16:creationId xmlns="" xmlns:a16="http://schemas.microsoft.com/office/drawing/2014/main" id="{CFC381BD-FF7E-DA4A-B577-51ACD62A70D5}"/>
              </a:ext>
            </a:extLst>
          </p:cNvPr>
          <p:cNvGrpSpPr/>
          <p:nvPr/>
        </p:nvGrpSpPr>
        <p:grpSpPr>
          <a:xfrm>
            <a:off x="2478119" y="990714"/>
            <a:ext cx="6183787" cy="5570756"/>
            <a:chOff x="2478119" y="990714"/>
            <a:chExt cx="6183787" cy="5570756"/>
          </a:xfrm>
        </p:grpSpPr>
        <p:sp>
          <p:nvSpPr>
            <p:cNvPr id="4" name="TextBox 3">
              <a:extLst>
                <a:ext uri="{FF2B5EF4-FFF2-40B4-BE49-F238E27FC236}">
                  <a16:creationId xmlns="" xmlns:a16="http://schemas.microsoft.com/office/drawing/2014/main" id="{0AABC27F-977E-4649-A53C-3BB7C33A304F}"/>
                </a:ext>
              </a:extLst>
            </p:cNvPr>
            <p:cNvSpPr txBox="1"/>
            <p:nvPr/>
          </p:nvSpPr>
          <p:spPr>
            <a:xfrm>
              <a:off x="3136809" y="990714"/>
              <a:ext cx="5525097" cy="5570756"/>
            </a:xfrm>
            <a:prstGeom prst="rect">
              <a:avLst/>
            </a:prstGeom>
            <a:solidFill>
              <a:schemeClr val="bg1">
                <a:lumMod val="95000"/>
              </a:schemeClr>
            </a:solidFill>
            <a:ln w="25400">
              <a:solidFill>
                <a:schemeClr val="tx1"/>
              </a:solidFill>
            </a:ln>
          </p:spPr>
          <p:txBody>
            <a:bodyPr wrap="square" rtlCol="0">
              <a:spAutoFit/>
            </a:bodyPr>
            <a:lstStyle/>
            <a:p>
              <a:r>
                <a:rPr lang="en-US" sz="1200" b="1" dirty="0">
                  <a:solidFill>
                    <a:srgbClr val="FF8FB6"/>
                  </a:solidFill>
                  <a:latin typeface="Courier" pitchFamily="2" charset="0"/>
                </a:rPr>
                <a:t>import</a:t>
              </a:r>
              <a:r>
                <a:rPr lang="en-US" sz="1200" b="1" dirty="0">
                  <a:latin typeface="Courier" pitchFamily="2" charset="0"/>
                </a:rPr>
                <a:t> </a:t>
              </a:r>
              <a:r>
                <a:rPr lang="en-US" sz="1200" b="1" dirty="0" err="1">
                  <a:latin typeface="Courier" pitchFamily="2" charset="0"/>
                </a:rPr>
                <a:t>numpy</a:t>
              </a:r>
              <a:endParaRPr lang="en-US" sz="1200" b="1" dirty="0">
                <a:latin typeface="Courier" pitchFamily="2" charset="0"/>
              </a:endParaRPr>
            </a:p>
            <a:p>
              <a:r>
                <a:rPr lang="en-US" sz="1200" b="1" dirty="0">
                  <a:solidFill>
                    <a:srgbClr val="FF8FB6"/>
                  </a:solidFill>
                  <a:latin typeface="Courier" pitchFamily="2" charset="0"/>
                </a:rPr>
                <a:t>from </a:t>
              </a:r>
              <a:r>
                <a:rPr lang="en-US" sz="1200" b="1" dirty="0">
                  <a:latin typeface="Courier" pitchFamily="2" charset="0"/>
                </a:rPr>
                <a:t>postprocess </a:t>
              </a:r>
              <a:r>
                <a:rPr lang="en-US" sz="1200" b="1" dirty="0">
                  <a:solidFill>
                    <a:srgbClr val="FF8FB6"/>
                  </a:solidFill>
                  <a:latin typeface="Courier" pitchFamily="2" charset="0"/>
                </a:rPr>
                <a:t>import</a:t>
              </a:r>
              <a:r>
                <a:rPr lang="en-US" sz="1200" b="1" dirty="0">
                  <a:latin typeface="Courier" pitchFamily="2" charset="0"/>
                </a:rPr>
                <a:t> Postprocessor</a:t>
              </a:r>
            </a:p>
            <a:p>
              <a:r>
                <a:rPr lang="en-US" sz="1200" b="1" dirty="0">
                  <a:solidFill>
                    <a:srgbClr val="FF8FB6"/>
                  </a:solidFill>
                  <a:latin typeface="Courier" pitchFamily="2" charset="0"/>
                </a:rPr>
                <a:t>from</a:t>
              </a:r>
              <a:r>
                <a:rPr lang="en-US" sz="1200" b="1" dirty="0">
                  <a:latin typeface="Courier" pitchFamily="2" charset="0"/>
                </a:rPr>
                <a:t> srom </a:t>
              </a:r>
              <a:r>
                <a:rPr lang="en-US" sz="1200" b="1" dirty="0">
                  <a:solidFill>
                    <a:srgbClr val="FF8FB6"/>
                  </a:solidFill>
                  <a:latin typeface="Courier" pitchFamily="2" charset="0"/>
                </a:rPr>
                <a:t>import</a:t>
              </a:r>
              <a:r>
                <a:rPr lang="en-US" sz="1200" b="1" dirty="0">
                  <a:latin typeface="Courier" pitchFamily="2" charset="0"/>
                </a:rPr>
                <a:t> SROM, </a:t>
              </a:r>
              <a:r>
                <a:rPr lang="en-US" sz="1200" b="1" dirty="0" err="1">
                  <a:latin typeface="Courier" pitchFamily="2" charset="0"/>
                </a:rPr>
                <a:t>SROMSurrogate</a:t>
              </a:r>
              <a:endParaRPr lang="en-US" sz="1200" b="1" dirty="0">
                <a:latin typeface="Courier" pitchFamily="2" charset="0"/>
              </a:endParaRPr>
            </a:p>
            <a:p>
              <a:r>
                <a:rPr lang="en-US" sz="1200" b="1" dirty="0">
                  <a:solidFill>
                    <a:srgbClr val="FF8FB6"/>
                  </a:solidFill>
                  <a:latin typeface="Courier" pitchFamily="2" charset="0"/>
                </a:rPr>
                <a:t>from </a:t>
              </a:r>
              <a:r>
                <a:rPr lang="en-US" sz="1200" b="1" dirty="0">
                  <a:latin typeface="Courier" pitchFamily="2" charset="0"/>
                </a:rPr>
                <a:t>target </a:t>
              </a:r>
              <a:r>
                <a:rPr lang="en-US" sz="1200" b="1" dirty="0">
                  <a:solidFill>
                    <a:srgbClr val="FF8FB6"/>
                  </a:solidFill>
                  <a:latin typeface="Courier" pitchFamily="2" charset="0"/>
                </a:rPr>
                <a:t>import</a:t>
              </a:r>
              <a:r>
                <a:rPr lang="en-US" sz="1200" b="1" dirty="0">
                  <a:latin typeface="Courier" pitchFamily="2" charset="0"/>
                </a:rPr>
                <a:t> </a:t>
              </a:r>
              <a:r>
                <a:rPr lang="en-US" sz="1200" b="1" dirty="0" err="1">
                  <a:latin typeface="Courier" pitchFamily="2" charset="0"/>
                </a:rPr>
                <a:t>SampleRV</a:t>
              </a:r>
              <a:endParaRPr lang="en-US" sz="1200" b="1" dirty="0">
                <a:latin typeface="Courier" pitchFamily="2" charset="0"/>
              </a:endParaRPr>
            </a:p>
            <a:p>
              <a:endParaRPr lang="en-US" sz="600" b="1" dirty="0">
                <a:latin typeface="Courier" pitchFamily="2" charset="0"/>
              </a:endParaRPr>
            </a:p>
            <a:p>
              <a:r>
                <a:rPr lang="en-US" sz="1200" b="1" dirty="0">
                  <a:solidFill>
                    <a:srgbClr val="00B050"/>
                  </a:solidFill>
                  <a:latin typeface="Courier" pitchFamily="2" charset="0"/>
                </a:rPr>
                <a:t>#Define target random vector from samples</a:t>
              </a:r>
            </a:p>
            <a:p>
              <a:r>
                <a:rPr lang="en-US" sz="1200" b="1" dirty="0" err="1">
                  <a:latin typeface="Courier" pitchFamily="2" charset="0"/>
                </a:rPr>
                <a:t>samplesfile</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a:t>
              </a:r>
              <a:r>
                <a:rPr lang="en-US" sz="1200" b="1" dirty="0">
                  <a:solidFill>
                    <a:schemeClr val="accent6">
                      <a:lumMod val="50000"/>
                    </a:schemeClr>
                  </a:solidFill>
                  <a:latin typeface="Courier" pitchFamily="2" charset="0"/>
                </a:rPr>
                <a:t>"</a:t>
              </a:r>
              <a:r>
                <a:rPr lang="en-US" sz="1200" b="1" dirty="0" err="1">
                  <a:solidFill>
                    <a:schemeClr val="accent6">
                      <a:lumMod val="50000"/>
                    </a:schemeClr>
                  </a:solidFill>
                  <a:latin typeface="Courier" pitchFamily="2" charset="0"/>
                </a:rPr>
                <a:t>input_samples_MC.txt</a:t>
              </a:r>
              <a:r>
                <a:rPr lang="en-US" sz="1200" b="1" dirty="0">
                  <a:solidFill>
                    <a:schemeClr val="accent6">
                      <a:lumMod val="50000"/>
                    </a:schemeClr>
                  </a:solidFill>
                  <a:latin typeface="Courier" pitchFamily="2" charset="0"/>
                </a:rPr>
                <a:t>"</a:t>
              </a:r>
            </a:p>
            <a:p>
              <a:r>
                <a:rPr lang="en-US" sz="1200" b="1" dirty="0" err="1">
                  <a:latin typeface="Courier" pitchFamily="2" charset="0"/>
                </a:rPr>
                <a:t>MCsamples</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a:t>
              </a:r>
              <a:r>
                <a:rPr lang="en-US" sz="1200" b="1" dirty="0" err="1">
                  <a:latin typeface="Courier" pitchFamily="2" charset="0"/>
                </a:rPr>
                <a:t>numpy.genfromtxt</a:t>
              </a:r>
              <a:r>
                <a:rPr lang="en-US" sz="1200" b="1" dirty="0">
                  <a:latin typeface="Courier" pitchFamily="2" charset="0"/>
                </a:rPr>
                <a:t>(</a:t>
              </a:r>
              <a:r>
                <a:rPr lang="en-US" sz="1200" b="1" dirty="0" err="1">
                  <a:latin typeface="Courier" pitchFamily="2" charset="0"/>
                </a:rPr>
                <a:t>samplesfile</a:t>
              </a:r>
              <a:r>
                <a:rPr lang="en-US" sz="1200" b="1" dirty="0">
                  <a:latin typeface="Courier" pitchFamily="2" charset="0"/>
                </a:rPr>
                <a:t>)</a:t>
              </a:r>
            </a:p>
            <a:p>
              <a:r>
                <a:rPr lang="en-US" sz="1200" b="1" dirty="0">
                  <a:latin typeface="Courier" pitchFamily="2" charset="0"/>
                </a:rPr>
                <a:t>target </a:t>
              </a:r>
              <a:r>
                <a:rPr lang="en-US" sz="1200" b="1" dirty="0">
                  <a:solidFill>
                    <a:srgbClr val="FF8FB6"/>
                  </a:solidFill>
                  <a:latin typeface="Courier" pitchFamily="2" charset="0"/>
                </a:rPr>
                <a:t>=</a:t>
              </a:r>
              <a:r>
                <a:rPr lang="en-US" sz="1200" b="1" dirty="0">
                  <a:latin typeface="Courier" pitchFamily="2" charset="0"/>
                </a:rPr>
                <a:t> </a:t>
              </a:r>
              <a:r>
                <a:rPr lang="en-US" sz="1200" b="1" dirty="0" err="1">
                  <a:latin typeface="Courier" pitchFamily="2" charset="0"/>
                </a:rPr>
                <a:t>SampleRV</a:t>
              </a:r>
              <a:r>
                <a:rPr lang="en-US" sz="1200" b="1" dirty="0">
                  <a:latin typeface="Courier" pitchFamily="2" charset="0"/>
                </a:rPr>
                <a:t>(</a:t>
              </a:r>
              <a:r>
                <a:rPr lang="en-US" sz="1200" b="1" dirty="0" err="1">
                  <a:latin typeface="Courier" pitchFamily="2" charset="0"/>
                </a:rPr>
                <a:t>MCsamples</a:t>
              </a:r>
              <a:r>
                <a:rPr lang="en-US" sz="1200" b="1" dirty="0">
                  <a:latin typeface="Courier" pitchFamily="2" charset="0"/>
                </a:rPr>
                <a:t>)</a:t>
              </a:r>
            </a:p>
            <a:p>
              <a:endParaRPr lang="en-US" sz="600" b="1" dirty="0">
                <a:latin typeface="Courier" pitchFamily="2" charset="0"/>
              </a:endParaRPr>
            </a:p>
            <a:p>
              <a:r>
                <a:rPr lang="en-US" sz="1200" b="1" dirty="0">
                  <a:solidFill>
                    <a:srgbClr val="00B050"/>
                  </a:solidFill>
                  <a:latin typeface="Courier" pitchFamily="2" charset="0"/>
                </a:rPr>
                <a:t>#Define SROM and determine optimal parameters</a:t>
              </a:r>
            </a:p>
            <a:p>
              <a:r>
                <a:rPr lang="en-US" sz="1200" b="1" dirty="0" err="1">
                  <a:latin typeface="Courier" pitchFamily="2" charset="0"/>
                </a:rPr>
                <a:t>srom_size</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20</a:t>
              </a:r>
            </a:p>
            <a:p>
              <a:r>
                <a:rPr lang="en-US" sz="1200" b="1" dirty="0" err="1">
                  <a:latin typeface="Courier" pitchFamily="2" charset="0"/>
                </a:rPr>
                <a:t>input_srom</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SROM(size</a:t>
              </a:r>
              <a:r>
                <a:rPr lang="en-US" sz="1200" b="1" dirty="0">
                  <a:solidFill>
                    <a:srgbClr val="FF8FB6"/>
                  </a:solidFill>
                  <a:latin typeface="Courier" pitchFamily="2" charset="0"/>
                </a:rPr>
                <a:t>=</a:t>
              </a:r>
              <a:r>
                <a:rPr lang="en-US" sz="1200" b="1" dirty="0" err="1">
                  <a:latin typeface="Courier" pitchFamily="2" charset="0"/>
                </a:rPr>
                <a:t>srom_size</a:t>
              </a:r>
              <a:r>
                <a:rPr lang="en-US" sz="1200" b="1" dirty="0">
                  <a:latin typeface="Courier" pitchFamily="2" charset="0"/>
                </a:rPr>
                <a:t>, dim</a:t>
              </a:r>
              <a:r>
                <a:rPr lang="en-US" sz="1200" b="1" dirty="0">
                  <a:solidFill>
                    <a:srgbClr val="FF8FB6"/>
                  </a:solidFill>
                  <a:latin typeface="Courier" pitchFamily="2" charset="0"/>
                </a:rPr>
                <a:t>=</a:t>
              </a:r>
              <a:r>
                <a:rPr lang="en-US" sz="1200" b="1" dirty="0">
                  <a:latin typeface="Courier" pitchFamily="2" charset="0"/>
                </a:rPr>
                <a:t>3)</a:t>
              </a:r>
            </a:p>
            <a:p>
              <a:r>
                <a:rPr lang="en-US" sz="1200" b="1" dirty="0" err="1">
                  <a:latin typeface="Courier" pitchFamily="2" charset="0"/>
                </a:rPr>
                <a:t>input_srom.optimize</a:t>
              </a:r>
              <a:r>
                <a:rPr lang="en-US" sz="1200" b="1" dirty="0">
                  <a:latin typeface="Courier" pitchFamily="2" charset="0"/>
                </a:rPr>
                <a:t>(target)</a:t>
              </a:r>
            </a:p>
            <a:p>
              <a:endParaRPr lang="en-US" sz="600" b="1" dirty="0">
                <a:latin typeface="Courier" pitchFamily="2" charset="0"/>
              </a:endParaRPr>
            </a:p>
            <a:p>
              <a:endParaRPr lang="en-US" sz="600" b="1" dirty="0">
                <a:latin typeface="Courier" pitchFamily="2" charset="0"/>
              </a:endParaRPr>
            </a:p>
            <a:p>
              <a:r>
                <a:rPr lang="en-US" sz="1200" b="1" dirty="0">
                  <a:solidFill>
                    <a:srgbClr val="00B050"/>
                  </a:solidFill>
                  <a:latin typeface="Courier" pitchFamily="2" charset="0"/>
                </a:rPr>
                <a:t>#Run the model for each input SROM sample:</a:t>
              </a:r>
            </a:p>
            <a:p>
              <a:r>
                <a:rPr lang="en-US" sz="1200" b="1" dirty="0" err="1">
                  <a:latin typeface="Courier" pitchFamily="2" charset="0"/>
                </a:rPr>
                <a:t>srom_eols</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a:t>
              </a:r>
              <a:r>
                <a:rPr lang="en-US" sz="1200" b="1" dirty="0" err="1">
                  <a:latin typeface="Courier" pitchFamily="2" charset="0"/>
                </a:rPr>
                <a:t>numpy.zeros</a:t>
              </a:r>
              <a:r>
                <a:rPr lang="en-US" sz="1200" b="1" dirty="0">
                  <a:latin typeface="Courier" pitchFamily="2" charset="0"/>
                </a:rPr>
                <a:t>(</a:t>
              </a:r>
              <a:r>
                <a:rPr lang="en-US" sz="1200" b="1" dirty="0" err="1">
                  <a:latin typeface="Courier" pitchFamily="2" charset="0"/>
                </a:rPr>
                <a:t>srom_size</a:t>
              </a:r>
              <a:r>
                <a:rPr lang="en-US" sz="1200" b="1" dirty="0">
                  <a:latin typeface="Courier" pitchFamily="2" charset="0"/>
                </a:rPr>
                <a:t>)</a:t>
              </a:r>
            </a:p>
            <a:p>
              <a:r>
                <a:rPr lang="en-US" sz="1200" b="1" dirty="0">
                  <a:latin typeface="Courier" pitchFamily="2" charset="0"/>
                </a:rPr>
                <a:t>(</a:t>
              </a:r>
              <a:r>
                <a:rPr lang="en-US" sz="1200" b="1" dirty="0" err="1">
                  <a:latin typeface="Courier" pitchFamily="2" charset="0"/>
                </a:rPr>
                <a:t>srom_samples</a:t>
              </a:r>
              <a:r>
                <a:rPr lang="en-US" sz="1200" b="1" dirty="0">
                  <a:latin typeface="Courier" pitchFamily="2" charset="0"/>
                </a:rPr>
                <a:t>, </a:t>
              </a:r>
              <a:r>
                <a:rPr lang="en-US" sz="1200" b="1" dirty="0" err="1">
                  <a:latin typeface="Courier" pitchFamily="2" charset="0"/>
                </a:rPr>
                <a:t>srom_probs</a:t>
              </a:r>
              <a:r>
                <a:rPr lang="en-US" sz="1200" b="1" dirty="0">
                  <a:latin typeface="Courier" pitchFamily="2" charset="0"/>
                </a:rPr>
                <a:t>) </a:t>
              </a:r>
              <a:r>
                <a:rPr lang="en-US" sz="1200" b="1" dirty="0">
                  <a:solidFill>
                    <a:srgbClr val="FF8FB6"/>
                  </a:solidFill>
                  <a:latin typeface="Courier" pitchFamily="2" charset="0"/>
                </a:rPr>
                <a:t>= </a:t>
              </a:r>
              <a:r>
                <a:rPr lang="en-US" sz="1200" b="1" dirty="0" err="1">
                  <a:latin typeface="Courier" pitchFamily="2" charset="0"/>
                </a:rPr>
                <a:t>input_srom.get_params</a:t>
              </a:r>
              <a:r>
                <a:rPr lang="en-US" sz="1200" b="1" dirty="0">
                  <a:latin typeface="Courier" pitchFamily="2" charset="0"/>
                </a:rPr>
                <a:t>()</a:t>
              </a:r>
            </a:p>
            <a:p>
              <a:r>
                <a:rPr lang="en-US" sz="1200" b="1" dirty="0">
                  <a:solidFill>
                    <a:srgbClr val="FF8FB6"/>
                  </a:solidFill>
                  <a:latin typeface="Courier" pitchFamily="2" charset="0"/>
                </a:rPr>
                <a:t>for</a:t>
              </a:r>
              <a:r>
                <a:rPr lang="en-US" sz="1200" b="1" dirty="0">
                  <a:latin typeface="Courier" pitchFamily="2" charset="0"/>
                </a:rPr>
                <a:t> </a:t>
              </a:r>
              <a:r>
                <a:rPr lang="en-US" sz="1200" b="1" dirty="0" err="1">
                  <a:latin typeface="Courier" pitchFamily="2" charset="0"/>
                </a:rPr>
                <a:t>i</a:t>
              </a:r>
              <a:r>
                <a:rPr lang="en-US" sz="1200" b="1" dirty="0">
                  <a:latin typeface="Courier" pitchFamily="2" charset="0"/>
                </a:rPr>
                <a:t>, sample </a:t>
              </a:r>
              <a:r>
                <a:rPr lang="en-US" sz="1200" b="1" dirty="0">
                  <a:solidFill>
                    <a:srgbClr val="FF8FB6"/>
                  </a:solidFill>
                  <a:latin typeface="Courier" pitchFamily="2" charset="0"/>
                </a:rPr>
                <a:t>in</a:t>
              </a:r>
              <a:r>
                <a:rPr lang="en-US" sz="1200" b="1" dirty="0">
                  <a:latin typeface="Courier" pitchFamily="2" charset="0"/>
                </a:rPr>
                <a:t> enumerate(</a:t>
              </a:r>
              <a:r>
                <a:rPr lang="en-US" sz="1200" b="1" dirty="0" err="1">
                  <a:latin typeface="Courier" pitchFamily="2" charset="0"/>
                </a:rPr>
                <a:t>srom_samples</a:t>
              </a:r>
              <a:r>
                <a:rPr lang="en-US" sz="1200" b="1" dirty="0">
                  <a:latin typeface="Courier" pitchFamily="2" charset="0"/>
                </a:rPr>
                <a:t>):</a:t>
              </a:r>
            </a:p>
            <a:p>
              <a:r>
                <a:rPr lang="en-US" sz="1200" b="1" dirty="0">
                  <a:latin typeface="Courier" pitchFamily="2" charset="0"/>
                </a:rPr>
                <a:t>    </a:t>
              </a:r>
              <a:r>
                <a:rPr lang="en-US" sz="1200" b="1" dirty="0" err="1">
                  <a:latin typeface="Courier" pitchFamily="2" charset="0"/>
                </a:rPr>
                <a:t>srom_eols</a:t>
              </a:r>
              <a:r>
                <a:rPr lang="en-US" sz="1200" b="1" dirty="0">
                  <a:latin typeface="Courier" pitchFamily="2" charset="0"/>
                </a:rPr>
                <a:t>[</a:t>
              </a:r>
              <a:r>
                <a:rPr lang="en-US" sz="1200" b="1" dirty="0" err="1">
                  <a:latin typeface="Courier" pitchFamily="2" charset="0"/>
                </a:rPr>
                <a:t>i</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a:t>
              </a:r>
              <a:r>
                <a:rPr lang="en-US" sz="1200" b="1" dirty="0" err="1">
                  <a:latin typeface="Courier" pitchFamily="2" charset="0"/>
                </a:rPr>
                <a:t>model.evaluate</a:t>
              </a:r>
              <a:r>
                <a:rPr lang="en-US" sz="1200" b="1" dirty="0">
                  <a:latin typeface="Courier" pitchFamily="2" charset="0"/>
                </a:rPr>
                <a:t>(sample)</a:t>
              </a:r>
              <a:r>
                <a:rPr lang="en-US" sz="1100" b="1" dirty="0">
                  <a:latin typeface="Courier" pitchFamily="2" charset="0"/>
                </a:rPr>
                <a:t/>
              </a:r>
              <a:br>
                <a:rPr lang="en-US" sz="1100" b="1" dirty="0">
                  <a:latin typeface="Courier" pitchFamily="2" charset="0"/>
                </a:rPr>
              </a:br>
              <a:endParaRPr lang="en-US" sz="1100" b="1" dirty="0">
                <a:latin typeface="Courier" pitchFamily="2" charset="0"/>
              </a:endParaRPr>
            </a:p>
            <a:p>
              <a:r>
                <a:rPr lang="en-US" sz="1200" b="1" dirty="0">
                  <a:solidFill>
                    <a:srgbClr val="00B050"/>
                  </a:solidFill>
                  <a:latin typeface="Courier" pitchFamily="2" charset="0"/>
                </a:rPr>
                <a:t>#Generate SROM surrogate for the EOL</a:t>
              </a:r>
            </a:p>
            <a:p>
              <a:r>
                <a:rPr lang="en-US" sz="1200" b="1" dirty="0" err="1">
                  <a:latin typeface="Courier" pitchFamily="2" charset="0"/>
                </a:rPr>
                <a:t>eol_srom</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a:t>
              </a:r>
              <a:r>
                <a:rPr lang="en-US" sz="1200" b="1" dirty="0" err="1">
                  <a:latin typeface="Courier" pitchFamily="2" charset="0"/>
                </a:rPr>
                <a:t>SROMSurrogate</a:t>
              </a:r>
              <a:r>
                <a:rPr lang="en-US" sz="1200" b="1" dirty="0">
                  <a:latin typeface="Courier" pitchFamily="2" charset="0"/>
                </a:rPr>
                <a:t>(</a:t>
              </a:r>
              <a:r>
                <a:rPr lang="en-US" sz="1200" b="1" dirty="0" err="1">
                  <a:latin typeface="Courier" pitchFamily="2" charset="0"/>
                </a:rPr>
                <a:t>input_srom</a:t>
              </a:r>
              <a:r>
                <a:rPr lang="en-US" sz="1200" b="1" dirty="0">
                  <a:latin typeface="Courier" pitchFamily="2" charset="0"/>
                </a:rPr>
                <a:t>, </a:t>
              </a:r>
              <a:r>
                <a:rPr lang="en-US" sz="1200" b="1" dirty="0" err="1">
                  <a:latin typeface="Courier" pitchFamily="2" charset="0"/>
                </a:rPr>
                <a:t>srom_eols</a:t>
              </a:r>
              <a:r>
                <a:rPr lang="en-US" sz="1200" b="1" dirty="0">
                  <a:latin typeface="Courier" pitchFamily="2" charset="0"/>
                </a:rPr>
                <a:t>)</a:t>
              </a:r>
            </a:p>
            <a:p>
              <a:endParaRPr lang="en-US" sz="600" b="1" dirty="0">
                <a:latin typeface="Courier" pitchFamily="2" charset="0"/>
              </a:endParaRPr>
            </a:p>
            <a:p>
              <a:r>
                <a:rPr lang="en-US" sz="1200" b="1" dirty="0">
                  <a:solidFill>
                    <a:srgbClr val="00B050"/>
                  </a:solidFill>
                  <a:latin typeface="Courier" pitchFamily="2" charset="0"/>
                </a:rPr>
                <a:t>#Make random variable with MC EOL solution</a:t>
              </a:r>
            </a:p>
            <a:p>
              <a:r>
                <a:rPr lang="en-US" sz="1200" b="1" dirty="0" err="1">
                  <a:latin typeface="Courier" pitchFamily="2" charset="0"/>
                </a:rPr>
                <a:t>mc_eol_file</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a:t>
              </a:r>
              <a:r>
                <a:rPr lang="en-US" sz="1200" b="1" dirty="0" err="1">
                  <a:latin typeface="Courier" pitchFamily="2" charset="0"/>
                </a:rPr>
                <a:t>eol_samples_MC.txt</a:t>
              </a:r>
              <a:r>
                <a:rPr lang="en-US" sz="1200" b="1" dirty="0">
                  <a:latin typeface="Courier" pitchFamily="2" charset="0"/>
                </a:rPr>
                <a:t>"</a:t>
              </a:r>
            </a:p>
            <a:p>
              <a:r>
                <a:rPr lang="en-US" sz="1200" b="1" dirty="0" err="1">
                  <a:latin typeface="Courier" pitchFamily="2" charset="0"/>
                </a:rPr>
                <a:t>MC_eols</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a:t>
              </a:r>
              <a:r>
                <a:rPr lang="en-US" sz="1200" b="1" dirty="0" err="1">
                  <a:latin typeface="Courier" pitchFamily="2" charset="0"/>
                </a:rPr>
                <a:t>numpy.genfromtxt</a:t>
              </a:r>
              <a:r>
                <a:rPr lang="en-US" sz="1200" b="1" dirty="0">
                  <a:latin typeface="Courier" pitchFamily="2" charset="0"/>
                </a:rPr>
                <a:t>(</a:t>
              </a:r>
              <a:r>
                <a:rPr lang="en-US" sz="1200" b="1" dirty="0" err="1">
                  <a:latin typeface="Courier" pitchFamily="2" charset="0"/>
                </a:rPr>
                <a:t>mc_eol_file</a:t>
              </a:r>
              <a:r>
                <a:rPr lang="en-US" sz="1200" b="1" dirty="0">
                  <a:latin typeface="Courier" pitchFamily="2" charset="0"/>
                </a:rPr>
                <a:t>)</a:t>
              </a:r>
            </a:p>
            <a:p>
              <a:r>
                <a:rPr lang="en-US" sz="1200" b="1" dirty="0" err="1">
                  <a:latin typeface="Courier" pitchFamily="2" charset="0"/>
                </a:rPr>
                <a:t>eol_mc</a:t>
              </a:r>
              <a:r>
                <a:rPr lang="en-US" sz="1200" b="1" dirty="0">
                  <a:latin typeface="Courier" pitchFamily="2" charset="0"/>
                </a:rPr>
                <a:t> </a:t>
              </a:r>
              <a:r>
                <a:rPr lang="en-US" sz="1200" b="1" dirty="0">
                  <a:solidFill>
                    <a:srgbClr val="FF8FB6"/>
                  </a:solidFill>
                  <a:latin typeface="Courier" pitchFamily="2" charset="0"/>
                </a:rPr>
                <a:t>=</a:t>
              </a:r>
              <a:r>
                <a:rPr lang="en-US" sz="1200" b="1" dirty="0">
                  <a:latin typeface="Courier" pitchFamily="2" charset="0"/>
                </a:rPr>
                <a:t> </a:t>
              </a:r>
              <a:r>
                <a:rPr lang="en-US" sz="1200" b="1" dirty="0" err="1">
                  <a:latin typeface="Courier" pitchFamily="2" charset="0"/>
                </a:rPr>
                <a:t>SampleRV</a:t>
              </a:r>
              <a:r>
                <a:rPr lang="en-US" sz="1200" b="1" dirty="0">
                  <a:latin typeface="Courier" pitchFamily="2" charset="0"/>
                </a:rPr>
                <a:t>(</a:t>
              </a:r>
              <a:r>
                <a:rPr lang="en-US" sz="1200" b="1" dirty="0" err="1">
                  <a:latin typeface="Courier" pitchFamily="2" charset="0"/>
                </a:rPr>
                <a:t>MC_eols</a:t>
              </a:r>
              <a:r>
                <a:rPr lang="en-US" sz="1200" b="1" dirty="0">
                  <a:latin typeface="Courier" pitchFamily="2" charset="0"/>
                </a:rPr>
                <a:t>)</a:t>
              </a:r>
            </a:p>
            <a:p>
              <a:endParaRPr lang="en-US" sz="600" b="1" dirty="0">
                <a:latin typeface="Courier" pitchFamily="2" charset="0"/>
              </a:endParaRPr>
            </a:p>
            <a:p>
              <a:r>
                <a:rPr lang="en-US" sz="1200" b="1" dirty="0">
                  <a:solidFill>
                    <a:srgbClr val="00B050"/>
                  </a:solidFill>
                  <a:latin typeface="Courier" pitchFamily="2" charset="0"/>
                </a:rPr>
                <a:t>#Compare final EOL solutions SROM vs MC:</a:t>
              </a:r>
            </a:p>
            <a:p>
              <a:r>
                <a:rPr lang="en-US" sz="1200" b="1" dirty="0">
                  <a:latin typeface="Courier" pitchFamily="2" charset="0"/>
                </a:rPr>
                <a:t>pp </a:t>
              </a:r>
              <a:r>
                <a:rPr lang="en-US" sz="1200" b="1" dirty="0">
                  <a:solidFill>
                    <a:srgbClr val="FF8FB6"/>
                  </a:solidFill>
                  <a:latin typeface="Courier" pitchFamily="2" charset="0"/>
                </a:rPr>
                <a:t>=</a:t>
              </a:r>
              <a:r>
                <a:rPr lang="en-US" sz="1200" b="1" dirty="0">
                  <a:latin typeface="Courier" pitchFamily="2" charset="0"/>
                </a:rPr>
                <a:t> Postprocessor(</a:t>
              </a:r>
              <a:r>
                <a:rPr lang="en-US" sz="1200" b="1" dirty="0" err="1">
                  <a:latin typeface="Courier" pitchFamily="2" charset="0"/>
                </a:rPr>
                <a:t>eol_srom</a:t>
              </a:r>
              <a:r>
                <a:rPr lang="en-US" sz="1200" b="1" dirty="0">
                  <a:latin typeface="Courier" pitchFamily="2" charset="0"/>
                </a:rPr>
                <a:t>, </a:t>
              </a:r>
              <a:r>
                <a:rPr lang="en-US" sz="1200" b="1" dirty="0" err="1">
                  <a:latin typeface="Courier" pitchFamily="2" charset="0"/>
                </a:rPr>
                <a:t>eol_mc</a:t>
              </a:r>
              <a:r>
                <a:rPr lang="en-US" sz="1200" b="1" dirty="0">
                  <a:latin typeface="Courier" pitchFamily="2" charset="0"/>
                </a:rPr>
                <a:t>)</a:t>
              </a:r>
            </a:p>
            <a:p>
              <a:r>
                <a:rPr lang="en-US" sz="1200" b="1" dirty="0" err="1">
                  <a:latin typeface="Courier" pitchFamily="2" charset="0"/>
                </a:rPr>
                <a:t>pp.compare_CDFs</a:t>
              </a:r>
              <a:r>
                <a:rPr lang="en-US" sz="1200" b="1" dirty="0">
                  <a:latin typeface="Courier" pitchFamily="2" charset="0"/>
                </a:rPr>
                <a:t>(</a:t>
              </a:r>
              <a:r>
                <a:rPr lang="en-US" sz="1200" b="1" dirty="0" err="1">
                  <a:latin typeface="Courier" pitchFamily="2" charset="0"/>
                </a:rPr>
                <a:t>variablenames</a:t>
              </a:r>
              <a:r>
                <a:rPr lang="en-US" sz="1200" b="1" dirty="0">
                  <a:solidFill>
                    <a:srgbClr val="FF8FB6"/>
                  </a:solidFill>
                  <a:latin typeface="Courier" pitchFamily="2" charset="0"/>
                </a:rPr>
                <a:t>=</a:t>
              </a:r>
              <a:r>
                <a:rPr lang="en-US" sz="1200" b="1" dirty="0">
                  <a:latin typeface="Courier" pitchFamily="2" charset="0"/>
                </a:rPr>
                <a:t>["EOL"])</a:t>
              </a:r>
            </a:p>
          </p:txBody>
        </p:sp>
        <p:sp>
          <p:nvSpPr>
            <p:cNvPr id="6" name="Left Brace 5">
              <a:extLst>
                <a:ext uri="{FF2B5EF4-FFF2-40B4-BE49-F238E27FC236}">
                  <a16:creationId xmlns="" xmlns:a16="http://schemas.microsoft.com/office/drawing/2014/main" id="{1B6A8EA0-3D11-7D47-8F84-97241B925657}"/>
                </a:ext>
              </a:extLst>
            </p:cNvPr>
            <p:cNvSpPr/>
            <p:nvPr/>
          </p:nvSpPr>
          <p:spPr>
            <a:xfrm>
              <a:off x="2505559" y="2712203"/>
              <a:ext cx="462366" cy="74537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 xmlns:a16="http://schemas.microsoft.com/office/drawing/2014/main" id="{32DDA2A1-902C-FA4C-B12E-83476BFD1084}"/>
                </a:ext>
              </a:extLst>
            </p:cNvPr>
            <p:cNvSpPr/>
            <p:nvPr/>
          </p:nvSpPr>
          <p:spPr>
            <a:xfrm>
              <a:off x="2499423" y="3644201"/>
              <a:ext cx="462366" cy="86112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 xmlns:a16="http://schemas.microsoft.com/office/drawing/2014/main" id="{45B78F8E-8B54-304F-A0F7-5E771C06EF40}"/>
                </a:ext>
              </a:extLst>
            </p:cNvPr>
            <p:cNvSpPr/>
            <p:nvPr/>
          </p:nvSpPr>
          <p:spPr>
            <a:xfrm>
              <a:off x="2487645" y="4604773"/>
              <a:ext cx="462366" cy="48819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 xmlns:a16="http://schemas.microsoft.com/office/drawing/2014/main" id="{EDC9CF55-DCF6-444D-B3D9-B38BE883C42F}"/>
                </a:ext>
              </a:extLst>
            </p:cNvPr>
            <p:cNvSpPr/>
            <p:nvPr/>
          </p:nvSpPr>
          <p:spPr>
            <a:xfrm>
              <a:off x="2478119" y="5210175"/>
              <a:ext cx="484155" cy="1267955"/>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 xmlns:a16="http://schemas.microsoft.com/office/drawing/2014/main" id="{08337981-ECA5-414C-B313-F61167B49BE1}"/>
                </a:ext>
              </a:extLst>
            </p:cNvPr>
            <p:cNvSpPr/>
            <p:nvPr/>
          </p:nvSpPr>
          <p:spPr>
            <a:xfrm>
              <a:off x="2508948" y="1933853"/>
              <a:ext cx="450588" cy="69187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1" name="TextBox 10">
            <a:extLst>
              <a:ext uri="{FF2B5EF4-FFF2-40B4-BE49-F238E27FC236}">
                <a16:creationId xmlns="" xmlns:a16="http://schemas.microsoft.com/office/drawing/2014/main" id="{081987F0-3247-E54E-9979-7F2A4B17B788}"/>
              </a:ext>
            </a:extLst>
          </p:cNvPr>
          <p:cNvSpPr txBox="1"/>
          <p:nvPr/>
        </p:nvSpPr>
        <p:spPr>
          <a:xfrm>
            <a:off x="152399" y="1971982"/>
            <a:ext cx="2261298" cy="584775"/>
          </a:xfrm>
          <a:prstGeom prst="rect">
            <a:avLst/>
          </a:prstGeom>
          <a:noFill/>
        </p:spPr>
        <p:txBody>
          <a:bodyPr wrap="square" rtlCol="0">
            <a:spAutoFit/>
          </a:bodyPr>
          <a:lstStyle/>
          <a:p>
            <a:r>
              <a:rPr lang="en-US" sz="1600" dirty="0"/>
              <a:t>1) Define random input </a:t>
            </a:r>
          </a:p>
          <a:p>
            <a:r>
              <a:rPr lang="en-US" sz="1600" dirty="0"/>
              <a:t>    parameters</a:t>
            </a:r>
          </a:p>
        </p:txBody>
      </p:sp>
      <p:sp>
        <p:nvSpPr>
          <p:cNvPr id="12" name="TextBox 11">
            <a:extLst>
              <a:ext uri="{FF2B5EF4-FFF2-40B4-BE49-F238E27FC236}">
                <a16:creationId xmlns="" xmlns:a16="http://schemas.microsoft.com/office/drawing/2014/main" id="{1425D58C-7BC1-2945-80DF-E484AC31A793}"/>
              </a:ext>
            </a:extLst>
          </p:cNvPr>
          <p:cNvSpPr txBox="1"/>
          <p:nvPr/>
        </p:nvSpPr>
        <p:spPr>
          <a:xfrm>
            <a:off x="152399" y="2798337"/>
            <a:ext cx="2184275" cy="584775"/>
          </a:xfrm>
          <a:prstGeom prst="rect">
            <a:avLst/>
          </a:prstGeom>
          <a:noFill/>
        </p:spPr>
        <p:txBody>
          <a:bodyPr wrap="square" rtlCol="0">
            <a:spAutoFit/>
          </a:bodyPr>
          <a:lstStyle/>
          <a:p>
            <a:r>
              <a:rPr lang="en-US" sz="1600" b="1" dirty="0"/>
              <a:t>2) Optimize for the  </a:t>
            </a:r>
          </a:p>
          <a:p>
            <a:r>
              <a:rPr lang="en-US" sz="1600" b="1" dirty="0"/>
              <a:t>    input SROM</a:t>
            </a:r>
          </a:p>
        </p:txBody>
      </p:sp>
      <p:sp>
        <p:nvSpPr>
          <p:cNvPr id="13" name="TextBox 12">
            <a:extLst>
              <a:ext uri="{FF2B5EF4-FFF2-40B4-BE49-F238E27FC236}">
                <a16:creationId xmlns="" xmlns:a16="http://schemas.microsoft.com/office/drawing/2014/main" id="{126FE96F-3CB4-5440-8991-075AEA31A05E}"/>
              </a:ext>
            </a:extLst>
          </p:cNvPr>
          <p:cNvSpPr txBox="1"/>
          <p:nvPr/>
        </p:nvSpPr>
        <p:spPr>
          <a:xfrm>
            <a:off x="133351" y="3876127"/>
            <a:ext cx="2190750" cy="338554"/>
          </a:xfrm>
          <a:prstGeom prst="rect">
            <a:avLst/>
          </a:prstGeom>
          <a:noFill/>
        </p:spPr>
        <p:txBody>
          <a:bodyPr wrap="square" rtlCol="0">
            <a:spAutoFit/>
          </a:bodyPr>
          <a:lstStyle/>
          <a:p>
            <a:pPr algn="ctr"/>
            <a:r>
              <a:rPr lang="en-US" sz="1600" dirty="0"/>
              <a:t>3) Evaluate the model </a:t>
            </a:r>
          </a:p>
        </p:txBody>
      </p:sp>
      <p:sp>
        <p:nvSpPr>
          <p:cNvPr id="14" name="TextBox 13">
            <a:extLst>
              <a:ext uri="{FF2B5EF4-FFF2-40B4-BE49-F238E27FC236}">
                <a16:creationId xmlns="" xmlns:a16="http://schemas.microsoft.com/office/drawing/2014/main" id="{02DDBC41-1775-7740-BC62-E764F50FE5BD}"/>
              </a:ext>
            </a:extLst>
          </p:cNvPr>
          <p:cNvSpPr txBox="1"/>
          <p:nvPr/>
        </p:nvSpPr>
        <p:spPr>
          <a:xfrm>
            <a:off x="133351" y="4576198"/>
            <a:ext cx="2120122" cy="584775"/>
          </a:xfrm>
          <a:prstGeom prst="rect">
            <a:avLst/>
          </a:prstGeom>
          <a:noFill/>
        </p:spPr>
        <p:txBody>
          <a:bodyPr wrap="square" rtlCol="0">
            <a:spAutoFit/>
          </a:bodyPr>
          <a:lstStyle/>
          <a:p>
            <a:r>
              <a:rPr lang="en-US" sz="1600" b="1" dirty="0"/>
              <a:t>4) Create SROM for </a:t>
            </a:r>
          </a:p>
          <a:p>
            <a:r>
              <a:rPr lang="en-US" sz="1600" b="1" dirty="0"/>
              <a:t>    the output</a:t>
            </a:r>
          </a:p>
        </p:txBody>
      </p:sp>
      <p:sp>
        <p:nvSpPr>
          <p:cNvPr id="15" name="TextBox 14">
            <a:extLst>
              <a:ext uri="{FF2B5EF4-FFF2-40B4-BE49-F238E27FC236}">
                <a16:creationId xmlns="" xmlns:a16="http://schemas.microsoft.com/office/drawing/2014/main" id="{EC06E9E8-2180-5442-8C68-897D5B690E4D}"/>
              </a:ext>
            </a:extLst>
          </p:cNvPr>
          <p:cNvSpPr txBox="1"/>
          <p:nvPr/>
        </p:nvSpPr>
        <p:spPr>
          <a:xfrm>
            <a:off x="152399" y="5542239"/>
            <a:ext cx="2325720" cy="584775"/>
          </a:xfrm>
          <a:prstGeom prst="rect">
            <a:avLst/>
          </a:prstGeom>
          <a:noFill/>
        </p:spPr>
        <p:txBody>
          <a:bodyPr wrap="square" rtlCol="0">
            <a:spAutoFit/>
          </a:bodyPr>
          <a:lstStyle/>
          <a:p>
            <a:r>
              <a:rPr lang="en-US" sz="1600" dirty="0"/>
              <a:t>5) Compare SROM and </a:t>
            </a:r>
          </a:p>
          <a:p>
            <a:r>
              <a:rPr lang="en-US" sz="1600" dirty="0"/>
              <a:t>    reference solutions</a:t>
            </a:r>
          </a:p>
        </p:txBody>
      </p:sp>
    </p:spTree>
    <p:extLst>
      <p:ext uri="{BB962C8B-B14F-4D97-AF65-F5344CB8AC3E}">
        <p14:creationId xmlns:p14="http://schemas.microsoft.com/office/powerpoint/2010/main" val="193273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DB9A28-75E4-1F47-B3AD-A7DAE5238A56}"/>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 xmlns:a16="http://schemas.microsoft.com/office/drawing/2014/main" id="{CD54673A-BB3B-144C-804A-492A9ADFACF6}"/>
              </a:ext>
            </a:extLst>
          </p:cNvPr>
          <p:cNvSpPr>
            <a:spLocks noGrp="1"/>
          </p:cNvSpPr>
          <p:nvPr>
            <p:ph type="sldNum" sz="quarter" idx="4"/>
          </p:nvPr>
        </p:nvSpPr>
        <p:spPr/>
        <p:txBody>
          <a:bodyPr/>
          <a:lstStyle/>
          <a:p>
            <a:fld id="{3936B88E-EF68-EA45-81C9-E52047EC76EC}" type="slidenum">
              <a:rPr lang="en-US" smtClean="0">
                <a:solidFill>
                  <a:prstClr val="black">
                    <a:tint val="75000"/>
                  </a:prstClr>
                </a:solidFill>
              </a:rPr>
              <a:pPr/>
              <a:t>13</a:t>
            </a:fld>
            <a:endParaRPr lang="en-US" dirty="0">
              <a:solidFill>
                <a:prstClr val="black">
                  <a:tint val="75000"/>
                </a:prstClr>
              </a:solidFill>
            </a:endParaRPr>
          </a:p>
        </p:txBody>
      </p:sp>
      <p:sp>
        <p:nvSpPr>
          <p:cNvPr id="4" name="TextBox 3">
            <a:extLst>
              <a:ext uri="{FF2B5EF4-FFF2-40B4-BE49-F238E27FC236}">
                <a16:creationId xmlns="" xmlns:a16="http://schemas.microsoft.com/office/drawing/2014/main" id="{E3BD6AB2-465F-6642-95A1-32240730F8CB}"/>
              </a:ext>
            </a:extLst>
          </p:cNvPr>
          <p:cNvSpPr txBox="1"/>
          <p:nvPr/>
        </p:nvSpPr>
        <p:spPr>
          <a:xfrm>
            <a:off x="223025" y="1025913"/>
            <a:ext cx="8686799" cy="738664"/>
          </a:xfrm>
          <a:prstGeom prst="rect">
            <a:avLst/>
          </a:prstGeom>
          <a:noFill/>
        </p:spPr>
        <p:txBody>
          <a:bodyPr wrap="square" rtlCol="0">
            <a:spAutoFit/>
          </a:bodyPr>
          <a:lstStyle/>
          <a:p>
            <a:pPr marL="285750" indent="-285750">
              <a:buFont typeface="Arial" panose="020B0604020202020204" pitchFamily="34" charset="0"/>
              <a:buChar char="•"/>
            </a:pPr>
            <a:r>
              <a:rPr lang="en-US" sz="2100" dirty="0"/>
              <a:t>Stochastic reduced order models (SROMs) are a practical uncertainty propagation method for efficient high-fidelity prognostics</a:t>
            </a:r>
          </a:p>
        </p:txBody>
      </p:sp>
      <p:sp>
        <p:nvSpPr>
          <p:cNvPr id="5" name="TextBox 4">
            <a:extLst>
              <a:ext uri="{FF2B5EF4-FFF2-40B4-BE49-F238E27FC236}">
                <a16:creationId xmlns="" xmlns:a16="http://schemas.microsoft.com/office/drawing/2014/main" id="{20C3CEC7-86A6-D343-AF01-86740A5C3F13}"/>
              </a:ext>
            </a:extLst>
          </p:cNvPr>
          <p:cNvSpPr txBox="1"/>
          <p:nvPr/>
        </p:nvSpPr>
        <p:spPr>
          <a:xfrm>
            <a:off x="223024" y="1798027"/>
            <a:ext cx="8867352" cy="754053"/>
          </a:xfrm>
          <a:prstGeom prst="rect">
            <a:avLst/>
          </a:prstGeom>
          <a:noFill/>
        </p:spPr>
        <p:txBody>
          <a:bodyPr wrap="square" rtlCol="0">
            <a:spAutoFit/>
          </a:bodyPr>
          <a:lstStyle/>
          <a:p>
            <a:pPr marL="285750" indent="-285750">
              <a:buFont typeface="Arial" panose="020B0604020202020204" pitchFamily="34" charset="0"/>
              <a:buChar char="•"/>
            </a:pPr>
            <a:r>
              <a:rPr lang="en-US" sz="2100" dirty="0"/>
              <a:t>With the open-source Python package, </a:t>
            </a:r>
            <a:r>
              <a:rPr lang="en-US" sz="2200" b="1" dirty="0" err="1">
                <a:latin typeface="Courier" pitchFamily="2" charset="0"/>
              </a:rPr>
              <a:t>SROMPy</a:t>
            </a:r>
            <a:r>
              <a:rPr lang="en-US" sz="2100" dirty="0"/>
              <a:t>, the SROM approach is straightforward to leverage, requiring relatively few lines of code</a:t>
            </a:r>
          </a:p>
        </p:txBody>
      </p:sp>
      <p:sp>
        <p:nvSpPr>
          <p:cNvPr id="7" name="TextBox 6">
            <a:extLst>
              <a:ext uri="{FF2B5EF4-FFF2-40B4-BE49-F238E27FC236}">
                <a16:creationId xmlns="" xmlns:a16="http://schemas.microsoft.com/office/drawing/2014/main" id="{B3DA4FF0-AD3F-5846-8168-EE1FBB825E2B}"/>
              </a:ext>
            </a:extLst>
          </p:cNvPr>
          <p:cNvSpPr txBox="1"/>
          <p:nvPr/>
        </p:nvSpPr>
        <p:spPr>
          <a:xfrm>
            <a:off x="223023" y="4555462"/>
            <a:ext cx="8686799" cy="754053"/>
          </a:xfrm>
          <a:prstGeom prst="rect">
            <a:avLst/>
          </a:prstGeom>
          <a:noFill/>
        </p:spPr>
        <p:txBody>
          <a:bodyPr wrap="square" rtlCol="0">
            <a:spAutoFit/>
          </a:bodyPr>
          <a:lstStyle/>
          <a:p>
            <a:pPr marL="285750" indent="-285750">
              <a:buFont typeface="Arial" panose="020B0604020202020204" pitchFamily="34" charset="0"/>
              <a:buChar char="•"/>
            </a:pPr>
            <a:r>
              <a:rPr lang="en-US" sz="2100" dirty="0"/>
              <a:t>The source code provided with this study provides a starting point for follow on investigations for prognostics using </a:t>
            </a:r>
            <a:r>
              <a:rPr lang="en-US" sz="2200" b="1" dirty="0" err="1">
                <a:latin typeface="Courier" pitchFamily="2" charset="0"/>
              </a:rPr>
              <a:t>SROMPy</a:t>
            </a:r>
            <a:endParaRPr lang="en-US" sz="2200" b="1" dirty="0">
              <a:latin typeface="Courier" pitchFamily="2" charset="0"/>
            </a:endParaRPr>
          </a:p>
        </p:txBody>
      </p:sp>
      <p:sp>
        <p:nvSpPr>
          <p:cNvPr id="8" name="TextBox 7">
            <a:extLst>
              <a:ext uri="{FF2B5EF4-FFF2-40B4-BE49-F238E27FC236}">
                <a16:creationId xmlns="" xmlns:a16="http://schemas.microsoft.com/office/drawing/2014/main" id="{0B85DB3D-F37D-CF40-938E-1DAE9008C3D2}"/>
              </a:ext>
            </a:extLst>
          </p:cNvPr>
          <p:cNvSpPr txBox="1"/>
          <p:nvPr/>
        </p:nvSpPr>
        <p:spPr>
          <a:xfrm>
            <a:off x="256475" y="2602261"/>
            <a:ext cx="8686799" cy="1061829"/>
          </a:xfrm>
          <a:prstGeom prst="rect">
            <a:avLst/>
          </a:prstGeom>
          <a:noFill/>
        </p:spPr>
        <p:txBody>
          <a:bodyPr wrap="square" rtlCol="0">
            <a:spAutoFit/>
          </a:bodyPr>
          <a:lstStyle/>
          <a:p>
            <a:pPr marL="285750" indent="-285750">
              <a:buFont typeface="Arial" panose="020B0604020202020204" pitchFamily="34" charset="0"/>
              <a:buChar char="•"/>
            </a:pPr>
            <a:r>
              <a:rPr lang="en-US" sz="2100" dirty="0"/>
              <a:t>The potential for orders of magnitude speedup was demonstrated for probabilistic, non-planar crack growth simulation with excellent agreement with respect to Monte Carlo simulation (MCS)</a:t>
            </a:r>
          </a:p>
        </p:txBody>
      </p:sp>
      <p:sp>
        <p:nvSpPr>
          <p:cNvPr id="11" name="TextBox 10">
            <a:extLst>
              <a:ext uri="{FF2B5EF4-FFF2-40B4-BE49-F238E27FC236}">
                <a16:creationId xmlns="" xmlns:a16="http://schemas.microsoft.com/office/drawing/2014/main" id="{F41D053E-420E-BE4D-BD9C-25E46D2C2420}"/>
              </a:ext>
            </a:extLst>
          </p:cNvPr>
          <p:cNvSpPr txBox="1"/>
          <p:nvPr/>
        </p:nvSpPr>
        <p:spPr>
          <a:xfrm>
            <a:off x="223022" y="3719248"/>
            <a:ext cx="8686799" cy="738664"/>
          </a:xfrm>
          <a:prstGeom prst="rect">
            <a:avLst/>
          </a:prstGeom>
          <a:noFill/>
        </p:spPr>
        <p:txBody>
          <a:bodyPr wrap="square" rtlCol="0">
            <a:spAutoFit/>
          </a:bodyPr>
          <a:lstStyle/>
          <a:p>
            <a:pPr marL="342900" indent="-342900">
              <a:buFont typeface="Arial" panose="020B0604020202020204" pitchFamily="34" charset="0"/>
              <a:buChar char="•"/>
            </a:pPr>
            <a:r>
              <a:rPr lang="en-US" sz="2100" dirty="0"/>
              <a:t>Combining SROMs with surrogate modeling and high performance computing could enable </a:t>
            </a:r>
            <a:r>
              <a:rPr lang="en-US" sz="2100" i="1" dirty="0"/>
              <a:t>real-time prognostics</a:t>
            </a:r>
          </a:p>
        </p:txBody>
      </p:sp>
    </p:spTree>
    <p:extLst>
      <p:ext uri="{BB962C8B-B14F-4D97-AF65-F5344CB8AC3E}">
        <p14:creationId xmlns:p14="http://schemas.microsoft.com/office/powerpoint/2010/main" val="254499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8947572-6BB6-D548-BBA6-1E6F50060E8B}"/>
              </a:ext>
            </a:extLst>
          </p:cNvPr>
          <p:cNvSpPr>
            <a:spLocks noGrp="1"/>
          </p:cNvSpPr>
          <p:nvPr>
            <p:ph type="sldNum" sz="quarter" idx="4"/>
          </p:nvPr>
        </p:nvSpPr>
        <p:spPr/>
        <p:txBody>
          <a:bodyPr/>
          <a:lstStyle/>
          <a:p>
            <a:fld id="{3936B88E-EF68-EA45-81C9-E52047EC76EC}" type="slidenum">
              <a:rPr lang="en-US" smtClean="0">
                <a:solidFill>
                  <a:prstClr val="black">
                    <a:tint val="75000"/>
                  </a:prstClr>
                </a:solidFill>
              </a:rPr>
              <a:pPr/>
              <a:t>14</a:t>
            </a:fld>
            <a:endParaRPr lang="en-US" dirty="0">
              <a:solidFill>
                <a:prstClr val="black">
                  <a:tint val="75000"/>
                </a:prstClr>
              </a:solidFill>
            </a:endParaRPr>
          </a:p>
        </p:txBody>
      </p:sp>
      <p:sp>
        <p:nvSpPr>
          <p:cNvPr id="5" name="TextBox 4">
            <a:extLst>
              <a:ext uri="{FF2B5EF4-FFF2-40B4-BE49-F238E27FC236}">
                <a16:creationId xmlns="" xmlns:a16="http://schemas.microsoft.com/office/drawing/2014/main" id="{D78440CF-85F6-6D43-B810-006E4C154FBC}"/>
              </a:ext>
            </a:extLst>
          </p:cNvPr>
          <p:cNvSpPr txBox="1"/>
          <p:nvPr/>
        </p:nvSpPr>
        <p:spPr>
          <a:xfrm>
            <a:off x="183213" y="1293836"/>
            <a:ext cx="4075155" cy="400110"/>
          </a:xfrm>
          <a:prstGeom prst="rect">
            <a:avLst/>
          </a:prstGeom>
          <a:noFill/>
        </p:spPr>
        <p:txBody>
          <a:bodyPr wrap="none" rtlCol="0">
            <a:spAutoFit/>
          </a:bodyPr>
          <a:lstStyle/>
          <a:p>
            <a:r>
              <a:rPr lang="en-US" sz="2000" b="1" dirty="0"/>
              <a:t>Email: </a:t>
            </a:r>
            <a:r>
              <a:rPr lang="en-US" sz="2000" dirty="0" err="1"/>
              <a:t>james.e.warner@nasa.gov</a:t>
            </a:r>
            <a:endParaRPr lang="en-US" sz="2000" dirty="0"/>
          </a:p>
        </p:txBody>
      </p:sp>
      <p:sp>
        <p:nvSpPr>
          <p:cNvPr id="7" name="TextBox 6">
            <a:extLst>
              <a:ext uri="{FF2B5EF4-FFF2-40B4-BE49-F238E27FC236}">
                <a16:creationId xmlns="" xmlns:a16="http://schemas.microsoft.com/office/drawing/2014/main" id="{088FCC7F-C1A0-4445-8EDC-632E5F3247C2}"/>
              </a:ext>
            </a:extLst>
          </p:cNvPr>
          <p:cNvSpPr txBox="1"/>
          <p:nvPr/>
        </p:nvSpPr>
        <p:spPr>
          <a:xfrm>
            <a:off x="183213" y="878338"/>
            <a:ext cx="8944564" cy="415498"/>
          </a:xfrm>
          <a:prstGeom prst="rect">
            <a:avLst/>
          </a:prstGeom>
          <a:noFill/>
        </p:spPr>
        <p:txBody>
          <a:bodyPr wrap="none" rtlCol="0">
            <a:spAutoFit/>
          </a:bodyPr>
          <a:lstStyle/>
          <a:p>
            <a:r>
              <a:rPr lang="en-US" sz="2000" b="1" dirty="0"/>
              <a:t>Acknowledgement: </a:t>
            </a:r>
            <a:r>
              <a:rPr lang="en-US" sz="2000" dirty="0"/>
              <a:t>Luke Morrill, Georgia Tech, </a:t>
            </a:r>
            <a:r>
              <a:rPr lang="en-US" sz="2100" dirty="0" err="1">
                <a:latin typeface="Courier" pitchFamily="2" charset="0"/>
              </a:rPr>
              <a:t>SROMPy</a:t>
            </a:r>
            <a:r>
              <a:rPr lang="en-US" sz="2000" dirty="0"/>
              <a:t> Software Developer</a:t>
            </a:r>
          </a:p>
        </p:txBody>
      </p:sp>
      <p:pic>
        <p:nvPicPr>
          <p:cNvPr id="8" name="Picture 7">
            <a:extLst>
              <a:ext uri="{FF2B5EF4-FFF2-40B4-BE49-F238E27FC236}">
                <a16:creationId xmlns="" xmlns:a16="http://schemas.microsoft.com/office/drawing/2014/main" id="{0E640BC7-7E0E-614C-AA67-5E1770CFA849}"/>
              </a:ext>
            </a:extLst>
          </p:cNvPr>
          <p:cNvPicPr>
            <a:picLocks noChangeAspect="1"/>
          </p:cNvPicPr>
          <p:nvPr/>
        </p:nvPicPr>
        <p:blipFill rotWithShape="1">
          <a:blip r:embed="rId2">
            <a:extLst>
              <a:ext uri="{28A0092B-C50C-407E-A947-70E740481C1C}">
                <a14:useLocalDpi xmlns:a14="http://schemas.microsoft.com/office/drawing/2010/main" val="0"/>
              </a:ext>
            </a:extLst>
          </a:blip>
          <a:srcRect b="8857"/>
          <a:stretch/>
        </p:blipFill>
        <p:spPr>
          <a:xfrm>
            <a:off x="1615441" y="2188647"/>
            <a:ext cx="5987144" cy="3977754"/>
          </a:xfrm>
          <a:prstGeom prst="rect">
            <a:avLst/>
          </a:prstGeom>
          <a:ln w="19050">
            <a:solidFill>
              <a:schemeClr val="tx1"/>
            </a:solidFill>
          </a:ln>
        </p:spPr>
      </p:pic>
      <p:sp>
        <p:nvSpPr>
          <p:cNvPr id="9" name="Right Arrow 8">
            <a:extLst>
              <a:ext uri="{FF2B5EF4-FFF2-40B4-BE49-F238E27FC236}">
                <a16:creationId xmlns="" xmlns:a16="http://schemas.microsoft.com/office/drawing/2014/main" id="{F584B314-E925-5E48-B7E0-3CC0E0FB3E9B}"/>
              </a:ext>
            </a:extLst>
          </p:cNvPr>
          <p:cNvSpPr/>
          <p:nvPr/>
        </p:nvSpPr>
        <p:spPr>
          <a:xfrm>
            <a:off x="1213196" y="4953309"/>
            <a:ext cx="493684" cy="286859"/>
          </a:xfrm>
          <a:prstGeom prst="rightArrow">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42A02206-1344-D445-80B7-334F66C4114E}"/>
              </a:ext>
            </a:extLst>
          </p:cNvPr>
          <p:cNvSpPr txBox="1"/>
          <p:nvPr/>
        </p:nvSpPr>
        <p:spPr>
          <a:xfrm>
            <a:off x="161863" y="1705384"/>
            <a:ext cx="6393097" cy="400110"/>
          </a:xfrm>
          <a:prstGeom prst="rect">
            <a:avLst/>
          </a:prstGeom>
          <a:noFill/>
        </p:spPr>
        <p:txBody>
          <a:bodyPr wrap="none" rtlCol="0">
            <a:spAutoFit/>
          </a:bodyPr>
          <a:lstStyle/>
          <a:p>
            <a:r>
              <a:rPr lang="en-US" sz="2000" b="1" dirty="0"/>
              <a:t>Access </a:t>
            </a:r>
            <a:r>
              <a:rPr lang="en-US" sz="2000" b="1" dirty="0" err="1"/>
              <a:t>SROMPy</a:t>
            </a:r>
            <a:r>
              <a:rPr lang="en-US" sz="2000" b="1" dirty="0"/>
              <a:t>: </a:t>
            </a:r>
            <a:r>
              <a:rPr lang="en-US" sz="2000" dirty="0"/>
              <a:t>https://</a:t>
            </a:r>
            <a:r>
              <a:rPr lang="en-US" sz="2000" dirty="0" err="1"/>
              <a:t>github.com</a:t>
            </a:r>
            <a:r>
              <a:rPr lang="en-US" sz="2000" dirty="0"/>
              <a:t>/</a:t>
            </a:r>
            <a:r>
              <a:rPr lang="en-US" sz="2000" dirty="0" err="1"/>
              <a:t>nasa</a:t>
            </a:r>
            <a:r>
              <a:rPr lang="en-US" sz="2000" dirty="0"/>
              <a:t>/</a:t>
            </a:r>
            <a:r>
              <a:rPr lang="en-US" sz="2000" dirty="0" err="1"/>
              <a:t>SROMPy</a:t>
            </a:r>
            <a:r>
              <a:rPr lang="en-US" sz="2000" dirty="0"/>
              <a:t>/</a:t>
            </a:r>
          </a:p>
        </p:txBody>
      </p:sp>
      <p:sp>
        <p:nvSpPr>
          <p:cNvPr id="12" name="TextBox 11">
            <a:extLst>
              <a:ext uri="{FF2B5EF4-FFF2-40B4-BE49-F238E27FC236}">
                <a16:creationId xmlns="" xmlns:a16="http://schemas.microsoft.com/office/drawing/2014/main" id="{CC8AC5CF-85F3-0940-BD28-9848E2CDF95E}"/>
              </a:ext>
            </a:extLst>
          </p:cNvPr>
          <p:cNvSpPr txBox="1"/>
          <p:nvPr/>
        </p:nvSpPr>
        <p:spPr>
          <a:xfrm>
            <a:off x="161863" y="6265215"/>
            <a:ext cx="8828058" cy="400110"/>
          </a:xfrm>
          <a:prstGeom prst="rect">
            <a:avLst/>
          </a:prstGeom>
          <a:noFill/>
        </p:spPr>
        <p:txBody>
          <a:bodyPr wrap="none" rtlCol="0">
            <a:spAutoFit/>
          </a:bodyPr>
          <a:lstStyle/>
          <a:p>
            <a:r>
              <a:rPr lang="en-US" sz="2000" b="1" dirty="0"/>
              <a:t>Code &amp; data for paper: </a:t>
            </a:r>
            <a:r>
              <a:rPr lang="en-US" sz="2000" dirty="0"/>
              <a:t>https://</a:t>
            </a:r>
            <a:r>
              <a:rPr lang="en-US" sz="2000" dirty="0" err="1"/>
              <a:t>github.com</a:t>
            </a:r>
            <a:r>
              <a:rPr lang="en-US" sz="2000" dirty="0"/>
              <a:t>/</a:t>
            </a:r>
            <a:r>
              <a:rPr lang="en-US" sz="2000" dirty="0" err="1"/>
              <a:t>nasa</a:t>
            </a:r>
            <a:r>
              <a:rPr lang="en-US" sz="2000" dirty="0"/>
              <a:t>/</a:t>
            </a:r>
            <a:r>
              <a:rPr lang="en-US" sz="2000" dirty="0" err="1"/>
              <a:t>SROMPy</a:t>
            </a:r>
            <a:r>
              <a:rPr lang="en-US" sz="2000" dirty="0"/>
              <a:t>/examples/phm18</a:t>
            </a:r>
          </a:p>
        </p:txBody>
      </p:sp>
    </p:spTree>
    <p:extLst>
      <p:ext uri="{BB962C8B-B14F-4D97-AF65-F5344CB8AC3E}">
        <p14:creationId xmlns:p14="http://schemas.microsoft.com/office/powerpoint/2010/main" val="113909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a:xfrm>
            <a:off x="3616345" y="2829947"/>
            <a:ext cx="3402426" cy="2122445"/>
          </a:xfrm>
          <a:custGeom>
            <a:avLst/>
            <a:gdLst>
              <a:gd name="connsiteX0" fmla="*/ 0 w 734886"/>
              <a:gd name="connsiteY0" fmla="*/ 600250 h 600250"/>
              <a:gd name="connsiteX1" fmla="*/ 117806 w 734886"/>
              <a:gd name="connsiteY1" fmla="*/ 583421 h 600250"/>
              <a:gd name="connsiteX2" fmla="*/ 224393 w 734886"/>
              <a:gd name="connsiteY2" fmla="*/ 544152 h 600250"/>
              <a:gd name="connsiteX3" fmla="*/ 342199 w 734886"/>
              <a:gd name="connsiteY3" fmla="*/ 499273 h 600250"/>
              <a:gd name="connsiteX4" fmla="*/ 409517 w 734886"/>
              <a:gd name="connsiteY4" fmla="*/ 476834 h 600250"/>
              <a:gd name="connsiteX5" fmla="*/ 566592 w 734886"/>
              <a:gd name="connsiteY5" fmla="*/ 392687 h 600250"/>
              <a:gd name="connsiteX6" fmla="*/ 633910 w 734886"/>
              <a:gd name="connsiteY6" fmla="*/ 325369 h 600250"/>
              <a:gd name="connsiteX7" fmla="*/ 684398 w 734886"/>
              <a:gd name="connsiteY7" fmla="*/ 224392 h 600250"/>
              <a:gd name="connsiteX8" fmla="*/ 718057 w 734886"/>
              <a:gd name="connsiteY8" fmla="*/ 95367 h 600250"/>
              <a:gd name="connsiteX9" fmla="*/ 734886 w 734886"/>
              <a:gd name="connsiteY9" fmla="*/ 0 h 600250"/>
              <a:gd name="connsiteX10" fmla="*/ 426346 w 734886"/>
              <a:gd name="connsiteY10" fmla="*/ 5610 h 600250"/>
              <a:gd name="connsiteX11" fmla="*/ 409517 w 734886"/>
              <a:gd name="connsiteY11" fmla="*/ 241222 h 600250"/>
              <a:gd name="connsiteX12" fmla="*/ 387078 w 734886"/>
              <a:gd name="connsiteY12" fmla="*/ 314149 h 600250"/>
              <a:gd name="connsiteX13" fmla="*/ 330979 w 734886"/>
              <a:gd name="connsiteY13" fmla="*/ 370248 h 600250"/>
              <a:gd name="connsiteX14" fmla="*/ 252442 w 734886"/>
              <a:gd name="connsiteY14" fmla="*/ 420736 h 600250"/>
              <a:gd name="connsiteX15" fmla="*/ 157075 w 734886"/>
              <a:gd name="connsiteY15" fmla="*/ 471224 h 600250"/>
              <a:gd name="connsiteX16" fmla="*/ 78538 w 734886"/>
              <a:gd name="connsiteY16" fmla="*/ 488054 h 600250"/>
              <a:gd name="connsiteX17" fmla="*/ 0 w 734886"/>
              <a:gd name="connsiteY17" fmla="*/ 488054 h 600250"/>
              <a:gd name="connsiteX18" fmla="*/ 0 w 734886"/>
              <a:gd name="connsiteY18" fmla="*/ 600250 h 6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4886" h="600250">
                <a:moveTo>
                  <a:pt x="0" y="600250"/>
                </a:moveTo>
                <a:lnTo>
                  <a:pt x="117806" y="583421"/>
                </a:lnTo>
                <a:lnTo>
                  <a:pt x="224393" y="544152"/>
                </a:lnTo>
                <a:lnTo>
                  <a:pt x="342199" y="499273"/>
                </a:lnTo>
                <a:lnTo>
                  <a:pt x="409517" y="476834"/>
                </a:lnTo>
                <a:lnTo>
                  <a:pt x="566592" y="392687"/>
                </a:lnTo>
                <a:lnTo>
                  <a:pt x="633910" y="325369"/>
                </a:lnTo>
                <a:lnTo>
                  <a:pt x="684398" y="224392"/>
                </a:lnTo>
                <a:lnTo>
                  <a:pt x="718057" y="95367"/>
                </a:lnTo>
                <a:lnTo>
                  <a:pt x="734886" y="0"/>
                </a:lnTo>
                <a:lnTo>
                  <a:pt x="426346" y="5610"/>
                </a:lnTo>
                <a:lnTo>
                  <a:pt x="409517" y="241222"/>
                </a:lnTo>
                <a:lnTo>
                  <a:pt x="387078" y="314149"/>
                </a:lnTo>
                <a:lnTo>
                  <a:pt x="330979" y="370248"/>
                </a:lnTo>
                <a:lnTo>
                  <a:pt x="252442" y="420736"/>
                </a:lnTo>
                <a:lnTo>
                  <a:pt x="157075" y="471224"/>
                </a:lnTo>
                <a:lnTo>
                  <a:pt x="78538" y="488054"/>
                </a:lnTo>
                <a:lnTo>
                  <a:pt x="0" y="488054"/>
                </a:lnTo>
                <a:lnTo>
                  <a:pt x="0" y="600250"/>
                </a:lnTo>
                <a:close/>
              </a:path>
            </a:pathLst>
          </a:cu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3500000" scaled="1"/>
            <a:tileRect/>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99" name="Group 98"/>
          <p:cNvGrpSpPr/>
          <p:nvPr/>
        </p:nvGrpSpPr>
        <p:grpSpPr>
          <a:xfrm>
            <a:off x="3604410" y="2832673"/>
            <a:ext cx="3321370" cy="2111389"/>
            <a:chOff x="5652813" y="3682432"/>
            <a:chExt cx="3321370" cy="2111389"/>
          </a:xfrm>
        </p:grpSpPr>
        <p:grpSp>
          <p:nvGrpSpPr>
            <p:cNvPr id="82" name="Group 81"/>
            <p:cNvGrpSpPr/>
            <p:nvPr/>
          </p:nvGrpSpPr>
          <p:grpSpPr>
            <a:xfrm>
              <a:off x="5688816" y="3703975"/>
              <a:ext cx="2876104" cy="2089846"/>
              <a:chOff x="5105888" y="3975815"/>
              <a:chExt cx="2876104" cy="2089846"/>
            </a:xfrm>
          </p:grpSpPr>
          <p:sp>
            <p:nvSpPr>
              <p:cNvPr id="83" name="Freeform 82"/>
              <p:cNvSpPr/>
              <p:nvPr/>
            </p:nvSpPr>
            <p:spPr>
              <a:xfrm>
                <a:off x="5173867" y="3975815"/>
                <a:ext cx="2664823" cy="2014791"/>
              </a:xfrm>
              <a:custGeom>
                <a:avLst/>
                <a:gdLst>
                  <a:gd name="connsiteX0" fmla="*/ 0 w 2664823"/>
                  <a:gd name="connsiteY0" fmla="*/ 1828800 h 1828800"/>
                  <a:gd name="connsiteX1" fmla="*/ 535577 w 2664823"/>
                  <a:gd name="connsiteY1" fmla="*/ 1789611 h 1828800"/>
                  <a:gd name="connsiteX2" fmla="*/ 966651 w 2664823"/>
                  <a:gd name="connsiteY2" fmla="*/ 1737360 h 1828800"/>
                  <a:gd name="connsiteX3" fmla="*/ 1502229 w 2664823"/>
                  <a:gd name="connsiteY3" fmla="*/ 1580605 h 1828800"/>
                  <a:gd name="connsiteX4" fmla="*/ 2050869 w 2664823"/>
                  <a:gd name="connsiteY4" fmla="*/ 1214845 h 1828800"/>
                  <a:gd name="connsiteX5" fmla="*/ 2534194 w 2664823"/>
                  <a:gd name="connsiteY5" fmla="*/ 404948 h 1828800"/>
                  <a:gd name="connsiteX6" fmla="*/ 2664823 w 2664823"/>
                  <a:gd name="connsiteY6"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823" h="1828800">
                    <a:moveTo>
                      <a:pt x="0" y="1828800"/>
                    </a:moveTo>
                    <a:lnTo>
                      <a:pt x="535577" y="1789611"/>
                    </a:lnTo>
                    <a:cubicBezTo>
                      <a:pt x="696685" y="1774371"/>
                      <a:pt x="805542" y="1772194"/>
                      <a:pt x="966651" y="1737360"/>
                    </a:cubicBezTo>
                    <a:cubicBezTo>
                      <a:pt x="1127760" y="1702526"/>
                      <a:pt x="1321526" y="1667691"/>
                      <a:pt x="1502229" y="1580605"/>
                    </a:cubicBezTo>
                    <a:cubicBezTo>
                      <a:pt x="1682932" y="1493519"/>
                      <a:pt x="1878875" y="1410788"/>
                      <a:pt x="2050869" y="1214845"/>
                    </a:cubicBezTo>
                    <a:cubicBezTo>
                      <a:pt x="2222863" y="1018902"/>
                      <a:pt x="2431868" y="607422"/>
                      <a:pt x="2534194" y="404948"/>
                    </a:cubicBezTo>
                    <a:cubicBezTo>
                      <a:pt x="2636520" y="202474"/>
                      <a:pt x="2664823" y="0"/>
                      <a:pt x="2664823" y="0"/>
                    </a:cubicBezTo>
                  </a:path>
                </a:pathLst>
              </a:custGeom>
              <a:noFill/>
              <a:ln w="6350">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4" name="Group 83"/>
              <p:cNvGrpSpPr/>
              <p:nvPr/>
            </p:nvGrpSpPr>
            <p:grpSpPr>
              <a:xfrm>
                <a:off x="5105888" y="3991479"/>
                <a:ext cx="2876104" cy="2074182"/>
                <a:chOff x="3160505" y="3939725"/>
                <a:chExt cx="2876104" cy="2074182"/>
              </a:xfrm>
            </p:grpSpPr>
            <p:sp>
              <p:nvSpPr>
                <p:cNvPr id="85" name="Freeform 84"/>
                <p:cNvSpPr/>
                <p:nvPr/>
              </p:nvSpPr>
              <p:spPr>
                <a:xfrm>
                  <a:off x="3201042" y="3953165"/>
                  <a:ext cx="2602913" cy="1906806"/>
                </a:xfrm>
                <a:custGeom>
                  <a:avLst/>
                  <a:gdLst>
                    <a:gd name="connsiteX0" fmla="*/ 0 w 2664823"/>
                    <a:gd name="connsiteY0" fmla="*/ 1828800 h 1828800"/>
                    <a:gd name="connsiteX1" fmla="*/ 535577 w 2664823"/>
                    <a:gd name="connsiteY1" fmla="*/ 1789611 h 1828800"/>
                    <a:gd name="connsiteX2" fmla="*/ 966651 w 2664823"/>
                    <a:gd name="connsiteY2" fmla="*/ 1737360 h 1828800"/>
                    <a:gd name="connsiteX3" fmla="*/ 1502229 w 2664823"/>
                    <a:gd name="connsiteY3" fmla="*/ 1580605 h 1828800"/>
                    <a:gd name="connsiteX4" fmla="*/ 2050869 w 2664823"/>
                    <a:gd name="connsiteY4" fmla="*/ 1214845 h 1828800"/>
                    <a:gd name="connsiteX5" fmla="*/ 2534194 w 2664823"/>
                    <a:gd name="connsiteY5" fmla="*/ 404948 h 1828800"/>
                    <a:gd name="connsiteX6" fmla="*/ 2664823 w 2664823"/>
                    <a:gd name="connsiteY6"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823" h="1828800">
                      <a:moveTo>
                        <a:pt x="0" y="1828800"/>
                      </a:moveTo>
                      <a:lnTo>
                        <a:pt x="535577" y="1789611"/>
                      </a:lnTo>
                      <a:cubicBezTo>
                        <a:pt x="696685" y="1774371"/>
                        <a:pt x="805542" y="1772194"/>
                        <a:pt x="966651" y="1737360"/>
                      </a:cubicBezTo>
                      <a:cubicBezTo>
                        <a:pt x="1127760" y="1702526"/>
                        <a:pt x="1321526" y="1667691"/>
                        <a:pt x="1502229" y="1580605"/>
                      </a:cubicBezTo>
                      <a:cubicBezTo>
                        <a:pt x="1682932" y="1493519"/>
                        <a:pt x="1878875" y="1410788"/>
                        <a:pt x="2050869" y="1214845"/>
                      </a:cubicBezTo>
                      <a:cubicBezTo>
                        <a:pt x="2222863" y="1018902"/>
                        <a:pt x="2431868" y="607422"/>
                        <a:pt x="2534194" y="404948"/>
                      </a:cubicBezTo>
                      <a:cubicBezTo>
                        <a:pt x="2636520" y="202474"/>
                        <a:pt x="2664823" y="0"/>
                        <a:pt x="2664823" y="0"/>
                      </a:cubicBezTo>
                    </a:path>
                  </a:pathLst>
                </a:custGeom>
                <a:noFill/>
                <a:ln w="6350">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Freeform 85"/>
                <p:cNvSpPr/>
                <p:nvPr/>
              </p:nvSpPr>
              <p:spPr>
                <a:xfrm>
                  <a:off x="3182976" y="3959490"/>
                  <a:ext cx="2377440" cy="1999454"/>
                </a:xfrm>
                <a:custGeom>
                  <a:avLst/>
                  <a:gdLst>
                    <a:gd name="connsiteX0" fmla="*/ 0 w 2377440"/>
                    <a:gd name="connsiteY0" fmla="*/ 1998617 h 1999454"/>
                    <a:gd name="connsiteX1" fmla="*/ 418011 w 2377440"/>
                    <a:gd name="connsiteY1" fmla="*/ 1946365 h 1999454"/>
                    <a:gd name="connsiteX2" fmla="*/ 1175657 w 2377440"/>
                    <a:gd name="connsiteY2" fmla="*/ 1658983 h 1999454"/>
                    <a:gd name="connsiteX3" fmla="*/ 1959428 w 2377440"/>
                    <a:gd name="connsiteY3" fmla="*/ 1214845 h 1999454"/>
                    <a:gd name="connsiteX4" fmla="*/ 2377440 w 2377440"/>
                    <a:gd name="connsiteY4" fmla="*/ 0 h 1999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440" h="1999454">
                      <a:moveTo>
                        <a:pt x="0" y="1998617"/>
                      </a:moveTo>
                      <a:cubicBezTo>
                        <a:pt x="111034" y="2000794"/>
                        <a:pt x="222068" y="2002971"/>
                        <a:pt x="418011" y="1946365"/>
                      </a:cubicBezTo>
                      <a:cubicBezTo>
                        <a:pt x="613954" y="1889759"/>
                        <a:pt x="918754" y="1780903"/>
                        <a:pt x="1175657" y="1658983"/>
                      </a:cubicBezTo>
                      <a:cubicBezTo>
                        <a:pt x="1432560" y="1537063"/>
                        <a:pt x="1759131" y="1491342"/>
                        <a:pt x="1959428" y="1214845"/>
                      </a:cubicBezTo>
                      <a:cubicBezTo>
                        <a:pt x="2159725" y="938348"/>
                        <a:pt x="2377440" y="0"/>
                        <a:pt x="2377440"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Freeform 86"/>
                <p:cNvSpPr/>
                <p:nvPr/>
              </p:nvSpPr>
              <p:spPr>
                <a:xfrm>
                  <a:off x="3229174" y="3939954"/>
                  <a:ext cx="2807435" cy="1948406"/>
                </a:xfrm>
                <a:custGeom>
                  <a:avLst/>
                  <a:gdLst>
                    <a:gd name="connsiteX0" fmla="*/ 0 w 2377440"/>
                    <a:gd name="connsiteY0" fmla="*/ 1998617 h 1999454"/>
                    <a:gd name="connsiteX1" fmla="*/ 418011 w 2377440"/>
                    <a:gd name="connsiteY1" fmla="*/ 1946365 h 1999454"/>
                    <a:gd name="connsiteX2" fmla="*/ 1175657 w 2377440"/>
                    <a:gd name="connsiteY2" fmla="*/ 1658983 h 1999454"/>
                    <a:gd name="connsiteX3" fmla="*/ 1959428 w 2377440"/>
                    <a:gd name="connsiteY3" fmla="*/ 1214845 h 1999454"/>
                    <a:gd name="connsiteX4" fmla="*/ 2377440 w 2377440"/>
                    <a:gd name="connsiteY4" fmla="*/ 0 h 1999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440" h="1999454">
                      <a:moveTo>
                        <a:pt x="0" y="1998617"/>
                      </a:moveTo>
                      <a:cubicBezTo>
                        <a:pt x="111034" y="2000794"/>
                        <a:pt x="222068" y="2002971"/>
                        <a:pt x="418011" y="1946365"/>
                      </a:cubicBezTo>
                      <a:cubicBezTo>
                        <a:pt x="613954" y="1889759"/>
                        <a:pt x="918754" y="1780903"/>
                        <a:pt x="1175657" y="1658983"/>
                      </a:cubicBezTo>
                      <a:cubicBezTo>
                        <a:pt x="1432560" y="1537063"/>
                        <a:pt x="1759131" y="1491342"/>
                        <a:pt x="1959428" y="1214845"/>
                      </a:cubicBezTo>
                      <a:cubicBezTo>
                        <a:pt x="2159725" y="938348"/>
                        <a:pt x="2377440" y="0"/>
                        <a:pt x="2377440"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Freeform 87"/>
                <p:cNvSpPr/>
                <p:nvPr/>
              </p:nvSpPr>
              <p:spPr>
                <a:xfrm>
                  <a:off x="3160505" y="3939725"/>
                  <a:ext cx="2422381" cy="2074182"/>
                </a:xfrm>
                <a:custGeom>
                  <a:avLst/>
                  <a:gdLst>
                    <a:gd name="connsiteX0" fmla="*/ 0 w 2377440"/>
                    <a:gd name="connsiteY0" fmla="*/ 1998617 h 1999454"/>
                    <a:gd name="connsiteX1" fmla="*/ 418011 w 2377440"/>
                    <a:gd name="connsiteY1" fmla="*/ 1946365 h 1999454"/>
                    <a:gd name="connsiteX2" fmla="*/ 1175657 w 2377440"/>
                    <a:gd name="connsiteY2" fmla="*/ 1658983 h 1999454"/>
                    <a:gd name="connsiteX3" fmla="*/ 1959428 w 2377440"/>
                    <a:gd name="connsiteY3" fmla="*/ 1214845 h 1999454"/>
                    <a:gd name="connsiteX4" fmla="*/ 2377440 w 2377440"/>
                    <a:gd name="connsiteY4" fmla="*/ 0 h 1999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440" h="1999454">
                      <a:moveTo>
                        <a:pt x="0" y="1998617"/>
                      </a:moveTo>
                      <a:cubicBezTo>
                        <a:pt x="111034" y="2000794"/>
                        <a:pt x="222068" y="2002971"/>
                        <a:pt x="418011" y="1946365"/>
                      </a:cubicBezTo>
                      <a:cubicBezTo>
                        <a:pt x="613954" y="1889759"/>
                        <a:pt x="918754" y="1780903"/>
                        <a:pt x="1175657" y="1658983"/>
                      </a:cubicBezTo>
                      <a:cubicBezTo>
                        <a:pt x="1432560" y="1537063"/>
                        <a:pt x="1759131" y="1491342"/>
                        <a:pt x="1959428" y="1214845"/>
                      </a:cubicBezTo>
                      <a:cubicBezTo>
                        <a:pt x="2159725" y="938348"/>
                        <a:pt x="2377440" y="0"/>
                        <a:pt x="2377440"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89" name="Freeform 88"/>
            <p:cNvSpPr/>
            <p:nvPr/>
          </p:nvSpPr>
          <p:spPr>
            <a:xfrm>
              <a:off x="5664966" y="3706805"/>
              <a:ext cx="3178588" cy="1949412"/>
            </a:xfrm>
            <a:custGeom>
              <a:avLst/>
              <a:gdLst>
                <a:gd name="connsiteX0" fmla="*/ 0 w 3135086"/>
                <a:gd name="connsiteY0" fmla="*/ 1854926 h 1854926"/>
                <a:gd name="connsiteX1" fmla="*/ 875211 w 3135086"/>
                <a:gd name="connsiteY1" fmla="*/ 1763486 h 1854926"/>
                <a:gd name="connsiteX2" fmla="*/ 2037806 w 3135086"/>
                <a:gd name="connsiteY2" fmla="*/ 1410789 h 1854926"/>
                <a:gd name="connsiteX3" fmla="*/ 2808514 w 3135086"/>
                <a:gd name="connsiteY3" fmla="*/ 966651 h 1854926"/>
                <a:gd name="connsiteX4" fmla="*/ 3135086 w 3135086"/>
                <a:gd name="connsiteY4" fmla="*/ 0 h 1854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086" h="1854926">
                  <a:moveTo>
                    <a:pt x="0" y="1854926"/>
                  </a:moveTo>
                  <a:cubicBezTo>
                    <a:pt x="267788" y="1846217"/>
                    <a:pt x="535577" y="1837509"/>
                    <a:pt x="875211" y="1763486"/>
                  </a:cubicBezTo>
                  <a:cubicBezTo>
                    <a:pt x="1214845" y="1689463"/>
                    <a:pt x="1715589" y="1543595"/>
                    <a:pt x="2037806" y="1410789"/>
                  </a:cubicBezTo>
                  <a:cubicBezTo>
                    <a:pt x="2360023" y="1277983"/>
                    <a:pt x="2625634" y="1201783"/>
                    <a:pt x="2808514" y="966651"/>
                  </a:cubicBezTo>
                  <a:cubicBezTo>
                    <a:pt x="2991394" y="731519"/>
                    <a:pt x="3135086" y="0"/>
                    <a:pt x="3135086"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Freeform 89"/>
            <p:cNvSpPr/>
            <p:nvPr/>
          </p:nvSpPr>
          <p:spPr>
            <a:xfrm>
              <a:off x="5678028" y="3719868"/>
              <a:ext cx="2246811" cy="1933303"/>
            </a:xfrm>
            <a:custGeom>
              <a:avLst/>
              <a:gdLst>
                <a:gd name="connsiteX0" fmla="*/ 0 w 2220686"/>
                <a:gd name="connsiteY0" fmla="*/ 1894114 h 1894114"/>
                <a:gd name="connsiteX1" fmla="*/ 1280160 w 2220686"/>
                <a:gd name="connsiteY1" fmla="*/ 1685108 h 1894114"/>
                <a:gd name="connsiteX2" fmla="*/ 1985554 w 2220686"/>
                <a:gd name="connsiteY2" fmla="*/ 1123406 h 1894114"/>
                <a:gd name="connsiteX3" fmla="*/ 2116183 w 2220686"/>
                <a:gd name="connsiteY3" fmla="*/ 574766 h 1894114"/>
                <a:gd name="connsiteX4" fmla="*/ 2220686 w 2220686"/>
                <a:gd name="connsiteY4" fmla="*/ 0 h 1894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6" h="1894114">
                  <a:moveTo>
                    <a:pt x="0" y="1894114"/>
                  </a:moveTo>
                  <a:cubicBezTo>
                    <a:pt x="474617" y="1853836"/>
                    <a:pt x="949234" y="1813559"/>
                    <a:pt x="1280160" y="1685108"/>
                  </a:cubicBezTo>
                  <a:cubicBezTo>
                    <a:pt x="1611086" y="1556657"/>
                    <a:pt x="1846217" y="1308463"/>
                    <a:pt x="1985554" y="1123406"/>
                  </a:cubicBezTo>
                  <a:cubicBezTo>
                    <a:pt x="2124891" y="938349"/>
                    <a:pt x="2076994" y="762000"/>
                    <a:pt x="2116183" y="574766"/>
                  </a:cubicBezTo>
                  <a:cubicBezTo>
                    <a:pt x="2155372" y="387532"/>
                    <a:pt x="2220686" y="0"/>
                    <a:pt x="2220686"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Freeform 90"/>
            <p:cNvSpPr/>
            <p:nvPr/>
          </p:nvSpPr>
          <p:spPr>
            <a:xfrm>
              <a:off x="5678029" y="3732931"/>
              <a:ext cx="3030583" cy="1789612"/>
            </a:xfrm>
            <a:custGeom>
              <a:avLst/>
              <a:gdLst>
                <a:gd name="connsiteX0" fmla="*/ 0 w 3030583"/>
                <a:gd name="connsiteY0" fmla="*/ 1789612 h 1789612"/>
                <a:gd name="connsiteX1" fmla="*/ 692331 w 3030583"/>
                <a:gd name="connsiteY1" fmla="*/ 1724297 h 1789612"/>
                <a:gd name="connsiteX2" fmla="*/ 1645920 w 3030583"/>
                <a:gd name="connsiteY2" fmla="*/ 1502229 h 1789612"/>
                <a:gd name="connsiteX3" fmla="*/ 2586446 w 3030583"/>
                <a:gd name="connsiteY3" fmla="*/ 1071154 h 1789612"/>
                <a:gd name="connsiteX4" fmla="*/ 3030583 w 3030583"/>
                <a:gd name="connsiteY4" fmla="*/ 0 h 1789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0583" h="1789612">
                  <a:moveTo>
                    <a:pt x="0" y="1789612"/>
                  </a:moveTo>
                  <a:cubicBezTo>
                    <a:pt x="209005" y="1780903"/>
                    <a:pt x="418011" y="1772194"/>
                    <a:pt x="692331" y="1724297"/>
                  </a:cubicBezTo>
                  <a:cubicBezTo>
                    <a:pt x="966651" y="1676400"/>
                    <a:pt x="1330234" y="1611086"/>
                    <a:pt x="1645920" y="1502229"/>
                  </a:cubicBezTo>
                  <a:cubicBezTo>
                    <a:pt x="1961606" y="1393372"/>
                    <a:pt x="2355669" y="1321525"/>
                    <a:pt x="2586446" y="1071154"/>
                  </a:cubicBezTo>
                  <a:cubicBezTo>
                    <a:pt x="2817223" y="820783"/>
                    <a:pt x="2923903" y="410391"/>
                    <a:pt x="3030583"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Freeform 91"/>
            <p:cNvSpPr/>
            <p:nvPr/>
          </p:nvSpPr>
          <p:spPr>
            <a:xfrm>
              <a:off x="5678029" y="3759057"/>
              <a:ext cx="2116183" cy="1934528"/>
            </a:xfrm>
            <a:custGeom>
              <a:avLst/>
              <a:gdLst>
                <a:gd name="connsiteX0" fmla="*/ 0 w 2116183"/>
                <a:gd name="connsiteY0" fmla="*/ 1894114 h 1934528"/>
                <a:gd name="connsiteX1" fmla="*/ 875211 w 2116183"/>
                <a:gd name="connsiteY1" fmla="*/ 1854926 h 1934528"/>
                <a:gd name="connsiteX2" fmla="*/ 1841863 w 2116183"/>
                <a:gd name="connsiteY2" fmla="*/ 1175657 h 1934528"/>
                <a:gd name="connsiteX3" fmla="*/ 2116183 w 2116183"/>
                <a:gd name="connsiteY3" fmla="*/ 0 h 1934528"/>
              </a:gdLst>
              <a:ahLst/>
              <a:cxnLst>
                <a:cxn ang="0">
                  <a:pos x="connsiteX0" y="connsiteY0"/>
                </a:cxn>
                <a:cxn ang="0">
                  <a:pos x="connsiteX1" y="connsiteY1"/>
                </a:cxn>
                <a:cxn ang="0">
                  <a:pos x="connsiteX2" y="connsiteY2"/>
                </a:cxn>
                <a:cxn ang="0">
                  <a:pos x="connsiteX3" y="connsiteY3"/>
                </a:cxn>
              </a:cxnLst>
              <a:rect l="l" t="t" r="r" b="b"/>
              <a:pathLst>
                <a:path w="2116183" h="1934528">
                  <a:moveTo>
                    <a:pt x="0" y="1894114"/>
                  </a:moveTo>
                  <a:cubicBezTo>
                    <a:pt x="284117" y="1934391"/>
                    <a:pt x="568234" y="1974669"/>
                    <a:pt x="875211" y="1854926"/>
                  </a:cubicBezTo>
                  <a:cubicBezTo>
                    <a:pt x="1182188" y="1735183"/>
                    <a:pt x="1635034" y="1484811"/>
                    <a:pt x="1841863" y="1175657"/>
                  </a:cubicBezTo>
                  <a:cubicBezTo>
                    <a:pt x="2048692" y="866503"/>
                    <a:pt x="2116183" y="0"/>
                    <a:pt x="2116183"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Freeform 92"/>
            <p:cNvSpPr/>
            <p:nvPr/>
          </p:nvSpPr>
          <p:spPr>
            <a:xfrm>
              <a:off x="5664966" y="3759057"/>
              <a:ext cx="2560320" cy="1946366"/>
            </a:xfrm>
            <a:custGeom>
              <a:avLst/>
              <a:gdLst>
                <a:gd name="connsiteX0" fmla="*/ 0 w 2560320"/>
                <a:gd name="connsiteY0" fmla="*/ 1946366 h 1946366"/>
                <a:gd name="connsiteX1" fmla="*/ 731520 w 2560320"/>
                <a:gd name="connsiteY1" fmla="*/ 1907177 h 1946366"/>
                <a:gd name="connsiteX2" fmla="*/ 1737360 w 2560320"/>
                <a:gd name="connsiteY2" fmla="*/ 1567543 h 1946366"/>
                <a:gd name="connsiteX3" fmla="*/ 2220686 w 2560320"/>
                <a:gd name="connsiteY3" fmla="*/ 1058091 h 1946366"/>
                <a:gd name="connsiteX4" fmla="*/ 2560320 w 2560320"/>
                <a:gd name="connsiteY4" fmla="*/ 0 h 1946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320" h="1946366">
                  <a:moveTo>
                    <a:pt x="0" y="1946366"/>
                  </a:moveTo>
                  <a:lnTo>
                    <a:pt x="731520" y="1907177"/>
                  </a:lnTo>
                  <a:cubicBezTo>
                    <a:pt x="1021080" y="1844040"/>
                    <a:pt x="1489166" y="1709057"/>
                    <a:pt x="1737360" y="1567543"/>
                  </a:cubicBezTo>
                  <a:cubicBezTo>
                    <a:pt x="1985554" y="1426029"/>
                    <a:pt x="2083526" y="1319348"/>
                    <a:pt x="2220686" y="1058091"/>
                  </a:cubicBezTo>
                  <a:cubicBezTo>
                    <a:pt x="2357846" y="796834"/>
                    <a:pt x="2560320" y="0"/>
                    <a:pt x="2560320"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Freeform 93"/>
            <p:cNvSpPr/>
            <p:nvPr/>
          </p:nvSpPr>
          <p:spPr>
            <a:xfrm>
              <a:off x="5652813" y="3682432"/>
              <a:ext cx="3304903" cy="1867989"/>
            </a:xfrm>
            <a:custGeom>
              <a:avLst/>
              <a:gdLst>
                <a:gd name="connsiteX0" fmla="*/ 0 w 3278777"/>
                <a:gd name="connsiteY0" fmla="*/ 1815737 h 1815737"/>
                <a:gd name="connsiteX1" fmla="*/ 1645920 w 3278777"/>
                <a:gd name="connsiteY1" fmla="*/ 1632857 h 1815737"/>
                <a:gd name="connsiteX2" fmla="*/ 2508068 w 3278777"/>
                <a:gd name="connsiteY2" fmla="*/ 1358537 h 1815737"/>
                <a:gd name="connsiteX3" fmla="*/ 3030583 w 3278777"/>
                <a:gd name="connsiteY3" fmla="*/ 862149 h 1815737"/>
                <a:gd name="connsiteX4" fmla="*/ 3278777 w 3278777"/>
                <a:gd name="connsiteY4" fmla="*/ 0 h 1815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777" h="1815737">
                  <a:moveTo>
                    <a:pt x="0" y="1815737"/>
                  </a:moveTo>
                  <a:cubicBezTo>
                    <a:pt x="613954" y="1762397"/>
                    <a:pt x="1227909" y="1709057"/>
                    <a:pt x="1645920" y="1632857"/>
                  </a:cubicBezTo>
                  <a:cubicBezTo>
                    <a:pt x="2063931" y="1556657"/>
                    <a:pt x="2277291" y="1486988"/>
                    <a:pt x="2508068" y="1358537"/>
                  </a:cubicBezTo>
                  <a:cubicBezTo>
                    <a:pt x="2738845" y="1230086"/>
                    <a:pt x="2902131" y="1088572"/>
                    <a:pt x="3030583" y="862149"/>
                  </a:cubicBezTo>
                  <a:cubicBezTo>
                    <a:pt x="3159035" y="635726"/>
                    <a:pt x="3278777" y="0"/>
                    <a:pt x="3278777"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Freeform 94"/>
            <p:cNvSpPr/>
            <p:nvPr/>
          </p:nvSpPr>
          <p:spPr>
            <a:xfrm>
              <a:off x="5690130" y="3770783"/>
              <a:ext cx="2730137" cy="1711234"/>
            </a:xfrm>
            <a:custGeom>
              <a:avLst/>
              <a:gdLst>
                <a:gd name="connsiteX0" fmla="*/ 0 w 2730137"/>
                <a:gd name="connsiteY0" fmla="*/ 1711234 h 1711234"/>
                <a:gd name="connsiteX1" fmla="*/ 953589 w 2730137"/>
                <a:gd name="connsiteY1" fmla="*/ 1645920 h 1711234"/>
                <a:gd name="connsiteX2" fmla="*/ 1502229 w 2730137"/>
                <a:gd name="connsiteY2" fmla="*/ 1410788 h 1711234"/>
                <a:gd name="connsiteX3" fmla="*/ 2155371 w 2730137"/>
                <a:gd name="connsiteY3" fmla="*/ 888274 h 1711234"/>
                <a:gd name="connsiteX4" fmla="*/ 2730137 w 2730137"/>
                <a:gd name="connsiteY4" fmla="*/ 0 h 1711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137" h="1711234">
                  <a:moveTo>
                    <a:pt x="0" y="1711234"/>
                  </a:moveTo>
                  <a:cubicBezTo>
                    <a:pt x="351609" y="1703614"/>
                    <a:pt x="703218" y="1695994"/>
                    <a:pt x="953589" y="1645920"/>
                  </a:cubicBezTo>
                  <a:cubicBezTo>
                    <a:pt x="1203960" y="1595846"/>
                    <a:pt x="1301932" y="1537062"/>
                    <a:pt x="1502229" y="1410788"/>
                  </a:cubicBezTo>
                  <a:cubicBezTo>
                    <a:pt x="1702526" y="1284514"/>
                    <a:pt x="1950720" y="1123405"/>
                    <a:pt x="2155371" y="888274"/>
                  </a:cubicBezTo>
                  <a:cubicBezTo>
                    <a:pt x="2360022" y="653143"/>
                    <a:pt x="2730137" y="0"/>
                    <a:pt x="2730137"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Freeform 95"/>
            <p:cNvSpPr/>
            <p:nvPr/>
          </p:nvSpPr>
          <p:spPr>
            <a:xfrm>
              <a:off x="5703193" y="3770783"/>
              <a:ext cx="2116183" cy="1934528"/>
            </a:xfrm>
            <a:custGeom>
              <a:avLst/>
              <a:gdLst>
                <a:gd name="connsiteX0" fmla="*/ 0 w 2116183"/>
                <a:gd name="connsiteY0" fmla="*/ 1894114 h 1934528"/>
                <a:gd name="connsiteX1" fmla="*/ 875211 w 2116183"/>
                <a:gd name="connsiteY1" fmla="*/ 1854926 h 1934528"/>
                <a:gd name="connsiteX2" fmla="*/ 1841863 w 2116183"/>
                <a:gd name="connsiteY2" fmla="*/ 1175657 h 1934528"/>
                <a:gd name="connsiteX3" fmla="*/ 2116183 w 2116183"/>
                <a:gd name="connsiteY3" fmla="*/ 0 h 1934528"/>
              </a:gdLst>
              <a:ahLst/>
              <a:cxnLst>
                <a:cxn ang="0">
                  <a:pos x="connsiteX0" y="connsiteY0"/>
                </a:cxn>
                <a:cxn ang="0">
                  <a:pos x="connsiteX1" y="connsiteY1"/>
                </a:cxn>
                <a:cxn ang="0">
                  <a:pos x="connsiteX2" y="connsiteY2"/>
                </a:cxn>
                <a:cxn ang="0">
                  <a:pos x="connsiteX3" y="connsiteY3"/>
                </a:cxn>
              </a:cxnLst>
              <a:rect l="l" t="t" r="r" b="b"/>
              <a:pathLst>
                <a:path w="2116183" h="1934528">
                  <a:moveTo>
                    <a:pt x="0" y="1894114"/>
                  </a:moveTo>
                  <a:cubicBezTo>
                    <a:pt x="284117" y="1934391"/>
                    <a:pt x="568234" y="1974669"/>
                    <a:pt x="875211" y="1854926"/>
                  </a:cubicBezTo>
                  <a:cubicBezTo>
                    <a:pt x="1182188" y="1735183"/>
                    <a:pt x="1635034" y="1484811"/>
                    <a:pt x="1841863" y="1175657"/>
                  </a:cubicBezTo>
                  <a:cubicBezTo>
                    <a:pt x="2048692" y="866503"/>
                    <a:pt x="2116183" y="0"/>
                    <a:pt x="2116183"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Freeform 96"/>
            <p:cNvSpPr/>
            <p:nvPr/>
          </p:nvSpPr>
          <p:spPr>
            <a:xfrm>
              <a:off x="5677179" y="3847668"/>
              <a:ext cx="2578548" cy="1586481"/>
            </a:xfrm>
            <a:custGeom>
              <a:avLst/>
              <a:gdLst>
                <a:gd name="connsiteX0" fmla="*/ 0 w 2730137"/>
                <a:gd name="connsiteY0" fmla="*/ 1711234 h 1711234"/>
                <a:gd name="connsiteX1" fmla="*/ 953589 w 2730137"/>
                <a:gd name="connsiteY1" fmla="*/ 1645920 h 1711234"/>
                <a:gd name="connsiteX2" fmla="*/ 1502229 w 2730137"/>
                <a:gd name="connsiteY2" fmla="*/ 1410788 h 1711234"/>
                <a:gd name="connsiteX3" fmla="*/ 2155371 w 2730137"/>
                <a:gd name="connsiteY3" fmla="*/ 888274 h 1711234"/>
                <a:gd name="connsiteX4" fmla="*/ 2730137 w 2730137"/>
                <a:gd name="connsiteY4" fmla="*/ 0 h 1711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137" h="1711234">
                  <a:moveTo>
                    <a:pt x="0" y="1711234"/>
                  </a:moveTo>
                  <a:cubicBezTo>
                    <a:pt x="351609" y="1703614"/>
                    <a:pt x="703218" y="1695994"/>
                    <a:pt x="953589" y="1645920"/>
                  </a:cubicBezTo>
                  <a:cubicBezTo>
                    <a:pt x="1203960" y="1595846"/>
                    <a:pt x="1301932" y="1537062"/>
                    <a:pt x="1502229" y="1410788"/>
                  </a:cubicBezTo>
                  <a:cubicBezTo>
                    <a:pt x="1702526" y="1284514"/>
                    <a:pt x="1950720" y="1123405"/>
                    <a:pt x="2155371" y="888274"/>
                  </a:cubicBezTo>
                  <a:cubicBezTo>
                    <a:pt x="2360022" y="653143"/>
                    <a:pt x="2730137" y="0"/>
                    <a:pt x="2730137"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Freeform 97"/>
            <p:cNvSpPr/>
            <p:nvPr/>
          </p:nvSpPr>
          <p:spPr>
            <a:xfrm>
              <a:off x="5669280" y="3866606"/>
              <a:ext cx="3304903" cy="1754748"/>
            </a:xfrm>
            <a:custGeom>
              <a:avLst/>
              <a:gdLst>
                <a:gd name="connsiteX0" fmla="*/ 0 w 2730137"/>
                <a:gd name="connsiteY0" fmla="*/ 1711234 h 1711234"/>
                <a:gd name="connsiteX1" fmla="*/ 953589 w 2730137"/>
                <a:gd name="connsiteY1" fmla="*/ 1645920 h 1711234"/>
                <a:gd name="connsiteX2" fmla="*/ 1502229 w 2730137"/>
                <a:gd name="connsiteY2" fmla="*/ 1410788 h 1711234"/>
                <a:gd name="connsiteX3" fmla="*/ 2155371 w 2730137"/>
                <a:gd name="connsiteY3" fmla="*/ 888274 h 1711234"/>
                <a:gd name="connsiteX4" fmla="*/ 2730137 w 2730137"/>
                <a:gd name="connsiteY4" fmla="*/ 0 h 1711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137" h="1711234">
                  <a:moveTo>
                    <a:pt x="0" y="1711234"/>
                  </a:moveTo>
                  <a:cubicBezTo>
                    <a:pt x="351609" y="1703614"/>
                    <a:pt x="703218" y="1695994"/>
                    <a:pt x="953589" y="1645920"/>
                  </a:cubicBezTo>
                  <a:cubicBezTo>
                    <a:pt x="1203960" y="1595846"/>
                    <a:pt x="1301932" y="1537062"/>
                    <a:pt x="1502229" y="1410788"/>
                  </a:cubicBezTo>
                  <a:cubicBezTo>
                    <a:pt x="1702526" y="1284514"/>
                    <a:pt x="1950720" y="1123405"/>
                    <a:pt x="2155371" y="888274"/>
                  </a:cubicBezTo>
                  <a:cubicBezTo>
                    <a:pt x="2360022" y="653143"/>
                    <a:pt x="2730137" y="0"/>
                    <a:pt x="2730137" y="0"/>
                  </a:cubicBezTo>
                </a:path>
              </a:pathLst>
            </a:cu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fontScale="90000"/>
          </a:bodyPr>
          <a:lstStyle/>
          <a:p>
            <a:r>
              <a:rPr lang="en-US" dirty="0"/>
              <a:t>Motivation</a:t>
            </a:r>
          </a:p>
        </p:txBody>
      </p:sp>
      <p:sp>
        <p:nvSpPr>
          <p:cNvPr id="3" name="Slide Number Placeholder 2"/>
          <p:cNvSpPr>
            <a:spLocks noGrp="1"/>
          </p:cNvSpPr>
          <p:nvPr>
            <p:ph type="sldNum" sz="quarter" idx="4"/>
          </p:nvPr>
        </p:nvSpPr>
        <p:spPr/>
        <p:txBody>
          <a:bodyPr/>
          <a:lstStyle/>
          <a:p>
            <a:fld id="{3936B88E-EF68-EA45-81C9-E52047EC76EC}" type="slidenum">
              <a:rPr lang="en-US" smtClean="0"/>
              <a:t>2</a:t>
            </a:fld>
            <a:endParaRPr lang="en-US" dirty="0"/>
          </a:p>
        </p:txBody>
      </p:sp>
      <p:pic>
        <p:nvPicPr>
          <p:cNvPr id="32" name="Picture 31"/>
          <p:cNvPicPr>
            <a:picLocks noChangeAspect="1"/>
          </p:cNvPicPr>
          <p:nvPr/>
        </p:nvPicPr>
        <p:blipFill>
          <a:blip r:embed="rId3"/>
          <a:stretch>
            <a:fillRect/>
          </a:stretch>
        </p:blipFill>
        <p:spPr>
          <a:xfrm flipH="1">
            <a:off x="140062" y="3233270"/>
            <a:ext cx="2690167" cy="1499846"/>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54" y="2876369"/>
            <a:ext cx="1273542" cy="1017263"/>
          </a:xfrm>
          <a:prstGeom prst="rect">
            <a:avLst/>
          </a:prstGeom>
          <a:ln w="28575">
            <a:solidFill>
              <a:srgbClr val="FF0000"/>
            </a:solidFill>
          </a:ln>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5690" y="3472412"/>
            <a:ext cx="1201385" cy="1123981"/>
          </a:xfrm>
          <a:prstGeom prst="rect">
            <a:avLst/>
          </a:prstGeom>
          <a:ln w="28575">
            <a:solidFill>
              <a:srgbClr val="FF0000"/>
            </a:solidFill>
          </a:ln>
        </p:spPr>
      </p:pic>
      <p:grpSp>
        <p:nvGrpSpPr>
          <p:cNvPr id="59" name="Group 58"/>
          <p:cNvGrpSpPr/>
          <p:nvPr/>
        </p:nvGrpSpPr>
        <p:grpSpPr>
          <a:xfrm>
            <a:off x="3211635" y="2573910"/>
            <a:ext cx="3862142" cy="2885073"/>
            <a:chOff x="3625630" y="1872416"/>
            <a:chExt cx="3862142" cy="2885073"/>
          </a:xfrm>
        </p:grpSpPr>
        <p:grpSp>
          <p:nvGrpSpPr>
            <p:cNvPr id="44" name="Group 43"/>
            <p:cNvGrpSpPr/>
            <p:nvPr/>
          </p:nvGrpSpPr>
          <p:grpSpPr>
            <a:xfrm>
              <a:off x="4013052" y="1872416"/>
              <a:ext cx="3474720" cy="2517948"/>
              <a:chOff x="4117554" y="1884235"/>
              <a:chExt cx="3474720" cy="2517948"/>
            </a:xfrm>
          </p:grpSpPr>
          <p:cxnSp>
            <p:nvCxnSpPr>
              <p:cNvPr id="37" name="Straight Arrow Connector 36"/>
              <p:cNvCxnSpPr/>
              <p:nvPr/>
            </p:nvCxnSpPr>
            <p:spPr>
              <a:xfrm flipV="1">
                <a:off x="4130617" y="1884235"/>
                <a:ext cx="0" cy="2514600"/>
              </a:xfrm>
              <a:prstGeom prst="straightConnector1">
                <a:avLst/>
              </a:prstGeom>
              <a:ln>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4117554" y="4402183"/>
                <a:ext cx="3474720" cy="0"/>
              </a:xfrm>
              <a:prstGeom prst="straightConnector1">
                <a:avLst/>
              </a:prstGeom>
              <a:ln>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3625630" y="2535202"/>
              <a:ext cx="2366821" cy="2222287"/>
              <a:chOff x="3116177" y="2548265"/>
              <a:chExt cx="2366821" cy="2222287"/>
            </a:xfrm>
          </p:grpSpPr>
          <p:sp>
            <p:nvSpPr>
              <p:cNvPr id="45" name="TextBox 44"/>
              <p:cNvSpPr txBox="1"/>
              <p:nvPr/>
            </p:nvSpPr>
            <p:spPr>
              <a:xfrm rot="16200000">
                <a:off x="2516013" y="3148429"/>
                <a:ext cx="1569660" cy="369332"/>
              </a:xfrm>
              <a:prstGeom prst="rect">
                <a:avLst/>
              </a:prstGeom>
              <a:noFill/>
            </p:spPr>
            <p:txBody>
              <a:bodyPr wrap="none" rtlCol="0">
                <a:spAutoFit/>
              </a:bodyPr>
              <a:lstStyle/>
              <a:p>
                <a:r>
                  <a:rPr lang="en-US" dirty="0"/>
                  <a:t>Damage Size</a:t>
                </a:r>
              </a:p>
            </p:txBody>
          </p:sp>
          <p:sp>
            <p:nvSpPr>
              <p:cNvPr id="46" name="TextBox 45"/>
              <p:cNvSpPr txBox="1"/>
              <p:nvPr/>
            </p:nvSpPr>
            <p:spPr>
              <a:xfrm>
                <a:off x="4793707" y="4401220"/>
                <a:ext cx="689291" cy="369332"/>
              </a:xfrm>
              <a:prstGeom prst="rect">
                <a:avLst/>
              </a:prstGeom>
              <a:noFill/>
            </p:spPr>
            <p:txBody>
              <a:bodyPr wrap="none" rtlCol="0">
                <a:spAutoFit/>
              </a:bodyPr>
              <a:lstStyle/>
              <a:p>
                <a:r>
                  <a:rPr lang="en-US"/>
                  <a:t>Time</a:t>
                </a:r>
                <a:endParaRPr lang="en-US" dirty="0"/>
              </a:p>
            </p:txBody>
          </p:sp>
        </p:grpSp>
      </p:grpSp>
      <p:sp>
        <p:nvSpPr>
          <p:cNvPr id="54" name="Freeform 53"/>
          <p:cNvSpPr/>
          <p:nvPr/>
        </p:nvSpPr>
        <p:spPr>
          <a:xfrm>
            <a:off x="3609365" y="2851015"/>
            <a:ext cx="2678701" cy="1913028"/>
          </a:xfrm>
          <a:custGeom>
            <a:avLst/>
            <a:gdLst>
              <a:gd name="connsiteX0" fmla="*/ 0 w 2664823"/>
              <a:gd name="connsiteY0" fmla="*/ 1828800 h 1828800"/>
              <a:gd name="connsiteX1" fmla="*/ 535577 w 2664823"/>
              <a:gd name="connsiteY1" fmla="*/ 1789611 h 1828800"/>
              <a:gd name="connsiteX2" fmla="*/ 966651 w 2664823"/>
              <a:gd name="connsiteY2" fmla="*/ 1737360 h 1828800"/>
              <a:gd name="connsiteX3" fmla="*/ 1502229 w 2664823"/>
              <a:gd name="connsiteY3" fmla="*/ 1580605 h 1828800"/>
              <a:gd name="connsiteX4" fmla="*/ 2050869 w 2664823"/>
              <a:gd name="connsiteY4" fmla="*/ 1214845 h 1828800"/>
              <a:gd name="connsiteX5" fmla="*/ 2534194 w 2664823"/>
              <a:gd name="connsiteY5" fmla="*/ 404948 h 1828800"/>
              <a:gd name="connsiteX6" fmla="*/ 2664823 w 2664823"/>
              <a:gd name="connsiteY6"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823" h="1828800">
                <a:moveTo>
                  <a:pt x="0" y="1828800"/>
                </a:moveTo>
                <a:lnTo>
                  <a:pt x="535577" y="1789611"/>
                </a:lnTo>
                <a:cubicBezTo>
                  <a:pt x="696685" y="1774371"/>
                  <a:pt x="805542" y="1772194"/>
                  <a:pt x="966651" y="1737360"/>
                </a:cubicBezTo>
                <a:cubicBezTo>
                  <a:pt x="1127760" y="1702526"/>
                  <a:pt x="1321526" y="1667691"/>
                  <a:pt x="1502229" y="1580605"/>
                </a:cubicBezTo>
                <a:cubicBezTo>
                  <a:pt x="1682932" y="1493519"/>
                  <a:pt x="1878875" y="1410788"/>
                  <a:pt x="2050869" y="1214845"/>
                </a:cubicBezTo>
                <a:cubicBezTo>
                  <a:pt x="2222863" y="1018902"/>
                  <a:pt x="2431868" y="607422"/>
                  <a:pt x="2534194" y="404948"/>
                </a:cubicBezTo>
                <a:cubicBezTo>
                  <a:pt x="2636520" y="202474"/>
                  <a:pt x="2664823" y="0"/>
                  <a:pt x="2664823" y="0"/>
                </a:cubicBezTo>
              </a:path>
            </a:pathLst>
          </a:custGeom>
          <a:no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59"/>
          <p:cNvGrpSpPr/>
          <p:nvPr/>
        </p:nvGrpSpPr>
        <p:grpSpPr>
          <a:xfrm>
            <a:off x="3713866" y="4555033"/>
            <a:ext cx="583473" cy="283034"/>
            <a:chOff x="4127861" y="3853539"/>
            <a:chExt cx="583473" cy="283034"/>
          </a:xfrm>
        </p:grpSpPr>
        <p:sp>
          <p:nvSpPr>
            <p:cNvPr id="51" name="Oval 50"/>
            <p:cNvSpPr/>
            <p:nvPr/>
          </p:nvSpPr>
          <p:spPr>
            <a:xfrm>
              <a:off x="4254135" y="4032070"/>
              <a:ext cx="104503" cy="104503"/>
            </a:xfrm>
            <a:prstGeom prst="ellipse">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4127861" y="3944985"/>
              <a:ext cx="104503" cy="104503"/>
            </a:xfrm>
            <a:prstGeom prst="ellipse">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4393472" y="3949336"/>
              <a:ext cx="104503" cy="104503"/>
            </a:xfrm>
            <a:prstGeom prst="ellipse">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506683" y="3853539"/>
              <a:ext cx="104503" cy="104503"/>
            </a:xfrm>
            <a:prstGeom prst="ellipse">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606831" y="4032065"/>
              <a:ext cx="104503" cy="104503"/>
            </a:xfrm>
            <a:prstGeom prst="ellipse">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3" name="Freeform 72"/>
          <p:cNvSpPr/>
          <p:nvPr/>
        </p:nvSpPr>
        <p:spPr>
          <a:xfrm>
            <a:off x="3619229" y="2882285"/>
            <a:ext cx="3099100" cy="1789664"/>
          </a:xfrm>
          <a:custGeom>
            <a:avLst/>
            <a:gdLst>
              <a:gd name="connsiteX0" fmla="*/ 0 w 3278777"/>
              <a:gd name="connsiteY0" fmla="*/ 1815737 h 1815737"/>
              <a:gd name="connsiteX1" fmla="*/ 1645920 w 3278777"/>
              <a:gd name="connsiteY1" fmla="*/ 1632857 h 1815737"/>
              <a:gd name="connsiteX2" fmla="*/ 2508068 w 3278777"/>
              <a:gd name="connsiteY2" fmla="*/ 1358537 h 1815737"/>
              <a:gd name="connsiteX3" fmla="*/ 3030583 w 3278777"/>
              <a:gd name="connsiteY3" fmla="*/ 862149 h 1815737"/>
              <a:gd name="connsiteX4" fmla="*/ 3278777 w 3278777"/>
              <a:gd name="connsiteY4" fmla="*/ 0 h 1815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777" h="1815737">
                <a:moveTo>
                  <a:pt x="0" y="1815737"/>
                </a:moveTo>
                <a:cubicBezTo>
                  <a:pt x="613954" y="1762397"/>
                  <a:pt x="1227909" y="1709057"/>
                  <a:pt x="1645920" y="1632857"/>
                </a:cubicBezTo>
                <a:cubicBezTo>
                  <a:pt x="2063931" y="1556657"/>
                  <a:pt x="2277291" y="1486988"/>
                  <a:pt x="2508068" y="1358537"/>
                </a:cubicBezTo>
                <a:cubicBezTo>
                  <a:pt x="2738845" y="1230086"/>
                  <a:pt x="2902131" y="1088572"/>
                  <a:pt x="3030583" y="862149"/>
                </a:cubicBezTo>
                <a:cubicBezTo>
                  <a:pt x="3159035" y="635726"/>
                  <a:pt x="3278777" y="0"/>
                  <a:pt x="3278777" y="0"/>
                </a:cubicBezTo>
              </a:path>
            </a:pathLst>
          </a:custGeom>
          <a:noFill/>
          <a:ln w="47625">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 name="Group 42"/>
          <p:cNvGrpSpPr/>
          <p:nvPr/>
        </p:nvGrpSpPr>
        <p:grpSpPr>
          <a:xfrm rot="10800000">
            <a:off x="450850" y="3592836"/>
            <a:ext cx="1657350" cy="522761"/>
            <a:chOff x="450850" y="2985200"/>
            <a:chExt cx="1657350" cy="522761"/>
          </a:xfrm>
        </p:grpSpPr>
        <p:cxnSp>
          <p:nvCxnSpPr>
            <p:cNvPr id="36" name="Straight Arrow Connector 35"/>
            <p:cNvCxnSpPr/>
            <p:nvPr/>
          </p:nvCxnSpPr>
          <p:spPr>
            <a:xfrm>
              <a:off x="450850" y="3291967"/>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60400" y="3253867"/>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869950" y="3215681"/>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079500" y="3177620"/>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282700" y="3139567"/>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492250" y="3101467"/>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1800" y="3063281"/>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911350" y="3025220"/>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450850" y="2989301"/>
              <a:ext cx="1651000" cy="313818"/>
            </a:xfrm>
            <a:prstGeom prst="line">
              <a:avLst/>
            </a:prstGeom>
            <a:ln w="19050">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2101850" y="2985200"/>
              <a:ext cx="6350" cy="215994"/>
            </a:xfrm>
            <a:prstGeom prst="straightConnector1">
              <a:avLst/>
            </a:prstGeom>
            <a:ln w="12700">
              <a:solidFill>
                <a:srgbClr val="002060"/>
              </a:solidFill>
              <a:tailEnd type="triangle"/>
            </a:ln>
          </p:spPr>
          <p:style>
            <a:lnRef idx="2">
              <a:schemeClr val="accent1"/>
            </a:lnRef>
            <a:fillRef idx="0">
              <a:schemeClr val="accent1"/>
            </a:fillRef>
            <a:effectRef idx="1">
              <a:schemeClr val="accent1"/>
            </a:effectRef>
            <a:fontRef idx="minor">
              <a:schemeClr val="tx1"/>
            </a:fontRef>
          </p:style>
        </p:cxnSp>
      </p:grpSp>
      <p:sp>
        <p:nvSpPr>
          <p:cNvPr id="65" name="Arc 64">
            <a:extLst>
              <a:ext uri="{FF2B5EF4-FFF2-40B4-BE49-F238E27FC236}">
                <a16:creationId xmlns="" xmlns:a16="http://schemas.microsoft.com/office/drawing/2014/main" id="{9FAA6CD5-DABA-6944-8275-9230AC5847D8}"/>
              </a:ext>
            </a:extLst>
          </p:cNvPr>
          <p:cNvSpPr/>
          <p:nvPr/>
        </p:nvSpPr>
        <p:spPr>
          <a:xfrm rot="9991515">
            <a:off x="1042878" y="3249113"/>
            <a:ext cx="3396257" cy="1897074"/>
          </a:xfrm>
          <a:prstGeom prst="arc">
            <a:avLst>
              <a:gd name="adj1" fmla="val 13556215"/>
              <a:gd name="adj2" fmla="val 0"/>
            </a:avLst>
          </a:prstGeom>
          <a:ln w="63500">
            <a:solidFill>
              <a:schemeClr val="accent2"/>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3" name="Group 52">
            <a:extLst>
              <a:ext uri="{FF2B5EF4-FFF2-40B4-BE49-F238E27FC236}">
                <a16:creationId xmlns="" xmlns:a16="http://schemas.microsoft.com/office/drawing/2014/main" id="{62268130-3643-2F4F-9EAE-06F85B1EA46A}"/>
              </a:ext>
            </a:extLst>
          </p:cNvPr>
          <p:cNvGrpSpPr/>
          <p:nvPr/>
        </p:nvGrpSpPr>
        <p:grpSpPr>
          <a:xfrm>
            <a:off x="782965" y="2776584"/>
            <a:ext cx="802767" cy="1027070"/>
            <a:chOff x="817689" y="2083740"/>
            <a:chExt cx="802767" cy="1027070"/>
          </a:xfrm>
        </p:grpSpPr>
        <p:sp>
          <p:nvSpPr>
            <p:cNvPr id="49" name="TextBox 48"/>
            <p:cNvSpPr txBox="1"/>
            <p:nvPr/>
          </p:nvSpPr>
          <p:spPr>
            <a:xfrm>
              <a:off x="873907" y="2833811"/>
              <a:ext cx="536348" cy="276999"/>
            </a:xfrm>
            <a:prstGeom prst="rect">
              <a:avLst/>
            </a:prstGeom>
            <a:noFill/>
          </p:spPr>
          <p:txBody>
            <a:bodyPr wrap="square" rtlCol="0">
              <a:spAutoFit/>
            </a:bodyPr>
            <a:lstStyle/>
            <a:p>
              <a:pPr algn="ctr"/>
              <a:r>
                <a:rPr lang="en-US" sz="1200" dirty="0"/>
                <a:t>Load</a:t>
              </a:r>
            </a:p>
          </p:txBody>
        </p:sp>
        <p:grpSp>
          <p:nvGrpSpPr>
            <p:cNvPr id="52" name="Group 51"/>
            <p:cNvGrpSpPr/>
            <p:nvPr/>
          </p:nvGrpSpPr>
          <p:grpSpPr>
            <a:xfrm>
              <a:off x="817689" y="2083740"/>
              <a:ext cx="802767" cy="764302"/>
              <a:chOff x="902390" y="2628766"/>
              <a:chExt cx="458661" cy="457990"/>
            </a:xfrm>
          </p:grpSpPr>
          <p:sp>
            <p:nvSpPr>
              <p:cNvPr id="101" name="Freeform 100"/>
              <p:cNvSpPr/>
              <p:nvPr/>
            </p:nvSpPr>
            <p:spPr>
              <a:xfrm>
                <a:off x="942378" y="2761996"/>
                <a:ext cx="403096" cy="322540"/>
              </a:xfrm>
              <a:custGeom>
                <a:avLst/>
                <a:gdLst>
                  <a:gd name="connsiteX0" fmla="*/ 0 w 1238250"/>
                  <a:gd name="connsiteY0" fmla="*/ 1079500 h 1085850"/>
                  <a:gd name="connsiteX1" fmla="*/ 63500 w 1238250"/>
                  <a:gd name="connsiteY1" fmla="*/ 1047750 h 1085850"/>
                  <a:gd name="connsiteX2" fmla="*/ 146050 w 1238250"/>
                  <a:gd name="connsiteY2" fmla="*/ 984250 h 1085850"/>
                  <a:gd name="connsiteX3" fmla="*/ 184150 w 1238250"/>
                  <a:gd name="connsiteY3" fmla="*/ 889000 h 1085850"/>
                  <a:gd name="connsiteX4" fmla="*/ 203200 w 1238250"/>
                  <a:gd name="connsiteY4" fmla="*/ 774700 h 1085850"/>
                  <a:gd name="connsiteX5" fmla="*/ 247650 w 1238250"/>
                  <a:gd name="connsiteY5" fmla="*/ 247650 h 1085850"/>
                  <a:gd name="connsiteX6" fmla="*/ 260350 w 1238250"/>
                  <a:gd name="connsiteY6" fmla="*/ 107950 h 1085850"/>
                  <a:gd name="connsiteX7" fmla="*/ 266700 w 1238250"/>
                  <a:gd name="connsiteY7" fmla="*/ 25400 h 1085850"/>
                  <a:gd name="connsiteX8" fmla="*/ 292100 w 1238250"/>
                  <a:gd name="connsiteY8" fmla="*/ 0 h 1085850"/>
                  <a:gd name="connsiteX9" fmla="*/ 317500 w 1238250"/>
                  <a:gd name="connsiteY9" fmla="*/ 0 h 1085850"/>
                  <a:gd name="connsiteX10" fmla="*/ 342900 w 1238250"/>
                  <a:gd name="connsiteY10" fmla="*/ 19050 h 1085850"/>
                  <a:gd name="connsiteX11" fmla="*/ 368300 w 1238250"/>
                  <a:gd name="connsiteY11" fmla="*/ 63500 h 1085850"/>
                  <a:gd name="connsiteX12" fmla="*/ 387350 w 1238250"/>
                  <a:gd name="connsiteY12" fmla="*/ 133350 h 1085850"/>
                  <a:gd name="connsiteX13" fmla="*/ 457200 w 1238250"/>
                  <a:gd name="connsiteY13" fmla="*/ 444500 h 1085850"/>
                  <a:gd name="connsiteX14" fmla="*/ 508000 w 1238250"/>
                  <a:gd name="connsiteY14" fmla="*/ 635000 h 1085850"/>
                  <a:gd name="connsiteX15" fmla="*/ 520700 w 1238250"/>
                  <a:gd name="connsiteY15" fmla="*/ 666750 h 1085850"/>
                  <a:gd name="connsiteX16" fmla="*/ 590550 w 1238250"/>
                  <a:gd name="connsiteY16" fmla="*/ 762000 h 1085850"/>
                  <a:gd name="connsiteX17" fmla="*/ 635000 w 1238250"/>
                  <a:gd name="connsiteY17" fmla="*/ 825500 h 1085850"/>
                  <a:gd name="connsiteX18" fmla="*/ 679450 w 1238250"/>
                  <a:gd name="connsiteY18" fmla="*/ 876300 h 1085850"/>
                  <a:gd name="connsiteX19" fmla="*/ 704850 w 1238250"/>
                  <a:gd name="connsiteY19" fmla="*/ 927100 h 1085850"/>
                  <a:gd name="connsiteX20" fmla="*/ 749300 w 1238250"/>
                  <a:gd name="connsiteY20" fmla="*/ 977900 h 1085850"/>
                  <a:gd name="connsiteX21" fmla="*/ 889000 w 1238250"/>
                  <a:gd name="connsiteY21" fmla="*/ 996950 h 1085850"/>
                  <a:gd name="connsiteX22" fmla="*/ 971550 w 1238250"/>
                  <a:gd name="connsiteY22" fmla="*/ 1003300 h 1085850"/>
                  <a:gd name="connsiteX23" fmla="*/ 1066800 w 1238250"/>
                  <a:gd name="connsiteY23" fmla="*/ 1035050 h 1085850"/>
                  <a:gd name="connsiteX24" fmla="*/ 1238250 w 1238250"/>
                  <a:gd name="connsiteY24" fmla="*/ 1085850 h 1085850"/>
                  <a:gd name="connsiteX25" fmla="*/ 0 w 1238250"/>
                  <a:gd name="connsiteY25" fmla="*/ 1079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8250" h="1085850">
                    <a:moveTo>
                      <a:pt x="0" y="1079500"/>
                    </a:moveTo>
                    <a:lnTo>
                      <a:pt x="63500" y="1047750"/>
                    </a:lnTo>
                    <a:lnTo>
                      <a:pt x="146050" y="984250"/>
                    </a:lnTo>
                    <a:lnTo>
                      <a:pt x="184150" y="889000"/>
                    </a:lnTo>
                    <a:lnTo>
                      <a:pt x="203200" y="774700"/>
                    </a:lnTo>
                    <a:lnTo>
                      <a:pt x="247650" y="247650"/>
                    </a:lnTo>
                    <a:lnTo>
                      <a:pt x="260350" y="107950"/>
                    </a:lnTo>
                    <a:lnTo>
                      <a:pt x="266700" y="25400"/>
                    </a:lnTo>
                    <a:lnTo>
                      <a:pt x="292100" y="0"/>
                    </a:lnTo>
                    <a:lnTo>
                      <a:pt x="317500" y="0"/>
                    </a:lnTo>
                    <a:lnTo>
                      <a:pt x="342900" y="19050"/>
                    </a:lnTo>
                    <a:lnTo>
                      <a:pt x="368300" y="63500"/>
                    </a:lnTo>
                    <a:lnTo>
                      <a:pt x="387350" y="133350"/>
                    </a:lnTo>
                    <a:lnTo>
                      <a:pt x="457200" y="444500"/>
                    </a:lnTo>
                    <a:lnTo>
                      <a:pt x="508000" y="635000"/>
                    </a:lnTo>
                    <a:lnTo>
                      <a:pt x="520700" y="666750"/>
                    </a:lnTo>
                    <a:lnTo>
                      <a:pt x="590550" y="762000"/>
                    </a:lnTo>
                    <a:lnTo>
                      <a:pt x="635000" y="825500"/>
                    </a:lnTo>
                    <a:lnTo>
                      <a:pt x="679450" y="876300"/>
                    </a:lnTo>
                    <a:lnTo>
                      <a:pt x="704850" y="927100"/>
                    </a:lnTo>
                    <a:lnTo>
                      <a:pt x="749300" y="977900"/>
                    </a:lnTo>
                    <a:lnTo>
                      <a:pt x="889000" y="996950"/>
                    </a:lnTo>
                    <a:lnTo>
                      <a:pt x="971550" y="1003300"/>
                    </a:lnTo>
                    <a:lnTo>
                      <a:pt x="1066800" y="1035050"/>
                    </a:lnTo>
                    <a:lnTo>
                      <a:pt x="1238250" y="1085850"/>
                    </a:lnTo>
                    <a:lnTo>
                      <a:pt x="0" y="1079500"/>
                    </a:lnTo>
                    <a:close/>
                  </a:path>
                </a:pathLst>
              </a:custGeom>
              <a:gradFill>
                <a:gsLst>
                  <a:gs pos="0">
                    <a:schemeClr val="accent3">
                      <a:lumMod val="40000"/>
                      <a:lumOff val="60000"/>
                    </a:schemeClr>
                  </a:gs>
                  <a:gs pos="100000">
                    <a:srgbClr val="018E4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2" name="Straight Arrow Connector 101"/>
              <p:cNvCxnSpPr/>
              <p:nvPr/>
            </p:nvCxnSpPr>
            <p:spPr>
              <a:xfrm flipV="1">
                <a:off x="903851" y="3086755"/>
                <a:ext cx="457200" cy="1"/>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02390" y="2628766"/>
                <a:ext cx="1461" cy="457200"/>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66" name="TextBox 65">
            <a:extLst>
              <a:ext uri="{FF2B5EF4-FFF2-40B4-BE49-F238E27FC236}">
                <a16:creationId xmlns="" xmlns:a16="http://schemas.microsoft.com/office/drawing/2014/main" id="{CB64B86C-2A1E-9947-8CF8-CC6C559998B1}"/>
              </a:ext>
            </a:extLst>
          </p:cNvPr>
          <p:cNvSpPr txBox="1"/>
          <p:nvPr/>
        </p:nvSpPr>
        <p:spPr>
          <a:xfrm rot="21121189">
            <a:off x="2295163" y="4812728"/>
            <a:ext cx="697627" cy="369332"/>
          </a:xfrm>
          <a:prstGeom prst="rect">
            <a:avLst/>
          </a:prstGeom>
          <a:noFill/>
        </p:spPr>
        <p:txBody>
          <a:bodyPr wrap="none" rtlCol="0">
            <a:spAutoFit/>
          </a:bodyPr>
          <a:lstStyle/>
          <a:p>
            <a:r>
              <a:rPr lang="en-US" dirty="0"/>
              <a:t>SHM</a:t>
            </a:r>
          </a:p>
        </p:txBody>
      </p:sp>
      <p:grpSp>
        <p:nvGrpSpPr>
          <p:cNvPr id="72" name="Group 71">
            <a:extLst>
              <a:ext uri="{FF2B5EF4-FFF2-40B4-BE49-F238E27FC236}">
                <a16:creationId xmlns="" xmlns:a16="http://schemas.microsoft.com/office/drawing/2014/main" id="{BE03E030-4B5B-0746-81BC-C7D0F8004D52}"/>
              </a:ext>
            </a:extLst>
          </p:cNvPr>
          <p:cNvGrpSpPr/>
          <p:nvPr/>
        </p:nvGrpSpPr>
        <p:grpSpPr>
          <a:xfrm>
            <a:off x="2235071" y="5194865"/>
            <a:ext cx="1361796" cy="925852"/>
            <a:chOff x="2673351" y="4707667"/>
            <a:chExt cx="1361796" cy="925852"/>
          </a:xfrm>
        </p:grpSpPr>
        <p:grpSp>
          <p:nvGrpSpPr>
            <p:cNvPr id="110" name="Group 109">
              <a:extLst>
                <a:ext uri="{FF2B5EF4-FFF2-40B4-BE49-F238E27FC236}">
                  <a16:creationId xmlns="" xmlns:a16="http://schemas.microsoft.com/office/drawing/2014/main" id="{449CAC1E-FE56-2B42-931A-A254E73A6D9C}"/>
                </a:ext>
              </a:extLst>
            </p:cNvPr>
            <p:cNvGrpSpPr/>
            <p:nvPr/>
          </p:nvGrpSpPr>
          <p:grpSpPr>
            <a:xfrm>
              <a:off x="2673351" y="4707667"/>
              <a:ext cx="1361796" cy="925852"/>
              <a:chOff x="507718" y="2191308"/>
              <a:chExt cx="1361796" cy="925852"/>
            </a:xfrm>
          </p:grpSpPr>
          <p:sp>
            <p:nvSpPr>
              <p:cNvPr id="112" name="TextBox 111">
                <a:extLst>
                  <a:ext uri="{FF2B5EF4-FFF2-40B4-BE49-F238E27FC236}">
                    <a16:creationId xmlns="" xmlns:a16="http://schemas.microsoft.com/office/drawing/2014/main" id="{FDB37998-A91C-E248-944D-58CB30FE6282}"/>
                  </a:ext>
                </a:extLst>
              </p:cNvPr>
              <p:cNvSpPr txBox="1"/>
              <p:nvPr/>
            </p:nvSpPr>
            <p:spPr>
              <a:xfrm>
                <a:off x="507718" y="2840161"/>
                <a:ext cx="1361796" cy="276999"/>
              </a:xfrm>
              <a:prstGeom prst="rect">
                <a:avLst/>
              </a:prstGeom>
              <a:noFill/>
            </p:spPr>
            <p:txBody>
              <a:bodyPr wrap="square" rtlCol="0">
                <a:spAutoFit/>
              </a:bodyPr>
              <a:lstStyle/>
              <a:p>
                <a:pPr algn="ctr"/>
                <a:r>
                  <a:rPr lang="en-US" sz="1200" dirty="0"/>
                  <a:t>Sensor Noise </a:t>
                </a:r>
              </a:p>
            </p:txBody>
          </p:sp>
          <p:grpSp>
            <p:nvGrpSpPr>
              <p:cNvPr id="113" name="Group 112">
                <a:extLst>
                  <a:ext uri="{FF2B5EF4-FFF2-40B4-BE49-F238E27FC236}">
                    <a16:creationId xmlns="" xmlns:a16="http://schemas.microsoft.com/office/drawing/2014/main" id="{566B8AC6-6BC8-5E43-B68F-4A410FC16807}"/>
                  </a:ext>
                </a:extLst>
              </p:cNvPr>
              <p:cNvGrpSpPr/>
              <p:nvPr/>
            </p:nvGrpSpPr>
            <p:grpSpPr>
              <a:xfrm>
                <a:off x="817689" y="2191308"/>
                <a:ext cx="802767" cy="656724"/>
                <a:chOff x="902390" y="2693229"/>
                <a:chExt cx="458661" cy="393527"/>
              </a:xfrm>
            </p:grpSpPr>
            <p:cxnSp>
              <p:nvCxnSpPr>
                <p:cNvPr id="115" name="Straight Arrow Connector 114">
                  <a:extLst>
                    <a:ext uri="{FF2B5EF4-FFF2-40B4-BE49-F238E27FC236}">
                      <a16:creationId xmlns="" xmlns:a16="http://schemas.microsoft.com/office/drawing/2014/main" id="{0B28555F-3194-6C4F-8618-3771014F0184}"/>
                    </a:ext>
                  </a:extLst>
                </p:cNvPr>
                <p:cNvCxnSpPr/>
                <p:nvPr/>
              </p:nvCxnSpPr>
              <p:spPr>
                <a:xfrm flipV="1">
                  <a:off x="903851" y="3086755"/>
                  <a:ext cx="457200" cy="1"/>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 xmlns:a16="http://schemas.microsoft.com/office/drawing/2014/main" id="{B5D8B06A-858F-B647-9FA6-B700BAB38743}"/>
                    </a:ext>
                  </a:extLst>
                </p:cNvPr>
                <p:cNvCxnSpPr/>
                <p:nvPr/>
              </p:nvCxnSpPr>
              <p:spPr>
                <a:xfrm flipV="1">
                  <a:off x="902390" y="2693229"/>
                  <a:ext cx="1461" cy="383553"/>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67" name="Freeform 66">
              <a:extLst>
                <a:ext uri="{FF2B5EF4-FFF2-40B4-BE49-F238E27FC236}">
                  <a16:creationId xmlns="" xmlns:a16="http://schemas.microsoft.com/office/drawing/2014/main" id="{4A72838A-6B1B-9B45-AAFD-48D2E6F0E77E}"/>
                </a:ext>
              </a:extLst>
            </p:cNvPr>
            <p:cNvSpPr/>
            <p:nvPr/>
          </p:nvSpPr>
          <p:spPr>
            <a:xfrm>
              <a:off x="2997200" y="4823012"/>
              <a:ext cx="615576" cy="523688"/>
            </a:xfrm>
            <a:custGeom>
              <a:avLst/>
              <a:gdLst>
                <a:gd name="connsiteX0" fmla="*/ 0 w 666750"/>
                <a:gd name="connsiteY0" fmla="*/ 641538 h 647888"/>
                <a:gd name="connsiteX1" fmla="*/ 57150 w 666750"/>
                <a:gd name="connsiteY1" fmla="*/ 622488 h 647888"/>
                <a:gd name="connsiteX2" fmla="*/ 152400 w 666750"/>
                <a:gd name="connsiteY2" fmla="*/ 444688 h 647888"/>
                <a:gd name="connsiteX3" fmla="*/ 241300 w 666750"/>
                <a:gd name="connsiteY3" fmla="*/ 108138 h 647888"/>
                <a:gd name="connsiteX4" fmla="*/ 342900 w 666750"/>
                <a:gd name="connsiteY4" fmla="*/ 188 h 647888"/>
                <a:gd name="connsiteX5" fmla="*/ 469900 w 666750"/>
                <a:gd name="connsiteY5" fmla="*/ 127188 h 647888"/>
                <a:gd name="connsiteX6" fmla="*/ 527050 w 666750"/>
                <a:gd name="connsiteY6" fmla="*/ 381188 h 647888"/>
                <a:gd name="connsiteX7" fmla="*/ 590550 w 666750"/>
                <a:gd name="connsiteY7" fmla="*/ 571688 h 647888"/>
                <a:gd name="connsiteX8" fmla="*/ 666750 w 666750"/>
                <a:gd name="connsiteY8" fmla="*/ 647888 h 6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647888">
                  <a:moveTo>
                    <a:pt x="0" y="641538"/>
                  </a:moveTo>
                  <a:cubicBezTo>
                    <a:pt x="15875" y="648417"/>
                    <a:pt x="31750" y="655296"/>
                    <a:pt x="57150" y="622488"/>
                  </a:cubicBezTo>
                  <a:cubicBezTo>
                    <a:pt x="82550" y="589680"/>
                    <a:pt x="121708" y="530413"/>
                    <a:pt x="152400" y="444688"/>
                  </a:cubicBezTo>
                  <a:cubicBezTo>
                    <a:pt x="183092" y="358963"/>
                    <a:pt x="209550" y="182221"/>
                    <a:pt x="241300" y="108138"/>
                  </a:cubicBezTo>
                  <a:cubicBezTo>
                    <a:pt x="273050" y="34055"/>
                    <a:pt x="304800" y="-2987"/>
                    <a:pt x="342900" y="188"/>
                  </a:cubicBezTo>
                  <a:cubicBezTo>
                    <a:pt x="381000" y="3363"/>
                    <a:pt x="439208" y="63688"/>
                    <a:pt x="469900" y="127188"/>
                  </a:cubicBezTo>
                  <a:cubicBezTo>
                    <a:pt x="500592" y="190688"/>
                    <a:pt x="506942" y="307105"/>
                    <a:pt x="527050" y="381188"/>
                  </a:cubicBezTo>
                  <a:cubicBezTo>
                    <a:pt x="547158" y="455271"/>
                    <a:pt x="567267" y="527238"/>
                    <a:pt x="590550" y="571688"/>
                  </a:cubicBezTo>
                  <a:cubicBezTo>
                    <a:pt x="613833" y="616138"/>
                    <a:pt x="640291" y="632013"/>
                    <a:pt x="666750" y="647888"/>
                  </a:cubicBezTo>
                </a:path>
              </a:pathLst>
            </a:custGeom>
            <a:gradFill>
              <a:gsLst>
                <a:gs pos="0">
                  <a:schemeClr val="accent2">
                    <a:lumMod val="40000"/>
                    <a:lumOff val="60000"/>
                  </a:schemeClr>
                </a:gs>
                <a:gs pos="100000">
                  <a:srgbClr val="FF0000"/>
                </a:gs>
              </a:gsLst>
              <a:lin ang="16200000" scaled="0"/>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 xmlns:a16="http://schemas.microsoft.com/office/drawing/2014/main" id="{A01591A8-587B-224F-B8D3-0646C7091B92}"/>
              </a:ext>
            </a:extLst>
          </p:cNvPr>
          <p:cNvGrpSpPr/>
          <p:nvPr/>
        </p:nvGrpSpPr>
        <p:grpSpPr>
          <a:xfrm>
            <a:off x="1621368" y="4690686"/>
            <a:ext cx="260253" cy="939800"/>
            <a:chOff x="1943100" y="4083050"/>
            <a:chExt cx="260253" cy="939800"/>
          </a:xfrm>
        </p:grpSpPr>
        <p:grpSp>
          <p:nvGrpSpPr>
            <p:cNvPr id="42" name="Group 41">
              <a:extLst>
                <a:ext uri="{FF2B5EF4-FFF2-40B4-BE49-F238E27FC236}">
                  <a16:creationId xmlns="" xmlns:a16="http://schemas.microsoft.com/office/drawing/2014/main" id="{73214C32-21E4-B147-BF4B-27CFDC578A98}"/>
                </a:ext>
              </a:extLst>
            </p:cNvPr>
            <p:cNvGrpSpPr/>
            <p:nvPr/>
          </p:nvGrpSpPr>
          <p:grpSpPr>
            <a:xfrm>
              <a:off x="1943100" y="4083050"/>
              <a:ext cx="260253" cy="939800"/>
              <a:chOff x="2235297" y="3705877"/>
              <a:chExt cx="260253" cy="939800"/>
            </a:xfrm>
          </p:grpSpPr>
          <p:grpSp>
            <p:nvGrpSpPr>
              <p:cNvPr id="39" name="Group 38">
                <a:extLst>
                  <a:ext uri="{FF2B5EF4-FFF2-40B4-BE49-F238E27FC236}">
                    <a16:creationId xmlns="" xmlns:a16="http://schemas.microsoft.com/office/drawing/2014/main" id="{78E34772-A327-5241-A97A-AC552AB3D591}"/>
                  </a:ext>
                </a:extLst>
              </p:cNvPr>
              <p:cNvGrpSpPr/>
              <p:nvPr/>
            </p:nvGrpSpPr>
            <p:grpSpPr>
              <a:xfrm>
                <a:off x="2235297" y="3705877"/>
                <a:ext cx="260253" cy="939800"/>
                <a:chOff x="2235297" y="3705877"/>
                <a:chExt cx="260253" cy="939800"/>
              </a:xfrm>
            </p:grpSpPr>
            <p:sp>
              <p:nvSpPr>
                <p:cNvPr id="104" name="Down Arrow 103">
                  <a:extLst>
                    <a:ext uri="{FF2B5EF4-FFF2-40B4-BE49-F238E27FC236}">
                      <a16:creationId xmlns="" xmlns:a16="http://schemas.microsoft.com/office/drawing/2014/main" id="{CC8F5559-69F3-C34F-BCB4-1BDE22FFDC9F}"/>
                    </a:ext>
                  </a:extLst>
                </p:cNvPr>
                <p:cNvSpPr/>
                <p:nvPr/>
              </p:nvSpPr>
              <p:spPr>
                <a:xfrm>
                  <a:off x="2314928" y="4526293"/>
                  <a:ext cx="104519" cy="11938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5" name="Down Arrow 104">
                  <a:extLst>
                    <a:ext uri="{FF2B5EF4-FFF2-40B4-BE49-F238E27FC236}">
                      <a16:creationId xmlns="" xmlns:a16="http://schemas.microsoft.com/office/drawing/2014/main" id="{E77426F0-467E-9F48-A88A-3F72368F20D4}"/>
                    </a:ext>
                  </a:extLst>
                </p:cNvPr>
                <p:cNvSpPr/>
                <p:nvPr/>
              </p:nvSpPr>
              <p:spPr>
                <a:xfrm flipV="1">
                  <a:off x="2317848" y="3705877"/>
                  <a:ext cx="103882" cy="12022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6" name="Freeform 105">
                  <a:extLst>
                    <a:ext uri="{FF2B5EF4-FFF2-40B4-BE49-F238E27FC236}">
                      <a16:creationId xmlns="" xmlns:a16="http://schemas.microsoft.com/office/drawing/2014/main" id="{9BDC6721-BDAE-1E45-8147-E4CFC912EC1E}"/>
                    </a:ext>
                  </a:extLst>
                </p:cNvPr>
                <p:cNvSpPr/>
                <p:nvPr/>
              </p:nvSpPr>
              <p:spPr>
                <a:xfrm>
                  <a:off x="2235297" y="3826527"/>
                  <a:ext cx="260253" cy="699766"/>
                </a:xfrm>
                <a:custGeom>
                  <a:avLst/>
                  <a:gdLst>
                    <a:gd name="connsiteX0" fmla="*/ 0 w 312419"/>
                    <a:gd name="connsiteY0" fmla="*/ 0 h 1321451"/>
                    <a:gd name="connsiteX1" fmla="*/ 312419 w 312419"/>
                    <a:gd name="connsiteY1" fmla="*/ 0 h 1321451"/>
                    <a:gd name="connsiteX2" fmla="*/ 312419 w 312419"/>
                    <a:gd name="connsiteY2" fmla="*/ 209169 h 1321451"/>
                    <a:gd name="connsiteX3" fmla="*/ 284480 w 312419"/>
                    <a:gd name="connsiteY3" fmla="*/ 209169 h 1321451"/>
                    <a:gd name="connsiteX4" fmla="*/ 251459 w 312419"/>
                    <a:gd name="connsiteY4" fmla="*/ 242190 h 1321451"/>
                    <a:gd name="connsiteX5" fmla="*/ 251459 w 312419"/>
                    <a:gd name="connsiteY5" fmla="*/ 1075308 h 1321451"/>
                    <a:gd name="connsiteX6" fmla="*/ 284480 w 312419"/>
                    <a:gd name="connsiteY6" fmla="*/ 1108329 h 1321451"/>
                    <a:gd name="connsiteX7" fmla="*/ 312419 w 312419"/>
                    <a:gd name="connsiteY7" fmla="*/ 1108329 h 1321451"/>
                    <a:gd name="connsiteX8" fmla="*/ 312419 w 312419"/>
                    <a:gd name="connsiteY8" fmla="*/ 1321451 h 1321451"/>
                    <a:gd name="connsiteX9" fmla="*/ 0 w 312419"/>
                    <a:gd name="connsiteY9" fmla="*/ 1321451 h 1321451"/>
                    <a:gd name="connsiteX10" fmla="*/ 0 w 312419"/>
                    <a:gd name="connsiteY10" fmla="*/ 1108329 h 1321451"/>
                    <a:gd name="connsiteX11" fmla="*/ 27939 w 312419"/>
                    <a:gd name="connsiteY11" fmla="*/ 1108329 h 1321451"/>
                    <a:gd name="connsiteX12" fmla="*/ 60960 w 312419"/>
                    <a:gd name="connsiteY12" fmla="*/ 1075308 h 1321451"/>
                    <a:gd name="connsiteX13" fmla="*/ 60960 w 312419"/>
                    <a:gd name="connsiteY13" fmla="*/ 242190 h 1321451"/>
                    <a:gd name="connsiteX14" fmla="*/ 27939 w 312419"/>
                    <a:gd name="connsiteY14" fmla="*/ 209169 h 1321451"/>
                    <a:gd name="connsiteX15" fmla="*/ 0 w 312419"/>
                    <a:gd name="connsiteY15" fmla="*/ 209169 h 132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2419" h="1321451">
                      <a:moveTo>
                        <a:pt x="0" y="0"/>
                      </a:moveTo>
                      <a:lnTo>
                        <a:pt x="312419" y="0"/>
                      </a:lnTo>
                      <a:lnTo>
                        <a:pt x="312419" y="209169"/>
                      </a:lnTo>
                      <a:lnTo>
                        <a:pt x="284480" y="209169"/>
                      </a:lnTo>
                      <a:cubicBezTo>
                        <a:pt x="266243" y="209169"/>
                        <a:pt x="251459" y="223953"/>
                        <a:pt x="251459" y="242190"/>
                      </a:cubicBezTo>
                      <a:lnTo>
                        <a:pt x="251459" y="1075308"/>
                      </a:lnTo>
                      <a:cubicBezTo>
                        <a:pt x="251459" y="1093545"/>
                        <a:pt x="266243" y="1108329"/>
                        <a:pt x="284480" y="1108329"/>
                      </a:cubicBezTo>
                      <a:lnTo>
                        <a:pt x="312419" y="1108329"/>
                      </a:lnTo>
                      <a:lnTo>
                        <a:pt x="312419" y="1321451"/>
                      </a:lnTo>
                      <a:lnTo>
                        <a:pt x="0" y="1321451"/>
                      </a:lnTo>
                      <a:lnTo>
                        <a:pt x="0" y="1108329"/>
                      </a:lnTo>
                      <a:lnTo>
                        <a:pt x="27939" y="1108329"/>
                      </a:lnTo>
                      <a:cubicBezTo>
                        <a:pt x="46176" y="1108329"/>
                        <a:pt x="60960" y="1093545"/>
                        <a:pt x="60960" y="1075308"/>
                      </a:cubicBezTo>
                      <a:lnTo>
                        <a:pt x="60960" y="242190"/>
                      </a:lnTo>
                      <a:cubicBezTo>
                        <a:pt x="60960" y="223953"/>
                        <a:pt x="46176" y="209169"/>
                        <a:pt x="27939" y="209169"/>
                      </a:cubicBezTo>
                      <a:lnTo>
                        <a:pt x="0" y="209169"/>
                      </a:ln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sp>
            <p:nvSpPr>
              <p:cNvPr id="41" name="Oval 40">
                <a:extLst>
                  <a:ext uri="{FF2B5EF4-FFF2-40B4-BE49-F238E27FC236}">
                    <a16:creationId xmlns="" xmlns:a16="http://schemas.microsoft.com/office/drawing/2014/main" id="{18BAE311-C213-1945-A522-EA94324CE730}"/>
                  </a:ext>
                </a:extLst>
              </p:cNvPr>
              <p:cNvSpPr/>
              <p:nvPr/>
            </p:nvSpPr>
            <p:spPr>
              <a:xfrm>
                <a:off x="2323062" y="4161013"/>
                <a:ext cx="27432" cy="27432"/>
              </a:xfrm>
              <a:prstGeom prst="ellipse">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 xmlns:a16="http://schemas.microsoft.com/office/drawing/2014/main" id="{7F92481C-0F95-7246-9BE3-53539688599E}"/>
                  </a:ext>
                </a:extLst>
              </p:cNvPr>
              <p:cNvSpPr/>
              <p:nvPr/>
            </p:nvSpPr>
            <p:spPr>
              <a:xfrm>
                <a:off x="2380212" y="4161013"/>
                <a:ext cx="27432" cy="27432"/>
              </a:xfrm>
              <a:prstGeom prst="ellipse">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1" name="Straight Connector 70">
              <a:extLst>
                <a:ext uri="{FF2B5EF4-FFF2-40B4-BE49-F238E27FC236}">
                  <a16:creationId xmlns="" xmlns:a16="http://schemas.microsoft.com/office/drawing/2014/main" id="{6B2B3116-579D-5A4E-9EDD-E4AEA821AB45}"/>
                </a:ext>
              </a:extLst>
            </p:cNvPr>
            <p:cNvCxnSpPr/>
            <p:nvPr/>
          </p:nvCxnSpPr>
          <p:spPr>
            <a:xfrm>
              <a:off x="1993100" y="4638196"/>
              <a:ext cx="64008" cy="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28" name="Straight Arrow Connector 127">
            <a:extLst>
              <a:ext uri="{FF2B5EF4-FFF2-40B4-BE49-F238E27FC236}">
                <a16:creationId xmlns="" xmlns:a16="http://schemas.microsoft.com/office/drawing/2014/main" id="{F96D7CBB-8AED-6846-9A61-1ACA151AD16E}"/>
              </a:ext>
            </a:extLst>
          </p:cNvPr>
          <p:cNvCxnSpPr>
            <a:cxnSpLocks/>
          </p:cNvCxnSpPr>
          <p:nvPr/>
        </p:nvCxnSpPr>
        <p:spPr>
          <a:xfrm flipV="1">
            <a:off x="6135629" y="3996148"/>
            <a:ext cx="1484371" cy="22516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 xmlns:a16="http://schemas.microsoft.com/office/drawing/2014/main" id="{D45CC4CC-3829-F94A-A032-0C1B3D9D6F94}"/>
              </a:ext>
            </a:extLst>
          </p:cNvPr>
          <p:cNvGrpSpPr/>
          <p:nvPr/>
        </p:nvGrpSpPr>
        <p:grpSpPr>
          <a:xfrm>
            <a:off x="5573813" y="1737757"/>
            <a:ext cx="1493144" cy="1054797"/>
            <a:chOff x="5573813" y="1266687"/>
            <a:chExt cx="1493144" cy="1054797"/>
          </a:xfrm>
        </p:grpSpPr>
        <p:grpSp>
          <p:nvGrpSpPr>
            <p:cNvPr id="126" name="Group 125">
              <a:extLst>
                <a:ext uri="{FF2B5EF4-FFF2-40B4-BE49-F238E27FC236}">
                  <a16:creationId xmlns="" xmlns:a16="http://schemas.microsoft.com/office/drawing/2014/main" id="{DE9F0BC5-2AF7-4649-BDC0-A053CC7FC0DA}"/>
                </a:ext>
              </a:extLst>
            </p:cNvPr>
            <p:cNvGrpSpPr/>
            <p:nvPr/>
          </p:nvGrpSpPr>
          <p:grpSpPr>
            <a:xfrm>
              <a:off x="5573813" y="1266687"/>
              <a:ext cx="1493144" cy="1054797"/>
              <a:chOff x="7521106" y="1571649"/>
              <a:chExt cx="1493144" cy="1054797"/>
            </a:xfrm>
          </p:grpSpPr>
          <p:grpSp>
            <p:nvGrpSpPr>
              <p:cNvPr id="119" name="Group 118">
                <a:extLst>
                  <a:ext uri="{FF2B5EF4-FFF2-40B4-BE49-F238E27FC236}">
                    <a16:creationId xmlns="" xmlns:a16="http://schemas.microsoft.com/office/drawing/2014/main" id="{96AD9AC5-7A50-3944-8358-1568A2EA1BF0}"/>
                  </a:ext>
                </a:extLst>
              </p:cNvPr>
              <p:cNvGrpSpPr/>
              <p:nvPr/>
            </p:nvGrpSpPr>
            <p:grpSpPr>
              <a:xfrm>
                <a:off x="7521106" y="1571649"/>
                <a:ext cx="1493144" cy="1054797"/>
                <a:chOff x="790140" y="1793244"/>
                <a:chExt cx="1493144" cy="1054797"/>
              </a:xfrm>
            </p:grpSpPr>
            <p:sp>
              <p:nvSpPr>
                <p:cNvPr id="121" name="TextBox 120">
                  <a:extLst>
                    <a:ext uri="{FF2B5EF4-FFF2-40B4-BE49-F238E27FC236}">
                      <a16:creationId xmlns="" xmlns:a16="http://schemas.microsoft.com/office/drawing/2014/main" id="{2918A33F-122F-624F-9FD4-CFC9618C6D04}"/>
                    </a:ext>
                  </a:extLst>
                </p:cNvPr>
                <p:cNvSpPr txBox="1"/>
                <p:nvPr/>
              </p:nvSpPr>
              <p:spPr>
                <a:xfrm>
                  <a:off x="790140" y="1793244"/>
                  <a:ext cx="1361796" cy="323165"/>
                </a:xfrm>
                <a:prstGeom prst="rect">
                  <a:avLst/>
                </a:prstGeom>
                <a:noFill/>
              </p:spPr>
              <p:txBody>
                <a:bodyPr wrap="square" rtlCol="0">
                  <a:spAutoFit/>
                </a:bodyPr>
                <a:lstStyle/>
                <a:p>
                  <a:pPr algn="ctr"/>
                  <a:r>
                    <a:rPr lang="en-US" sz="1500" dirty="0"/>
                    <a:t>End of Life</a:t>
                  </a:r>
                </a:p>
              </p:txBody>
            </p:sp>
            <p:grpSp>
              <p:nvGrpSpPr>
                <p:cNvPr id="122" name="Group 121">
                  <a:extLst>
                    <a:ext uri="{FF2B5EF4-FFF2-40B4-BE49-F238E27FC236}">
                      <a16:creationId xmlns="" xmlns:a16="http://schemas.microsoft.com/office/drawing/2014/main" id="{A4C62B0F-513F-D440-921E-3EF373B06F1D}"/>
                    </a:ext>
                  </a:extLst>
                </p:cNvPr>
                <p:cNvGrpSpPr/>
                <p:nvPr/>
              </p:nvGrpSpPr>
              <p:grpSpPr>
                <a:xfrm>
                  <a:off x="817689" y="2056409"/>
                  <a:ext cx="1465595" cy="791632"/>
                  <a:chOff x="902390" y="2612389"/>
                  <a:chExt cx="837368" cy="474367"/>
                </a:xfrm>
              </p:grpSpPr>
              <p:cxnSp>
                <p:nvCxnSpPr>
                  <p:cNvPr id="123" name="Straight Arrow Connector 122">
                    <a:extLst>
                      <a:ext uri="{FF2B5EF4-FFF2-40B4-BE49-F238E27FC236}">
                        <a16:creationId xmlns="" xmlns:a16="http://schemas.microsoft.com/office/drawing/2014/main" id="{782368C2-D4BF-4947-B5BC-04EA799E95D7}"/>
                      </a:ext>
                    </a:extLst>
                  </p:cNvPr>
                  <p:cNvCxnSpPr/>
                  <p:nvPr/>
                </p:nvCxnSpPr>
                <p:spPr>
                  <a:xfrm flipV="1">
                    <a:off x="903850" y="3086755"/>
                    <a:ext cx="835908" cy="1"/>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 xmlns:a16="http://schemas.microsoft.com/office/drawing/2014/main" id="{361BDC88-ACA4-2349-B1C3-EDACC3DDF79C}"/>
                      </a:ext>
                    </a:extLst>
                  </p:cNvPr>
                  <p:cNvCxnSpPr/>
                  <p:nvPr/>
                </p:nvCxnSpPr>
                <p:spPr>
                  <a:xfrm flipV="1">
                    <a:off x="902390" y="2612389"/>
                    <a:ext cx="1461" cy="465743"/>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125" name="Freeform 124">
                <a:extLst>
                  <a:ext uri="{FF2B5EF4-FFF2-40B4-BE49-F238E27FC236}">
                    <a16:creationId xmlns="" xmlns:a16="http://schemas.microsoft.com/office/drawing/2014/main" id="{76F67410-2B06-8C42-9086-78BEE459BDEB}"/>
                  </a:ext>
                </a:extLst>
              </p:cNvPr>
              <p:cNvSpPr/>
              <p:nvPr/>
            </p:nvSpPr>
            <p:spPr>
              <a:xfrm>
                <a:off x="7556499" y="1891720"/>
                <a:ext cx="1353951" cy="704878"/>
              </a:xfrm>
              <a:custGeom>
                <a:avLst/>
                <a:gdLst>
                  <a:gd name="connsiteX0" fmla="*/ 0 w 1035050"/>
                  <a:gd name="connsiteY0" fmla="*/ 704878 h 704878"/>
                  <a:gd name="connsiteX1" fmla="*/ 127000 w 1035050"/>
                  <a:gd name="connsiteY1" fmla="*/ 622328 h 704878"/>
                  <a:gd name="connsiteX2" fmla="*/ 247650 w 1035050"/>
                  <a:gd name="connsiteY2" fmla="*/ 222278 h 704878"/>
                  <a:gd name="connsiteX3" fmla="*/ 330200 w 1035050"/>
                  <a:gd name="connsiteY3" fmla="*/ 25428 h 704878"/>
                  <a:gd name="connsiteX4" fmla="*/ 469900 w 1035050"/>
                  <a:gd name="connsiteY4" fmla="*/ 19078 h 704878"/>
                  <a:gd name="connsiteX5" fmla="*/ 571500 w 1035050"/>
                  <a:gd name="connsiteY5" fmla="*/ 177828 h 704878"/>
                  <a:gd name="connsiteX6" fmla="*/ 660400 w 1035050"/>
                  <a:gd name="connsiteY6" fmla="*/ 514378 h 704878"/>
                  <a:gd name="connsiteX7" fmla="*/ 882650 w 1035050"/>
                  <a:gd name="connsiteY7" fmla="*/ 660428 h 704878"/>
                  <a:gd name="connsiteX8" fmla="*/ 1035050 w 1035050"/>
                  <a:gd name="connsiteY8" fmla="*/ 698528 h 70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704878">
                    <a:moveTo>
                      <a:pt x="0" y="704878"/>
                    </a:moveTo>
                    <a:cubicBezTo>
                      <a:pt x="42862" y="703819"/>
                      <a:pt x="85725" y="702761"/>
                      <a:pt x="127000" y="622328"/>
                    </a:cubicBezTo>
                    <a:cubicBezTo>
                      <a:pt x="168275" y="541895"/>
                      <a:pt x="213783" y="321761"/>
                      <a:pt x="247650" y="222278"/>
                    </a:cubicBezTo>
                    <a:cubicBezTo>
                      <a:pt x="281517" y="122795"/>
                      <a:pt x="293158" y="59295"/>
                      <a:pt x="330200" y="25428"/>
                    </a:cubicBezTo>
                    <a:cubicBezTo>
                      <a:pt x="367242" y="-8439"/>
                      <a:pt x="429683" y="-6322"/>
                      <a:pt x="469900" y="19078"/>
                    </a:cubicBezTo>
                    <a:cubicBezTo>
                      <a:pt x="510117" y="44478"/>
                      <a:pt x="539750" y="95278"/>
                      <a:pt x="571500" y="177828"/>
                    </a:cubicBezTo>
                    <a:cubicBezTo>
                      <a:pt x="603250" y="260378"/>
                      <a:pt x="608542" y="433945"/>
                      <a:pt x="660400" y="514378"/>
                    </a:cubicBezTo>
                    <a:cubicBezTo>
                      <a:pt x="712258" y="594811"/>
                      <a:pt x="820208" y="629736"/>
                      <a:pt x="882650" y="660428"/>
                    </a:cubicBezTo>
                    <a:cubicBezTo>
                      <a:pt x="945092" y="691120"/>
                      <a:pt x="990071" y="694824"/>
                      <a:pt x="1035050" y="698528"/>
                    </a:cubicBezTo>
                  </a:path>
                </a:pathLst>
              </a:custGeom>
              <a:gradFill>
                <a:gsLst>
                  <a:gs pos="0">
                    <a:schemeClr val="accent1">
                      <a:lumMod val="40000"/>
                      <a:lumOff val="60000"/>
                    </a:schemeClr>
                  </a:gs>
                  <a:gs pos="100000">
                    <a:srgbClr val="3B39D5"/>
                  </a:gs>
                </a:gsLst>
                <a:lin ang="16200000" scaled="0"/>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5" name="Straight Connector 134">
              <a:extLst>
                <a:ext uri="{FF2B5EF4-FFF2-40B4-BE49-F238E27FC236}">
                  <a16:creationId xmlns="" xmlns:a16="http://schemas.microsoft.com/office/drawing/2014/main" id="{DAAFADC7-FBA1-6645-95B9-64531D2D93F9}"/>
                </a:ext>
              </a:extLst>
            </p:cNvPr>
            <p:cNvCxnSpPr>
              <a:cxnSpLocks/>
            </p:cNvCxnSpPr>
            <p:nvPr/>
          </p:nvCxnSpPr>
          <p:spPr>
            <a:xfrm flipV="1">
              <a:off x="6282511" y="1655757"/>
              <a:ext cx="1352" cy="64008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108" name="TextBox 107">
            <a:extLst>
              <a:ext uri="{FF2B5EF4-FFF2-40B4-BE49-F238E27FC236}">
                <a16:creationId xmlns="" xmlns:a16="http://schemas.microsoft.com/office/drawing/2014/main" id="{9014CBAA-5E1A-CD46-AD1A-1F5B447B5862}"/>
              </a:ext>
            </a:extLst>
          </p:cNvPr>
          <p:cNvSpPr txBox="1"/>
          <p:nvPr/>
        </p:nvSpPr>
        <p:spPr>
          <a:xfrm>
            <a:off x="371899" y="6106444"/>
            <a:ext cx="8418723" cy="707886"/>
          </a:xfrm>
          <a:prstGeom prst="rect">
            <a:avLst/>
          </a:prstGeom>
          <a:noFill/>
        </p:spPr>
        <p:txBody>
          <a:bodyPr wrap="square" rtlCol="0">
            <a:spAutoFit/>
          </a:bodyPr>
          <a:lstStyle/>
          <a:p>
            <a:pPr marL="285750" indent="-285750">
              <a:buFont typeface="Wingdings" pitchFamily="2" charset="2"/>
              <a:buChar char="Ø"/>
            </a:pPr>
            <a:r>
              <a:rPr lang="en-US" sz="2000" dirty="0"/>
              <a:t>Propagating uncertainty through high-fidelity models presents a </a:t>
            </a:r>
            <a:r>
              <a:rPr lang="en-US" sz="2000" b="1" dirty="0"/>
              <a:t>significant computational challenge</a:t>
            </a:r>
            <a:endParaRPr lang="en-US" sz="2000" b="1" i="1" dirty="0"/>
          </a:p>
        </p:txBody>
      </p:sp>
      <p:grpSp>
        <p:nvGrpSpPr>
          <p:cNvPr id="5" name="Group 4">
            <a:extLst>
              <a:ext uri="{FF2B5EF4-FFF2-40B4-BE49-F238E27FC236}">
                <a16:creationId xmlns="" xmlns:a16="http://schemas.microsoft.com/office/drawing/2014/main" id="{32461727-65E3-4348-850A-7CA7F95E3143}"/>
              </a:ext>
            </a:extLst>
          </p:cNvPr>
          <p:cNvGrpSpPr/>
          <p:nvPr/>
        </p:nvGrpSpPr>
        <p:grpSpPr>
          <a:xfrm>
            <a:off x="472230" y="968617"/>
            <a:ext cx="4431965" cy="550930"/>
            <a:chOff x="457200" y="1022847"/>
            <a:chExt cx="4431965" cy="550930"/>
          </a:xfrm>
        </p:grpSpPr>
        <p:sp>
          <p:nvSpPr>
            <p:cNvPr id="35" name="TextBox 34">
              <a:extLst>
                <a:ext uri="{FF2B5EF4-FFF2-40B4-BE49-F238E27FC236}">
                  <a16:creationId xmlns="" xmlns:a16="http://schemas.microsoft.com/office/drawing/2014/main" id="{4580C830-4476-974D-9DEC-5F479D837B93}"/>
                </a:ext>
              </a:extLst>
            </p:cNvPr>
            <p:cNvSpPr txBox="1"/>
            <p:nvPr/>
          </p:nvSpPr>
          <p:spPr>
            <a:xfrm>
              <a:off x="458512" y="1050557"/>
              <a:ext cx="4430653" cy="523220"/>
            </a:xfrm>
            <a:prstGeom prst="rect">
              <a:avLst/>
            </a:prstGeom>
            <a:noFill/>
          </p:spPr>
          <p:txBody>
            <a:bodyPr wrap="square" rtlCol="0">
              <a:spAutoFit/>
            </a:bodyPr>
            <a:lstStyle/>
            <a:p>
              <a:r>
                <a:rPr lang="en-US" sz="2800" dirty="0"/>
                <a:t>Model-Based Prognostics</a:t>
              </a:r>
            </a:p>
          </p:txBody>
        </p:sp>
        <p:sp>
          <p:nvSpPr>
            <p:cNvPr id="4" name="Rounded Rectangle 3">
              <a:extLst>
                <a:ext uri="{FF2B5EF4-FFF2-40B4-BE49-F238E27FC236}">
                  <a16:creationId xmlns="" xmlns:a16="http://schemas.microsoft.com/office/drawing/2014/main" id="{A187EAAD-7400-924A-A470-15309D5A277A}"/>
                </a:ext>
              </a:extLst>
            </p:cNvPr>
            <p:cNvSpPr/>
            <p:nvPr/>
          </p:nvSpPr>
          <p:spPr>
            <a:xfrm>
              <a:off x="457200" y="1022847"/>
              <a:ext cx="4239491" cy="542717"/>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 xmlns:a16="http://schemas.microsoft.com/office/drawing/2014/main" id="{FC9B4C76-694B-B448-A1DA-A63B42B5E5A0}"/>
              </a:ext>
            </a:extLst>
          </p:cNvPr>
          <p:cNvSpPr txBox="1"/>
          <p:nvPr/>
        </p:nvSpPr>
        <p:spPr>
          <a:xfrm>
            <a:off x="800938" y="1592138"/>
            <a:ext cx="2922595" cy="369332"/>
          </a:xfrm>
          <a:prstGeom prst="rect">
            <a:avLst/>
          </a:prstGeom>
          <a:noFill/>
        </p:spPr>
        <p:txBody>
          <a:bodyPr wrap="none" rtlCol="0">
            <a:spAutoFit/>
          </a:bodyPr>
          <a:lstStyle/>
          <a:p>
            <a:pPr marL="285750" indent="-285750">
              <a:buFont typeface="Arial" panose="020B0604020202020204" pitchFamily="34" charset="0"/>
              <a:buChar char="•"/>
            </a:pPr>
            <a:r>
              <a:rPr lang="en-US" dirty="0"/>
              <a:t>Uncertainty propagation</a:t>
            </a:r>
          </a:p>
        </p:txBody>
      </p:sp>
      <p:sp>
        <p:nvSpPr>
          <p:cNvPr id="109" name="TextBox 108">
            <a:extLst>
              <a:ext uri="{FF2B5EF4-FFF2-40B4-BE49-F238E27FC236}">
                <a16:creationId xmlns="" xmlns:a16="http://schemas.microsoft.com/office/drawing/2014/main" id="{DFBF7A8F-7CC7-4845-9FBF-D1D1A0509237}"/>
              </a:ext>
            </a:extLst>
          </p:cNvPr>
          <p:cNvSpPr txBox="1"/>
          <p:nvPr/>
        </p:nvSpPr>
        <p:spPr>
          <a:xfrm>
            <a:off x="800938" y="1941239"/>
            <a:ext cx="2896947" cy="369332"/>
          </a:xfrm>
          <a:prstGeom prst="rect">
            <a:avLst/>
          </a:prstGeom>
          <a:noFill/>
        </p:spPr>
        <p:txBody>
          <a:bodyPr wrap="none" rtlCol="0">
            <a:spAutoFit/>
          </a:bodyPr>
          <a:lstStyle/>
          <a:p>
            <a:pPr marL="285750" indent="-285750">
              <a:buFont typeface="Arial" panose="020B0604020202020204" pitchFamily="34" charset="0"/>
              <a:buChar char="•"/>
            </a:pPr>
            <a:r>
              <a:rPr lang="en-US" dirty="0"/>
              <a:t>High-fidelity simulations</a:t>
            </a:r>
          </a:p>
        </p:txBody>
      </p:sp>
      <p:sp>
        <p:nvSpPr>
          <p:cNvPr id="9" name="TextBox 8">
            <a:extLst>
              <a:ext uri="{FF2B5EF4-FFF2-40B4-BE49-F238E27FC236}">
                <a16:creationId xmlns="" xmlns:a16="http://schemas.microsoft.com/office/drawing/2014/main" id="{0FC75504-429C-7B47-9274-556B35200CE8}"/>
              </a:ext>
            </a:extLst>
          </p:cNvPr>
          <p:cNvSpPr txBox="1"/>
          <p:nvPr/>
        </p:nvSpPr>
        <p:spPr>
          <a:xfrm>
            <a:off x="4289958" y="2610823"/>
            <a:ext cx="652743" cy="276999"/>
          </a:xfrm>
          <a:prstGeom prst="rect">
            <a:avLst/>
          </a:prstGeom>
          <a:noFill/>
        </p:spPr>
        <p:txBody>
          <a:bodyPr wrap="square" rtlCol="0">
            <a:spAutoFit/>
          </a:bodyPr>
          <a:lstStyle/>
          <a:p>
            <a:r>
              <a:rPr lang="en-US" sz="1200" dirty="0">
                <a:solidFill>
                  <a:srgbClr val="FF0000"/>
                </a:solidFill>
              </a:rPr>
              <a:t>Failure</a:t>
            </a:r>
          </a:p>
        </p:txBody>
      </p:sp>
      <p:cxnSp>
        <p:nvCxnSpPr>
          <p:cNvPr id="11" name="Straight Connector 10">
            <a:extLst>
              <a:ext uri="{FF2B5EF4-FFF2-40B4-BE49-F238E27FC236}">
                <a16:creationId xmlns="" xmlns:a16="http://schemas.microsoft.com/office/drawing/2014/main" id="{11819226-909D-644C-805C-24D8D17FD8F5}"/>
              </a:ext>
            </a:extLst>
          </p:cNvPr>
          <p:cNvCxnSpPr>
            <a:cxnSpLocks/>
          </p:cNvCxnSpPr>
          <p:nvPr/>
        </p:nvCxnSpPr>
        <p:spPr>
          <a:xfrm flipV="1">
            <a:off x="3619229" y="2835798"/>
            <a:ext cx="2651760" cy="0"/>
          </a:xfrm>
          <a:prstGeom prst="line">
            <a:avLst/>
          </a:prstGeom>
          <a:ln w="9525">
            <a:solidFill>
              <a:srgbClr val="FF00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45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4" grpId="0" animBg="1"/>
      <p:bldP spid="73" grpId="0" animBg="1"/>
      <p:bldP spid="65" grpId="0" animBg="1"/>
      <p:bldP spid="66" grpId="0"/>
      <p:bldP spid="108" grpId="0"/>
      <p:bldP spid="7" grpId="0"/>
      <p:bldP spid="109"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Uncertainty Propagation</a:t>
            </a:r>
          </a:p>
        </p:txBody>
      </p:sp>
      <p:sp>
        <p:nvSpPr>
          <p:cNvPr id="3" name="Slide Number Placeholder 2"/>
          <p:cNvSpPr>
            <a:spLocks noGrp="1"/>
          </p:cNvSpPr>
          <p:nvPr>
            <p:ph type="sldNum" sz="quarter" idx="4"/>
          </p:nvPr>
        </p:nvSpPr>
        <p:spPr/>
        <p:txBody>
          <a:bodyPr/>
          <a:lstStyle/>
          <a:p>
            <a:fld id="{3936B88E-EF68-EA45-81C9-E52047EC76EC}" type="slidenum">
              <a:rPr lang="en-US" smtClean="0"/>
              <a:t>3</a:t>
            </a:fld>
            <a:endParaRPr lang="en-US" dirty="0"/>
          </a:p>
        </p:txBody>
      </p:sp>
      <p:sp>
        <p:nvSpPr>
          <p:cNvPr id="4" name="Content Placeholder 3"/>
          <p:cNvSpPr>
            <a:spLocks noGrp="1"/>
          </p:cNvSpPr>
          <p:nvPr>
            <p:ph idx="1"/>
          </p:nvPr>
        </p:nvSpPr>
        <p:spPr>
          <a:xfrm>
            <a:off x="725435" y="6865354"/>
            <a:ext cx="6091519" cy="543165"/>
          </a:xfrm>
        </p:spPr>
        <p:txBody>
          <a:bodyPr>
            <a:normAutofit fontScale="85000" lnSpcReduction="20000"/>
          </a:bodyPr>
          <a:lstStyle/>
          <a:p>
            <a:r>
              <a:rPr lang="en-US" sz="1200" dirty="0"/>
              <a:t>Introduce model notation</a:t>
            </a:r>
          </a:p>
          <a:p>
            <a:r>
              <a:rPr lang="en-US" sz="1200" dirty="0"/>
              <a:t>Two methods to speed up -&gt; speed up single model evaluation, or fewer total model evaluations</a:t>
            </a:r>
          </a:p>
          <a:p>
            <a:r>
              <a:rPr lang="en-US" sz="1200" dirty="0"/>
              <a:t>Examples of each – focusing on the latter here … </a:t>
            </a:r>
          </a:p>
        </p:txBody>
      </p:sp>
      <p:grpSp>
        <p:nvGrpSpPr>
          <p:cNvPr id="8" name="Group 7">
            <a:extLst>
              <a:ext uri="{FF2B5EF4-FFF2-40B4-BE49-F238E27FC236}">
                <a16:creationId xmlns="" xmlns:a16="http://schemas.microsoft.com/office/drawing/2014/main" id="{0AD40EA4-231F-2C47-986D-0E32FEB421DE}"/>
              </a:ext>
            </a:extLst>
          </p:cNvPr>
          <p:cNvGrpSpPr/>
          <p:nvPr/>
        </p:nvGrpSpPr>
        <p:grpSpPr>
          <a:xfrm>
            <a:off x="2284473" y="1924705"/>
            <a:ext cx="593393" cy="692149"/>
            <a:chOff x="2383608" y="1193800"/>
            <a:chExt cx="616761" cy="692149"/>
          </a:xfrm>
        </p:grpSpPr>
        <p:cxnSp>
          <p:nvCxnSpPr>
            <p:cNvPr id="54" name="Straight Arrow Connector 53">
              <a:extLst>
                <a:ext uri="{FF2B5EF4-FFF2-40B4-BE49-F238E27FC236}">
                  <a16:creationId xmlns="" xmlns:a16="http://schemas.microsoft.com/office/drawing/2014/main" id="{C1B62D11-842B-1D44-9790-D10734A69878}"/>
                </a:ext>
              </a:extLst>
            </p:cNvPr>
            <p:cNvCxnSpPr/>
            <p:nvPr/>
          </p:nvCxnSpPr>
          <p:spPr>
            <a:xfrm>
              <a:off x="2384916" y="1537051"/>
              <a:ext cx="598931"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5" name="Freeform 54">
              <a:extLst>
                <a:ext uri="{FF2B5EF4-FFF2-40B4-BE49-F238E27FC236}">
                  <a16:creationId xmlns="" xmlns:a16="http://schemas.microsoft.com/office/drawing/2014/main" id="{3654A79C-267E-A348-A1C7-9E2888B108E9}"/>
                </a:ext>
              </a:extLst>
            </p:cNvPr>
            <p:cNvSpPr/>
            <p:nvPr/>
          </p:nvSpPr>
          <p:spPr>
            <a:xfrm>
              <a:off x="2394898" y="1429229"/>
              <a:ext cx="576902" cy="82071"/>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Freeform 55">
              <a:extLst>
                <a:ext uri="{FF2B5EF4-FFF2-40B4-BE49-F238E27FC236}">
                  <a16:creationId xmlns="" xmlns:a16="http://schemas.microsoft.com/office/drawing/2014/main" id="{51F0E3E4-82FC-A24B-BD94-CB23E3BBCF7B}"/>
                </a:ext>
              </a:extLst>
            </p:cNvPr>
            <p:cNvSpPr/>
            <p:nvPr/>
          </p:nvSpPr>
          <p:spPr>
            <a:xfrm>
              <a:off x="2394898" y="1320800"/>
              <a:ext cx="602302" cy="139925"/>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 xmlns:a16="http://schemas.microsoft.com/office/drawing/2014/main" id="{F45C0A5B-F688-584D-88C2-CF3264A833C3}"/>
                </a:ext>
              </a:extLst>
            </p:cNvPr>
            <p:cNvSpPr/>
            <p:nvPr/>
          </p:nvSpPr>
          <p:spPr>
            <a:xfrm flipV="1">
              <a:off x="2394898" y="1536700"/>
              <a:ext cx="588948" cy="10795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Freeform 57">
              <a:extLst>
                <a:ext uri="{FF2B5EF4-FFF2-40B4-BE49-F238E27FC236}">
                  <a16:creationId xmlns="" xmlns:a16="http://schemas.microsoft.com/office/drawing/2014/main" id="{8F971BE8-5E81-CB47-98FA-77DD1C963E0F}"/>
                </a:ext>
              </a:extLst>
            </p:cNvPr>
            <p:cNvSpPr/>
            <p:nvPr/>
          </p:nvSpPr>
          <p:spPr>
            <a:xfrm flipV="1">
              <a:off x="2394898" y="1574288"/>
              <a:ext cx="583252" cy="197362"/>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a:extLst>
                <a:ext uri="{FF2B5EF4-FFF2-40B4-BE49-F238E27FC236}">
                  <a16:creationId xmlns="" xmlns:a16="http://schemas.microsoft.com/office/drawing/2014/main" id="{085EA5D5-6A85-B647-BE67-1C54875262FD}"/>
                </a:ext>
              </a:extLst>
            </p:cNvPr>
            <p:cNvSpPr/>
            <p:nvPr/>
          </p:nvSpPr>
          <p:spPr>
            <a:xfrm flipV="1">
              <a:off x="2401000" y="1576553"/>
              <a:ext cx="589849" cy="309396"/>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 xmlns:a16="http://schemas.microsoft.com/office/drawing/2014/main" id="{A99BFC50-53E7-D741-B375-F9A0F13E68A2}"/>
                </a:ext>
              </a:extLst>
            </p:cNvPr>
            <p:cNvSpPr/>
            <p:nvPr/>
          </p:nvSpPr>
          <p:spPr>
            <a:xfrm>
              <a:off x="2394898" y="1253720"/>
              <a:ext cx="588948" cy="267265"/>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 xmlns:a16="http://schemas.microsoft.com/office/drawing/2014/main" id="{92E30AD9-6492-F747-8C52-22F79D1D03C5}"/>
                </a:ext>
              </a:extLst>
            </p:cNvPr>
            <p:cNvSpPr/>
            <p:nvPr/>
          </p:nvSpPr>
          <p:spPr>
            <a:xfrm flipV="1">
              <a:off x="2394898" y="1522146"/>
              <a:ext cx="588948" cy="72269"/>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Freeform 61">
              <a:extLst>
                <a:ext uri="{FF2B5EF4-FFF2-40B4-BE49-F238E27FC236}">
                  <a16:creationId xmlns="" xmlns:a16="http://schemas.microsoft.com/office/drawing/2014/main" id="{71AD2946-D13E-1D42-8509-CFAD8016DA69}"/>
                </a:ext>
              </a:extLst>
            </p:cNvPr>
            <p:cNvSpPr/>
            <p:nvPr/>
          </p:nvSpPr>
          <p:spPr>
            <a:xfrm>
              <a:off x="2383608" y="1473200"/>
              <a:ext cx="600891" cy="113713"/>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Freeform 62">
              <a:extLst>
                <a:ext uri="{FF2B5EF4-FFF2-40B4-BE49-F238E27FC236}">
                  <a16:creationId xmlns="" xmlns:a16="http://schemas.microsoft.com/office/drawing/2014/main" id="{13D0DDF5-2FF5-4748-BC6E-801BB9EFED68}"/>
                </a:ext>
              </a:extLst>
            </p:cNvPr>
            <p:cNvSpPr/>
            <p:nvPr/>
          </p:nvSpPr>
          <p:spPr>
            <a:xfrm flipV="1">
              <a:off x="2391456" y="1610596"/>
              <a:ext cx="588949" cy="22713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 xmlns:a16="http://schemas.microsoft.com/office/drawing/2014/main" id="{008DE32C-2D1F-4543-A25F-7A5B8BE26F88}"/>
                </a:ext>
              </a:extLst>
            </p:cNvPr>
            <p:cNvSpPr/>
            <p:nvPr/>
          </p:nvSpPr>
          <p:spPr>
            <a:xfrm>
              <a:off x="2411421" y="1377950"/>
              <a:ext cx="573080" cy="98957"/>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reeform 64">
              <a:extLst>
                <a:ext uri="{FF2B5EF4-FFF2-40B4-BE49-F238E27FC236}">
                  <a16:creationId xmlns="" xmlns:a16="http://schemas.microsoft.com/office/drawing/2014/main" id="{18DFACE1-E05D-1447-BC99-E0752EB2B382}"/>
                </a:ext>
              </a:extLst>
            </p:cNvPr>
            <p:cNvSpPr/>
            <p:nvPr/>
          </p:nvSpPr>
          <p:spPr>
            <a:xfrm flipV="1">
              <a:off x="2411421" y="1555750"/>
              <a:ext cx="573080" cy="15875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Freeform 65">
              <a:extLst>
                <a:ext uri="{FF2B5EF4-FFF2-40B4-BE49-F238E27FC236}">
                  <a16:creationId xmlns="" xmlns:a16="http://schemas.microsoft.com/office/drawing/2014/main" id="{37F5F685-33F2-984D-B3C7-FAD9E6A7EDC6}"/>
                </a:ext>
              </a:extLst>
            </p:cNvPr>
            <p:cNvSpPr/>
            <p:nvPr/>
          </p:nvSpPr>
          <p:spPr>
            <a:xfrm>
              <a:off x="2411420" y="1193800"/>
              <a:ext cx="588949" cy="302593"/>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 xmlns:a16="http://schemas.microsoft.com/office/drawing/2014/main" id="{AB8A3D6A-F108-8B43-BF93-82D5A068E2C1}"/>
              </a:ext>
            </a:extLst>
          </p:cNvPr>
          <p:cNvGrpSpPr/>
          <p:nvPr/>
        </p:nvGrpSpPr>
        <p:grpSpPr>
          <a:xfrm>
            <a:off x="6345712" y="1968367"/>
            <a:ext cx="643811" cy="590549"/>
            <a:chOff x="6541621" y="1582750"/>
            <a:chExt cx="1048822" cy="688936"/>
          </a:xfrm>
        </p:grpSpPr>
        <p:sp>
          <p:nvSpPr>
            <p:cNvPr id="41" name="Freeform 40">
              <a:extLst>
                <a:ext uri="{FF2B5EF4-FFF2-40B4-BE49-F238E27FC236}">
                  <a16:creationId xmlns="" xmlns:a16="http://schemas.microsoft.com/office/drawing/2014/main" id="{6F599F2F-E30A-AC4C-BBE1-F1A7CB8D81F6}"/>
                </a:ext>
              </a:extLst>
            </p:cNvPr>
            <p:cNvSpPr/>
            <p:nvPr/>
          </p:nvSpPr>
          <p:spPr>
            <a:xfrm>
              <a:off x="6565902" y="1582750"/>
              <a:ext cx="1024539" cy="81486"/>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 xmlns:a16="http://schemas.microsoft.com/office/drawing/2014/main" id="{8C4607E5-4100-9E48-A37A-BE8353A1A99C}"/>
                </a:ext>
              </a:extLst>
            </p:cNvPr>
            <p:cNvCxnSpPr/>
            <p:nvPr/>
          </p:nvCxnSpPr>
          <p:spPr>
            <a:xfrm>
              <a:off x="6585376" y="1941924"/>
              <a:ext cx="846873" cy="157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Freeform 42">
              <a:extLst>
                <a:ext uri="{FF2B5EF4-FFF2-40B4-BE49-F238E27FC236}">
                  <a16:creationId xmlns="" xmlns:a16="http://schemas.microsoft.com/office/drawing/2014/main" id="{DA306F15-ACDF-C94F-A07C-0A2E8CE28CA6}"/>
                </a:ext>
              </a:extLst>
            </p:cNvPr>
            <p:cNvSpPr/>
            <p:nvPr/>
          </p:nvSpPr>
          <p:spPr>
            <a:xfrm>
              <a:off x="6591299" y="2123529"/>
              <a:ext cx="935573" cy="132050"/>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 xmlns:a16="http://schemas.microsoft.com/office/drawing/2014/main" id="{84B8FC7B-DAA9-C145-9CB7-777811B10D00}"/>
                </a:ext>
              </a:extLst>
            </p:cNvPr>
            <p:cNvSpPr/>
            <p:nvPr/>
          </p:nvSpPr>
          <p:spPr>
            <a:xfrm>
              <a:off x="6573353" y="2190200"/>
              <a:ext cx="1017090" cy="81486"/>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 xmlns:a16="http://schemas.microsoft.com/office/drawing/2014/main" id="{E039974A-5D69-744A-8252-1EB411079B27}"/>
                </a:ext>
              </a:extLst>
            </p:cNvPr>
            <p:cNvSpPr/>
            <p:nvPr/>
          </p:nvSpPr>
          <p:spPr>
            <a:xfrm>
              <a:off x="6592421" y="2027226"/>
              <a:ext cx="892077" cy="105721"/>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 xmlns:a16="http://schemas.microsoft.com/office/drawing/2014/main" id="{8DF5E930-20A7-1749-B851-59F2E51ADB87}"/>
                </a:ext>
              </a:extLst>
            </p:cNvPr>
            <p:cNvSpPr/>
            <p:nvPr/>
          </p:nvSpPr>
          <p:spPr>
            <a:xfrm flipV="1">
              <a:off x="6578601" y="1752599"/>
              <a:ext cx="874111" cy="163505"/>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 xmlns:a16="http://schemas.microsoft.com/office/drawing/2014/main" id="{52C2BEA6-8A56-0946-87DE-77A6E4385A83}"/>
                </a:ext>
              </a:extLst>
            </p:cNvPr>
            <p:cNvSpPr/>
            <p:nvPr/>
          </p:nvSpPr>
          <p:spPr>
            <a:xfrm flipV="1">
              <a:off x="6573372" y="1587497"/>
              <a:ext cx="942906" cy="143410"/>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 xmlns:a16="http://schemas.microsoft.com/office/drawing/2014/main" id="{781C0397-D60E-474B-8D04-2F894CC8EF7E}"/>
                </a:ext>
              </a:extLst>
            </p:cNvPr>
            <p:cNvSpPr/>
            <p:nvPr/>
          </p:nvSpPr>
          <p:spPr>
            <a:xfrm>
              <a:off x="6563286" y="1684123"/>
              <a:ext cx="910613" cy="165311"/>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 xmlns:a16="http://schemas.microsoft.com/office/drawing/2014/main" id="{6A630BFB-A805-A149-8126-67931D13EDEA}"/>
                </a:ext>
              </a:extLst>
            </p:cNvPr>
            <p:cNvSpPr/>
            <p:nvPr/>
          </p:nvSpPr>
          <p:spPr>
            <a:xfrm>
              <a:off x="6553199" y="1826427"/>
              <a:ext cx="889000" cy="167874"/>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 xmlns:a16="http://schemas.microsoft.com/office/drawing/2014/main" id="{C984EDF5-6277-7549-94A0-437544EED208}"/>
                </a:ext>
              </a:extLst>
            </p:cNvPr>
            <p:cNvSpPr/>
            <p:nvPr/>
          </p:nvSpPr>
          <p:spPr>
            <a:xfrm>
              <a:off x="6541621" y="1978662"/>
              <a:ext cx="911089" cy="53336"/>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 xmlns:a16="http://schemas.microsoft.com/office/drawing/2014/main" id="{36D5B6F6-D390-1948-976D-C448DF4FCD57}"/>
                </a:ext>
              </a:extLst>
            </p:cNvPr>
            <p:cNvSpPr/>
            <p:nvPr/>
          </p:nvSpPr>
          <p:spPr>
            <a:xfrm>
              <a:off x="6605121" y="2064265"/>
              <a:ext cx="900562" cy="126558"/>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 xmlns:a16="http://schemas.microsoft.com/office/drawing/2014/main" id="{9A97B68E-F7B8-DE43-9454-C1672699B9F1}"/>
                </a:ext>
              </a:extLst>
            </p:cNvPr>
            <p:cNvSpPr/>
            <p:nvPr/>
          </p:nvSpPr>
          <p:spPr>
            <a:xfrm>
              <a:off x="6575986" y="1646024"/>
              <a:ext cx="908508" cy="144147"/>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 xmlns:a16="http://schemas.microsoft.com/office/drawing/2014/main" id="{F16A8933-848F-8B42-AFB8-CC49444A6744}"/>
                </a:ext>
              </a:extLst>
            </p:cNvPr>
            <p:cNvSpPr/>
            <p:nvPr/>
          </p:nvSpPr>
          <p:spPr>
            <a:xfrm>
              <a:off x="6565899" y="1881541"/>
              <a:ext cx="889000" cy="61960"/>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CB765627-0550-A744-99C0-58F0C05F337E}"/>
              </a:ext>
            </a:extLst>
          </p:cNvPr>
          <p:cNvGrpSpPr/>
          <p:nvPr/>
        </p:nvGrpSpPr>
        <p:grpSpPr>
          <a:xfrm>
            <a:off x="6911828" y="1913521"/>
            <a:ext cx="731520" cy="731520"/>
            <a:chOff x="7799610" y="1529650"/>
            <a:chExt cx="731520" cy="731520"/>
          </a:xfrm>
        </p:grpSpPr>
        <p:sp>
          <p:nvSpPr>
            <p:cNvPr id="34" name="Oval 33">
              <a:extLst>
                <a:ext uri="{FF2B5EF4-FFF2-40B4-BE49-F238E27FC236}">
                  <a16:creationId xmlns="" xmlns:a16="http://schemas.microsoft.com/office/drawing/2014/main" id="{89125C4E-B0C2-BB44-8F5D-4AA32398C3EC}"/>
                </a:ext>
              </a:extLst>
            </p:cNvPr>
            <p:cNvSpPr>
              <a:spLocks noChangeAspect="1"/>
            </p:cNvSpPr>
            <p:nvPr/>
          </p:nvSpPr>
          <p:spPr>
            <a:xfrm>
              <a:off x="7799610" y="1529650"/>
              <a:ext cx="731520" cy="731520"/>
            </a:xfrm>
            <a:prstGeom prst="ellipse">
              <a:avLst/>
            </a:prstGeom>
            <a:solidFill>
              <a:srgbClr val="DE0400">
                <a:alpha val="39000"/>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 xmlns:a16="http://schemas.microsoft.com/office/drawing/2014/main" id="{99FAA933-2D78-4E43-83A8-611A124FBA54}"/>
                </a:ext>
              </a:extLst>
            </p:cNvPr>
            <p:cNvGrpSpPr/>
            <p:nvPr/>
          </p:nvGrpSpPr>
          <p:grpSpPr>
            <a:xfrm>
              <a:off x="7932564" y="1732652"/>
              <a:ext cx="482842" cy="376698"/>
              <a:chOff x="1017509" y="3048296"/>
              <a:chExt cx="603552" cy="466164"/>
            </a:xfrm>
          </p:grpSpPr>
          <p:grpSp>
            <p:nvGrpSpPr>
              <p:cNvPr id="37" name="Group 67">
                <a:extLst>
                  <a:ext uri="{FF2B5EF4-FFF2-40B4-BE49-F238E27FC236}">
                    <a16:creationId xmlns="" xmlns:a16="http://schemas.microsoft.com/office/drawing/2014/main" id="{874FC57C-5156-BA47-82DB-DDED023287A4}"/>
                  </a:ext>
                </a:extLst>
              </p:cNvPr>
              <p:cNvGrpSpPr/>
              <p:nvPr/>
            </p:nvGrpSpPr>
            <p:grpSpPr>
              <a:xfrm>
                <a:off x="1029684" y="3048296"/>
                <a:ext cx="591377" cy="466164"/>
                <a:chOff x="3453704" y="1622076"/>
                <a:chExt cx="582928" cy="677592"/>
              </a:xfrm>
            </p:grpSpPr>
            <p:cxnSp>
              <p:nvCxnSpPr>
                <p:cNvPr id="39" name="Straight Arrow Connector 38">
                  <a:extLst>
                    <a:ext uri="{FF2B5EF4-FFF2-40B4-BE49-F238E27FC236}">
                      <a16:creationId xmlns="" xmlns:a16="http://schemas.microsoft.com/office/drawing/2014/main" id="{77D3DB9B-3D95-AE4A-9B06-700629354017}"/>
                    </a:ext>
                  </a:extLst>
                </p:cNvPr>
                <p:cNvCxnSpPr/>
                <p:nvPr/>
              </p:nvCxnSpPr>
              <p:spPr>
                <a:xfrm flipV="1">
                  <a:off x="3455816" y="2299666"/>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 xmlns:a16="http://schemas.microsoft.com/office/drawing/2014/main" id="{F4BAD26B-8138-424E-B541-4D96DC704339}"/>
                    </a:ext>
                  </a:extLst>
                </p:cNvPr>
                <p:cNvCxnSpPr/>
                <p:nvPr/>
              </p:nvCxnSpPr>
              <p:spPr>
                <a:xfrm flipV="1">
                  <a:off x="3453704" y="1622076"/>
                  <a:ext cx="2112" cy="655509"/>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38" name="Freeform 37">
                <a:extLst>
                  <a:ext uri="{FF2B5EF4-FFF2-40B4-BE49-F238E27FC236}">
                    <a16:creationId xmlns="" xmlns:a16="http://schemas.microsoft.com/office/drawing/2014/main" id="{CC802AA2-B69C-B242-926C-D7EEABF7C6B0}"/>
                  </a:ext>
                </a:extLst>
              </p:cNvPr>
              <p:cNvSpPr/>
              <p:nvPr/>
            </p:nvSpPr>
            <p:spPr>
              <a:xfrm>
                <a:off x="1017509" y="3151049"/>
                <a:ext cx="429660" cy="339554"/>
              </a:xfrm>
              <a:custGeom>
                <a:avLst/>
                <a:gdLst>
                  <a:gd name="connsiteX0" fmla="*/ 0 w 517947"/>
                  <a:gd name="connsiteY0" fmla="*/ 327115 h 327115"/>
                  <a:gd name="connsiteX1" fmla="*/ 95916 w 517947"/>
                  <a:gd name="connsiteY1" fmla="*/ 314326 h 327115"/>
                  <a:gd name="connsiteX2" fmla="*/ 140677 w 517947"/>
                  <a:gd name="connsiteY2" fmla="*/ 288749 h 327115"/>
                  <a:gd name="connsiteX3" fmla="*/ 191832 w 517947"/>
                  <a:gd name="connsiteY3" fmla="*/ 192833 h 327115"/>
                  <a:gd name="connsiteX4" fmla="*/ 242988 w 517947"/>
                  <a:gd name="connsiteY4" fmla="*/ 109705 h 327115"/>
                  <a:gd name="connsiteX5" fmla="*/ 313326 w 517947"/>
                  <a:gd name="connsiteY5" fmla="*/ 32973 h 327115"/>
                  <a:gd name="connsiteX6" fmla="*/ 383665 w 517947"/>
                  <a:gd name="connsiteY6" fmla="*/ 7395 h 327115"/>
                  <a:gd name="connsiteX7" fmla="*/ 466792 w 517947"/>
                  <a:gd name="connsiteY7" fmla="*/ 160861 h 327115"/>
                  <a:gd name="connsiteX8" fmla="*/ 479581 w 517947"/>
                  <a:gd name="connsiteY8" fmla="*/ 256777 h 327115"/>
                  <a:gd name="connsiteX9" fmla="*/ 517947 w 517947"/>
                  <a:gd name="connsiteY9" fmla="*/ 327115 h 32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947" h="327115">
                    <a:moveTo>
                      <a:pt x="0" y="327115"/>
                    </a:moveTo>
                    <a:cubicBezTo>
                      <a:pt x="36235" y="323917"/>
                      <a:pt x="72470" y="320720"/>
                      <a:pt x="95916" y="314326"/>
                    </a:cubicBezTo>
                    <a:cubicBezTo>
                      <a:pt x="119362" y="307932"/>
                      <a:pt x="124691" y="308998"/>
                      <a:pt x="140677" y="288749"/>
                    </a:cubicBezTo>
                    <a:cubicBezTo>
                      <a:pt x="156663" y="268500"/>
                      <a:pt x="174780" y="222674"/>
                      <a:pt x="191832" y="192833"/>
                    </a:cubicBezTo>
                    <a:cubicBezTo>
                      <a:pt x="208884" y="162992"/>
                      <a:pt x="222739" y="136348"/>
                      <a:pt x="242988" y="109705"/>
                    </a:cubicBezTo>
                    <a:cubicBezTo>
                      <a:pt x="263237" y="83062"/>
                      <a:pt x="289880" y="50025"/>
                      <a:pt x="313326" y="32973"/>
                    </a:cubicBezTo>
                    <a:cubicBezTo>
                      <a:pt x="336772" y="15921"/>
                      <a:pt x="358087" y="-13920"/>
                      <a:pt x="383665" y="7395"/>
                    </a:cubicBezTo>
                    <a:cubicBezTo>
                      <a:pt x="409243" y="28710"/>
                      <a:pt x="450806" y="119297"/>
                      <a:pt x="466792" y="160861"/>
                    </a:cubicBezTo>
                    <a:cubicBezTo>
                      <a:pt x="482778" y="202425"/>
                      <a:pt x="471055" y="229068"/>
                      <a:pt x="479581" y="256777"/>
                    </a:cubicBezTo>
                    <a:cubicBezTo>
                      <a:pt x="488107" y="284486"/>
                      <a:pt x="517947" y="327115"/>
                      <a:pt x="517947" y="327115"/>
                    </a:cubicBezTo>
                  </a:path>
                </a:pathLst>
              </a:custGeom>
              <a:gradFill>
                <a:gsLst>
                  <a:gs pos="0">
                    <a:srgbClr val="DE0400"/>
                  </a:gs>
                  <a:gs pos="74000">
                    <a:schemeClr val="accent2">
                      <a:lumMod val="40000"/>
                      <a:lumOff val="60000"/>
                    </a:schemeClr>
                  </a:gs>
                  <a:gs pos="83000">
                    <a:schemeClr val="accent2">
                      <a:lumMod val="20000"/>
                      <a:lumOff val="80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6" name="Picture 35">
              <a:extLst>
                <a:ext uri="{FF2B5EF4-FFF2-40B4-BE49-F238E27FC236}">
                  <a16:creationId xmlns="" xmlns:a16="http://schemas.microsoft.com/office/drawing/2014/main" id="{8A5474D6-A40A-2A4B-B87D-D63C26642BAC}"/>
                </a:ext>
              </a:extLst>
            </p:cNvPr>
            <p:cNvPicPr>
              <a:picLocks noChangeAspect="1"/>
            </p:cNvPicPr>
            <p:nvPr/>
          </p:nvPicPr>
          <p:blipFill>
            <a:blip r:embed="rId3"/>
            <a:stretch>
              <a:fillRect/>
            </a:stretch>
          </p:blipFill>
          <p:spPr>
            <a:xfrm>
              <a:off x="8036885" y="1578890"/>
              <a:ext cx="228600" cy="215900"/>
            </a:xfrm>
            <a:prstGeom prst="rect">
              <a:avLst/>
            </a:prstGeom>
          </p:spPr>
        </p:pic>
      </p:grpSp>
      <p:grpSp>
        <p:nvGrpSpPr>
          <p:cNvPr id="11" name="Group 10">
            <a:extLst>
              <a:ext uri="{FF2B5EF4-FFF2-40B4-BE49-F238E27FC236}">
                <a16:creationId xmlns="" xmlns:a16="http://schemas.microsoft.com/office/drawing/2014/main" id="{3334699A-0C59-3C42-A8F9-E13B9215BD31}"/>
              </a:ext>
            </a:extLst>
          </p:cNvPr>
          <p:cNvGrpSpPr/>
          <p:nvPr/>
        </p:nvGrpSpPr>
        <p:grpSpPr>
          <a:xfrm>
            <a:off x="2879165" y="1896571"/>
            <a:ext cx="3469074" cy="728993"/>
            <a:chOff x="4227694" y="1178028"/>
            <a:chExt cx="3469074" cy="728993"/>
          </a:xfrm>
        </p:grpSpPr>
        <p:grpSp>
          <p:nvGrpSpPr>
            <p:cNvPr id="30" name="Group 29">
              <a:extLst>
                <a:ext uri="{FF2B5EF4-FFF2-40B4-BE49-F238E27FC236}">
                  <a16:creationId xmlns="" xmlns:a16="http://schemas.microsoft.com/office/drawing/2014/main" id="{623B936D-1FD6-8C43-9F18-A8E5D0DDBA96}"/>
                </a:ext>
              </a:extLst>
            </p:cNvPr>
            <p:cNvGrpSpPr/>
            <p:nvPr/>
          </p:nvGrpSpPr>
          <p:grpSpPr>
            <a:xfrm>
              <a:off x="4227694" y="1178028"/>
              <a:ext cx="3469074" cy="728993"/>
              <a:chOff x="1655181" y="1931790"/>
              <a:chExt cx="5143013" cy="1179116"/>
            </a:xfrm>
          </p:grpSpPr>
          <p:pic>
            <p:nvPicPr>
              <p:cNvPr id="32" name="Shape 140">
                <a:extLst>
                  <a:ext uri="{FF2B5EF4-FFF2-40B4-BE49-F238E27FC236}">
                    <a16:creationId xmlns="" xmlns:a16="http://schemas.microsoft.com/office/drawing/2014/main" id="{3D6D3C46-8586-8844-9395-3EC870F6EF3E}"/>
                  </a:ext>
                </a:extLst>
              </p:cNvPr>
              <p:cNvPicPr preferRelativeResize="0"/>
              <p:nvPr/>
            </p:nvPicPr>
            <p:blipFill rotWithShape="1">
              <a:blip r:embed="rId4">
                <a:alphaModFix amt="50000"/>
              </a:blip>
              <a:srcRect l="11129" t="10531" r="9018" b="12888"/>
              <a:stretch/>
            </p:blipFill>
            <p:spPr>
              <a:xfrm>
                <a:off x="1655181" y="1996660"/>
                <a:ext cx="5143013" cy="1088643"/>
              </a:xfrm>
              <a:prstGeom prst="roundRect">
                <a:avLst/>
              </a:prstGeom>
              <a:noFill/>
              <a:ln w="31750">
                <a:solidFill>
                  <a:schemeClr val="tx1"/>
                </a:solidFill>
              </a:ln>
            </p:spPr>
          </p:pic>
          <p:pic>
            <p:nvPicPr>
              <p:cNvPr id="33" name="Picture 32" descr="Nodal_Stress.png">
                <a:extLst>
                  <a:ext uri="{FF2B5EF4-FFF2-40B4-BE49-F238E27FC236}">
                    <a16:creationId xmlns="" xmlns:a16="http://schemas.microsoft.com/office/drawing/2014/main" id="{82BAB2BC-E921-B345-B9E6-1A511559A803}"/>
                  </a:ext>
                </a:extLst>
              </p:cNvPr>
              <p:cNvPicPr>
                <a:picLocks noChangeAspect="1"/>
              </p:cNvPicPr>
              <p:nvPr/>
            </p:nvPicPr>
            <p:blipFill rotWithShape="1">
              <a:blip r:embed="rId5" cstate="print">
                <a:alphaModFix amt="50000"/>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a:ext>
                </a:extLst>
              </a:blip>
              <a:srcRect l="6727" r="9785" b="22083"/>
              <a:stretch/>
            </p:blipFill>
            <p:spPr>
              <a:xfrm>
                <a:off x="1656965" y="1931790"/>
                <a:ext cx="5141228" cy="1179116"/>
              </a:xfrm>
              <a:prstGeom prst="roundRect">
                <a:avLst/>
              </a:prstGeom>
            </p:spPr>
          </p:pic>
        </p:grpSp>
        <p:pic>
          <p:nvPicPr>
            <p:cNvPr id="31" name="Picture 30">
              <a:extLst>
                <a:ext uri="{FF2B5EF4-FFF2-40B4-BE49-F238E27FC236}">
                  <a16:creationId xmlns="" xmlns:a16="http://schemas.microsoft.com/office/drawing/2014/main" id="{0A283DAE-72FD-D74C-9156-4CA39F9E1C11}"/>
                </a:ext>
              </a:extLst>
            </p:cNvPr>
            <p:cNvPicPr>
              <a:picLocks noChangeAspect="1"/>
            </p:cNvPicPr>
            <p:nvPr/>
          </p:nvPicPr>
          <p:blipFill>
            <a:blip r:embed="rId7"/>
            <a:stretch>
              <a:fillRect/>
            </a:stretch>
          </p:blipFill>
          <p:spPr>
            <a:xfrm>
              <a:off x="5525269" y="1402216"/>
              <a:ext cx="914400" cy="342900"/>
            </a:xfrm>
            <a:prstGeom prst="rect">
              <a:avLst/>
            </a:prstGeom>
          </p:spPr>
        </p:pic>
      </p:grpSp>
      <p:grpSp>
        <p:nvGrpSpPr>
          <p:cNvPr id="12" name="Group 11">
            <a:extLst>
              <a:ext uri="{FF2B5EF4-FFF2-40B4-BE49-F238E27FC236}">
                <a16:creationId xmlns="" xmlns:a16="http://schemas.microsoft.com/office/drawing/2014/main" id="{5A1A0FAE-25DE-9646-A891-4D9F2F30E649}"/>
              </a:ext>
            </a:extLst>
          </p:cNvPr>
          <p:cNvGrpSpPr/>
          <p:nvPr/>
        </p:nvGrpSpPr>
        <p:grpSpPr>
          <a:xfrm>
            <a:off x="1467253" y="1750377"/>
            <a:ext cx="876841" cy="917505"/>
            <a:chOff x="1646495" y="1342190"/>
            <a:chExt cx="876841" cy="917505"/>
          </a:xfrm>
        </p:grpSpPr>
        <p:sp>
          <p:nvSpPr>
            <p:cNvPr id="13" name="Oval 12">
              <a:extLst>
                <a:ext uri="{FF2B5EF4-FFF2-40B4-BE49-F238E27FC236}">
                  <a16:creationId xmlns="" xmlns:a16="http://schemas.microsoft.com/office/drawing/2014/main" id="{826F9234-2940-C949-BAB0-FD0F2530638F}"/>
                </a:ext>
              </a:extLst>
            </p:cNvPr>
            <p:cNvSpPr>
              <a:spLocks noChangeAspect="1"/>
            </p:cNvSpPr>
            <p:nvPr/>
          </p:nvSpPr>
          <p:spPr>
            <a:xfrm>
              <a:off x="1753022" y="1475533"/>
              <a:ext cx="731520" cy="733134"/>
            </a:xfrm>
            <a:prstGeom prst="ellipse">
              <a:avLst/>
            </a:prstGeom>
            <a:solidFill>
              <a:srgbClr val="3F80CD">
                <a:alpha val="16000"/>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 xmlns:a16="http://schemas.microsoft.com/office/drawing/2014/main" id="{EF464753-3980-6445-8CFD-EF2FDA6EC0BF}"/>
                </a:ext>
              </a:extLst>
            </p:cNvPr>
            <p:cNvGrpSpPr/>
            <p:nvPr/>
          </p:nvGrpSpPr>
          <p:grpSpPr>
            <a:xfrm>
              <a:off x="1646495" y="1421945"/>
              <a:ext cx="403229" cy="379592"/>
              <a:chOff x="7408038" y="5520368"/>
              <a:chExt cx="999954" cy="910466"/>
            </a:xfrm>
          </p:grpSpPr>
          <p:sp>
            <p:nvSpPr>
              <p:cNvPr id="26" name="Freeform 25">
                <a:extLst>
                  <a:ext uri="{FF2B5EF4-FFF2-40B4-BE49-F238E27FC236}">
                    <a16:creationId xmlns="" xmlns:a16="http://schemas.microsoft.com/office/drawing/2014/main" id="{D324B728-D5B4-C346-A48C-3AE73630ECBB}"/>
                  </a:ext>
                </a:extLst>
              </p:cNvPr>
              <p:cNvSpPr/>
              <p:nvPr/>
            </p:nvSpPr>
            <p:spPr>
              <a:xfrm>
                <a:off x="7507203" y="5676446"/>
                <a:ext cx="836920" cy="728565"/>
              </a:xfrm>
              <a:custGeom>
                <a:avLst/>
                <a:gdLst>
                  <a:gd name="connsiteX0" fmla="*/ 0 w 1238250"/>
                  <a:gd name="connsiteY0" fmla="*/ 1079500 h 1085850"/>
                  <a:gd name="connsiteX1" fmla="*/ 63500 w 1238250"/>
                  <a:gd name="connsiteY1" fmla="*/ 1047750 h 1085850"/>
                  <a:gd name="connsiteX2" fmla="*/ 146050 w 1238250"/>
                  <a:gd name="connsiteY2" fmla="*/ 984250 h 1085850"/>
                  <a:gd name="connsiteX3" fmla="*/ 184150 w 1238250"/>
                  <a:gd name="connsiteY3" fmla="*/ 889000 h 1085850"/>
                  <a:gd name="connsiteX4" fmla="*/ 203200 w 1238250"/>
                  <a:gd name="connsiteY4" fmla="*/ 774700 h 1085850"/>
                  <a:gd name="connsiteX5" fmla="*/ 247650 w 1238250"/>
                  <a:gd name="connsiteY5" fmla="*/ 247650 h 1085850"/>
                  <a:gd name="connsiteX6" fmla="*/ 260350 w 1238250"/>
                  <a:gd name="connsiteY6" fmla="*/ 107950 h 1085850"/>
                  <a:gd name="connsiteX7" fmla="*/ 266700 w 1238250"/>
                  <a:gd name="connsiteY7" fmla="*/ 25400 h 1085850"/>
                  <a:gd name="connsiteX8" fmla="*/ 292100 w 1238250"/>
                  <a:gd name="connsiteY8" fmla="*/ 0 h 1085850"/>
                  <a:gd name="connsiteX9" fmla="*/ 317500 w 1238250"/>
                  <a:gd name="connsiteY9" fmla="*/ 0 h 1085850"/>
                  <a:gd name="connsiteX10" fmla="*/ 342900 w 1238250"/>
                  <a:gd name="connsiteY10" fmla="*/ 19050 h 1085850"/>
                  <a:gd name="connsiteX11" fmla="*/ 368300 w 1238250"/>
                  <a:gd name="connsiteY11" fmla="*/ 63500 h 1085850"/>
                  <a:gd name="connsiteX12" fmla="*/ 387350 w 1238250"/>
                  <a:gd name="connsiteY12" fmla="*/ 133350 h 1085850"/>
                  <a:gd name="connsiteX13" fmla="*/ 457200 w 1238250"/>
                  <a:gd name="connsiteY13" fmla="*/ 444500 h 1085850"/>
                  <a:gd name="connsiteX14" fmla="*/ 508000 w 1238250"/>
                  <a:gd name="connsiteY14" fmla="*/ 635000 h 1085850"/>
                  <a:gd name="connsiteX15" fmla="*/ 520700 w 1238250"/>
                  <a:gd name="connsiteY15" fmla="*/ 666750 h 1085850"/>
                  <a:gd name="connsiteX16" fmla="*/ 590550 w 1238250"/>
                  <a:gd name="connsiteY16" fmla="*/ 762000 h 1085850"/>
                  <a:gd name="connsiteX17" fmla="*/ 635000 w 1238250"/>
                  <a:gd name="connsiteY17" fmla="*/ 825500 h 1085850"/>
                  <a:gd name="connsiteX18" fmla="*/ 679450 w 1238250"/>
                  <a:gd name="connsiteY18" fmla="*/ 876300 h 1085850"/>
                  <a:gd name="connsiteX19" fmla="*/ 704850 w 1238250"/>
                  <a:gd name="connsiteY19" fmla="*/ 927100 h 1085850"/>
                  <a:gd name="connsiteX20" fmla="*/ 749300 w 1238250"/>
                  <a:gd name="connsiteY20" fmla="*/ 977900 h 1085850"/>
                  <a:gd name="connsiteX21" fmla="*/ 889000 w 1238250"/>
                  <a:gd name="connsiteY21" fmla="*/ 996950 h 1085850"/>
                  <a:gd name="connsiteX22" fmla="*/ 971550 w 1238250"/>
                  <a:gd name="connsiteY22" fmla="*/ 1003300 h 1085850"/>
                  <a:gd name="connsiteX23" fmla="*/ 1066800 w 1238250"/>
                  <a:gd name="connsiteY23" fmla="*/ 1035050 h 1085850"/>
                  <a:gd name="connsiteX24" fmla="*/ 1238250 w 1238250"/>
                  <a:gd name="connsiteY24" fmla="*/ 1085850 h 1085850"/>
                  <a:gd name="connsiteX25" fmla="*/ 0 w 1238250"/>
                  <a:gd name="connsiteY25" fmla="*/ 1079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8250" h="1085850">
                    <a:moveTo>
                      <a:pt x="0" y="1079500"/>
                    </a:moveTo>
                    <a:lnTo>
                      <a:pt x="63500" y="1047750"/>
                    </a:lnTo>
                    <a:lnTo>
                      <a:pt x="146050" y="984250"/>
                    </a:lnTo>
                    <a:lnTo>
                      <a:pt x="184150" y="889000"/>
                    </a:lnTo>
                    <a:lnTo>
                      <a:pt x="203200" y="774700"/>
                    </a:lnTo>
                    <a:lnTo>
                      <a:pt x="247650" y="247650"/>
                    </a:lnTo>
                    <a:lnTo>
                      <a:pt x="260350" y="107950"/>
                    </a:lnTo>
                    <a:lnTo>
                      <a:pt x="266700" y="25400"/>
                    </a:lnTo>
                    <a:lnTo>
                      <a:pt x="292100" y="0"/>
                    </a:lnTo>
                    <a:lnTo>
                      <a:pt x="317500" y="0"/>
                    </a:lnTo>
                    <a:lnTo>
                      <a:pt x="342900" y="19050"/>
                    </a:lnTo>
                    <a:lnTo>
                      <a:pt x="368300" y="63500"/>
                    </a:lnTo>
                    <a:lnTo>
                      <a:pt x="387350" y="133350"/>
                    </a:lnTo>
                    <a:lnTo>
                      <a:pt x="457200" y="444500"/>
                    </a:lnTo>
                    <a:lnTo>
                      <a:pt x="508000" y="635000"/>
                    </a:lnTo>
                    <a:lnTo>
                      <a:pt x="520700" y="666750"/>
                    </a:lnTo>
                    <a:lnTo>
                      <a:pt x="590550" y="762000"/>
                    </a:lnTo>
                    <a:lnTo>
                      <a:pt x="635000" y="825500"/>
                    </a:lnTo>
                    <a:lnTo>
                      <a:pt x="679450" y="876300"/>
                    </a:lnTo>
                    <a:lnTo>
                      <a:pt x="704850" y="927100"/>
                    </a:lnTo>
                    <a:lnTo>
                      <a:pt x="749300" y="977900"/>
                    </a:lnTo>
                    <a:lnTo>
                      <a:pt x="889000" y="996950"/>
                    </a:lnTo>
                    <a:lnTo>
                      <a:pt x="971550" y="1003300"/>
                    </a:lnTo>
                    <a:lnTo>
                      <a:pt x="1066800" y="1035050"/>
                    </a:lnTo>
                    <a:lnTo>
                      <a:pt x="1238250" y="1085850"/>
                    </a:lnTo>
                    <a:lnTo>
                      <a:pt x="0" y="1079500"/>
                    </a:lnTo>
                    <a:close/>
                  </a:path>
                </a:pathLst>
              </a:cu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7" name="Group 67">
                <a:extLst>
                  <a:ext uri="{FF2B5EF4-FFF2-40B4-BE49-F238E27FC236}">
                    <a16:creationId xmlns="" xmlns:a16="http://schemas.microsoft.com/office/drawing/2014/main" id="{3434B70B-7449-D546-83E8-D2AC5ED54457}"/>
                  </a:ext>
                </a:extLst>
              </p:cNvPr>
              <p:cNvGrpSpPr/>
              <p:nvPr/>
            </p:nvGrpSpPr>
            <p:grpSpPr>
              <a:xfrm>
                <a:off x="7408038" y="5520368"/>
                <a:ext cx="999954" cy="910466"/>
                <a:chOff x="3381272" y="1733902"/>
                <a:chExt cx="582928" cy="677562"/>
              </a:xfrm>
            </p:grpSpPr>
            <p:cxnSp>
              <p:nvCxnSpPr>
                <p:cNvPr id="28" name="Straight Arrow Connector 27">
                  <a:extLst>
                    <a:ext uri="{FF2B5EF4-FFF2-40B4-BE49-F238E27FC236}">
                      <a16:creationId xmlns="" xmlns:a16="http://schemas.microsoft.com/office/drawing/2014/main" id="{F9529324-30DD-514F-9F7D-FBB46A44BE51}"/>
                    </a:ext>
                  </a:extLst>
                </p:cNvPr>
                <p:cNvCxnSpPr/>
                <p:nvPr/>
              </p:nvCxnSpPr>
              <p:spPr>
                <a:xfrm flipV="1">
                  <a:off x="3383384" y="2411462"/>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 xmlns:a16="http://schemas.microsoft.com/office/drawing/2014/main" id="{DC48624D-9699-0C47-AB58-44A3482722CA}"/>
                    </a:ext>
                  </a:extLst>
                </p:cNvPr>
                <p:cNvCxnSpPr/>
                <p:nvPr/>
              </p:nvCxnSpPr>
              <p:spPr>
                <a:xfrm flipV="1">
                  <a:off x="3381272" y="1733902"/>
                  <a:ext cx="2112" cy="65551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5" name="Group 14">
              <a:extLst>
                <a:ext uri="{FF2B5EF4-FFF2-40B4-BE49-F238E27FC236}">
                  <a16:creationId xmlns="" xmlns:a16="http://schemas.microsoft.com/office/drawing/2014/main" id="{2D7278FF-9182-9649-9F65-3B2C808E75B6}"/>
                </a:ext>
              </a:extLst>
            </p:cNvPr>
            <p:cNvGrpSpPr/>
            <p:nvPr/>
          </p:nvGrpSpPr>
          <p:grpSpPr>
            <a:xfrm>
              <a:off x="2059893" y="1342190"/>
              <a:ext cx="463443" cy="368715"/>
              <a:chOff x="666120" y="3616211"/>
              <a:chExt cx="591385" cy="466160"/>
            </a:xfrm>
          </p:grpSpPr>
          <p:grpSp>
            <p:nvGrpSpPr>
              <p:cNvPr id="22" name="Group 67">
                <a:extLst>
                  <a:ext uri="{FF2B5EF4-FFF2-40B4-BE49-F238E27FC236}">
                    <a16:creationId xmlns="" xmlns:a16="http://schemas.microsoft.com/office/drawing/2014/main" id="{BAB25875-C27A-FE41-8AE9-A39AE771EFE0}"/>
                  </a:ext>
                </a:extLst>
              </p:cNvPr>
              <p:cNvGrpSpPr/>
              <p:nvPr/>
            </p:nvGrpSpPr>
            <p:grpSpPr>
              <a:xfrm>
                <a:off x="666120" y="3616211"/>
                <a:ext cx="591385" cy="466160"/>
                <a:chOff x="3374924" y="1691133"/>
                <a:chExt cx="582936" cy="677586"/>
              </a:xfrm>
            </p:grpSpPr>
            <p:cxnSp>
              <p:nvCxnSpPr>
                <p:cNvPr id="24" name="Straight Arrow Connector 23">
                  <a:extLst>
                    <a:ext uri="{FF2B5EF4-FFF2-40B4-BE49-F238E27FC236}">
                      <a16:creationId xmlns="" xmlns:a16="http://schemas.microsoft.com/office/drawing/2014/main" id="{702849D0-4155-D64F-BBBE-6AF46EDE8E64}"/>
                    </a:ext>
                  </a:extLst>
                </p:cNvPr>
                <p:cNvCxnSpPr/>
                <p:nvPr/>
              </p:nvCxnSpPr>
              <p:spPr>
                <a:xfrm flipV="1">
                  <a:off x="3377045" y="2368717"/>
                  <a:ext cx="580815"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 xmlns:a16="http://schemas.microsoft.com/office/drawing/2014/main" id="{13F77D25-FAE3-0044-828A-3B3850D1194F}"/>
                    </a:ext>
                  </a:extLst>
                </p:cNvPr>
                <p:cNvCxnSpPr/>
                <p:nvPr/>
              </p:nvCxnSpPr>
              <p:spPr>
                <a:xfrm flipV="1">
                  <a:off x="3374924" y="1691133"/>
                  <a:ext cx="2112" cy="655508"/>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3" name="Freeform 22">
                <a:extLst>
                  <a:ext uri="{FF2B5EF4-FFF2-40B4-BE49-F238E27FC236}">
                    <a16:creationId xmlns="" xmlns:a16="http://schemas.microsoft.com/office/drawing/2014/main" id="{7BB1A8EB-0E08-5940-981C-0481747F9624}"/>
                  </a:ext>
                </a:extLst>
              </p:cNvPr>
              <p:cNvSpPr/>
              <p:nvPr/>
            </p:nvSpPr>
            <p:spPr>
              <a:xfrm>
                <a:off x="678678" y="3708486"/>
                <a:ext cx="428426" cy="366287"/>
              </a:xfrm>
              <a:custGeom>
                <a:avLst/>
                <a:gdLst>
                  <a:gd name="connsiteX0" fmla="*/ 0 w 498763"/>
                  <a:gd name="connsiteY0" fmla="*/ 387532 h 395732"/>
                  <a:gd name="connsiteX1" fmla="*/ 89521 w 498763"/>
                  <a:gd name="connsiteY1" fmla="*/ 381138 h 395732"/>
                  <a:gd name="connsiteX2" fmla="*/ 134282 w 498763"/>
                  <a:gd name="connsiteY2" fmla="*/ 253250 h 395732"/>
                  <a:gd name="connsiteX3" fmla="*/ 198226 w 498763"/>
                  <a:gd name="connsiteY3" fmla="*/ 48629 h 395732"/>
                  <a:gd name="connsiteX4" fmla="*/ 306931 w 498763"/>
                  <a:gd name="connsiteY4" fmla="*/ 3868 h 395732"/>
                  <a:gd name="connsiteX5" fmla="*/ 383664 w 498763"/>
                  <a:gd name="connsiteY5" fmla="*/ 118967 h 395732"/>
                  <a:gd name="connsiteX6" fmla="*/ 402847 w 498763"/>
                  <a:gd name="connsiteY6" fmla="*/ 259644 h 395732"/>
                  <a:gd name="connsiteX7" fmla="*/ 409242 w 498763"/>
                  <a:gd name="connsiteY7" fmla="*/ 304405 h 395732"/>
                  <a:gd name="connsiteX8" fmla="*/ 473186 w 498763"/>
                  <a:gd name="connsiteY8" fmla="*/ 361954 h 395732"/>
                  <a:gd name="connsiteX9" fmla="*/ 492369 w 498763"/>
                  <a:gd name="connsiteY9" fmla="*/ 368349 h 395732"/>
                  <a:gd name="connsiteX10" fmla="*/ 498763 w 498763"/>
                  <a:gd name="connsiteY10" fmla="*/ 374743 h 39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8763" h="395732">
                    <a:moveTo>
                      <a:pt x="0" y="387532"/>
                    </a:moveTo>
                    <a:cubicBezTo>
                      <a:pt x="33570" y="395525"/>
                      <a:pt x="67141" y="403518"/>
                      <a:pt x="89521" y="381138"/>
                    </a:cubicBezTo>
                    <a:cubicBezTo>
                      <a:pt x="111901" y="358758"/>
                      <a:pt x="116165" y="308668"/>
                      <a:pt x="134282" y="253250"/>
                    </a:cubicBezTo>
                    <a:cubicBezTo>
                      <a:pt x="152400" y="197832"/>
                      <a:pt x="169451" y="90193"/>
                      <a:pt x="198226" y="48629"/>
                    </a:cubicBezTo>
                    <a:cubicBezTo>
                      <a:pt x="227001" y="7065"/>
                      <a:pt x="276025" y="-7855"/>
                      <a:pt x="306931" y="3868"/>
                    </a:cubicBezTo>
                    <a:cubicBezTo>
                      <a:pt x="337837" y="15591"/>
                      <a:pt x="367678" y="76338"/>
                      <a:pt x="383664" y="118967"/>
                    </a:cubicBezTo>
                    <a:cubicBezTo>
                      <a:pt x="399650" y="161596"/>
                      <a:pt x="398584" y="228738"/>
                      <a:pt x="402847" y="259644"/>
                    </a:cubicBezTo>
                    <a:cubicBezTo>
                      <a:pt x="407110" y="290550"/>
                      <a:pt x="397519" y="287353"/>
                      <a:pt x="409242" y="304405"/>
                    </a:cubicBezTo>
                    <a:cubicBezTo>
                      <a:pt x="420965" y="321457"/>
                      <a:pt x="459332" y="351297"/>
                      <a:pt x="473186" y="361954"/>
                    </a:cubicBezTo>
                    <a:cubicBezTo>
                      <a:pt x="487041" y="372611"/>
                      <a:pt x="488106" y="366218"/>
                      <a:pt x="492369" y="368349"/>
                    </a:cubicBezTo>
                    <a:cubicBezTo>
                      <a:pt x="496632" y="370480"/>
                      <a:pt x="498763" y="374743"/>
                      <a:pt x="498763" y="374743"/>
                    </a:cubicBezTo>
                  </a:path>
                </a:pathLst>
              </a:custGeom>
              <a:gradFill>
                <a:gsLst>
                  <a:gs pos="0">
                    <a:srgbClr val="3F80CD"/>
                  </a:gs>
                  <a:gs pos="74000">
                    <a:schemeClr val="accent1">
                      <a:lumMod val="45000"/>
                      <a:lumOff val="55000"/>
                    </a:schemeClr>
                  </a:gs>
                  <a:gs pos="83000">
                    <a:schemeClr val="accent1">
                      <a:lumMod val="45000"/>
                      <a:lumOff val="55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 xmlns:a16="http://schemas.microsoft.com/office/drawing/2014/main" id="{D1D4D29D-9500-1D43-BE38-C7C6058EE242}"/>
                </a:ext>
              </a:extLst>
            </p:cNvPr>
            <p:cNvGrpSpPr/>
            <p:nvPr/>
          </p:nvGrpSpPr>
          <p:grpSpPr>
            <a:xfrm>
              <a:off x="1821464" y="1857664"/>
              <a:ext cx="417593" cy="402031"/>
              <a:chOff x="1260178" y="3179032"/>
              <a:chExt cx="591586" cy="466149"/>
            </a:xfrm>
          </p:grpSpPr>
          <p:grpSp>
            <p:nvGrpSpPr>
              <p:cNvPr id="18" name="Group 67">
                <a:extLst>
                  <a:ext uri="{FF2B5EF4-FFF2-40B4-BE49-F238E27FC236}">
                    <a16:creationId xmlns="" xmlns:a16="http://schemas.microsoft.com/office/drawing/2014/main" id="{D658EB7D-9F1B-DA40-9927-FB371285496A}"/>
                  </a:ext>
                </a:extLst>
              </p:cNvPr>
              <p:cNvGrpSpPr/>
              <p:nvPr/>
            </p:nvGrpSpPr>
            <p:grpSpPr>
              <a:xfrm>
                <a:off x="1260335" y="3179032"/>
                <a:ext cx="591429" cy="466149"/>
                <a:chOff x="3681045" y="1812099"/>
                <a:chExt cx="582978" cy="677568"/>
              </a:xfrm>
            </p:grpSpPr>
            <p:cxnSp>
              <p:nvCxnSpPr>
                <p:cNvPr id="20" name="Straight Arrow Connector 19">
                  <a:extLst>
                    <a:ext uri="{FF2B5EF4-FFF2-40B4-BE49-F238E27FC236}">
                      <a16:creationId xmlns="" xmlns:a16="http://schemas.microsoft.com/office/drawing/2014/main" id="{66C031D7-C1A2-D441-ADEF-0A31488D4E8D}"/>
                    </a:ext>
                  </a:extLst>
                </p:cNvPr>
                <p:cNvCxnSpPr/>
                <p:nvPr/>
              </p:nvCxnSpPr>
              <p:spPr>
                <a:xfrm flipV="1">
                  <a:off x="3683207" y="2489665"/>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C71AAB08-DC3A-FB42-A212-6441C384E672}"/>
                    </a:ext>
                  </a:extLst>
                </p:cNvPr>
                <p:cNvCxnSpPr/>
                <p:nvPr/>
              </p:nvCxnSpPr>
              <p:spPr>
                <a:xfrm flipV="1">
                  <a:off x="3681045" y="1812099"/>
                  <a:ext cx="2111" cy="65551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Freeform 18">
                <a:extLst>
                  <a:ext uri="{FF2B5EF4-FFF2-40B4-BE49-F238E27FC236}">
                    <a16:creationId xmlns="" xmlns:a16="http://schemas.microsoft.com/office/drawing/2014/main" id="{183FA636-C9D7-6B49-AA7E-45EF71627E09}"/>
                  </a:ext>
                </a:extLst>
              </p:cNvPr>
              <p:cNvSpPr/>
              <p:nvPr/>
            </p:nvSpPr>
            <p:spPr>
              <a:xfrm>
                <a:off x="1260178" y="3307750"/>
                <a:ext cx="411018" cy="327114"/>
              </a:xfrm>
              <a:custGeom>
                <a:avLst/>
                <a:gdLst>
                  <a:gd name="connsiteX0" fmla="*/ 0 w 517947"/>
                  <a:gd name="connsiteY0" fmla="*/ 327115 h 327115"/>
                  <a:gd name="connsiteX1" fmla="*/ 95916 w 517947"/>
                  <a:gd name="connsiteY1" fmla="*/ 314326 h 327115"/>
                  <a:gd name="connsiteX2" fmla="*/ 140677 w 517947"/>
                  <a:gd name="connsiteY2" fmla="*/ 288749 h 327115"/>
                  <a:gd name="connsiteX3" fmla="*/ 191832 w 517947"/>
                  <a:gd name="connsiteY3" fmla="*/ 192833 h 327115"/>
                  <a:gd name="connsiteX4" fmla="*/ 242988 w 517947"/>
                  <a:gd name="connsiteY4" fmla="*/ 109705 h 327115"/>
                  <a:gd name="connsiteX5" fmla="*/ 313326 w 517947"/>
                  <a:gd name="connsiteY5" fmla="*/ 32973 h 327115"/>
                  <a:gd name="connsiteX6" fmla="*/ 383665 w 517947"/>
                  <a:gd name="connsiteY6" fmla="*/ 7395 h 327115"/>
                  <a:gd name="connsiteX7" fmla="*/ 466792 w 517947"/>
                  <a:gd name="connsiteY7" fmla="*/ 160861 h 327115"/>
                  <a:gd name="connsiteX8" fmla="*/ 479581 w 517947"/>
                  <a:gd name="connsiteY8" fmla="*/ 256777 h 327115"/>
                  <a:gd name="connsiteX9" fmla="*/ 517947 w 517947"/>
                  <a:gd name="connsiteY9" fmla="*/ 327115 h 32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947" h="327115">
                    <a:moveTo>
                      <a:pt x="0" y="327115"/>
                    </a:moveTo>
                    <a:cubicBezTo>
                      <a:pt x="36235" y="323917"/>
                      <a:pt x="72470" y="320720"/>
                      <a:pt x="95916" y="314326"/>
                    </a:cubicBezTo>
                    <a:cubicBezTo>
                      <a:pt x="119362" y="307932"/>
                      <a:pt x="124691" y="308998"/>
                      <a:pt x="140677" y="288749"/>
                    </a:cubicBezTo>
                    <a:cubicBezTo>
                      <a:pt x="156663" y="268500"/>
                      <a:pt x="174780" y="222674"/>
                      <a:pt x="191832" y="192833"/>
                    </a:cubicBezTo>
                    <a:cubicBezTo>
                      <a:pt x="208884" y="162992"/>
                      <a:pt x="222739" y="136348"/>
                      <a:pt x="242988" y="109705"/>
                    </a:cubicBezTo>
                    <a:cubicBezTo>
                      <a:pt x="263237" y="83062"/>
                      <a:pt x="289880" y="50025"/>
                      <a:pt x="313326" y="32973"/>
                    </a:cubicBezTo>
                    <a:cubicBezTo>
                      <a:pt x="336772" y="15921"/>
                      <a:pt x="358087" y="-13920"/>
                      <a:pt x="383665" y="7395"/>
                    </a:cubicBezTo>
                    <a:cubicBezTo>
                      <a:pt x="409243" y="28710"/>
                      <a:pt x="450806" y="119297"/>
                      <a:pt x="466792" y="160861"/>
                    </a:cubicBezTo>
                    <a:cubicBezTo>
                      <a:pt x="482778" y="202425"/>
                      <a:pt x="471055" y="229068"/>
                      <a:pt x="479581" y="256777"/>
                    </a:cubicBezTo>
                    <a:cubicBezTo>
                      <a:pt x="488107" y="284486"/>
                      <a:pt x="517947" y="327115"/>
                      <a:pt x="517947" y="327115"/>
                    </a:cubicBezTo>
                  </a:path>
                </a:pathLst>
              </a:custGeom>
              <a:gradFill>
                <a:gsLst>
                  <a:gs pos="0">
                    <a:srgbClr val="3F80CD"/>
                  </a:gs>
                  <a:gs pos="74000">
                    <a:schemeClr val="accent1">
                      <a:lumMod val="45000"/>
                      <a:lumOff val="55000"/>
                    </a:schemeClr>
                  </a:gs>
                  <a:gs pos="83000">
                    <a:schemeClr val="accent1">
                      <a:lumMod val="45000"/>
                      <a:lumOff val="55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 xmlns:a16="http://schemas.microsoft.com/office/drawing/2014/main" id="{0A4E927B-E7DC-EB4E-A41D-EB212E3D229F}"/>
                </a:ext>
              </a:extLst>
            </p:cNvPr>
            <p:cNvPicPr>
              <a:picLocks noChangeAspect="1"/>
            </p:cNvPicPr>
            <p:nvPr/>
          </p:nvPicPr>
          <p:blipFill>
            <a:blip r:embed="rId8"/>
            <a:stretch>
              <a:fillRect/>
            </a:stretch>
          </p:blipFill>
          <p:spPr>
            <a:xfrm>
              <a:off x="2094571" y="1809610"/>
              <a:ext cx="254000" cy="228600"/>
            </a:xfrm>
            <a:prstGeom prst="rect">
              <a:avLst/>
            </a:prstGeom>
          </p:spPr>
        </p:pic>
      </p:grpSp>
      <p:sp>
        <p:nvSpPr>
          <p:cNvPr id="175" name="TextBox 174">
            <a:extLst>
              <a:ext uri="{FF2B5EF4-FFF2-40B4-BE49-F238E27FC236}">
                <a16:creationId xmlns="" xmlns:a16="http://schemas.microsoft.com/office/drawing/2014/main" id="{4BC0612D-06D1-A148-99A9-D15FD3DCDC50}"/>
              </a:ext>
            </a:extLst>
          </p:cNvPr>
          <p:cNvSpPr txBox="1"/>
          <p:nvPr/>
        </p:nvSpPr>
        <p:spPr>
          <a:xfrm>
            <a:off x="3562129" y="1420688"/>
            <a:ext cx="2159566" cy="369332"/>
          </a:xfrm>
          <a:prstGeom prst="rect">
            <a:avLst/>
          </a:prstGeom>
          <a:noFill/>
        </p:spPr>
        <p:txBody>
          <a:bodyPr wrap="none" rtlCol="0">
            <a:spAutoFit/>
          </a:bodyPr>
          <a:lstStyle/>
          <a:p>
            <a:r>
              <a:rPr lang="en-US" dirty="0"/>
              <a:t>High-Fidelity Model</a:t>
            </a:r>
          </a:p>
        </p:txBody>
      </p:sp>
      <p:sp>
        <p:nvSpPr>
          <p:cNvPr id="179" name="TextBox 178">
            <a:extLst>
              <a:ext uri="{FF2B5EF4-FFF2-40B4-BE49-F238E27FC236}">
                <a16:creationId xmlns="" xmlns:a16="http://schemas.microsoft.com/office/drawing/2014/main" id="{40FBEA63-01D6-E648-AC88-9A10DC0CC400}"/>
              </a:ext>
            </a:extLst>
          </p:cNvPr>
          <p:cNvSpPr txBox="1"/>
          <p:nvPr/>
        </p:nvSpPr>
        <p:spPr>
          <a:xfrm>
            <a:off x="1021909" y="1413073"/>
            <a:ext cx="1954381" cy="369332"/>
          </a:xfrm>
          <a:prstGeom prst="rect">
            <a:avLst/>
          </a:prstGeom>
          <a:noFill/>
        </p:spPr>
        <p:txBody>
          <a:bodyPr wrap="none" rtlCol="0">
            <a:spAutoFit/>
          </a:bodyPr>
          <a:lstStyle/>
          <a:p>
            <a:r>
              <a:rPr lang="en-US" dirty="0"/>
              <a:t>Input Parameters</a:t>
            </a:r>
          </a:p>
        </p:txBody>
      </p:sp>
      <p:sp>
        <p:nvSpPr>
          <p:cNvPr id="180" name="TextBox 179">
            <a:extLst>
              <a:ext uri="{FF2B5EF4-FFF2-40B4-BE49-F238E27FC236}">
                <a16:creationId xmlns="" xmlns:a16="http://schemas.microsoft.com/office/drawing/2014/main" id="{96BA8A5D-3670-1D46-B723-A56CF2513B35}"/>
              </a:ext>
            </a:extLst>
          </p:cNvPr>
          <p:cNvSpPr txBox="1"/>
          <p:nvPr/>
        </p:nvSpPr>
        <p:spPr>
          <a:xfrm>
            <a:off x="6793301" y="1426018"/>
            <a:ext cx="992579" cy="369332"/>
          </a:xfrm>
          <a:prstGeom prst="rect">
            <a:avLst/>
          </a:prstGeom>
          <a:noFill/>
        </p:spPr>
        <p:txBody>
          <a:bodyPr wrap="none" rtlCol="0">
            <a:spAutoFit/>
          </a:bodyPr>
          <a:lstStyle/>
          <a:p>
            <a:r>
              <a:rPr lang="en-US" dirty="0"/>
              <a:t>Outputs</a:t>
            </a:r>
          </a:p>
        </p:txBody>
      </p:sp>
      <p:sp>
        <p:nvSpPr>
          <p:cNvPr id="162" name="Right Arrow 161">
            <a:extLst>
              <a:ext uri="{FF2B5EF4-FFF2-40B4-BE49-F238E27FC236}">
                <a16:creationId xmlns="" xmlns:a16="http://schemas.microsoft.com/office/drawing/2014/main" id="{4E7EA209-2062-314C-8B53-1AC3D8C35145}"/>
              </a:ext>
            </a:extLst>
          </p:cNvPr>
          <p:cNvSpPr/>
          <p:nvPr/>
        </p:nvSpPr>
        <p:spPr>
          <a:xfrm>
            <a:off x="2354582" y="2077748"/>
            <a:ext cx="428765" cy="363255"/>
          </a:xfrm>
          <a:prstGeom prst="rightArrow">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ight Arrow 180">
            <a:extLst>
              <a:ext uri="{FF2B5EF4-FFF2-40B4-BE49-F238E27FC236}">
                <a16:creationId xmlns="" xmlns:a16="http://schemas.microsoft.com/office/drawing/2014/main" id="{4D31812A-CA33-5E42-8CBD-F1563CB3CCAE}"/>
              </a:ext>
            </a:extLst>
          </p:cNvPr>
          <p:cNvSpPr/>
          <p:nvPr/>
        </p:nvSpPr>
        <p:spPr>
          <a:xfrm>
            <a:off x="6402392" y="2080441"/>
            <a:ext cx="428765" cy="363255"/>
          </a:xfrm>
          <a:prstGeom prst="rightArrow">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3" name="Straight Connector 182">
            <a:extLst>
              <a:ext uri="{FF2B5EF4-FFF2-40B4-BE49-F238E27FC236}">
                <a16:creationId xmlns="" xmlns:a16="http://schemas.microsoft.com/office/drawing/2014/main" id="{FDF6A320-E5B3-8D4A-9A83-D87490455D3B}"/>
              </a:ext>
            </a:extLst>
          </p:cNvPr>
          <p:cNvCxnSpPr/>
          <p:nvPr/>
        </p:nvCxnSpPr>
        <p:spPr>
          <a:xfrm flipH="1">
            <a:off x="387482" y="7136936"/>
            <a:ext cx="7534350" cy="0"/>
          </a:xfrm>
          <a:prstGeom prst="line">
            <a:avLst/>
          </a:prstGeom>
        </p:spPr>
        <p:style>
          <a:lnRef idx="2">
            <a:schemeClr val="accent1"/>
          </a:lnRef>
          <a:fillRef idx="0">
            <a:schemeClr val="accent1"/>
          </a:fillRef>
          <a:effectRef idx="1">
            <a:schemeClr val="accent1"/>
          </a:effectRef>
          <a:fontRef idx="minor">
            <a:schemeClr val="tx1"/>
          </a:fontRef>
        </p:style>
      </p:cxnSp>
      <p:sp>
        <p:nvSpPr>
          <p:cNvPr id="214" name="TextBox 213">
            <a:extLst>
              <a:ext uri="{FF2B5EF4-FFF2-40B4-BE49-F238E27FC236}">
                <a16:creationId xmlns="" xmlns:a16="http://schemas.microsoft.com/office/drawing/2014/main" id="{5126BB9B-F647-9141-BDFB-ECEA840492D1}"/>
              </a:ext>
            </a:extLst>
          </p:cNvPr>
          <p:cNvSpPr txBox="1"/>
          <p:nvPr/>
        </p:nvSpPr>
        <p:spPr>
          <a:xfrm>
            <a:off x="264328" y="3006113"/>
            <a:ext cx="6514475" cy="400110"/>
          </a:xfrm>
          <a:prstGeom prst="rect">
            <a:avLst/>
          </a:prstGeom>
          <a:noFill/>
        </p:spPr>
        <p:txBody>
          <a:bodyPr wrap="square" rtlCol="0">
            <a:spAutoFit/>
          </a:bodyPr>
          <a:lstStyle/>
          <a:p>
            <a:r>
              <a:rPr lang="en-US" sz="2000" b="1" dirty="0"/>
              <a:t>Traditional Approach: </a:t>
            </a:r>
            <a:r>
              <a:rPr lang="en-US" sz="2000" i="1" dirty="0"/>
              <a:t>Monte Carlo simulation (MCS)</a:t>
            </a:r>
          </a:p>
        </p:txBody>
      </p:sp>
      <p:pic>
        <p:nvPicPr>
          <p:cNvPr id="217" name="Picture 216">
            <a:extLst>
              <a:ext uri="{FF2B5EF4-FFF2-40B4-BE49-F238E27FC236}">
                <a16:creationId xmlns="" xmlns:a16="http://schemas.microsoft.com/office/drawing/2014/main" id="{A54A6DB6-19D0-F74F-BDC2-9BE5C2A7FC67}"/>
              </a:ext>
            </a:extLst>
          </p:cNvPr>
          <p:cNvPicPr>
            <a:picLocks noChangeAspect="1"/>
          </p:cNvPicPr>
          <p:nvPr/>
        </p:nvPicPr>
        <p:blipFill>
          <a:blip r:embed="rId9"/>
          <a:stretch>
            <a:fillRect/>
          </a:stretch>
        </p:blipFill>
        <p:spPr>
          <a:xfrm>
            <a:off x="3206287" y="7163120"/>
            <a:ext cx="4119593" cy="379686"/>
          </a:xfrm>
          <a:prstGeom prst="rect">
            <a:avLst/>
          </a:prstGeom>
        </p:spPr>
      </p:pic>
      <p:grpSp>
        <p:nvGrpSpPr>
          <p:cNvPr id="161" name="Group 160">
            <a:extLst>
              <a:ext uri="{FF2B5EF4-FFF2-40B4-BE49-F238E27FC236}">
                <a16:creationId xmlns="" xmlns:a16="http://schemas.microsoft.com/office/drawing/2014/main" id="{44752608-2003-2F44-B65F-A8B532DB3375}"/>
              </a:ext>
            </a:extLst>
          </p:cNvPr>
          <p:cNvGrpSpPr/>
          <p:nvPr/>
        </p:nvGrpSpPr>
        <p:grpSpPr>
          <a:xfrm>
            <a:off x="254052" y="900133"/>
            <a:ext cx="8775721" cy="400110"/>
            <a:chOff x="254052" y="862367"/>
            <a:chExt cx="8775721" cy="400110"/>
          </a:xfrm>
        </p:grpSpPr>
        <p:sp>
          <p:nvSpPr>
            <p:cNvPr id="225" name="TextBox 224">
              <a:extLst>
                <a:ext uri="{FF2B5EF4-FFF2-40B4-BE49-F238E27FC236}">
                  <a16:creationId xmlns="" xmlns:a16="http://schemas.microsoft.com/office/drawing/2014/main" id="{3401FC12-8D89-2E43-9129-AF6A739B51DD}"/>
                </a:ext>
              </a:extLst>
            </p:cNvPr>
            <p:cNvSpPr txBox="1"/>
            <p:nvPr/>
          </p:nvSpPr>
          <p:spPr>
            <a:xfrm>
              <a:off x="254052" y="862367"/>
              <a:ext cx="8775721" cy="400110"/>
            </a:xfrm>
            <a:prstGeom prst="rect">
              <a:avLst/>
            </a:prstGeom>
            <a:noFill/>
          </p:spPr>
          <p:txBody>
            <a:bodyPr wrap="square" rtlCol="0">
              <a:spAutoFit/>
            </a:bodyPr>
            <a:lstStyle/>
            <a:p>
              <a:r>
                <a:rPr lang="en-US" sz="2000" b="1" dirty="0"/>
                <a:t>Goal: </a:t>
              </a:r>
              <a:r>
                <a:rPr lang="en-US" sz="2000" dirty="0"/>
                <a:t>given the probability distribution of the inputs       , compute           </a:t>
              </a:r>
              <a:endParaRPr lang="en-US" sz="2000" i="1" dirty="0"/>
            </a:p>
          </p:txBody>
        </p:sp>
        <p:pic>
          <p:nvPicPr>
            <p:cNvPr id="226" name="Picture 225">
              <a:extLst>
                <a:ext uri="{FF2B5EF4-FFF2-40B4-BE49-F238E27FC236}">
                  <a16:creationId xmlns="" xmlns:a16="http://schemas.microsoft.com/office/drawing/2014/main" id="{02F5525F-9471-F843-8C44-3B09FE7683F1}"/>
                </a:ext>
              </a:extLst>
            </p:cNvPr>
            <p:cNvPicPr>
              <a:picLocks noChangeAspect="1"/>
            </p:cNvPicPr>
            <p:nvPr/>
          </p:nvPicPr>
          <p:blipFill>
            <a:blip r:embed="rId10"/>
            <a:stretch>
              <a:fillRect/>
            </a:stretch>
          </p:blipFill>
          <p:spPr>
            <a:xfrm>
              <a:off x="6112838" y="925956"/>
              <a:ext cx="444500" cy="266700"/>
            </a:xfrm>
            <a:prstGeom prst="rect">
              <a:avLst/>
            </a:prstGeom>
          </p:spPr>
        </p:pic>
        <p:pic>
          <p:nvPicPr>
            <p:cNvPr id="227" name="Picture 226">
              <a:extLst>
                <a:ext uri="{FF2B5EF4-FFF2-40B4-BE49-F238E27FC236}">
                  <a16:creationId xmlns="" xmlns:a16="http://schemas.microsoft.com/office/drawing/2014/main" id="{96FE20A9-B63D-984E-9C07-D2EF397AAA9B}"/>
                </a:ext>
              </a:extLst>
            </p:cNvPr>
            <p:cNvPicPr>
              <a:picLocks noChangeAspect="1"/>
            </p:cNvPicPr>
            <p:nvPr/>
          </p:nvPicPr>
          <p:blipFill>
            <a:blip r:embed="rId11"/>
            <a:stretch>
              <a:fillRect/>
            </a:stretch>
          </p:blipFill>
          <p:spPr>
            <a:xfrm>
              <a:off x="7719731" y="913016"/>
              <a:ext cx="457200" cy="266700"/>
            </a:xfrm>
            <a:prstGeom prst="rect">
              <a:avLst/>
            </a:prstGeom>
          </p:spPr>
        </p:pic>
      </p:grpSp>
      <p:sp>
        <p:nvSpPr>
          <p:cNvPr id="163" name="TextBox 162">
            <a:extLst>
              <a:ext uri="{FF2B5EF4-FFF2-40B4-BE49-F238E27FC236}">
                <a16:creationId xmlns="" xmlns:a16="http://schemas.microsoft.com/office/drawing/2014/main" id="{0B5B86D6-A5BE-114E-A533-A6F136B03E6D}"/>
              </a:ext>
            </a:extLst>
          </p:cNvPr>
          <p:cNvSpPr txBox="1"/>
          <p:nvPr/>
        </p:nvSpPr>
        <p:spPr>
          <a:xfrm>
            <a:off x="742345" y="3459376"/>
            <a:ext cx="4467890" cy="369332"/>
          </a:xfrm>
          <a:prstGeom prst="rect">
            <a:avLst/>
          </a:prstGeom>
          <a:noFill/>
        </p:spPr>
        <p:txBody>
          <a:bodyPr wrap="none" rtlCol="0">
            <a:spAutoFit/>
          </a:bodyPr>
          <a:lstStyle/>
          <a:p>
            <a:r>
              <a:rPr lang="en-US" dirty="0"/>
              <a:t>1) Generate input parameter samples       </a:t>
            </a:r>
          </a:p>
        </p:txBody>
      </p:sp>
      <p:sp>
        <p:nvSpPr>
          <p:cNvPr id="228" name="TextBox 227">
            <a:extLst>
              <a:ext uri="{FF2B5EF4-FFF2-40B4-BE49-F238E27FC236}">
                <a16:creationId xmlns="" xmlns:a16="http://schemas.microsoft.com/office/drawing/2014/main" id="{F848F336-2989-D649-A413-20CD7F415D07}"/>
              </a:ext>
            </a:extLst>
          </p:cNvPr>
          <p:cNvSpPr txBox="1"/>
          <p:nvPr/>
        </p:nvSpPr>
        <p:spPr>
          <a:xfrm>
            <a:off x="742345" y="4373640"/>
            <a:ext cx="3082895" cy="369332"/>
          </a:xfrm>
          <a:prstGeom prst="rect">
            <a:avLst/>
          </a:prstGeom>
          <a:noFill/>
        </p:spPr>
        <p:txBody>
          <a:bodyPr wrap="none" rtlCol="0">
            <a:spAutoFit/>
          </a:bodyPr>
          <a:lstStyle/>
          <a:p>
            <a:r>
              <a:rPr lang="en-US" dirty="0"/>
              <a:t>2) Compute output samples </a:t>
            </a:r>
          </a:p>
        </p:txBody>
      </p:sp>
      <p:sp>
        <p:nvSpPr>
          <p:cNvPr id="229" name="TextBox 228">
            <a:extLst>
              <a:ext uri="{FF2B5EF4-FFF2-40B4-BE49-F238E27FC236}">
                <a16:creationId xmlns="" xmlns:a16="http://schemas.microsoft.com/office/drawing/2014/main" id="{D004082E-7622-6041-8992-75F123DFB0BF}"/>
              </a:ext>
            </a:extLst>
          </p:cNvPr>
          <p:cNvSpPr txBox="1"/>
          <p:nvPr/>
        </p:nvSpPr>
        <p:spPr>
          <a:xfrm>
            <a:off x="742345" y="5302737"/>
            <a:ext cx="3506088" cy="369332"/>
          </a:xfrm>
          <a:prstGeom prst="rect">
            <a:avLst/>
          </a:prstGeom>
          <a:noFill/>
        </p:spPr>
        <p:txBody>
          <a:bodyPr wrap="none" rtlCol="0">
            <a:spAutoFit/>
          </a:bodyPr>
          <a:lstStyle/>
          <a:p>
            <a:r>
              <a:rPr lang="en-US" dirty="0"/>
              <a:t>3) Use sample-based estimators</a:t>
            </a:r>
          </a:p>
        </p:txBody>
      </p:sp>
      <p:pic>
        <p:nvPicPr>
          <p:cNvPr id="230" name="Picture 229">
            <a:extLst>
              <a:ext uri="{FF2B5EF4-FFF2-40B4-BE49-F238E27FC236}">
                <a16:creationId xmlns="" xmlns:a16="http://schemas.microsoft.com/office/drawing/2014/main" id="{EE68B630-A255-B244-A3B6-A92381DBDE4C}"/>
              </a:ext>
            </a:extLst>
          </p:cNvPr>
          <p:cNvPicPr>
            <a:picLocks noChangeAspect="1"/>
          </p:cNvPicPr>
          <p:nvPr/>
        </p:nvPicPr>
        <p:blipFill>
          <a:blip r:embed="rId12"/>
          <a:stretch>
            <a:fillRect/>
          </a:stretch>
        </p:blipFill>
        <p:spPr>
          <a:xfrm>
            <a:off x="2134358" y="3847732"/>
            <a:ext cx="1823504" cy="426551"/>
          </a:xfrm>
          <a:prstGeom prst="rect">
            <a:avLst/>
          </a:prstGeom>
        </p:spPr>
      </p:pic>
      <p:pic>
        <p:nvPicPr>
          <p:cNvPr id="231" name="Picture 230">
            <a:extLst>
              <a:ext uri="{FF2B5EF4-FFF2-40B4-BE49-F238E27FC236}">
                <a16:creationId xmlns="" xmlns:a16="http://schemas.microsoft.com/office/drawing/2014/main" id="{8230B2F2-5482-CE42-B688-DFBDD212A173}"/>
              </a:ext>
            </a:extLst>
          </p:cNvPr>
          <p:cNvPicPr>
            <a:picLocks noChangeAspect="1"/>
          </p:cNvPicPr>
          <p:nvPr/>
        </p:nvPicPr>
        <p:blipFill>
          <a:blip r:embed="rId13"/>
          <a:stretch>
            <a:fillRect/>
          </a:stretch>
        </p:blipFill>
        <p:spPr>
          <a:xfrm>
            <a:off x="2122692" y="4744104"/>
            <a:ext cx="3799779" cy="427331"/>
          </a:xfrm>
          <a:prstGeom prst="rect">
            <a:avLst/>
          </a:prstGeom>
        </p:spPr>
      </p:pic>
      <p:pic>
        <p:nvPicPr>
          <p:cNvPr id="232" name="Picture 231">
            <a:extLst>
              <a:ext uri="{FF2B5EF4-FFF2-40B4-BE49-F238E27FC236}">
                <a16:creationId xmlns="" xmlns:a16="http://schemas.microsoft.com/office/drawing/2014/main" id="{E31F3925-46FA-F844-9511-6CE96ABF3DAF}"/>
              </a:ext>
            </a:extLst>
          </p:cNvPr>
          <p:cNvPicPr>
            <a:picLocks noChangeAspect="1"/>
          </p:cNvPicPr>
          <p:nvPr/>
        </p:nvPicPr>
        <p:blipFill>
          <a:blip r:embed="rId14"/>
          <a:stretch>
            <a:fillRect/>
          </a:stretch>
        </p:blipFill>
        <p:spPr>
          <a:xfrm>
            <a:off x="6723517" y="4791690"/>
            <a:ext cx="1132149" cy="389557"/>
          </a:xfrm>
          <a:prstGeom prst="rect">
            <a:avLst/>
          </a:prstGeom>
        </p:spPr>
      </p:pic>
      <p:sp>
        <p:nvSpPr>
          <p:cNvPr id="233" name="Right Arrow 232">
            <a:extLst>
              <a:ext uri="{FF2B5EF4-FFF2-40B4-BE49-F238E27FC236}">
                <a16:creationId xmlns="" xmlns:a16="http://schemas.microsoft.com/office/drawing/2014/main" id="{27B1E3FD-2C99-E843-B2E5-B52C4F820079}"/>
              </a:ext>
            </a:extLst>
          </p:cNvPr>
          <p:cNvSpPr/>
          <p:nvPr/>
        </p:nvSpPr>
        <p:spPr>
          <a:xfrm>
            <a:off x="6150920" y="4890088"/>
            <a:ext cx="359267" cy="242867"/>
          </a:xfrm>
          <a:prstGeom prst="rightArrow">
            <a:avLst/>
          </a:prstGeom>
          <a:gradFill>
            <a:gsLst>
              <a:gs pos="0">
                <a:schemeClr val="accent1">
                  <a:lumMod val="20000"/>
                  <a:lumOff val="80000"/>
                </a:schemeClr>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34" name="Group 233">
            <a:extLst>
              <a:ext uri="{FF2B5EF4-FFF2-40B4-BE49-F238E27FC236}">
                <a16:creationId xmlns="" xmlns:a16="http://schemas.microsoft.com/office/drawing/2014/main" id="{3E6D0883-B2EE-0C40-8D93-785251F2F197}"/>
              </a:ext>
            </a:extLst>
          </p:cNvPr>
          <p:cNvGrpSpPr/>
          <p:nvPr/>
        </p:nvGrpSpPr>
        <p:grpSpPr>
          <a:xfrm>
            <a:off x="4573087" y="5661574"/>
            <a:ext cx="1743225" cy="1165246"/>
            <a:chOff x="6788889" y="5150546"/>
            <a:chExt cx="1841034" cy="1184982"/>
          </a:xfrm>
        </p:grpSpPr>
        <p:grpSp>
          <p:nvGrpSpPr>
            <p:cNvPr id="235" name="Group 234">
              <a:extLst>
                <a:ext uri="{FF2B5EF4-FFF2-40B4-BE49-F238E27FC236}">
                  <a16:creationId xmlns="" xmlns:a16="http://schemas.microsoft.com/office/drawing/2014/main" id="{C79554B1-90A2-E744-8919-F64CA196EFE5}"/>
                </a:ext>
              </a:extLst>
            </p:cNvPr>
            <p:cNvGrpSpPr/>
            <p:nvPr/>
          </p:nvGrpSpPr>
          <p:grpSpPr>
            <a:xfrm>
              <a:off x="7329443" y="5150546"/>
              <a:ext cx="1300480" cy="944863"/>
              <a:chOff x="7020560" y="5240469"/>
              <a:chExt cx="1300480" cy="944863"/>
            </a:xfrm>
          </p:grpSpPr>
          <p:grpSp>
            <p:nvGrpSpPr>
              <p:cNvPr id="238" name="Group 237">
                <a:extLst>
                  <a:ext uri="{FF2B5EF4-FFF2-40B4-BE49-F238E27FC236}">
                    <a16:creationId xmlns="" xmlns:a16="http://schemas.microsoft.com/office/drawing/2014/main" id="{8FEA9363-AF5E-114F-ADF8-A65261D81934}"/>
                  </a:ext>
                </a:extLst>
              </p:cNvPr>
              <p:cNvGrpSpPr/>
              <p:nvPr/>
            </p:nvGrpSpPr>
            <p:grpSpPr>
              <a:xfrm>
                <a:off x="7020560" y="5240469"/>
                <a:ext cx="1300480" cy="944863"/>
                <a:chOff x="7315200" y="5345944"/>
                <a:chExt cx="1300480" cy="780536"/>
              </a:xfrm>
            </p:grpSpPr>
            <p:cxnSp>
              <p:nvCxnSpPr>
                <p:cNvPr id="249" name="Straight Arrow Connector 248">
                  <a:extLst>
                    <a:ext uri="{FF2B5EF4-FFF2-40B4-BE49-F238E27FC236}">
                      <a16:creationId xmlns="" xmlns:a16="http://schemas.microsoft.com/office/drawing/2014/main" id="{B4161364-E399-E34E-B8DF-B60AE3046E9E}"/>
                    </a:ext>
                  </a:extLst>
                </p:cNvPr>
                <p:cNvCxnSpPr/>
                <p:nvPr/>
              </p:nvCxnSpPr>
              <p:spPr>
                <a:xfrm>
                  <a:off x="7315200" y="6126480"/>
                  <a:ext cx="1300480" cy="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a:extLst>
                    <a:ext uri="{FF2B5EF4-FFF2-40B4-BE49-F238E27FC236}">
                      <a16:creationId xmlns="" xmlns:a16="http://schemas.microsoft.com/office/drawing/2014/main" id="{EC5BE29E-5B03-2F46-93DA-A1A376FDAD74}"/>
                    </a:ext>
                  </a:extLst>
                </p:cNvPr>
                <p:cNvCxnSpPr/>
                <p:nvPr/>
              </p:nvCxnSpPr>
              <p:spPr>
                <a:xfrm flipV="1">
                  <a:off x="7315200" y="5345944"/>
                  <a:ext cx="0" cy="7681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39" name="Group 238">
                <a:extLst>
                  <a:ext uri="{FF2B5EF4-FFF2-40B4-BE49-F238E27FC236}">
                    <a16:creationId xmlns="" xmlns:a16="http://schemas.microsoft.com/office/drawing/2014/main" id="{33ADE579-F4E9-914E-BAFF-75F11A8C5D22}"/>
                  </a:ext>
                </a:extLst>
              </p:cNvPr>
              <p:cNvGrpSpPr/>
              <p:nvPr/>
            </p:nvGrpSpPr>
            <p:grpSpPr>
              <a:xfrm>
                <a:off x="7112000" y="5348970"/>
                <a:ext cx="1056640" cy="831304"/>
                <a:chOff x="7112000" y="5496560"/>
                <a:chExt cx="1056640" cy="686730"/>
              </a:xfrm>
            </p:grpSpPr>
            <p:sp>
              <p:nvSpPr>
                <p:cNvPr id="241" name="Rectangle 240">
                  <a:extLst>
                    <a:ext uri="{FF2B5EF4-FFF2-40B4-BE49-F238E27FC236}">
                      <a16:creationId xmlns="" xmlns:a16="http://schemas.microsoft.com/office/drawing/2014/main" id="{8812093A-FB80-FE40-9468-C7BFE79967B2}"/>
                    </a:ext>
                  </a:extLst>
                </p:cNvPr>
                <p:cNvSpPr/>
                <p:nvPr/>
              </p:nvSpPr>
              <p:spPr>
                <a:xfrm>
                  <a:off x="7244080" y="5770880"/>
                  <a:ext cx="132080" cy="411480"/>
                </a:xfrm>
                <a:prstGeom prst="rect">
                  <a:avLst/>
                </a:prstGeom>
                <a:solidFill>
                  <a:schemeClr val="accent1">
                    <a:lumMod val="20000"/>
                    <a:lumOff val="80000"/>
                  </a:schemeClr>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2" name="Rectangle 241">
                  <a:extLst>
                    <a:ext uri="{FF2B5EF4-FFF2-40B4-BE49-F238E27FC236}">
                      <a16:creationId xmlns="" xmlns:a16="http://schemas.microsoft.com/office/drawing/2014/main" id="{84C551CE-B7DE-A940-A22B-D5ED290BA327}"/>
                    </a:ext>
                  </a:extLst>
                </p:cNvPr>
                <p:cNvSpPr/>
                <p:nvPr/>
              </p:nvSpPr>
              <p:spPr>
                <a:xfrm>
                  <a:off x="7376160" y="5634650"/>
                  <a:ext cx="132080" cy="548640"/>
                </a:xfrm>
                <a:prstGeom prst="rect">
                  <a:avLst/>
                </a:prstGeom>
                <a:solidFill>
                  <a:schemeClr val="accent1">
                    <a:lumMod val="20000"/>
                    <a:lumOff val="80000"/>
                  </a:schemeClr>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 xmlns:a16="http://schemas.microsoft.com/office/drawing/2014/main" id="{A1AA40F5-A6C8-CB49-84A7-6CB093BCD89E}"/>
                    </a:ext>
                  </a:extLst>
                </p:cNvPr>
                <p:cNvSpPr/>
                <p:nvPr/>
              </p:nvSpPr>
              <p:spPr>
                <a:xfrm>
                  <a:off x="7508240" y="5496560"/>
                  <a:ext cx="132080" cy="685800"/>
                </a:xfrm>
                <a:prstGeom prst="rect">
                  <a:avLst/>
                </a:prstGeom>
                <a:solidFill>
                  <a:schemeClr val="accent1">
                    <a:lumMod val="20000"/>
                    <a:lumOff val="80000"/>
                  </a:schemeClr>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 xmlns:a16="http://schemas.microsoft.com/office/drawing/2014/main" id="{0C3B744D-4F71-3C46-8662-B33E327024EB}"/>
                    </a:ext>
                  </a:extLst>
                </p:cNvPr>
                <p:cNvSpPr/>
                <p:nvPr/>
              </p:nvSpPr>
              <p:spPr>
                <a:xfrm>
                  <a:off x="7112000" y="6000410"/>
                  <a:ext cx="132080" cy="182880"/>
                </a:xfrm>
                <a:prstGeom prst="rect">
                  <a:avLst/>
                </a:prstGeom>
                <a:solidFill>
                  <a:schemeClr val="accent1">
                    <a:lumMod val="20000"/>
                    <a:lumOff val="80000"/>
                  </a:schemeClr>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5" name="Rectangle 244">
                  <a:extLst>
                    <a:ext uri="{FF2B5EF4-FFF2-40B4-BE49-F238E27FC236}">
                      <a16:creationId xmlns="" xmlns:a16="http://schemas.microsoft.com/office/drawing/2014/main" id="{0ED8776F-900E-F44E-8021-4E2910AF0EF0}"/>
                    </a:ext>
                  </a:extLst>
                </p:cNvPr>
                <p:cNvSpPr/>
                <p:nvPr/>
              </p:nvSpPr>
              <p:spPr>
                <a:xfrm>
                  <a:off x="7640320" y="5770880"/>
                  <a:ext cx="132080" cy="411480"/>
                </a:xfrm>
                <a:prstGeom prst="rect">
                  <a:avLst/>
                </a:prstGeom>
                <a:solidFill>
                  <a:schemeClr val="accent1">
                    <a:lumMod val="20000"/>
                    <a:lumOff val="80000"/>
                  </a:schemeClr>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6" name="Rectangle 245">
                  <a:extLst>
                    <a:ext uri="{FF2B5EF4-FFF2-40B4-BE49-F238E27FC236}">
                      <a16:creationId xmlns="" xmlns:a16="http://schemas.microsoft.com/office/drawing/2014/main" id="{B8D526C1-4F82-A040-A3C0-374DD69AD7D6}"/>
                    </a:ext>
                  </a:extLst>
                </p:cNvPr>
                <p:cNvSpPr/>
                <p:nvPr/>
              </p:nvSpPr>
              <p:spPr>
                <a:xfrm>
                  <a:off x="7772400" y="5953760"/>
                  <a:ext cx="132080" cy="228600"/>
                </a:xfrm>
                <a:prstGeom prst="rect">
                  <a:avLst/>
                </a:prstGeom>
                <a:solidFill>
                  <a:schemeClr val="accent1">
                    <a:lumMod val="20000"/>
                    <a:lumOff val="80000"/>
                  </a:schemeClr>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7" name="Rectangle 246">
                  <a:extLst>
                    <a:ext uri="{FF2B5EF4-FFF2-40B4-BE49-F238E27FC236}">
                      <a16:creationId xmlns="" xmlns:a16="http://schemas.microsoft.com/office/drawing/2014/main" id="{9D23EE4E-BFC3-1E41-9D9E-8DBDFC649981}"/>
                    </a:ext>
                  </a:extLst>
                </p:cNvPr>
                <p:cNvSpPr/>
                <p:nvPr/>
              </p:nvSpPr>
              <p:spPr>
                <a:xfrm>
                  <a:off x="7904480" y="6045200"/>
                  <a:ext cx="132080" cy="137160"/>
                </a:xfrm>
                <a:prstGeom prst="rect">
                  <a:avLst/>
                </a:prstGeom>
                <a:solidFill>
                  <a:schemeClr val="accent1">
                    <a:lumMod val="20000"/>
                    <a:lumOff val="80000"/>
                  </a:schemeClr>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8" name="Rectangle 247">
                  <a:extLst>
                    <a:ext uri="{FF2B5EF4-FFF2-40B4-BE49-F238E27FC236}">
                      <a16:creationId xmlns="" xmlns:a16="http://schemas.microsoft.com/office/drawing/2014/main" id="{D9ED2ABE-F270-5149-8E55-41A2DC9C167C}"/>
                    </a:ext>
                  </a:extLst>
                </p:cNvPr>
                <p:cNvSpPr/>
                <p:nvPr/>
              </p:nvSpPr>
              <p:spPr>
                <a:xfrm>
                  <a:off x="8036560" y="6116320"/>
                  <a:ext cx="132080" cy="64008"/>
                </a:xfrm>
                <a:prstGeom prst="rect">
                  <a:avLst/>
                </a:prstGeom>
                <a:solidFill>
                  <a:schemeClr val="accent1">
                    <a:lumMod val="40000"/>
                    <a:lumOff val="60000"/>
                  </a:schemeClr>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40" name="Freeform 239">
                <a:extLst>
                  <a:ext uri="{FF2B5EF4-FFF2-40B4-BE49-F238E27FC236}">
                    <a16:creationId xmlns="" xmlns:a16="http://schemas.microsoft.com/office/drawing/2014/main" id="{BC7C062C-5920-7E4E-A310-7203A78CA32C}"/>
                  </a:ext>
                </a:extLst>
              </p:cNvPr>
              <p:cNvSpPr/>
              <p:nvPr/>
            </p:nvSpPr>
            <p:spPr>
              <a:xfrm>
                <a:off x="7020560" y="5359060"/>
                <a:ext cx="1219200" cy="808060"/>
              </a:xfrm>
              <a:custGeom>
                <a:avLst/>
                <a:gdLst>
                  <a:gd name="connsiteX0" fmla="*/ 0 w 1219200"/>
                  <a:gd name="connsiteY0" fmla="*/ 797900 h 808060"/>
                  <a:gd name="connsiteX1" fmla="*/ 152400 w 1219200"/>
                  <a:gd name="connsiteY1" fmla="*/ 594700 h 808060"/>
                  <a:gd name="connsiteX2" fmla="*/ 294640 w 1219200"/>
                  <a:gd name="connsiteY2" fmla="*/ 320380 h 808060"/>
                  <a:gd name="connsiteX3" fmla="*/ 396240 w 1219200"/>
                  <a:gd name="connsiteY3" fmla="*/ 167980 h 808060"/>
                  <a:gd name="connsiteX4" fmla="*/ 447040 w 1219200"/>
                  <a:gd name="connsiteY4" fmla="*/ 56220 h 808060"/>
                  <a:gd name="connsiteX5" fmla="*/ 528320 w 1219200"/>
                  <a:gd name="connsiteY5" fmla="*/ 5420 h 808060"/>
                  <a:gd name="connsiteX6" fmla="*/ 629920 w 1219200"/>
                  <a:gd name="connsiteY6" fmla="*/ 35900 h 808060"/>
                  <a:gd name="connsiteX7" fmla="*/ 731520 w 1219200"/>
                  <a:gd name="connsiteY7" fmla="*/ 310220 h 808060"/>
                  <a:gd name="connsiteX8" fmla="*/ 802640 w 1219200"/>
                  <a:gd name="connsiteY8" fmla="*/ 523580 h 808060"/>
                  <a:gd name="connsiteX9" fmla="*/ 934720 w 1219200"/>
                  <a:gd name="connsiteY9" fmla="*/ 655660 h 808060"/>
                  <a:gd name="connsiteX10" fmla="*/ 1097280 w 1219200"/>
                  <a:gd name="connsiteY10" fmla="*/ 757260 h 808060"/>
                  <a:gd name="connsiteX11" fmla="*/ 1219200 w 1219200"/>
                  <a:gd name="connsiteY11" fmla="*/ 808060 h 80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808060">
                    <a:moveTo>
                      <a:pt x="0" y="797900"/>
                    </a:moveTo>
                    <a:cubicBezTo>
                      <a:pt x="51646" y="736093"/>
                      <a:pt x="103293" y="674287"/>
                      <a:pt x="152400" y="594700"/>
                    </a:cubicBezTo>
                    <a:cubicBezTo>
                      <a:pt x="201507" y="515113"/>
                      <a:pt x="254000" y="391500"/>
                      <a:pt x="294640" y="320380"/>
                    </a:cubicBezTo>
                    <a:cubicBezTo>
                      <a:pt x="335280" y="249260"/>
                      <a:pt x="370840" y="212007"/>
                      <a:pt x="396240" y="167980"/>
                    </a:cubicBezTo>
                    <a:cubicBezTo>
                      <a:pt x="421640" y="123953"/>
                      <a:pt x="425027" y="83313"/>
                      <a:pt x="447040" y="56220"/>
                    </a:cubicBezTo>
                    <a:cubicBezTo>
                      <a:pt x="469053" y="29127"/>
                      <a:pt x="497840" y="8807"/>
                      <a:pt x="528320" y="5420"/>
                    </a:cubicBezTo>
                    <a:cubicBezTo>
                      <a:pt x="558800" y="2033"/>
                      <a:pt x="596053" y="-14900"/>
                      <a:pt x="629920" y="35900"/>
                    </a:cubicBezTo>
                    <a:cubicBezTo>
                      <a:pt x="663787" y="86700"/>
                      <a:pt x="702733" y="228940"/>
                      <a:pt x="731520" y="310220"/>
                    </a:cubicBezTo>
                    <a:cubicBezTo>
                      <a:pt x="760307" y="391500"/>
                      <a:pt x="768773" y="466007"/>
                      <a:pt x="802640" y="523580"/>
                    </a:cubicBezTo>
                    <a:cubicBezTo>
                      <a:pt x="836507" y="581153"/>
                      <a:pt x="885613" y="616713"/>
                      <a:pt x="934720" y="655660"/>
                    </a:cubicBezTo>
                    <a:cubicBezTo>
                      <a:pt x="983827" y="694607"/>
                      <a:pt x="1049867" y="731860"/>
                      <a:pt x="1097280" y="757260"/>
                    </a:cubicBezTo>
                    <a:cubicBezTo>
                      <a:pt x="1144693" y="782660"/>
                      <a:pt x="1219200" y="808060"/>
                      <a:pt x="1219200" y="808060"/>
                    </a:cubicBezTo>
                  </a:path>
                </a:pathLst>
              </a:custGeom>
              <a:ln w="1587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pic>
          <p:nvPicPr>
            <p:cNvPr id="236" name="Picture 235">
              <a:extLst>
                <a:ext uri="{FF2B5EF4-FFF2-40B4-BE49-F238E27FC236}">
                  <a16:creationId xmlns="" xmlns:a16="http://schemas.microsoft.com/office/drawing/2014/main" id="{6A948663-48CB-CE44-98FC-E4C8D9E08AAF}"/>
                </a:ext>
              </a:extLst>
            </p:cNvPr>
            <p:cNvPicPr>
              <a:picLocks noChangeAspect="1"/>
            </p:cNvPicPr>
            <p:nvPr/>
          </p:nvPicPr>
          <p:blipFill>
            <a:blip r:embed="rId15"/>
            <a:stretch>
              <a:fillRect/>
            </a:stretch>
          </p:blipFill>
          <p:spPr>
            <a:xfrm>
              <a:off x="6788889" y="5530488"/>
              <a:ext cx="457200" cy="266700"/>
            </a:xfrm>
            <a:prstGeom prst="rect">
              <a:avLst/>
            </a:prstGeom>
          </p:spPr>
        </p:pic>
        <p:pic>
          <p:nvPicPr>
            <p:cNvPr id="237" name="Picture 236">
              <a:extLst>
                <a:ext uri="{FF2B5EF4-FFF2-40B4-BE49-F238E27FC236}">
                  <a16:creationId xmlns="" xmlns:a16="http://schemas.microsoft.com/office/drawing/2014/main" id="{41249721-C85F-204F-9EB6-27ACBD74CC9F}"/>
                </a:ext>
              </a:extLst>
            </p:cNvPr>
            <p:cNvPicPr>
              <a:picLocks noChangeAspect="1"/>
            </p:cNvPicPr>
            <p:nvPr/>
          </p:nvPicPr>
          <p:blipFill>
            <a:blip r:embed="rId16"/>
            <a:stretch>
              <a:fillRect/>
            </a:stretch>
          </p:blipFill>
          <p:spPr>
            <a:xfrm>
              <a:off x="7857756" y="6157728"/>
              <a:ext cx="127000" cy="177800"/>
            </a:xfrm>
            <a:prstGeom prst="rect">
              <a:avLst/>
            </a:prstGeom>
          </p:spPr>
        </p:pic>
      </p:grpSp>
      <p:pic>
        <p:nvPicPr>
          <p:cNvPr id="251" name="Picture 250">
            <a:extLst>
              <a:ext uri="{FF2B5EF4-FFF2-40B4-BE49-F238E27FC236}">
                <a16:creationId xmlns="" xmlns:a16="http://schemas.microsoft.com/office/drawing/2014/main" id="{1C6423CB-BF08-0F4A-9FFC-AF59DD820DB2}"/>
              </a:ext>
            </a:extLst>
          </p:cNvPr>
          <p:cNvPicPr>
            <a:picLocks noChangeAspect="1"/>
          </p:cNvPicPr>
          <p:nvPr/>
        </p:nvPicPr>
        <p:blipFill>
          <a:blip r:embed="rId17"/>
          <a:stretch>
            <a:fillRect/>
          </a:stretch>
        </p:blipFill>
        <p:spPr>
          <a:xfrm>
            <a:off x="2056709" y="5809153"/>
            <a:ext cx="1942453" cy="764583"/>
          </a:xfrm>
          <a:prstGeom prst="rect">
            <a:avLst/>
          </a:prstGeom>
        </p:spPr>
      </p:pic>
      <p:grpSp>
        <p:nvGrpSpPr>
          <p:cNvPr id="170" name="Group 169">
            <a:extLst>
              <a:ext uri="{FF2B5EF4-FFF2-40B4-BE49-F238E27FC236}">
                <a16:creationId xmlns="" xmlns:a16="http://schemas.microsoft.com/office/drawing/2014/main" id="{70B13BF6-95A9-234F-87A5-A12633DD9BF9}"/>
              </a:ext>
            </a:extLst>
          </p:cNvPr>
          <p:cNvGrpSpPr/>
          <p:nvPr/>
        </p:nvGrpSpPr>
        <p:grpSpPr>
          <a:xfrm>
            <a:off x="6040583" y="3779521"/>
            <a:ext cx="2474315" cy="1016576"/>
            <a:chOff x="6327968" y="3790951"/>
            <a:chExt cx="2474315" cy="1016576"/>
          </a:xfrm>
        </p:grpSpPr>
        <p:grpSp>
          <p:nvGrpSpPr>
            <p:cNvPr id="167" name="Group 166">
              <a:extLst>
                <a:ext uri="{FF2B5EF4-FFF2-40B4-BE49-F238E27FC236}">
                  <a16:creationId xmlns="" xmlns:a16="http://schemas.microsoft.com/office/drawing/2014/main" id="{C140FA43-689E-7545-9ECA-54A0B7224643}"/>
                </a:ext>
              </a:extLst>
            </p:cNvPr>
            <p:cNvGrpSpPr/>
            <p:nvPr/>
          </p:nvGrpSpPr>
          <p:grpSpPr>
            <a:xfrm>
              <a:off x="6895992" y="3790951"/>
              <a:ext cx="1906291" cy="522486"/>
              <a:chOff x="6657998" y="3628113"/>
              <a:chExt cx="1906291" cy="522486"/>
            </a:xfrm>
          </p:grpSpPr>
          <p:sp>
            <p:nvSpPr>
              <p:cNvPr id="253" name="TextBox 252">
                <a:extLst>
                  <a:ext uri="{FF2B5EF4-FFF2-40B4-BE49-F238E27FC236}">
                    <a16:creationId xmlns="" xmlns:a16="http://schemas.microsoft.com/office/drawing/2014/main" id="{C96CE766-DDAD-9B42-A03A-A9014B583B90}"/>
                  </a:ext>
                </a:extLst>
              </p:cNvPr>
              <p:cNvSpPr txBox="1"/>
              <p:nvPr/>
            </p:nvSpPr>
            <p:spPr>
              <a:xfrm>
                <a:off x="6657998" y="3658156"/>
                <a:ext cx="1906291" cy="492443"/>
              </a:xfrm>
              <a:prstGeom prst="rect">
                <a:avLst/>
              </a:prstGeom>
              <a:noFill/>
            </p:spPr>
            <p:txBody>
              <a:bodyPr wrap="none" rtlCol="0">
                <a:spAutoFit/>
              </a:bodyPr>
              <a:lstStyle/>
              <a:p>
                <a:r>
                  <a:rPr lang="en-US" sz="2600" b="1" dirty="0">
                    <a:solidFill>
                      <a:srgbClr val="FF0000"/>
                    </a:solidFill>
                  </a:rPr>
                  <a:t>N</a:t>
                </a:r>
                <a:r>
                  <a:rPr lang="en-US" sz="2600" dirty="0">
                    <a:solidFill>
                      <a:srgbClr val="FF0000"/>
                    </a:solidFill>
                  </a:rPr>
                  <a:t> = 10</a:t>
                </a:r>
                <a:r>
                  <a:rPr lang="en-US" sz="2600" baseline="30000" dirty="0">
                    <a:solidFill>
                      <a:srgbClr val="FF0000"/>
                    </a:solidFill>
                  </a:rPr>
                  <a:t>3</a:t>
                </a:r>
                <a:r>
                  <a:rPr lang="en-US" sz="2600" dirty="0">
                    <a:solidFill>
                      <a:srgbClr val="FF0000"/>
                    </a:solidFill>
                  </a:rPr>
                  <a:t>-10</a:t>
                </a:r>
                <a:r>
                  <a:rPr lang="en-US" sz="2600" baseline="30000" dirty="0">
                    <a:solidFill>
                      <a:srgbClr val="FF0000"/>
                    </a:solidFill>
                  </a:rPr>
                  <a:t>6</a:t>
                </a:r>
                <a:endParaRPr lang="en-US" sz="2600" dirty="0">
                  <a:solidFill>
                    <a:srgbClr val="FF0000"/>
                  </a:solidFill>
                </a:endParaRPr>
              </a:p>
            </p:txBody>
          </p:sp>
          <p:sp>
            <p:nvSpPr>
              <p:cNvPr id="164" name="Rectangle 163">
                <a:extLst>
                  <a:ext uri="{FF2B5EF4-FFF2-40B4-BE49-F238E27FC236}">
                    <a16:creationId xmlns="" xmlns:a16="http://schemas.microsoft.com/office/drawing/2014/main" id="{B0F406CE-2ACC-9147-AA88-34CD2C777C65}"/>
                  </a:ext>
                </a:extLst>
              </p:cNvPr>
              <p:cNvSpPr/>
              <p:nvPr/>
            </p:nvSpPr>
            <p:spPr>
              <a:xfrm>
                <a:off x="6658344" y="3628113"/>
                <a:ext cx="1879727" cy="5181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69" name="Straight Arrow Connector 168">
              <a:extLst>
                <a:ext uri="{FF2B5EF4-FFF2-40B4-BE49-F238E27FC236}">
                  <a16:creationId xmlns="" xmlns:a16="http://schemas.microsoft.com/office/drawing/2014/main" id="{EA21ACA5-4C82-364D-B1A4-86B9997E76D7}"/>
                </a:ext>
              </a:extLst>
            </p:cNvPr>
            <p:cNvCxnSpPr>
              <a:cxnSpLocks/>
            </p:cNvCxnSpPr>
            <p:nvPr/>
          </p:nvCxnSpPr>
          <p:spPr>
            <a:xfrm flipH="1">
              <a:off x="6327968" y="4308764"/>
              <a:ext cx="581890" cy="49876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pic>
        <p:nvPicPr>
          <p:cNvPr id="256" name="Picture 255">
            <a:extLst>
              <a:ext uri="{FF2B5EF4-FFF2-40B4-BE49-F238E27FC236}">
                <a16:creationId xmlns="" xmlns:a16="http://schemas.microsoft.com/office/drawing/2014/main" id="{9B4F35A3-9E0F-6242-8A42-54C81618878C}"/>
              </a:ext>
            </a:extLst>
          </p:cNvPr>
          <p:cNvPicPr>
            <a:picLocks noChangeAspect="1"/>
          </p:cNvPicPr>
          <p:nvPr/>
        </p:nvPicPr>
        <p:blipFill>
          <a:blip r:embed="rId10"/>
          <a:stretch>
            <a:fillRect/>
          </a:stretch>
        </p:blipFill>
        <p:spPr>
          <a:xfrm>
            <a:off x="826605" y="2157879"/>
            <a:ext cx="444500" cy="266700"/>
          </a:xfrm>
          <a:prstGeom prst="rect">
            <a:avLst/>
          </a:prstGeom>
        </p:spPr>
      </p:pic>
      <p:pic>
        <p:nvPicPr>
          <p:cNvPr id="109" name="Picture 108">
            <a:extLst>
              <a:ext uri="{FF2B5EF4-FFF2-40B4-BE49-F238E27FC236}">
                <a16:creationId xmlns="" xmlns:a16="http://schemas.microsoft.com/office/drawing/2014/main" id="{EBA53886-49D0-D84B-A573-5346207C7476}"/>
              </a:ext>
            </a:extLst>
          </p:cNvPr>
          <p:cNvPicPr>
            <a:picLocks noChangeAspect="1"/>
          </p:cNvPicPr>
          <p:nvPr/>
        </p:nvPicPr>
        <p:blipFill>
          <a:blip r:embed="rId11"/>
          <a:stretch>
            <a:fillRect/>
          </a:stretch>
        </p:blipFill>
        <p:spPr>
          <a:xfrm>
            <a:off x="7749737" y="2126713"/>
            <a:ext cx="457200" cy="266700"/>
          </a:xfrm>
          <a:prstGeom prst="rect">
            <a:avLst/>
          </a:prstGeom>
        </p:spPr>
      </p:pic>
    </p:spTree>
    <p:extLst>
      <p:ext uri="{BB962C8B-B14F-4D97-AF65-F5344CB8AC3E}">
        <p14:creationId xmlns:p14="http://schemas.microsoft.com/office/powerpoint/2010/main" val="357360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162"/>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8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81" grpId="0" animBg="1"/>
      <p:bldP spid="214" grpId="0"/>
      <p:bldP spid="163" grpId="0"/>
      <p:bldP spid="228" grpId="0"/>
      <p:bldP spid="229" grpId="0"/>
      <p:bldP spid="2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Box 207">
            <a:extLst>
              <a:ext uri="{FF2B5EF4-FFF2-40B4-BE49-F238E27FC236}">
                <a16:creationId xmlns="" xmlns:a16="http://schemas.microsoft.com/office/drawing/2014/main" id="{FDF197BE-B699-BF4F-8B12-D934F53DBBA8}"/>
              </a:ext>
            </a:extLst>
          </p:cNvPr>
          <p:cNvSpPr txBox="1"/>
          <p:nvPr/>
        </p:nvSpPr>
        <p:spPr>
          <a:xfrm>
            <a:off x="740183" y="3451168"/>
            <a:ext cx="6814686" cy="369332"/>
          </a:xfrm>
          <a:prstGeom prst="rect">
            <a:avLst/>
          </a:prstGeom>
          <a:noFill/>
        </p:spPr>
        <p:txBody>
          <a:bodyPr wrap="none" rtlCol="0">
            <a:spAutoFit/>
          </a:bodyPr>
          <a:lstStyle/>
          <a:p>
            <a:r>
              <a:rPr lang="en-US" dirty="0"/>
              <a:t>1) Speed up a single model evaluation (e.g., surrogate modeling)</a:t>
            </a:r>
          </a:p>
        </p:txBody>
      </p:sp>
      <p:sp>
        <p:nvSpPr>
          <p:cNvPr id="2" name="Title 1"/>
          <p:cNvSpPr>
            <a:spLocks noGrp="1"/>
          </p:cNvSpPr>
          <p:nvPr>
            <p:ph type="title"/>
          </p:nvPr>
        </p:nvSpPr>
        <p:spPr/>
        <p:txBody>
          <a:bodyPr>
            <a:normAutofit fontScale="90000"/>
          </a:bodyPr>
          <a:lstStyle/>
          <a:p>
            <a:r>
              <a:rPr lang="en-US" dirty="0"/>
              <a:t>Uncertainty Propagation</a:t>
            </a:r>
          </a:p>
        </p:txBody>
      </p:sp>
      <p:sp>
        <p:nvSpPr>
          <p:cNvPr id="3" name="Slide Number Placeholder 2"/>
          <p:cNvSpPr>
            <a:spLocks noGrp="1"/>
          </p:cNvSpPr>
          <p:nvPr>
            <p:ph type="sldNum" sz="quarter" idx="4"/>
          </p:nvPr>
        </p:nvSpPr>
        <p:spPr/>
        <p:txBody>
          <a:bodyPr/>
          <a:lstStyle/>
          <a:p>
            <a:fld id="{3936B88E-EF68-EA45-81C9-E52047EC76EC}" type="slidenum">
              <a:rPr lang="en-US" smtClean="0"/>
              <a:t>4</a:t>
            </a:fld>
            <a:endParaRPr lang="en-US" dirty="0"/>
          </a:p>
        </p:txBody>
      </p:sp>
      <p:grpSp>
        <p:nvGrpSpPr>
          <p:cNvPr id="8" name="Group 7">
            <a:extLst>
              <a:ext uri="{FF2B5EF4-FFF2-40B4-BE49-F238E27FC236}">
                <a16:creationId xmlns="" xmlns:a16="http://schemas.microsoft.com/office/drawing/2014/main" id="{0AD40EA4-231F-2C47-986D-0E32FEB421DE}"/>
              </a:ext>
            </a:extLst>
          </p:cNvPr>
          <p:cNvGrpSpPr/>
          <p:nvPr/>
        </p:nvGrpSpPr>
        <p:grpSpPr>
          <a:xfrm>
            <a:off x="2284473" y="1924705"/>
            <a:ext cx="593393" cy="692149"/>
            <a:chOff x="2383608" y="1193800"/>
            <a:chExt cx="616761" cy="692149"/>
          </a:xfrm>
        </p:grpSpPr>
        <p:cxnSp>
          <p:nvCxnSpPr>
            <p:cNvPr id="54" name="Straight Arrow Connector 53">
              <a:extLst>
                <a:ext uri="{FF2B5EF4-FFF2-40B4-BE49-F238E27FC236}">
                  <a16:creationId xmlns="" xmlns:a16="http://schemas.microsoft.com/office/drawing/2014/main" id="{C1B62D11-842B-1D44-9790-D10734A69878}"/>
                </a:ext>
              </a:extLst>
            </p:cNvPr>
            <p:cNvCxnSpPr/>
            <p:nvPr/>
          </p:nvCxnSpPr>
          <p:spPr>
            <a:xfrm>
              <a:off x="2384916" y="1537051"/>
              <a:ext cx="598931"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5" name="Freeform 54">
              <a:extLst>
                <a:ext uri="{FF2B5EF4-FFF2-40B4-BE49-F238E27FC236}">
                  <a16:creationId xmlns="" xmlns:a16="http://schemas.microsoft.com/office/drawing/2014/main" id="{3654A79C-267E-A348-A1C7-9E2888B108E9}"/>
                </a:ext>
              </a:extLst>
            </p:cNvPr>
            <p:cNvSpPr/>
            <p:nvPr/>
          </p:nvSpPr>
          <p:spPr>
            <a:xfrm>
              <a:off x="2394898" y="1429229"/>
              <a:ext cx="576902" cy="82071"/>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Freeform 55">
              <a:extLst>
                <a:ext uri="{FF2B5EF4-FFF2-40B4-BE49-F238E27FC236}">
                  <a16:creationId xmlns="" xmlns:a16="http://schemas.microsoft.com/office/drawing/2014/main" id="{51F0E3E4-82FC-A24B-BD94-CB23E3BBCF7B}"/>
                </a:ext>
              </a:extLst>
            </p:cNvPr>
            <p:cNvSpPr/>
            <p:nvPr/>
          </p:nvSpPr>
          <p:spPr>
            <a:xfrm>
              <a:off x="2394898" y="1320800"/>
              <a:ext cx="602302" cy="139925"/>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 xmlns:a16="http://schemas.microsoft.com/office/drawing/2014/main" id="{F45C0A5B-F688-584D-88C2-CF3264A833C3}"/>
                </a:ext>
              </a:extLst>
            </p:cNvPr>
            <p:cNvSpPr/>
            <p:nvPr/>
          </p:nvSpPr>
          <p:spPr>
            <a:xfrm flipV="1">
              <a:off x="2394898" y="1536700"/>
              <a:ext cx="588948" cy="10795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Freeform 57">
              <a:extLst>
                <a:ext uri="{FF2B5EF4-FFF2-40B4-BE49-F238E27FC236}">
                  <a16:creationId xmlns="" xmlns:a16="http://schemas.microsoft.com/office/drawing/2014/main" id="{8F971BE8-5E81-CB47-98FA-77DD1C963E0F}"/>
                </a:ext>
              </a:extLst>
            </p:cNvPr>
            <p:cNvSpPr/>
            <p:nvPr/>
          </p:nvSpPr>
          <p:spPr>
            <a:xfrm flipV="1">
              <a:off x="2394898" y="1574288"/>
              <a:ext cx="583252" cy="197362"/>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a:extLst>
                <a:ext uri="{FF2B5EF4-FFF2-40B4-BE49-F238E27FC236}">
                  <a16:creationId xmlns="" xmlns:a16="http://schemas.microsoft.com/office/drawing/2014/main" id="{085EA5D5-6A85-B647-BE67-1C54875262FD}"/>
                </a:ext>
              </a:extLst>
            </p:cNvPr>
            <p:cNvSpPr/>
            <p:nvPr/>
          </p:nvSpPr>
          <p:spPr>
            <a:xfrm flipV="1">
              <a:off x="2401000" y="1576553"/>
              <a:ext cx="589849" cy="309396"/>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 xmlns:a16="http://schemas.microsoft.com/office/drawing/2014/main" id="{A99BFC50-53E7-D741-B375-F9A0F13E68A2}"/>
                </a:ext>
              </a:extLst>
            </p:cNvPr>
            <p:cNvSpPr/>
            <p:nvPr/>
          </p:nvSpPr>
          <p:spPr>
            <a:xfrm>
              <a:off x="2394898" y="1253720"/>
              <a:ext cx="588948" cy="267265"/>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 xmlns:a16="http://schemas.microsoft.com/office/drawing/2014/main" id="{92E30AD9-6492-F747-8C52-22F79D1D03C5}"/>
                </a:ext>
              </a:extLst>
            </p:cNvPr>
            <p:cNvSpPr/>
            <p:nvPr/>
          </p:nvSpPr>
          <p:spPr>
            <a:xfrm flipV="1">
              <a:off x="2394898" y="1522146"/>
              <a:ext cx="588948" cy="72269"/>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Freeform 61">
              <a:extLst>
                <a:ext uri="{FF2B5EF4-FFF2-40B4-BE49-F238E27FC236}">
                  <a16:creationId xmlns="" xmlns:a16="http://schemas.microsoft.com/office/drawing/2014/main" id="{71AD2946-D13E-1D42-8509-CFAD8016DA69}"/>
                </a:ext>
              </a:extLst>
            </p:cNvPr>
            <p:cNvSpPr/>
            <p:nvPr/>
          </p:nvSpPr>
          <p:spPr>
            <a:xfrm>
              <a:off x="2383608" y="1473200"/>
              <a:ext cx="600891" cy="113713"/>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Freeform 62">
              <a:extLst>
                <a:ext uri="{FF2B5EF4-FFF2-40B4-BE49-F238E27FC236}">
                  <a16:creationId xmlns="" xmlns:a16="http://schemas.microsoft.com/office/drawing/2014/main" id="{13D0DDF5-2FF5-4748-BC6E-801BB9EFED68}"/>
                </a:ext>
              </a:extLst>
            </p:cNvPr>
            <p:cNvSpPr/>
            <p:nvPr/>
          </p:nvSpPr>
          <p:spPr>
            <a:xfrm flipV="1">
              <a:off x="2391456" y="1610596"/>
              <a:ext cx="588949" cy="22713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 xmlns:a16="http://schemas.microsoft.com/office/drawing/2014/main" id="{008DE32C-2D1F-4543-A25F-7A5B8BE26F88}"/>
                </a:ext>
              </a:extLst>
            </p:cNvPr>
            <p:cNvSpPr/>
            <p:nvPr/>
          </p:nvSpPr>
          <p:spPr>
            <a:xfrm>
              <a:off x="2411421" y="1377950"/>
              <a:ext cx="573080" cy="98957"/>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reeform 64">
              <a:extLst>
                <a:ext uri="{FF2B5EF4-FFF2-40B4-BE49-F238E27FC236}">
                  <a16:creationId xmlns="" xmlns:a16="http://schemas.microsoft.com/office/drawing/2014/main" id="{18DFACE1-E05D-1447-BC99-E0752EB2B382}"/>
                </a:ext>
              </a:extLst>
            </p:cNvPr>
            <p:cNvSpPr/>
            <p:nvPr/>
          </p:nvSpPr>
          <p:spPr>
            <a:xfrm flipV="1">
              <a:off x="2411421" y="1555750"/>
              <a:ext cx="573080" cy="15875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Freeform 65">
              <a:extLst>
                <a:ext uri="{FF2B5EF4-FFF2-40B4-BE49-F238E27FC236}">
                  <a16:creationId xmlns="" xmlns:a16="http://schemas.microsoft.com/office/drawing/2014/main" id="{37F5F685-33F2-984D-B3C7-FAD9E6A7EDC6}"/>
                </a:ext>
              </a:extLst>
            </p:cNvPr>
            <p:cNvSpPr/>
            <p:nvPr/>
          </p:nvSpPr>
          <p:spPr>
            <a:xfrm>
              <a:off x="2411420" y="1193800"/>
              <a:ext cx="588949" cy="302593"/>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 xmlns:a16="http://schemas.microsoft.com/office/drawing/2014/main" id="{AB8A3D6A-F108-8B43-BF93-82D5A068E2C1}"/>
              </a:ext>
            </a:extLst>
          </p:cNvPr>
          <p:cNvGrpSpPr/>
          <p:nvPr/>
        </p:nvGrpSpPr>
        <p:grpSpPr>
          <a:xfrm>
            <a:off x="6345712" y="1968367"/>
            <a:ext cx="643811" cy="590549"/>
            <a:chOff x="6541621" y="1582750"/>
            <a:chExt cx="1048822" cy="688936"/>
          </a:xfrm>
        </p:grpSpPr>
        <p:sp>
          <p:nvSpPr>
            <p:cNvPr id="41" name="Freeform 40">
              <a:extLst>
                <a:ext uri="{FF2B5EF4-FFF2-40B4-BE49-F238E27FC236}">
                  <a16:creationId xmlns="" xmlns:a16="http://schemas.microsoft.com/office/drawing/2014/main" id="{6F599F2F-E30A-AC4C-BBE1-F1A7CB8D81F6}"/>
                </a:ext>
              </a:extLst>
            </p:cNvPr>
            <p:cNvSpPr/>
            <p:nvPr/>
          </p:nvSpPr>
          <p:spPr>
            <a:xfrm>
              <a:off x="6565902" y="1582750"/>
              <a:ext cx="1024539" cy="81486"/>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 xmlns:a16="http://schemas.microsoft.com/office/drawing/2014/main" id="{8C4607E5-4100-9E48-A37A-BE8353A1A99C}"/>
                </a:ext>
              </a:extLst>
            </p:cNvPr>
            <p:cNvCxnSpPr/>
            <p:nvPr/>
          </p:nvCxnSpPr>
          <p:spPr>
            <a:xfrm>
              <a:off x="6585376" y="1941924"/>
              <a:ext cx="846873" cy="157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Freeform 42">
              <a:extLst>
                <a:ext uri="{FF2B5EF4-FFF2-40B4-BE49-F238E27FC236}">
                  <a16:creationId xmlns="" xmlns:a16="http://schemas.microsoft.com/office/drawing/2014/main" id="{DA306F15-ACDF-C94F-A07C-0A2E8CE28CA6}"/>
                </a:ext>
              </a:extLst>
            </p:cNvPr>
            <p:cNvSpPr/>
            <p:nvPr/>
          </p:nvSpPr>
          <p:spPr>
            <a:xfrm>
              <a:off x="6591299" y="2123529"/>
              <a:ext cx="935573" cy="132050"/>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 xmlns:a16="http://schemas.microsoft.com/office/drawing/2014/main" id="{84B8FC7B-DAA9-C145-9CB7-777811B10D00}"/>
                </a:ext>
              </a:extLst>
            </p:cNvPr>
            <p:cNvSpPr/>
            <p:nvPr/>
          </p:nvSpPr>
          <p:spPr>
            <a:xfrm>
              <a:off x="6573353" y="2190200"/>
              <a:ext cx="1017090" cy="81486"/>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 xmlns:a16="http://schemas.microsoft.com/office/drawing/2014/main" id="{E039974A-5D69-744A-8252-1EB411079B27}"/>
                </a:ext>
              </a:extLst>
            </p:cNvPr>
            <p:cNvSpPr/>
            <p:nvPr/>
          </p:nvSpPr>
          <p:spPr>
            <a:xfrm>
              <a:off x="6592421" y="2027226"/>
              <a:ext cx="892077" cy="105721"/>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 xmlns:a16="http://schemas.microsoft.com/office/drawing/2014/main" id="{8DF5E930-20A7-1749-B851-59F2E51ADB87}"/>
                </a:ext>
              </a:extLst>
            </p:cNvPr>
            <p:cNvSpPr/>
            <p:nvPr/>
          </p:nvSpPr>
          <p:spPr>
            <a:xfrm flipV="1">
              <a:off x="6578601" y="1752599"/>
              <a:ext cx="874111" cy="163505"/>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 xmlns:a16="http://schemas.microsoft.com/office/drawing/2014/main" id="{52C2BEA6-8A56-0946-87DE-77A6E4385A83}"/>
                </a:ext>
              </a:extLst>
            </p:cNvPr>
            <p:cNvSpPr/>
            <p:nvPr/>
          </p:nvSpPr>
          <p:spPr>
            <a:xfrm flipV="1">
              <a:off x="6573372" y="1587497"/>
              <a:ext cx="942906" cy="143410"/>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 xmlns:a16="http://schemas.microsoft.com/office/drawing/2014/main" id="{781C0397-D60E-474B-8D04-2F894CC8EF7E}"/>
                </a:ext>
              </a:extLst>
            </p:cNvPr>
            <p:cNvSpPr/>
            <p:nvPr/>
          </p:nvSpPr>
          <p:spPr>
            <a:xfrm>
              <a:off x="6563286" y="1684123"/>
              <a:ext cx="910613" cy="165311"/>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 xmlns:a16="http://schemas.microsoft.com/office/drawing/2014/main" id="{6A630BFB-A805-A149-8126-67931D13EDEA}"/>
                </a:ext>
              </a:extLst>
            </p:cNvPr>
            <p:cNvSpPr/>
            <p:nvPr/>
          </p:nvSpPr>
          <p:spPr>
            <a:xfrm>
              <a:off x="6553199" y="1826427"/>
              <a:ext cx="889000" cy="167874"/>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 xmlns:a16="http://schemas.microsoft.com/office/drawing/2014/main" id="{C984EDF5-6277-7549-94A0-437544EED208}"/>
                </a:ext>
              </a:extLst>
            </p:cNvPr>
            <p:cNvSpPr/>
            <p:nvPr/>
          </p:nvSpPr>
          <p:spPr>
            <a:xfrm>
              <a:off x="6541621" y="1978662"/>
              <a:ext cx="911089" cy="53336"/>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 xmlns:a16="http://schemas.microsoft.com/office/drawing/2014/main" id="{36D5B6F6-D390-1948-976D-C448DF4FCD57}"/>
                </a:ext>
              </a:extLst>
            </p:cNvPr>
            <p:cNvSpPr/>
            <p:nvPr/>
          </p:nvSpPr>
          <p:spPr>
            <a:xfrm>
              <a:off x="6605121" y="2064265"/>
              <a:ext cx="900562" cy="126558"/>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 xmlns:a16="http://schemas.microsoft.com/office/drawing/2014/main" id="{9A97B68E-F7B8-DE43-9454-C1672699B9F1}"/>
                </a:ext>
              </a:extLst>
            </p:cNvPr>
            <p:cNvSpPr/>
            <p:nvPr/>
          </p:nvSpPr>
          <p:spPr>
            <a:xfrm>
              <a:off x="6575986" y="1646024"/>
              <a:ext cx="908508" cy="144147"/>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 xmlns:a16="http://schemas.microsoft.com/office/drawing/2014/main" id="{F16A8933-848F-8B42-AFB8-CC49444A6744}"/>
                </a:ext>
              </a:extLst>
            </p:cNvPr>
            <p:cNvSpPr/>
            <p:nvPr/>
          </p:nvSpPr>
          <p:spPr>
            <a:xfrm>
              <a:off x="6565899" y="1881541"/>
              <a:ext cx="889000" cy="61960"/>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CB765627-0550-A744-99C0-58F0C05F337E}"/>
              </a:ext>
            </a:extLst>
          </p:cNvPr>
          <p:cNvGrpSpPr/>
          <p:nvPr/>
        </p:nvGrpSpPr>
        <p:grpSpPr>
          <a:xfrm>
            <a:off x="6911828" y="1913521"/>
            <a:ext cx="731520" cy="731520"/>
            <a:chOff x="7799610" y="1529650"/>
            <a:chExt cx="731520" cy="731520"/>
          </a:xfrm>
        </p:grpSpPr>
        <p:sp>
          <p:nvSpPr>
            <p:cNvPr id="34" name="Oval 33">
              <a:extLst>
                <a:ext uri="{FF2B5EF4-FFF2-40B4-BE49-F238E27FC236}">
                  <a16:creationId xmlns="" xmlns:a16="http://schemas.microsoft.com/office/drawing/2014/main" id="{89125C4E-B0C2-BB44-8F5D-4AA32398C3EC}"/>
                </a:ext>
              </a:extLst>
            </p:cNvPr>
            <p:cNvSpPr>
              <a:spLocks noChangeAspect="1"/>
            </p:cNvSpPr>
            <p:nvPr/>
          </p:nvSpPr>
          <p:spPr>
            <a:xfrm>
              <a:off x="7799610" y="1529650"/>
              <a:ext cx="731520" cy="731520"/>
            </a:xfrm>
            <a:prstGeom prst="ellipse">
              <a:avLst/>
            </a:prstGeom>
            <a:solidFill>
              <a:srgbClr val="DE0400">
                <a:alpha val="39000"/>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 xmlns:a16="http://schemas.microsoft.com/office/drawing/2014/main" id="{99FAA933-2D78-4E43-83A8-611A124FBA54}"/>
                </a:ext>
              </a:extLst>
            </p:cNvPr>
            <p:cNvGrpSpPr/>
            <p:nvPr/>
          </p:nvGrpSpPr>
          <p:grpSpPr>
            <a:xfrm>
              <a:off x="7932564" y="1732652"/>
              <a:ext cx="482842" cy="376698"/>
              <a:chOff x="1017509" y="3048296"/>
              <a:chExt cx="603552" cy="466164"/>
            </a:xfrm>
          </p:grpSpPr>
          <p:grpSp>
            <p:nvGrpSpPr>
              <p:cNvPr id="37" name="Group 67">
                <a:extLst>
                  <a:ext uri="{FF2B5EF4-FFF2-40B4-BE49-F238E27FC236}">
                    <a16:creationId xmlns="" xmlns:a16="http://schemas.microsoft.com/office/drawing/2014/main" id="{874FC57C-5156-BA47-82DB-DDED023287A4}"/>
                  </a:ext>
                </a:extLst>
              </p:cNvPr>
              <p:cNvGrpSpPr/>
              <p:nvPr/>
            </p:nvGrpSpPr>
            <p:grpSpPr>
              <a:xfrm>
                <a:off x="1029684" y="3048296"/>
                <a:ext cx="591377" cy="466164"/>
                <a:chOff x="3453704" y="1622076"/>
                <a:chExt cx="582928" cy="677592"/>
              </a:xfrm>
            </p:grpSpPr>
            <p:cxnSp>
              <p:nvCxnSpPr>
                <p:cNvPr id="39" name="Straight Arrow Connector 38">
                  <a:extLst>
                    <a:ext uri="{FF2B5EF4-FFF2-40B4-BE49-F238E27FC236}">
                      <a16:creationId xmlns="" xmlns:a16="http://schemas.microsoft.com/office/drawing/2014/main" id="{77D3DB9B-3D95-AE4A-9B06-700629354017}"/>
                    </a:ext>
                  </a:extLst>
                </p:cNvPr>
                <p:cNvCxnSpPr/>
                <p:nvPr/>
              </p:nvCxnSpPr>
              <p:spPr>
                <a:xfrm flipV="1">
                  <a:off x="3455816" y="2299666"/>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 xmlns:a16="http://schemas.microsoft.com/office/drawing/2014/main" id="{F4BAD26B-8138-424E-B541-4D96DC704339}"/>
                    </a:ext>
                  </a:extLst>
                </p:cNvPr>
                <p:cNvCxnSpPr/>
                <p:nvPr/>
              </p:nvCxnSpPr>
              <p:spPr>
                <a:xfrm flipV="1">
                  <a:off x="3453704" y="1622076"/>
                  <a:ext cx="2112" cy="655509"/>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38" name="Freeform 37">
                <a:extLst>
                  <a:ext uri="{FF2B5EF4-FFF2-40B4-BE49-F238E27FC236}">
                    <a16:creationId xmlns="" xmlns:a16="http://schemas.microsoft.com/office/drawing/2014/main" id="{CC802AA2-B69C-B242-926C-D7EEABF7C6B0}"/>
                  </a:ext>
                </a:extLst>
              </p:cNvPr>
              <p:cNvSpPr/>
              <p:nvPr/>
            </p:nvSpPr>
            <p:spPr>
              <a:xfrm>
                <a:off x="1017509" y="3151049"/>
                <a:ext cx="429660" cy="339554"/>
              </a:xfrm>
              <a:custGeom>
                <a:avLst/>
                <a:gdLst>
                  <a:gd name="connsiteX0" fmla="*/ 0 w 517947"/>
                  <a:gd name="connsiteY0" fmla="*/ 327115 h 327115"/>
                  <a:gd name="connsiteX1" fmla="*/ 95916 w 517947"/>
                  <a:gd name="connsiteY1" fmla="*/ 314326 h 327115"/>
                  <a:gd name="connsiteX2" fmla="*/ 140677 w 517947"/>
                  <a:gd name="connsiteY2" fmla="*/ 288749 h 327115"/>
                  <a:gd name="connsiteX3" fmla="*/ 191832 w 517947"/>
                  <a:gd name="connsiteY3" fmla="*/ 192833 h 327115"/>
                  <a:gd name="connsiteX4" fmla="*/ 242988 w 517947"/>
                  <a:gd name="connsiteY4" fmla="*/ 109705 h 327115"/>
                  <a:gd name="connsiteX5" fmla="*/ 313326 w 517947"/>
                  <a:gd name="connsiteY5" fmla="*/ 32973 h 327115"/>
                  <a:gd name="connsiteX6" fmla="*/ 383665 w 517947"/>
                  <a:gd name="connsiteY6" fmla="*/ 7395 h 327115"/>
                  <a:gd name="connsiteX7" fmla="*/ 466792 w 517947"/>
                  <a:gd name="connsiteY7" fmla="*/ 160861 h 327115"/>
                  <a:gd name="connsiteX8" fmla="*/ 479581 w 517947"/>
                  <a:gd name="connsiteY8" fmla="*/ 256777 h 327115"/>
                  <a:gd name="connsiteX9" fmla="*/ 517947 w 517947"/>
                  <a:gd name="connsiteY9" fmla="*/ 327115 h 32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947" h="327115">
                    <a:moveTo>
                      <a:pt x="0" y="327115"/>
                    </a:moveTo>
                    <a:cubicBezTo>
                      <a:pt x="36235" y="323917"/>
                      <a:pt x="72470" y="320720"/>
                      <a:pt x="95916" y="314326"/>
                    </a:cubicBezTo>
                    <a:cubicBezTo>
                      <a:pt x="119362" y="307932"/>
                      <a:pt x="124691" y="308998"/>
                      <a:pt x="140677" y="288749"/>
                    </a:cubicBezTo>
                    <a:cubicBezTo>
                      <a:pt x="156663" y="268500"/>
                      <a:pt x="174780" y="222674"/>
                      <a:pt x="191832" y="192833"/>
                    </a:cubicBezTo>
                    <a:cubicBezTo>
                      <a:pt x="208884" y="162992"/>
                      <a:pt x="222739" y="136348"/>
                      <a:pt x="242988" y="109705"/>
                    </a:cubicBezTo>
                    <a:cubicBezTo>
                      <a:pt x="263237" y="83062"/>
                      <a:pt x="289880" y="50025"/>
                      <a:pt x="313326" y="32973"/>
                    </a:cubicBezTo>
                    <a:cubicBezTo>
                      <a:pt x="336772" y="15921"/>
                      <a:pt x="358087" y="-13920"/>
                      <a:pt x="383665" y="7395"/>
                    </a:cubicBezTo>
                    <a:cubicBezTo>
                      <a:pt x="409243" y="28710"/>
                      <a:pt x="450806" y="119297"/>
                      <a:pt x="466792" y="160861"/>
                    </a:cubicBezTo>
                    <a:cubicBezTo>
                      <a:pt x="482778" y="202425"/>
                      <a:pt x="471055" y="229068"/>
                      <a:pt x="479581" y="256777"/>
                    </a:cubicBezTo>
                    <a:cubicBezTo>
                      <a:pt x="488107" y="284486"/>
                      <a:pt x="517947" y="327115"/>
                      <a:pt x="517947" y="327115"/>
                    </a:cubicBezTo>
                  </a:path>
                </a:pathLst>
              </a:custGeom>
              <a:gradFill>
                <a:gsLst>
                  <a:gs pos="0">
                    <a:srgbClr val="DE0400"/>
                  </a:gs>
                  <a:gs pos="74000">
                    <a:schemeClr val="accent2">
                      <a:lumMod val="40000"/>
                      <a:lumOff val="60000"/>
                    </a:schemeClr>
                  </a:gs>
                  <a:gs pos="83000">
                    <a:schemeClr val="accent2">
                      <a:lumMod val="20000"/>
                      <a:lumOff val="80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6" name="Picture 35">
              <a:extLst>
                <a:ext uri="{FF2B5EF4-FFF2-40B4-BE49-F238E27FC236}">
                  <a16:creationId xmlns="" xmlns:a16="http://schemas.microsoft.com/office/drawing/2014/main" id="{8A5474D6-A40A-2A4B-B87D-D63C26642BAC}"/>
                </a:ext>
              </a:extLst>
            </p:cNvPr>
            <p:cNvPicPr>
              <a:picLocks noChangeAspect="1"/>
            </p:cNvPicPr>
            <p:nvPr/>
          </p:nvPicPr>
          <p:blipFill>
            <a:blip r:embed="rId3"/>
            <a:stretch>
              <a:fillRect/>
            </a:stretch>
          </p:blipFill>
          <p:spPr>
            <a:xfrm>
              <a:off x="8036885" y="1578890"/>
              <a:ext cx="228600" cy="215900"/>
            </a:xfrm>
            <a:prstGeom prst="rect">
              <a:avLst/>
            </a:prstGeom>
          </p:spPr>
        </p:pic>
      </p:grpSp>
      <p:grpSp>
        <p:nvGrpSpPr>
          <p:cNvPr id="11" name="Group 10">
            <a:extLst>
              <a:ext uri="{FF2B5EF4-FFF2-40B4-BE49-F238E27FC236}">
                <a16:creationId xmlns="" xmlns:a16="http://schemas.microsoft.com/office/drawing/2014/main" id="{3334699A-0C59-3C42-A8F9-E13B9215BD31}"/>
              </a:ext>
            </a:extLst>
          </p:cNvPr>
          <p:cNvGrpSpPr/>
          <p:nvPr/>
        </p:nvGrpSpPr>
        <p:grpSpPr>
          <a:xfrm>
            <a:off x="2879165" y="1896571"/>
            <a:ext cx="3469074" cy="728993"/>
            <a:chOff x="4227694" y="1178028"/>
            <a:chExt cx="3469074" cy="728993"/>
          </a:xfrm>
        </p:grpSpPr>
        <p:grpSp>
          <p:nvGrpSpPr>
            <p:cNvPr id="30" name="Group 29">
              <a:extLst>
                <a:ext uri="{FF2B5EF4-FFF2-40B4-BE49-F238E27FC236}">
                  <a16:creationId xmlns="" xmlns:a16="http://schemas.microsoft.com/office/drawing/2014/main" id="{623B936D-1FD6-8C43-9F18-A8E5D0DDBA96}"/>
                </a:ext>
              </a:extLst>
            </p:cNvPr>
            <p:cNvGrpSpPr/>
            <p:nvPr/>
          </p:nvGrpSpPr>
          <p:grpSpPr>
            <a:xfrm>
              <a:off x="4227694" y="1178028"/>
              <a:ext cx="3469074" cy="728993"/>
              <a:chOff x="1655181" y="1931790"/>
              <a:chExt cx="5143013" cy="1179116"/>
            </a:xfrm>
          </p:grpSpPr>
          <p:pic>
            <p:nvPicPr>
              <p:cNvPr id="32" name="Shape 140">
                <a:extLst>
                  <a:ext uri="{FF2B5EF4-FFF2-40B4-BE49-F238E27FC236}">
                    <a16:creationId xmlns="" xmlns:a16="http://schemas.microsoft.com/office/drawing/2014/main" id="{3D6D3C46-8586-8844-9395-3EC870F6EF3E}"/>
                  </a:ext>
                </a:extLst>
              </p:cNvPr>
              <p:cNvPicPr preferRelativeResize="0"/>
              <p:nvPr/>
            </p:nvPicPr>
            <p:blipFill rotWithShape="1">
              <a:blip r:embed="rId4">
                <a:alphaModFix amt="50000"/>
              </a:blip>
              <a:srcRect l="11129" t="10531" r="9018" b="12888"/>
              <a:stretch/>
            </p:blipFill>
            <p:spPr>
              <a:xfrm>
                <a:off x="1655181" y="1996660"/>
                <a:ext cx="5143013" cy="1088643"/>
              </a:xfrm>
              <a:prstGeom prst="roundRect">
                <a:avLst/>
              </a:prstGeom>
              <a:noFill/>
              <a:ln w="31750">
                <a:solidFill>
                  <a:schemeClr val="tx1"/>
                </a:solidFill>
              </a:ln>
            </p:spPr>
          </p:pic>
          <p:pic>
            <p:nvPicPr>
              <p:cNvPr id="33" name="Picture 32" descr="Nodal_Stress.png">
                <a:extLst>
                  <a:ext uri="{FF2B5EF4-FFF2-40B4-BE49-F238E27FC236}">
                    <a16:creationId xmlns="" xmlns:a16="http://schemas.microsoft.com/office/drawing/2014/main" id="{82BAB2BC-E921-B345-B9E6-1A511559A803}"/>
                  </a:ext>
                </a:extLst>
              </p:cNvPr>
              <p:cNvPicPr>
                <a:picLocks noChangeAspect="1"/>
              </p:cNvPicPr>
              <p:nvPr/>
            </p:nvPicPr>
            <p:blipFill rotWithShape="1">
              <a:blip r:embed="rId5" cstate="print">
                <a:alphaModFix amt="50000"/>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a:ext>
                </a:extLst>
              </a:blip>
              <a:srcRect l="6727" r="9785" b="22083"/>
              <a:stretch/>
            </p:blipFill>
            <p:spPr>
              <a:xfrm>
                <a:off x="1656965" y="1931790"/>
                <a:ext cx="5141228" cy="1179116"/>
              </a:xfrm>
              <a:prstGeom prst="roundRect">
                <a:avLst/>
              </a:prstGeom>
            </p:spPr>
          </p:pic>
        </p:grpSp>
        <p:pic>
          <p:nvPicPr>
            <p:cNvPr id="31" name="Picture 30">
              <a:extLst>
                <a:ext uri="{FF2B5EF4-FFF2-40B4-BE49-F238E27FC236}">
                  <a16:creationId xmlns="" xmlns:a16="http://schemas.microsoft.com/office/drawing/2014/main" id="{0A283DAE-72FD-D74C-9156-4CA39F9E1C11}"/>
                </a:ext>
              </a:extLst>
            </p:cNvPr>
            <p:cNvPicPr>
              <a:picLocks noChangeAspect="1"/>
            </p:cNvPicPr>
            <p:nvPr/>
          </p:nvPicPr>
          <p:blipFill>
            <a:blip r:embed="rId7"/>
            <a:stretch>
              <a:fillRect/>
            </a:stretch>
          </p:blipFill>
          <p:spPr>
            <a:xfrm>
              <a:off x="5525269" y="1402216"/>
              <a:ext cx="914400" cy="342900"/>
            </a:xfrm>
            <a:prstGeom prst="rect">
              <a:avLst/>
            </a:prstGeom>
          </p:spPr>
        </p:pic>
      </p:grpSp>
      <p:grpSp>
        <p:nvGrpSpPr>
          <p:cNvPr id="12" name="Group 11">
            <a:extLst>
              <a:ext uri="{FF2B5EF4-FFF2-40B4-BE49-F238E27FC236}">
                <a16:creationId xmlns="" xmlns:a16="http://schemas.microsoft.com/office/drawing/2014/main" id="{5A1A0FAE-25DE-9646-A891-4D9F2F30E649}"/>
              </a:ext>
            </a:extLst>
          </p:cNvPr>
          <p:cNvGrpSpPr/>
          <p:nvPr/>
        </p:nvGrpSpPr>
        <p:grpSpPr>
          <a:xfrm>
            <a:off x="1467253" y="1750377"/>
            <a:ext cx="876841" cy="917505"/>
            <a:chOff x="1646495" y="1342190"/>
            <a:chExt cx="876841" cy="917505"/>
          </a:xfrm>
        </p:grpSpPr>
        <p:sp>
          <p:nvSpPr>
            <p:cNvPr id="13" name="Oval 12">
              <a:extLst>
                <a:ext uri="{FF2B5EF4-FFF2-40B4-BE49-F238E27FC236}">
                  <a16:creationId xmlns="" xmlns:a16="http://schemas.microsoft.com/office/drawing/2014/main" id="{826F9234-2940-C949-BAB0-FD0F2530638F}"/>
                </a:ext>
              </a:extLst>
            </p:cNvPr>
            <p:cNvSpPr>
              <a:spLocks noChangeAspect="1"/>
            </p:cNvSpPr>
            <p:nvPr/>
          </p:nvSpPr>
          <p:spPr>
            <a:xfrm>
              <a:off x="1753022" y="1475533"/>
              <a:ext cx="731520" cy="733134"/>
            </a:xfrm>
            <a:prstGeom prst="ellipse">
              <a:avLst/>
            </a:prstGeom>
            <a:solidFill>
              <a:srgbClr val="3F80CD">
                <a:alpha val="16000"/>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 xmlns:a16="http://schemas.microsoft.com/office/drawing/2014/main" id="{EF464753-3980-6445-8CFD-EF2FDA6EC0BF}"/>
                </a:ext>
              </a:extLst>
            </p:cNvPr>
            <p:cNvGrpSpPr/>
            <p:nvPr/>
          </p:nvGrpSpPr>
          <p:grpSpPr>
            <a:xfrm>
              <a:off x="1646495" y="1421945"/>
              <a:ext cx="403229" cy="379592"/>
              <a:chOff x="7408038" y="5520368"/>
              <a:chExt cx="999954" cy="910466"/>
            </a:xfrm>
          </p:grpSpPr>
          <p:sp>
            <p:nvSpPr>
              <p:cNvPr id="26" name="Freeform 25">
                <a:extLst>
                  <a:ext uri="{FF2B5EF4-FFF2-40B4-BE49-F238E27FC236}">
                    <a16:creationId xmlns="" xmlns:a16="http://schemas.microsoft.com/office/drawing/2014/main" id="{D324B728-D5B4-C346-A48C-3AE73630ECBB}"/>
                  </a:ext>
                </a:extLst>
              </p:cNvPr>
              <p:cNvSpPr/>
              <p:nvPr/>
            </p:nvSpPr>
            <p:spPr>
              <a:xfrm>
                <a:off x="7507203" y="5676446"/>
                <a:ext cx="836920" cy="728565"/>
              </a:xfrm>
              <a:custGeom>
                <a:avLst/>
                <a:gdLst>
                  <a:gd name="connsiteX0" fmla="*/ 0 w 1238250"/>
                  <a:gd name="connsiteY0" fmla="*/ 1079500 h 1085850"/>
                  <a:gd name="connsiteX1" fmla="*/ 63500 w 1238250"/>
                  <a:gd name="connsiteY1" fmla="*/ 1047750 h 1085850"/>
                  <a:gd name="connsiteX2" fmla="*/ 146050 w 1238250"/>
                  <a:gd name="connsiteY2" fmla="*/ 984250 h 1085850"/>
                  <a:gd name="connsiteX3" fmla="*/ 184150 w 1238250"/>
                  <a:gd name="connsiteY3" fmla="*/ 889000 h 1085850"/>
                  <a:gd name="connsiteX4" fmla="*/ 203200 w 1238250"/>
                  <a:gd name="connsiteY4" fmla="*/ 774700 h 1085850"/>
                  <a:gd name="connsiteX5" fmla="*/ 247650 w 1238250"/>
                  <a:gd name="connsiteY5" fmla="*/ 247650 h 1085850"/>
                  <a:gd name="connsiteX6" fmla="*/ 260350 w 1238250"/>
                  <a:gd name="connsiteY6" fmla="*/ 107950 h 1085850"/>
                  <a:gd name="connsiteX7" fmla="*/ 266700 w 1238250"/>
                  <a:gd name="connsiteY7" fmla="*/ 25400 h 1085850"/>
                  <a:gd name="connsiteX8" fmla="*/ 292100 w 1238250"/>
                  <a:gd name="connsiteY8" fmla="*/ 0 h 1085850"/>
                  <a:gd name="connsiteX9" fmla="*/ 317500 w 1238250"/>
                  <a:gd name="connsiteY9" fmla="*/ 0 h 1085850"/>
                  <a:gd name="connsiteX10" fmla="*/ 342900 w 1238250"/>
                  <a:gd name="connsiteY10" fmla="*/ 19050 h 1085850"/>
                  <a:gd name="connsiteX11" fmla="*/ 368300 w 1238250"/>
                  <a:gd name="connsiteY11" fmla="*/ 63500 h 1085850"/>
                  <a:gd name="connsiteX12" fmla="*/ 387350 w 1238250"/>
                  <a:gd name="connsiteY12" fmla="*/ 133350 h 1085850"/>
                  <a:gd name="connsiteX13" fmla="*/ 457200 w 1238250"/>
                  <a:gd name="connsiteY13" fmla="*/ 444500 h 1085850"/>
                  <a:gd name="connsiteX14" fmla="*/ 508000 w 1238250"/>
                  <a:gd name="connsiteY14" fmla="*/ 635000 h 1085850"/>
                  <a:gd name="connsiteX15" fmla="*/ 520700 w 1238250"/>
                  <a:gd name="connsiteY15" fmla="*/ 666750 h 1085850"/>
                  <a:gd name="connsiteX16" fmla="*/ 590550 w 1238250"/>
                  <a:gd name="connsiteY16" fmla="*/ 762000 h 1085850"/>
                  <a:gd name="connsiteX17" fmla="*/ 635000 w 1238250"/>
                  <a:gd name="connsiteY17" fmla="*/ 825500 h 1085850"/>
                  <a:gd name="connsiteX18" fmla="*/ 679450 w 1238250"/>
                  <a:gd name="connsiteY18" fmla="*/ 876300 h 1085850"/>
                  <a:gd name="connsiteX19" fmla="*/ 704850 w 1238250"/>
                  <a:gd name="connsiteY19" fmla="*/ 927100 h 1085850"/>
                  <a:gd name="connsiteX20" fmla="*/ 749300 w 1238250"/>
                  <a:gd name="connsiteY20" fmla="*/ 977900 h 1085850"/>
                  <a:gd name="connsiteX21" fmla="*/ 889000 w 1238250"/>
                  <a:gd name="connsiteY21" fmla="*/ 996950 h 1085850"/>
                  <a:gd name="connsiteX22" fmla="*/ 971550 w 1238250"/>
                  <a:gd name="connsiteY22" fmla="*/ 1003300 h 1085850"/>
                  <a:gd name="connsiteX23" fmla="*/ 1066800 w 1238250"/>
                  <a:gd name="connsiteY23" fmla="*/ 1035050 h 1085850"/>
                  <a:gd name="connsiteX24" fmla="*/ 1238250 w 1238250"/>
                  <a:gd name="connsiteY24" fmla="*/ 1085850 h 1085850"/>
                  <a:gd name="connsiteX25" fmla="*/ 0 w 1238250"/>
                  <a:gd name="connsiteY25" fmla="*/ 1079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8250" h="1085850">
                    <a:moveTo>
                      <a:pt x="0" y="1079500"/>
                    </a:moveTo>
                    <a:lnTo>
                      <a:pt x="63500" y="1047750"/>
                    </a:lnTo>
                    <a:lnTo>
                      <a:pt x="146050" y="984250"/>
                    </a:lnTo>
                    <a:lnTo>
                      <a:pt x="184150" y="889000"/>
                    </a:lnTo>
                    <a:lnTo>
                      <a:pt x="203200" y="774700"/>
                    </a:lnTo>
                    <a:lnTo>
                      <a:pt x="247650" y="247650"/>
                    </a:lnTo>
                    <a:lnTo>
                      <a:pt x="260350" y="107950"/>
                    </a:lnTo>
                    <a:lnTo>
                      <a:pt x="266700" y="25400"/>
                    </a:lnTo>
                    <a:lnTo>
                      <a:pt x="292100" y="0"/>
                    </a:lnTo>
                    <a:lnTo>
                      <a:pt x="317500" y="0"/>
                    </a:lnTo>
                    <a:lnTo>
                      <a:pt x="342900" y="19050"/>
                    </a:lnTo>
                    <a:lnTo>
                      <a:pt x="368300" y="63500"/>
                    </a:lnTo>
                    <a:lnTo>
                      <a:pt x="387350" y="133350"/>
                    </a:lnTo>
                    <a:lnTo>
                      <a:pt x="457200" y="444500"/>
                    </a:lnTo>
                    <a:lnTo>
                      <a:pt x="508000" y="635000"/>
                    </a:lnTo>
                    <a:lnTo>
                      <a:pt x="520700" y="666750"/>
                    </a:lnTo>
                    <a:lnTo>
                      <a:pt x="590550" y="762000"/>
                    </a:lnTo>
                    <a:lnTo>
                      <a:pt x="635000" y="825500"/>
                    </a:lnTo>
                    <a:lnTo>
                      <a:pt x="679450" y="876300"/>
                    </a:lnTo>
                    <a:lnTo>
                      <a:pt x="704850" y="927100"/>
                    </a:lnTo>
                    <a:lnTo>
                      <a:pt x="749300" y="977900"/>
                    </a:lnTo>
                    <a:lnTo>
                      <a:pt x="889000" y="996950"/>
                    </a:lnTo>
                    <a:lnTo>
                      <a:pt x="971550" y="1003300"/>
                    </a:lnTo>
                    <a:lnTo>
                      <a:pt x="1066800" y="1035050"/>
                    </a:lnTo>
                    <a:lnTo>
                      <a:pt x="1238250" y="1085850"/>
                    </a:lnTo>
                    <a:lnTo>
                      <a:pt x="0" y="1079500"/>
                    </a:lnTo>
                    <a:close/>
                  </a:path>
                </a:pathLst>
              </a:cu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7" name="Group 67">
                <a:extLst>
                  <a:ext uri="{FF2B5EF4-FFF2-40B4-BE49-F238E27FC236}">
                    <a16:creationId xmlns="" xmlns:a16="http://schemas.microsoft.com/office/drawing/2014/main" id="{3434B70B-7449-D546-83E8-D2AC5ED54457}"/>
                  </a:ext>
                </a:extLst>
              </p:cNvPr>
              <p:cNvGrpSpPr/>
              <p:nvPr/>
            </p:nvGrpSpPr>
            <p:grpSpPr>
              <a:xfrm>
                <a:off x="7408038" y="5520368"/>
                <a:ext cx="999954" cy="910466"/>
                <a:chOff x="3381272" y="1733902"/>
                <a:chExt cx="582928" cy="677562"/>
              </a:xfrm>
            </p:grpSpPr>
            <p:cxnSp>
              <p:nvCxnSpPr>
                <p:cNvPr id="28" name="Straight Arrow Connector 27">
                  <a:extLst>
                    <a:ext uri="{FF2B5EF4-FFF2-40B4-BE49-F238E27FC236}">
                      <a16:creationId xmlns="" xmlns:a16="http://schemas.microsoft.com/office/drawing/2014/main" id="{F9529324-30DD-514F-9F7D-FBB46A44BE51}"/>
                    </a:ext>
                  </a:extLst>
                </p:cNvPr>
                <p:cNvCxnSpPr/>
                <p:nvPr/>
              </p:nvCxnSpPr>
              <p:spPr>
                <a:xfrm flipV="1">
                  <a:off x="3383384" y="2411462"/>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 xmlns:a16="http://schemas.microsoft.com/office/drawing/2014/main" id="{DC48624D-9699-0C47-AB58-44A3482722CA}"/>
                    </a:ext>
                  </a:extLst>
                </p:cNvPr>
                <p:cNvCxnSpPr/>
                <p:nvPr/>
              </p:nvCxnSpPr>
              <p:spPr>
                <a:xfrm flipV="1">
                  <a:off x="3381272" y="1733902"/>
                  <a:ext cx="2112" cy="65551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5" name="Group 14">
              <a:extLst>
                <a:ext uri="{FF2B5EF4-FFF2-40B4-BE49-F238E27FC236}">
                  <a16:creationId xmlns="" xmlns:a16="http://schemas.microsoft.com/office/drawing/2014/main" id="{2D7278FF-9182-9649-9F65-3B2C808E75B6}"/>
                </a:ext>
              </a:extLst>
            </p:cNvPr>
            <p:cNvGrpSpPr/>
            <p:nvPr/>
          </p:nvGrpSpPr>
          <p:grpSpPr>
            <a:xfrm>
              <a:off x="2059893" y="1342190"/>
              <a:ext cx="463443" cy="368715"/>
              <a:chOff x="666120" y="3616211"/>
              <a:chExt cx="591385" cy="466160"/>
            </a:xfrm>
          </p:grpSpPr>
          <p:grpSp>
            <p:nvGrpSpPr>
              <p:cNvPr id="22" name="Group 67">
                <a:extLst>
                  <a:ext uri="{FF2B5EF4-FFF2-40B4-BE49-F238E27FC236}">
                    <a16:creationId xmlns="" xmlns:a16="http://schemas.microsoft.com/office/drawing/2014/main" id="{BAB25875-C27A-FE41-8AE9-A39AE771EFE0}"/>
                  </a:ext>
                </a:extLst>
              </p:cNvPr>
              <p:cNvGrpSpPr/>
              <p:nvPr/>
            </p:nvGrpSpPr>
            <p:grpSpPr>
              <a:xfrm>
                <a:off x="666120" y="3616211"/>
                <a:ext cx="591385" cy="466160"/>
                <a:chOff x="3374924" y="1691133"/>
                <a:chExt cx="582936" cy="677586"/>
              </a:xfrm>
            </p:grpSpPr>
            <p:cxnSp>
              <p:nvCxnSpPr>
                <p:cNvPr id="24" name="Straight Arrow Connector 23">
                  <a:extLst>
                    <a:ext uri="{FF2B5EF4-FFF2-40B4-BE49-F238E27FC236}">
                      <a16:creationId xmlns="" xmlns:a16="http://schemas.microsoft.com/office/drawing/2014/main" id="{702849D0-4155-D64F-BBBE-6AF46EDE8E64}"/>
                    </a:ext>
                  </a:extLst>
                </p:cNvPr>
                <p:cNvCxnSpPr/>
                <p:nvPr/>
              </p:nvCxnSpPr>
              <p:spPr>
                <a:xfrm flipV="1">
                  <a:off x="3377045" y="2368717"/>
                  <a:ext cx="580815"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 xmlns:a16="http://schemas.microsoft.com/office/drawing/2014/main" id="{13F77D25-FAE3-0044-828A-3B3850D1194F}"/>
                    </a:ext>
                  </a:extLst>
                </p:cNvPr>
                <p:cNvCxnSpPr/>
                <p:nvPr/>
              </p:nvCxnSpPr>
              <p:spPr>
                <a:xfrm flipV="1">
                  <a:off x="3374924" y="1691133"/>
                  <a:ext cx="2112" cy="655508"/>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3" name="Freeform 22">
                <a:extLst>
                  <a:ext uri="{FF2B5EF4-FFF2-40B4-BE49-F238E27FC236}">
                    <a16:creationId xmlns="" xmlns:a16="http://schemas.microsoft.com/office/drawing/2014/main" id="{7BB1A8EB-0E08-5940-981C-0481747F9624}"/>
                  </a:ext>
                </a:extLst>
              </p:cNvPr>
              <p:cNvSpPr/>
              <p:nvPr/>
            </p:nvSpPr>
            <p:spPr>
              <a:xfrm>
                <a:off x="678678" y="3708486"/>
                <a:ext cx="428426" cy="366287"/>
              </a:xfrm>
              <a:custGeom>
                <a:avLst/>
                <a:gdLst>
                  <a:gd name="connsiteX0" fmla="*/ 0 w 498763"/>
                  <a:gd name="connsiteY0" fmla="*/ 387532 h 395732"/>
                  <a:gd name="connsiteX1" fmla="*/ 89521 w 498763"/>
                  <a:gd name="connsiteY1" fmla="*/ 381138 h 395732"/>
                  <a:gd name="connsiteX2" fmla="*/ 134282 w 498763"/>
                  <a:gd name="connsiteY2" fmla="*/ 253250 h 395732"/>
                  <a:gd name="connsiteX3" fmla="*/ 198226 w 498763"/>
                  <a:gd name="connsiteY3" fmla="*/ 48629 h 395732"/>
                  <a:gd name="connsiteX4" fmla="*/ 306931 w 498763"/>
                  <a:gd name="connsiteY4" fmla="*/ 3868 h 395732"/>
                  <a:gd name="connsiteX5" fmla="*/ 383664 w 498763"/>
                  <a:gd name="connsiteY5" fmla="*/ 118967 h 395732"/>
                  <a:gd name="connsiteX6" fmla="*/ 402847 w 498763"/>
                  <a:gd name="connsiteY6" fmla="*/ 259644 h 395732"/>
                  <a:gd name="connsiteX7" fmla="*/ 409242 w 498763"/>
                  <a:gd name="connsiteY7" fmla="*/ 304405 h 395732"/>
                  <a:gd name="connsiteX8" fmla="*/ 473186 w 498763"/>
                  <a:gd name="connsiteY8" fmla="*/ 361954 h 395732"/>
                  <a:gd name="connsiteX9" fmla="*/ 492369 w 498763"/>
                  <a:gd name="connsiteY9" fmla="*/ 368349 h 395732"/>
                  <a:gd name="connsiteX10" fmla="*/ 498763 w 498763"/>
                  <a:gd name="connsiteY10" fmla="*/ 374743 h 39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8763" h="395732">
                    <a:moveTo>
                      <a:pt x="0" y="387532"/>
                    </a:moveTo>
                    <a:cubicBezTo>
                      <a:pt x="33570" y="395525"/>
                      <a:pt x="67141" y="403518"/>
                      <a:pt x="89521" y="381138"/>
                    </a:cubicBezTo>
                    <a:cubicBezTo>
                      <a:pt x="111901" y="358758"/>
                      <a:pt x="116165" y="308668"/>
                      <a:pt x="134282" y="253250"/>
                    </a:cubicBezTo>
                    <a:cubicBezTo>
                      <a:pt x="152400" y="197832"/>
                      <a:pt x="169451" y="90193"/>
                      <a:pt x="198226" y="48629"/>
                    </a:cubicBezTo>
                    <a:cubicBezTo>
                      <a:pt x="227001" y="7065"/>
                      <a:pt x="276025" y="-7855"/>
                      <a:pt x="306931" y="3868"/>
                    </a:cubicBezTo>
                    <a:cubicBezTo>
                      <a:pt x="337837" y="15591"/>
                      <a:pt x="367678" y="76338"/>
                      <a:pt x="383664" y="118967"/>
                    </a:cubicBezTo>
                    <a:cubicBezTo>
                      <a:pt x="399650" y="161596"/>
                      <a:pt x="398584" y="228738"/>
                      <a:pt x="402847" y="259644"/>
                    </a:cubicBezTo>
                    <a:cubicBezTo>
                      <a:pt x="407110" y="290550"/>
                      <a:pt x="397519" y="287353"/>
                      <a:pt x="409242" y="304405"/>
                    </a:cubicBezTo>
                    <a:cubicBezTo>
                      <a:pt x="420965" y="321457"/>
                      <a:pt x="459332" y="351297"/>
                      <a:pt x="473186" y="361954"/>
                    </a:cubicBezTo>
                    <a:cubicBezTo>
                      <a:pt x="487041" y="372611"/>
                      <a:pt x="488106" y="366218"/>
                      <a:pt x="492369" y="368349"/>
                    </a:cubicBezTo>
                    <a:cubicBezTo>
                      <a:pt x="496632" y="370480"/>
                      <a:pt x="498763" y="374743"/>
                      <a:pt x="498763" y="374743"/>
                    </a:cubicBezTo>
                  </a:path>
                </a:pathLst>
              </a:custGeom>
              <a:gradFill>
                <a:gsLst>
                  <a:gs pos="0">
                    <a:srgbClr val="3F80CD"/>
                  </a:gs>
                  <a:gs pos="74000">
                    <a:schemeClr val="accent1">
                      <a:lumMod val="45000"/>
                      <a:lumOff val="55000"/>
                    </a:schemeClr>
                  </a:gs>
                  <a:gs pos="83000">
                    <a:schemeClr val="accent1">
                      <a:lumMod val="45000"/>
                      <a:lumOff val="55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 xmlns:a16="http://schemas.microsoft.com/office/drawing/2014/main" id="{D1D4D29D-9500-1D43-BE38-C7C6058EE242}"/>
                </a:ext>
              </a:extLst>
            </p:cNvPr>
            <p:cNvGrpSpPr/>
            <p:nvPr/>
          </p:nvGrpSpPr>
          <p:grpSpPr>
            <a:xfrm>
              <a:off x="1821464" y="1857664"/>
              <a:ext cx="417593" cy="402031"/>
              <a:chOff x="1260178" y="3179032"/>
              <a:chExt cx="591586" cy="466149"/>
            </a:xfrm>
          </p:grpSpPr>
          <p:grpSp>
            <p:nvGrpSpPr>
              <p:cNvPr id="18" name="Group 67">
                <a:extLst>
                  <a:ext uri="{FF2B5EF4-FFF2-40B4-BE49-F238E27FC236}">
                    <a16:creationId xmlns="" xmlns:a16="http://schemas.microsoft.com/office/drawing/2014/main" id="{D658EB7D-9F1B-DA40-9927-FB371285496A}"/>
                  </a:ext>
                </a:extLst>
              </p:cNvPr>
              <p:cNvGrpSpPr/>
              <p:nvPr/>
            </p:nvGrpSpPr>
            <p:grpSpPr>
              <a:xfrm>
                <a:off x="1260335" y="3179032"/>
                <a:ext cx="591429" cy="466149"/>
                <a:chOff x="3681045" y="1812099"/>
                <a:chExt cx="582978" cy="677568"/>
              </a:xfrm>
            </p:grpSpPr>
            <p:cxnSp>
              <p:nvCxnSpPr>
                <p:cNvPr id="20" name="Straight Arrow Connector 19">
                  <a:extLst>
                    <a:ext uri="{FF2B5EF4-FFF2-40B4-BE49-F238E27FC236}">
                      <a16:creationId xmlns="" xmlns:a16="http://schemas.microsoft.com/office/drawing/2014/main" id="{66C031D7-C1A2-D441-ADEF-0A31488D4E8D}"/>
                    </a:ext>
                  </a:extLst>
                </p:cNvPr>
                <p:cNvCxnSpPr/>
                <p:nvPr/>
              </p:nvCxnSpPr>
              <p:spPr>
                <a:xfrm flipV="1">
                  <a:off x="3683207" y="2489665"/>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C71AAB08-DC3A-FB42-A212-6441C384E672}"/>
                    </a:ext>
                  </a:extLst>
                </p:cNvPr>
                <p:cNvCxnSpPr/>
                <p:nvPr/>
              </p:nvCxnSpPr>
              <p:spPr>
                <a:xfrm flipV="1">
                  <a:off x="3681045" y="1812099"/>
                  <a:ext cx="2111" cy="65551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Freeform 18">
                <a:extLst>
                  <a:ext uri="{FF2B5EF4-FFF2-40B4-BE49-F238E27FC236}">
                    <a16:creationId xmlns="" xmlns:a16="http://schemas.microsoft.com/office/drawing/2014/main" id="{183FA636-C9D7-6B49-AA7E-45EF71627E09}"/>
                  </a:ext>
                </a:extLst>
              </p:cNvPr>
              <p:cNvSpPr/>
              <p:nvPr/>
            </p:nvSpPr>
            <p:spPr>
              <a:xfrm>
                <a:off x="1260178" y="3307750"/>
                <a:ext cx="411018" cy="327114"/>
              </a:xfrm>
              <a:custGeom>
                <a:avLst/>
                <a:gdLst>
                  <a:gd name="connsiteX0" fmla="*/ 0 w 517947"/>
                  <a:gd name="connsiteY0" fmla="*/ 327115 h 327115"/>
                  <a:gd name="connsiteX1" fmla="*/ 95916 w 517947"/>
                  <a:gd name="connsiteY1" fmla="*/ 314326 h 327115"/>
                  <a:gd name="connsiteX2" fmla="*/ 140677 w 517947"/>
                  <a:gd name="connsiteY2" fmla="*/ 288749 h 327115"/>
                  <a:gd name="connsiteX3" fmla="*/ 191832 w 517947"/>
                  <a:gd name="connsiteY3" fmla="*/ 192833 h 327115"/>
                  <a:gd name="connsiteX4" fmla="*/ 242988 w 517947"/>
                  <a:gd name="connsiteY4" fmla="*/ 109705 h 327115"/>
                  <a:gd name="connsiteX5" fmla="*/ 313326 w 517947"/>
                  <a:gd name="connsiteY5" fmla="*/ 32973 h 327115"/>
                  <a:gd name="connsiteX6" fmla="*/ 383665 w 517947"/>
                  <a:gd name="connsiteY6" fmla="*/ 7395 h 327115"/>
                  <a:gd name="connsiteX7" fmla="*/ 466792 w 517947"/>
                  <a:gd name="connsiteY7" fmla="*/ 160861 h 327115"/>
                  <a:gd name="connsiteX8" fmla="*/ 479581 w 517947"/>
                  <a:gd name="connsiteY8" fmla="*/ 256777 h 327115"/>
                  <a:gd name="connsiteX9" fmla="*/ 517947 w 517947"/>
                  <a:gd name="connsiteY9" fmla="*/ 327115 h 32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947" h="327115">
                    <a:moveTo>
                      <a:pt x="0" y="327115"/>
                    </a:moveTo>
                    <a:cubicBezTo>
                      <a:pt x="36235" y="323917"/>
                      <a:pt x="72470" y="320720"/>
                      <a:pt x="95916" y="314326"/>
                    </a:cubicBezTo>
                    <a:cubicBezTo>
                      <a:pt x="119362" y="307932"/>
                      <a:pt x="124691" y="308998"/>
                      <a:pt x="140677" y="288749"/>
                    </a:cubicBezTo>
                    <a:cubicBezTo>
                      <a:pt x="156663" y="268500"/>
                      <a:pt x="174780" y="222674"/>
                      <a:pt x="191832" y="192833"/>
                    </a:cubicBezTo>
                    <a:cubicBezTo>
                      <a:pt x="208884" y="162992"/>
                      <a:pt x="222739" y="136348"/>
                      <a:pt x="242988" y="109705"/>
                    </a:cubicBezTo>
                    <a:cubicBezTo>
                      <a:pt x="263237" y="83062"/>
                      <a:pt x="289880" y="50025"/>
                      <a:pt x="313326" y="32973"/>
                    </a:cubicBezTo>
                    <a:cubicBezTo>
                      <a:pt x="336772" y="15921"/>
                      <a:pt x="358087" y="-13920"/>
                      <a:pt x="383665" y="7395"/>
                    </a:cubicBezTo>
                    <a:cubicBezTo>
                      <a:pt x="409243" y="28710"/>
                      <a:pt x="450806" y="119297"/>
                      <a:pt x="466792" y="160861"/>
                    </a:cubicBezTo>
                    <a:cubicBezTo>
                      <a:pt x="482778" y="202425"/>
                      <a:pt x="471055" y="229068"/>
                      <a:pt x="479581" y="256777"/>
                    </a:cubicBezTo>
                    <a:cubicBezTo>
                      <a:pt x="488107" y="284486"/>
                      <a:pt x="517947" y="327115"/>
                      <a:pt x="517947" y="327115"/>
                    </a:cubicBezTo>
                  </a:path>
                </a:pathLst>
              </a:custGeom>
              <a:gradFill>
                <a:gsLst>
                  <a:gs pos="0">
                    <a:srgbClr val="3F80CD"/>
                  </a:gs>
                  <a:gs pos="74000">
                    <a:schemeClr val="accent1">
                      <a:lumMod val="45000"/>
                      <a:lumOff val="55000"/>
                    </a:schemeClr>
                  </a:gs>
                  <a:gs pos="83000">
                    <a:schemeClr val="accent1">
                      <a:lumMod val="45000"/>
                      <a:lumOff val="55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 xmlns:a16="http://schemas.microsoft.com/office/drawing/2014/main" id="{0A4E927B-E7DC-EB4E-A41D-EB212E3D229F}"/>
                </a:ext>
              </a:extLst>
            </p:cNvPr>
            <p:cNvPicPr>
              <a:picLocks noChangeAspect="1"/>
            </p:cNvPicPr>
            <p:nvPr/>
          </p:nvPicPr>
          <p:blipFill>
            <a:blip r:embed="rId8"/>
            <a:stretch>
              <a:fillRect/>
            </a:stretch>
          </p:blipFill>
          <p:spPr>
            <a:xfrm>
              <a:off x="2094571" y="1809610"/>
              <a:ext cx="254000" cy="228600"/>
            </a:xfrm>
            <a:prstGeom prst="rect">
              <a:avLst/>
            </a:prstGeom>
          </p:spPr>
        </p:pic>
      </p:grpSp>
      <p:grpSp>
        <p:nvGrpSpPr>
          <p:cNvPr id="161" name="Group 160">
            <a:extLst>
              <a:ext uri="{FF2B5EF4-FFF2-40B4-BE49-F238E27FC236}">
                <a16:creationId xmlns="" xmlns:a16="http://schemas.microsoft.com/office/drawing/2014/main" id="{44752608-2003-2F44-B65F-A8B532DB3375}"/>
              </a:ext>
            </a:extLst>
          </p:cNvPr>
          <p:cNvGrpSpPr/>
          <p:nvPr/>
        </p:nvGrpSpPr>
        <p:grpSpPr>
          <a:xfrm>
            <a:off x="254052" y="900133"/>
            <a:ext cx="8775721" cy="400110"/>
            <a:chOff x="254052" y="862367"/>
            <a:chExt cx="8775721" cy="400110"/>
          </a:xfrm>
        </p:grpSpPr>
        <p:sp>
          <p:nvSpPr>
            <p:cNvPr id="225" name="TextBox 224">
              <a:extLst>
                <a:ext uri="{FF2B5EF4-FFF2-40B4-BE49-F238E27FC236}">
                  <a16:creationId xmlns="" xmlns:a16="http://schemas.microsoft.com/office/drawing/2014/main" id="{3401FC12-8D89-2E43-9129-AF6A739B51DD}"/>
                </a:ext>
              </a:extLst>
            </p:cNvPr>
            <p:cNvSpPr txBox="1"/>
            <p:nvPr/>
          </p:nvSpPr>
          <p:spPr>
            <a:xfrm>
              <a:off x="254052" y="862367"/>
              <a:ext cx="8775721" cy="400110"/>
            </a:xfrm>
            <a:prstGeom prst="rect">
              <a:avLst/>
            </a:prstGeom>
            <a:noFill/>
          </p:spPr>
          <p:txBody>
            <a:bodyPr wrap="square" rtlCol="0">
              <a:spAutoFit/>
            </a:bodyPr>
            <a:lstStyle/>
            <a:p>
              <a:r>
                <a:rPr lang="en-US" sz="2000" b="1" dirty="0"/>
                <a:t>Goal: </a:t>
              </a:r>
              <a:r>
                <a:rPr lang="en-US" sz="2000" dirty="0"/>
                <a:t>given the probability distribution of the inputs       , compute           </a:t>
              </a:r>
              <a:endParaRPr lang="en-US" sz="2000" i="1" dirty="0"/>
            </a:p>
          </p:txBody>
        </p:sp>
        <p:pic>
          <p:nvPicPr>
            <p:cNvPr id="226" name="Picture 225">
              <a:extLst>
                <a:ext uri="{FF2B5EF4-FFF2-40B4-BE49-F238E27FC236}">
                  <a16:creationId xmlns="" xmlns:a16="http://schemas.microsoft.com/office/drawing/2014/main" id="{02F5525F-9471-F843-8C44-3B09FE7683F1}"/>
                </a:ext>
              </a:extLst>
            </p:cNvPr>
            <p:cNvPicPr>
              <a:picLocks noChangeAspect="1"/>
            </p:cNvPicPr>
            <p:nvPr/>
          </p:nvPicPr>
          <p:blipFill>
            <a:blip r:embed="rId9"/>
            <a:stretch>
              <a:fillRect/>
            </a:stretch>
          </p:blipFill>
          <p:spPr>
            <a:xfrm>
              <a:off x="6112838" y="925956"/>
              <a:ext cx="444500" cy="266700"/>
            </a:xfrm>
            <a:prstGeom prst="rect">
              <a:avLst/>
            </a:prstGeom>
          </p:spPr>
        </p:pic>
        <p:pic>
          <p:nvPicPr>
            <p:cNvPr id="227" name="Picture 226">
              <a:extLst>
                <a:ext uri="{FF2B5EF4-FFF2-40B4-BE49-F238E27FC236}">
                  <a16:creationId xmlns="" xmlns:a16="http://schemas.microsoft.com/office/drawing/2014/main" id="{96FE20A9-B63D-984E-9C07-D2EF397AAA9B}"/>
                </a:ext>
              </a:extLst>
            </p:cNvPr>
            <p:cNvPicPr>
              <a:picLocks noChangeAspect="1"/>
            </p:cNvPicPr>
            <p:nvPr/>
          </p:nvPicPr>
          <p:blipFill>
            <a:blip r:embed="rId10"/>
            <a:stretch>
              <a:fillRect/>
            </a:stretch>
          </p:blipFill>
          <p:spPr>
            <a:xfrm>
              <a:off x="7719731" y="913016"/>
              <a:ext cx="457200" cy="266700"/>
            </a:xfrm>
            <a:prstGeom prst="rect">
              <a:avLst/>
            </a:prstGeom>
          </p:spPr>
        </p:pic>
      </p:grpSp>
      <p:grpSp>
        <p:nvGrpSpPr>
          <p:cNvPr id="102" name="Group 101">
            <a:extLst>
              <a:ext uri="{FF2B5EF4-FFF2-40B4-BE49-F238E27FC236}">
                <a16:creationId xmlns="" xmlns:a16="http://schemas.microsoft.com/office/drawing/2014/main" id="{B89A6B1B-4937-9C4F-B68E-E783DEDEE121}"/>
              </a:ext>
            </a:extLst>
          </p:cNvPr>
          <p:cNvGrpSpPr/>
          <p:nvPr/>
        </p:nvGrpSpPr>
        <p:grpSpPr>
          <a:xfrm>
            <a:off x="2729694" y="3858977"/>
            <a:ext cx="3503423" cy="947276"/>
            <a:chOff x="4000879" y="2974269"/>
            <a:chExt cx="3503423" cy="947276"/>
          </a:xfrm>
        </p:grpSpPr>
        <p:grpSp>
          <p:nvGrpSpPr>
            <p:cNvPr id="103" name="Group 102">
              <a:extLst>
                <a:ext uri="{FF2B5EF4-FFF2-40B4-BE49-F238E27FC236}">
                  <a16:creationId xmlns="" xmlns:a16="http://schemas.microsoft.com/office/drawing/2014/main" id="{2879256F-C7AF-6645-A397-B997FB5EB427}"/>
                </a:ext>
              </a:extLst>
            </p:cNvPr>
            <p:cNvGrpSpPr/>
            <p:nvPr/>
          </p:nvGrpSpPr>
          <p:grpSpPr>
            <a:xfrm>
              <a:off x="5388566" y="3164413"/>
              <a:ext cx="922851" cy="757132"/>
              <a:chOff x="1595684" y="4731221"/>
              <a:chExt cx="922851" cy="757132"/>
            </a:xfrm>
          </p:grpSpPr>
          <p:pic>
            <p:nvPicPr>
              <p:cNvPr id="158" name="Picture 157">
                <a:extLst>
                  <a:ext uri="{FF2B5EF4-FFF2-40B4-BE49-F238E27FC236}">
                    <a16:creationId xmlns="" xmlns:a16="http://schemas.microsoft.com/office/drawing/2014/main" id="{EFBA1BB6-3577-2345-ACC3-9E84608244DE}"/>
                  </a:ext>
                </a:extLst>
              </p:cNvPr>
              <p:cNvPicPr>
                <a:picLocks noChangeAspect="1"/>
              </p:cNvPicPr>
              <p:nvPr/>
            </p:nvPicPr>
            <p:blipFill rotWithShape="1">
              <a:blip r:embed="rId11">
                <a:alphaModFix amt="50000"/>
                <a:extLst>
                  <a:ext uri="{28A0092B-C50C-407E-A947-70E740481C1C}">
                    <a14:useLocalDpi xmlns:a14="http://schemas.microsoft.com/office/drawing/2010/main" val="0"/>
                  </a:ext>
                </a:extLst>
              </a:blip>
              <a:srcRect l="32876" t="14190" r="26362" b="46833"/>
              <a:stretch/>
            </p:blipFill>
            <p:spPr>
              <a:xfrm>
                <a:off x="1595684" y="4731221"/>
                <a:ext cx="892628" cy="757132"/>
              </a:xfrm>
              <a:prstGeom prst="roundRect">
                <a:avLst/>
              </a:prstGeom>
              <a:ln w="25400">
                <a:solidFill>
                  <a:schemeClr val="tx1"/>
                </a:solidFill>
              </a:ln>
            </p:spPr>
          </p:pic>
          <p:sp>
            <p:nvSpPr>
              <p:cNvPr id="159" name="Rounded Rectangle 158">
                <a:extLst>
                  <a:ext uri="{FF2B5EF4-FFF2-40B4-BE49-F238E27FC236}">
                    <a16:creationId xmlns="" xmlns:a16="http://schemas.microsoft.com/office/drawing/2014/main" id="{05A67664-AD5A-6D4A-9B29-F804E15CB9BB}"/>
                  </a:ext>
                </a:extLst>
              </p:cNvPr>
              <p:cNvSpPr/>
              <p:nvPr/>
            </p:nvSpPr>
            <p:spPr>
              <a:xfrm>
                <a:off x="1595739" y="4735087"/>
                <a:ext cx="922796" cy="740126"/>
              </a:xfrm>
              <a:prstGeom prst="roundRect">
                <a:avLst/>
              </a:prstGeom>
              <a:solidFill>
                <a:srgbClr val="018E41">
                  <a:alpha val="19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0" name="Picture 159">
                <a:extLst>
                  <a:ext uri="{FF2B5EF4-FFF2-40B4-BE49-F238E27FC236}">
                    <a16:creationId xmlns="" xmlns:a16="http://schemas.microsoft.com/office/drawing/2014/main" id="{3FDE9018-6407-AB4A-A53E-B4169451880C}"/>
                  </a:ext>
                </a:extLst>
              </p:cNvPr>
              <p:cNvPicPr>
                <a:picLocks noChangeAspect="1"/>
              </p:cNvPicPr>
              <p:nvPr/>
            </p:nvPicPr>
            <p:blipFill>
              <a:blip r:embed="rId12"/>
              <a:stretch>
                <a:fillRect/>
              </a:stretch>
            </p:blipFill>
            <p:spPr>
              <a:xfrm>
                <a:off x="1628829" y="4902846"/>
                <a:ext cx="850900" cy="393700"/>
              </a:xfrm>
              <a:prstGeom prst="rect">
                <a:avLst/>
              </a:prstGeom>
            </p:spPr>
          </p:pic>
        </p:grpSp>
        <p:grpSp>
          <p:nvGrpSpPr>
            <p:cNvPr id="104" name="Group 103">
              <a:extLst>
                <a:ext uri="{FF2B5EF4-FFF2-40B4-BE49-F238E27FC236}">
                  <a16:creationId xmlns="" xmlns:a16="http://schemas.microsoft.com/office/drawing/2014/main" id="{3AA41F0B-3FC0-8241-9554-F3150EAD827E}"/>
                </a:ext>
              </a:extLst>
            </p:cNvPr>
            <p:cNvGrpSpPr/>
            <p:nvPr/>
          </p:nvGrpSpPr>
          <p:grpSpPr>
            <a:xfrm>
              <a:off x="4805972" y="3186179"/>
              <a:ext cx="593393" cy="692149"/>
              <a:chOff x="2383608" y="1193800"/>
              <a:chExt cx="616761" cy="692149"/>
            </a:xfrm>
          </p:grpSpPr>
          <p:cxnSp>
            <p:nvCxnSpPr>
              <p:cNvPr id="145" name="Straight Arrow Connector 144">
                <a:extLst>
                  <a:ext uri="{FF2B5EF4-FFF2-40B4-BE49-F238E27FC236}">
                    <a16:creationId xmlns="" xmlns:a16="http://schemas.microsoft.com/office/drawing/2014/main" id="{F6351A44-58AD-4041-8FD7-F0FE33914027}"/>
                  </a:ext>
                </a:extLst>
              </p:cNvPr>
              <p:cNvCxnSpPr/>
              <p:nvPr/>
            </p:nvCxnSpPr>
            <p:spPr>
              <a:xfrm>
                <a:off x="2384916" y="1537051"/>
                <a:ext cx="598931"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6" name="Freeform 145">
                <a:extLst>
                  <a:ext uri="{FF2B5EF4-FFF2-40B4-BE49-F238E27FC236}">
                    <a16:creationId xmlns="" xmlns:a16="http://schemas.microsoft.com/office/drawing/2014/main" id="{354D09E5-B0DE-294E-91DE-19605A33F709}"/>
                  </a:ext>
                </a:extLst>
              </p:cNvPr>
              <p:cNvSpPr/>
              <p:nvPr/>
            </p:nvSpPr>
            <p:spPr>
              <a:xfrm>
                <a:off x="2394898" y="1429229"/>
                <a:ext cx="576902" cy="82071"/>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Freeform 146">
                <a:extLst>
                  <a:ext uri="{FF2B5EF4-FFF2-40B4-BE49-F238E27FC236}">
                    <a16:creationId xmlns="" xmlns:a16="http://schemas.microsoft.com/office/drawing/2014/main" id="{E41AB59B-FE49-5F4E-82CE-0137D923FBE4}"/>
                  </a:ext>
                </a:extLst>
              </p:cNvPr>
              <p:cNvSpPr/>
              <p:nvPr/>
            </p:nvSpPr>
            <p:spPr>
              <a:xfrm>
                <a:off x="2394898" y="1320800"/>
                <a:ext cx="602302" cy="139925"/>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Freeform 147">
                <a:extLst>
                  <a:ext uri="{FF2B5EF4-FFF2-40B4-BE49-F238E27FC236}">
                    <a16:creationId xmlns="" xmlns:a16="http://schemas.microsoft.com/office/drawing/2014/main" id="{11C46DCF-31DA-9F4F-A80D-2FF30CA421DE}"/>
                  </a:ext>
                </a:extLst>
              </p:cNvPr>
              <p:cNvSpPr/>
              <p:nvPr/>
            </p:nvSpPr>
            <p:spPr>
              <a:xfrm flipV="1">
                <a:off x="2394898" y="1536700"/>
                <a:ext cx="588948" cy="10795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Freeform 148">
                <a:extLst>
                  <a:ext uri="{FF2B5EF4-FFF2-40B4-BE49-F238E27FC236}">
                    <a16:creationId xmlns="" xmlns:a16="http://schemas.microsoft.com/office/drawing/2014/main" id="{EF45427C-B6FF-A548-87A4-D3B0FBCD8008}"/>
                  </a:ext>
                </a:extLst>
              </p:cNvPr>
              <p:cNvSpPr/>
              <p:nvPr/>
            </p:nvSpPr>
            <p:spPr>
              <a:xfrm flipV="1">
                <a:off x="2394898" y="1574288"/>
                <a:ext cx="583252" cy="197362"/>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Freeform 149">
                <a:extLst>
                  <a:ext uri="{FF2B5EF4-FFF2-40B4-BE49-F238E27FC236}">
                    <a16:creationId xmlns="" xmlns:a16="http://schemas.microsoft.com/office/drawing/2014/main" id="{C0FA00E1-9787-4E4D-BE5F-1AAF28A3FE5A}"/>
                  </a:ext>
                </a:extLst>
              </p:cNvPr>
              <p:cNvSpPr/>
              <p:nvPr/>
            </p:nvSpPr>
            <p:spPr>
              <a:xfrm flipV="1">
                <a:off x="2401000" y="1576553"/>
                <a:ext cx="589849" cy="309396"/>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Freeform 150">
                <a:extLst>
                  <a:ext uri="{FF2B5EF4-FFF2-40B4-BE49-F238E27FC236}">
                    <a16:creationId xmlns="" xmlns:a16="http://schemas.microsoft.com/office/drawing/2014/main" id="{2F61E88F-C690-BC47-9517-BF3124B73478}"/>
                  </a:ext>
                </a:extLst>
              </p:cNvPr>
              <p:cNvSpPr/>
              <p:nvPr/>
            </p:nvSpPr>
            <p:spPr>
              <a:xfrm>
                <a:off x="2394898" y="1253720"/>
                <a:ext cx="588948" cy="267265"/>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Freeform 151">
                <a:extLst>
                  <a:ext uri="{FF2B5EF4-FFF2-40B4-BE49-F238E27FC236}">
                    <a16:creationId xmlns="" xmlns:a16="http://schemas.microsoft.com/office/drawing/2014/main" id="{561861A0-107B-C047-AB95-8A8CB1D13161}"/>
                  </a:ext>
                </a:extLst>
              </p:cNvPr>
              <p:cNvSpPr/>
              <p:nvPr/>
            </p:nvSpPr>
            <p:spPr>
              <a:xfrm flipV="1">
                <a:off x="2394898" y="1522146"/>
                <a:ext cx="588948" cy="72269"/>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Freeform 152">
                <a:extLst>
                  <a:ext uri="{FF2B5EF4-FFF2-40B4-BE49-F238E27FC236}">
                    <a16:creationId xmlns="" xmlns:a16="http://schemas.microsoft.com/office/drawing/2014/main" id="{39421C5B-802B-E84D-9503-D19B029186BE}"/>
                  </a:ext>
                </a:extLst>
              </p:cNvPr>
              <p:cNvSpPr/>
              <p:nvPr/>
            </p:nvSpPr>
            <p:spPr>
              <a:xfrm>
                <a:off x="2383608" y="1473200"/>
                <a:ext cx="600891" cy="113713"/>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Freeform 153">
                <a:extLst>
                  <a:ext uri="{FF2B5EF4-FFF2-40B4-BE49-F238E27FC236}">
                    <a16:creationId xmlns="" xmlns:a16="http://schemas.microsoft.com/office/drawing/2014/main" id="{57ACA50A-0BAC-AF43-8B97-A212D34D83C1}"/>
                  </a:ext>
                </a:extLst>
              </p:cNvPr>
              <p:cNvSpPr/>
              <p:nvPr/>
            </p:nvSpPr>
            <p:spPr>
              <a:xfrm flipV="1">
                <a:off x="2391456" y="1610596"/>
                <a:ext cx="588949" cy="22713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Freeform 154">
                <a:extLst>
                  <a:ext uri="{FF2B5EF4-FFF2-40B4-BE49-F238E27FC236}">
                    <a16:creationId xmlns="" xmlns:a16="http://schemas.microsoft.com/office/drawing/2014/main" id="{A689D7A9-2FE1-5948-8FE4-ADA0869B76E3}"/>
                  </a:ext>
                </a:extLst>
              </p:cNvPr>
              <p:cNvSpPr/>
              <p:nvPr/>
            </p:nvSpPr>
            <p:spPr>
              <a:xfrm>
                <a:off x="2411421" y="1377950"/>
                <a:ext cx="573080" cy="98957"/>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Freeform 155">
                <a:extLst>
                  <a:ext uri="{FF2B5EF4-FFF2-40B4-BE49-F238E27FC236}">
                    <a16:creationId xmlns="" xmlns:a16="http://schemas.microsoft.com/office/drawing/2014/main" id="{51B75049-2F3B-224F-8B85-0CF0582B88E4}"/>
                  </a:ext>
                </a:extLst>
              </p:cNvPr>
              <p:cNvSpPr/>
              <p:nvPr/>
            </p:nvSpPr>
            <p:spPr>
              <a:xfrm flipV="1">
                <a:off x="2411421" y="1555750"/>
                <a:ext cx="573080" cy="15875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Freeform 156">
                <a:extLst>
                  <a:ext uri="{FF2B5EF4-FFF2-40B4-BE49-F238E27FC236}">
                    <a16:creationId xmlns="" xmlns:a16="http://schemas.microsoft.com/office/drawing/2014/main" id="{4C3E4126-1D33-7141-A5EE-F3C4A0C5BD47}"/>
                  </a:ext>
                </a:extLst>
              </p:cNvPr>
              <p:cNvSpPr/>
              <p:nvPr/>
            </p:nvSpPr>
            <p:spPr>
              <a:xfrm>
                <a:off x="2411420" y="1193800"/>
                <a:ext cx="588949" cy="302593"/>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 xmlns:a16="http://schemas.microsoft.com/office/drawing/2014/main" id="{92FB77C5-0408-2E4C-BCA0-94579AE0057D}"/>
                </a:ext>
              </a:extLst>
            </p:cNvPr>
            <p:cNvGrpSpPr/>
            <p:nvPr/>
          </p:nvGrpSpPr>
          <p:grpSpPr>
            <a:xfrm>
              <a:off x="4000879" y="2974269"/>
              <a:ext cx="927335" cy="904059"/>
              <a:chOff x="1658622" y="1304608"/>
              <a:chExt cx="927335" cy="904059"/>
            </a:xfrm>
          </p:grpSpPr>
          <p:sp>
            <p:nvSpPr>
              <p:cNvPr id="128" name="Oval 127">
                <a:extLst>
                  <a:ext uri="{FF2B5EF4-FFF2-40B4-BE49-F238E27FC236}">
                    <a16:creationId xmlns="" xmlns:a16="http://schemas.microsoft.com/office/drawing/2014/main" id="{9BBE07DD-3150-044B-AE7D-4F4B9451E787}"/>
                  </a:ext>
                </a:extLst>
              </p:cNvPr>
              <p:cNvSpPr>
                <a:spLocks noChangeAspect="1"/>
              </p:cNvSpPr>
              <p:nvPr/>
            </p:nvSpPr>
            <p:spPr>
              <a:xfrm>
                <a:off x="1753022" y="1475533"/>
                <a:ext cx="731520" cy="733134"/>
              </a:xfrm>
              <a:prstGeom prst="ellipse">
                <a:avLst/>
              </a:prstGeom>
              <a:solidFill>
                <a:srgbClr val="3F80CD">
                  <a:alpha val="16000"/>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 xmlns:a16="http://schemas.microsoft.com/office/drawing/2014/main" id="{72E50DA0-A78B-CF4B-98C1-C25946BC97C7}"/>
                  </a:ext>
                </a:extLst>
              </p:cNvPr>
              <p:cNvGrpSpPr/>
              <p:nvPr/>
            </p:nvGrpSpPr>
            <p:grpSpPr>
              <a:xfrm>
                <a:off x="1696595" y="1359315"/>
                <a:ext cx="403229" cy="379612"/>
                <a:chOff x="7532286" y="5370103"/>
                <a:chExt cx="999954" cy="910507"/>
              </a:xfrm>
            </p:grpSpPr>
            <p:sp>
              <p:nvSpPr>
                <p:cNvPr id="141" name="Freeform 140">
                  <a:extLst>
                    <a:ext uri="{FF2B5EF4-FFF2-40B4-BE49-F238E27FC236}">
                      <a16:creationId xmlns="" xmlns:a16="http://schemas.microsoft.com/office/drawing/2014/main" id="{B270EB27-DD4D-824A-BE0E-D9247EB8A756}"/>
                    </a:ext>
                  </a:extLst>
                </p:cNvPr>
                <p:cNvSpPr/>
                <p:nvPr/>
              </p:nvSpPr>
              <p:spPr>
                <a:xfrm>
                  <a:off x="7631452" y="5526187"/>
                  <a:ext cx="836921" cy="728563"/>
                </a:xfrm>
                <a:custGeom>
                  <a:avLst/>
                  <a:gdLst>
                    <a:gd name="connsiteX0" fmla="*/ 0 w 1238250"/>
                    <a:gd name="connsiteY0" fmla="*/ 1079500 h 1085850"/>
                    <a:gd name="connsiteX1" fmla="*/ 63500 w 1238250"/>
                    <a:gd name="connsiteY1" fmla="*/ 1047750 h 1085850"/>
                    <a:gd name="connsiteX2" fmla="*/ 146050 w 1238250"/>
                    <a:gd name="connsiteY2" fmla="*/ 984250 h 1085850"/>
                    <a:gd name="connsiteX3" fmla="*/ 184150 w 1238250"/>
                    <a:gd name="connsiteY3" fmla="*/ 889000 h 1085850"/>
                    <a:gd name="connsiteX4" fmla="*/ 203200 w 1238250"/>
                    <a:gd name="connsiteY4" fmla="*/ 774700 h 1085850"/>
                    <a:gd name="connsiteX5" fmla="*/ 247650 w 1238250"/>
                    <a:gd name="connsiteY5" fmla="*/ 247650 h 1085850"/>
                    <a:gd name="connsiteX6" fmla="*/ 260350 w 1238250"/>
                    <a:gd name="connsiteY6" fmla="*/ 107950 h 1085850"/>
                    <a:gd name="connsiteX7" fmla="*/ 266700 w 1238250"/>
                    <a:gd name="connsiteY7" fmla="*/ 25400 h 1085850"/>
                    <a:gd name="connsiteX8" fmla="*/ 292100 w 1238250"/>
                    <a:gd name="connsiteY8" fmla="*/ 0 h 1085850"/>
                    <a:gd name="connsiteX9" fmla="*/ 317500 w 1238250"/>
                    <a:gd name="connsiteY9" fmla="*/ 0 h 1085850"/>
                    <a:gd name="connsiteX10" fmla="*/ 342900 w 1238250"/>
                    <a:gd name="connsiteY10" fmla="*/ 19050 h 1085850"/>
                    <a:gd name="connsiteX11" fmla="*/ 368300 w 1238250"/>
                    <a:gd name="connsiteY11" fmla="*/ 63500 h 1085850"/>
                    <a:gd name="connsiteX12" fmla="*/ 387350 w 1238250"/>
                    <a:gd name="connsiteY12" fmla="*/ 133350 h 1085850"/>
                    <a:gd name="connsiteX13" fmla="*/ 457200 w 1238250"/>
                    <a:gd name="connsiteY13" fmla="*/ 444500 h 1085850"/>
                    <a:gd name="connsiteX14" fmla="*/ 508000 w 1238250"/>
                    <a:gd name="connsiteY14" fmla="*/ 635000 h 1085850"/>
                    <a:gd name="connsiteX15" fmla="*/ 520700 w 1238250"/>
                    <a:gd name="connsiteY15" fmla="*/ 666750 h 1085850"/>
                    <a:gd name="connsiteX16" fmla="*/ 590550 w 1238250"/>
                    <a:gd name="connsiteY16" fmla="*/ 762000 h 1085850"/>
                    <a:gd name="connsiteX17" fmla="*/ 635000 w 1238250"/>
                    <a:gd name="connsiteY17" fmla="*/ 825500 h 1085850"/>
                    <a:gd name="connsiteX18" fmla="*/ 679450 w 1238250"/>
                    <a:gd name="connsiteY18" fmla="*/ 876300 h 1085850"/>
                    <a:gd name="connsiteX19" fmla="*/ 704850 w 1238250"/>
                    <a:gd name="connsiteY19" fmla="*/ 927100 h 1085850"/>
                    <a:gd name="connsiteX20" fmla="*/ 749300 w 1238250"/>
                    <a:gd name="connsiteY20" fmla="*/ 977900 h 1085850"/>
                    <a:gd name="connsiteX21" fmla="*/ 889000 w 1238250"/>
                    <a:gd name="connsiteY21" fmla="*/ 996950 h 1085850"/>
                    <a:gd name="connsiteX22" fmla="*/ 971550 w 1238250"/>
                    <a:gd name="connsiteY22" fmla="*/ 1003300 h 1085850"/>
                    <a:gd name="connsiteX23" fmla="*/ 1066800 w 1238250"/>
                    <a:gd name="connsiteY23" fmla="*/ 1035050 h 1085850"/>
                    <a:gd name="connsiteX24" fmla="*/ 1238250 w 1238250"/>
                    <a:gd name="connsiteY24" fmla="*/ 1085850 h 1085850"/>
                    <a:gd name="connsiteX25" fmla="*/ 0 w 1238250"/>
                    <a:gd name="connsiteY25" fmla="*/ 1079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8250" h="1085850">
                      <a:moveTo>
                        <a:pt x="0" y="1079500"/>
                      </a:moveTo>
                      <a:lnTo>
                        <a:pt x="63500" y="1047750"/>
                      </a:lnTo>
                      <a:lnTo>
                        <a:pt x="146050" y="984250"/>
                      </a:lnTo>
                      <a:lnTo>
                        <a:pt x="184150" y="889000"/>
                      </a:lnTo>
                      <a:lnTo>
                        <a:pt x="203200" y="774700"/>
                      </a:lnTo>
                      <a:lnTo>
                        <a:pt x="247650" y="247650"/>
                      </a:lnTo>
                      <a:lnTo>
                        <a:pt x="260350" y="107950"/>
                      </a:lnTo>
                      <a:lnTo>
                        <a:pt x="266700" y="25400"/>
                      </a:lnTo>
                      <a:lnTo>
                        <a:pt x="292100" y="0"/>
                      </a:lnTo>
                      <a:lnTo>
                        <a:pt x="317500" y="0"/>
                      </a:lnTo>
                      <a:lnTo>
                        <a:pt x="342900" y="19050"/>
                      </a:lnTo>
                      <a:lnTo>
                        <a:pt x="368300" y="63500"/>
                      </a:lnTo>
                      <a:lnTo>
                        <a:pt x="387350" y="133350"/>
                      </a:lnTo>
                      <a:lnTo>
                        <a:pt x="457200" y="444500"/>
                      </a:lnTo>
                      <a:lnTo>
                        <a:pt x="508000" y="635000"/>
                      </a:lnTo>
                      <a:lnTo>
                        <a:pt x="520700" y="666750"/>
                      </a:lnTo>
                      <a:lnTo>
                        <a:pt x="590550" y="762000"/>
                      </a:lnTo>
                      <a:lnTo>
                        <a:pt x="635000" y="825500"/>
                      </a:lnTo>
                      <a:lnTo>
                        <a:pt x="679450" y="876300"/>
                      </a:lnTo>
                      <a:lnTo>
                        <a:pt x="704850" y="927100"/>
                      </a:lnTo>
                      <a:lnTo>
                        <a:pt x="749300" y="977900"/>
                      </a:lnTo>
                      <a:lnTo>
                        <a:pt x="889000" y="996950"/>
                      </a:lnTo>
                      <a:lnTo>
                        <a:pt x="971550" y="1003300"/>
                      </a:lnTo>
                      <a:lnTo>
                        <a:pt x="1066800" y="1035050"/>
                      </a:lnTo>
                      <a:lnTo>
                        <a:pt x="1238250" y="1085850"/>
                      </a:lnTo>
                      <a:lnTo>
                        <a:pt x="0" y="1079500"/>
                      </a:lnTo>
                      <a:close/>
                    </a:path>
                  </a:pathLst>
                </a:cu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2" name="Group 67">
                  <a:extLst>
                    <a:ext uri="{FF2B5EF4-FFF2-40B4-BE49-F238E27FC236}">
                      <a16:creationId xmlns="" xmlns:a16="http://schemas.microsoft.com/office/drawing/2014/main" id="{4AA973D7-7BC4-A142-ACFE-BF51F9870E57}"/>
                    </a:ext>
                  </a:extLst>
                </p:cNvPr>
                <p:cNvGrpSpPr/>
                <p:nvPr/>
              </p:nvGrpSpPr>
              <p:grpSpPr>
                <a:xfrm>
                  <a:off x="7532286" y="5370103"/>
                  <a:ext cx="999954" cy="910507"/>
                  <a:chOff x="3453704" y="1622076"/>
                  <a:chExt cx="582928" cy="677592"/>
                </a:xfrm>
              </p:grpSpPr>
              <p:cxnSp>
                <p:nvCxnSpPr>
                  <p:cNvPr id="143" name="Straight Arrow Connector 142">
                    <a:extLst>
                      <a:ext uri="{FF2B5EF4-FFF2-40B4-BE49-F238E27FC236}">
                        <a16:creationId xmlns="" xmlns:a16="http://schemas.microsoft.com/office/drawing/2014/main" id="{157CD80E-1F59-D149-BB0D-B2114E9C61F0}"/>
                      </a:ext>
                    </a:extLst>
                  </p:cNvPr>
                  <p:cNvCxnSpPr/>
                  <p:nvPr/>
                </p:nvCxnSpPr>
                <p:spPr>
                  <a:xfrm flipV="1">
                    <a:off x="3455816" y="2299666"/>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 xmlns:a16="http://schemas.microsoft.com/office/drawing/2014/main" id="{9A47E0B4-07D4-8B4C-B1BE-B0E9ADF5EC41}"/>
                      </a:ext>
                    </a:extLst>
                  </p:cNvPr>
                  <p:cNvCxnSpPr/>
                  <p:nvPr/>
                </p:nvCxnSpPr>
                <p:spPr>
                  <a:xfrm flipV="1">
                    <a:off x="3453704" y="1622076"/>
                    <a:ext cx="2112" cy="655509"/>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30" name="Group 129">
                <a:extLst>
                  <a:ext uri="{FF2B5EF4-FFF2-40B4-BE49-F238E27FC236}">
                    <a16:creationId xmlns="" xmlns:a16="http://schemas.microsoft.com/office/drawing/2014/main" id="{4E8D9827-AA49-1249-8744-DDE6CD5D7994}"/>
                  </a:ext>
                </a:extLst>
              </p:cNvPr>
              <p:cNvGrpSpPr/>
              <p:nvPr/>
            </p:nvGrpSpPr>
            <p:grpSpPr>
              <a:xfrm>
                <a:off x="2122521" y="1304608"/>
                <a:ext cx="463436" cy="368718"/>
                <a:chOff x="746040" y="3568700"/>
                <a:chExt cx="591377" cy="466164"/>
              </a:xfrm>
            </p:grpSpPr>
            <p:grpSp>
              <p:nvGrpSpPr>
                <p:cNvPr id="137" name="Group 67">
                  <a:extLst>
                    <a:ext uri="{FF2B5EF4-FFF2-40B4-BE49-F238E27FC236}">
                      <a16:creationId xmlns="" xmlns:a16="http://schemas.microsoft.com/office/drawing/2014/main" id="{D0305B40-523F-5D44-A64A-F4FC694CDB77}"/>
                    </a:ext>
                  </a:extLst>
                </p:cNvPr>
                <p:cNvGrpSpPr/>
                <p:nvPr/>
              </p:nvGrpSpPr>
              <p:grpSpPr>
                <a:xfrm>
                  <a:off x="746040" y="3568700"/>
                  <a:ext cx="591377" cy="466164"/>
                  <a:chOff x="3453704" y="1622076"/>
                  <a:chExt cx="582928" cy="677592"/>
                </a:xfrm>
              </p:grpSpPr>
              <p:cxnSp>
                <p:nvCxnSpPr>
                  <p:cNvPr id="139" name="Straight Arrow Connector 138">
                    <a:extLst>
                      <a:ext uri="{FF2B5EF4-FFF2-40B4-BE49-F238E27FC236}">
                        <a16:creationId xmlns="" xmlns:a16="http://schemas.microsoft.com/office/drawing/2014/main" id="{82DBDF5A-472B-2741-9566-FB7E8492C55E}"/>
                      </a:ext>
                    </a:extLst>
                  </p:cNvPr>
                  <p:cNvCxnSpPr/>
                  <p:nvPr/>
                </p:nvCxnSpPr>
                <p:spPr>
                  <a:xfrm flipV="1">
                    <a:off x="3455816" y="2299666"/>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 xmlns:a16="http://schemas.microsoft.com/office/drawing/2014/main" id="{E7CD822C-A024-9347-87AD-D03AC6EB57AA}"/>
                      </a:ext>
                    </a:extLst>
                  </p:cNvPr>
                  <p:cNvCxnSpPr/>
                  <p:nvPr/>
                </p:nvCxnSpPr>
                <p:spPr>
                  <a:xfrm flipV="1">
                    <a:off x="3453704" y="1622076"/>
                    <a:ext cx="2112" cy="655509"/>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38" name="Freeform 137">
                  <a:extLst>
                    <a:ext uri="{FF2B5EF4-FFF2-40B4-BE49-F238E27FC236}">
                      <a16:creationId xmlns="" xmlns:a16="http://schemas.microsoft.com/office/drawing/2014/main" id="{EAC514CC-050D-374D-9852-96BC4FDC1DA0}"/>
                    </a:ext>
                  </a:extLst>
                </p:cNvPr>
                <p:cNvSpPr/>
                <p:nvPr/>
              </p:nvSpPr>
              <p:spPr>
                <a:xfrm>
                  <a:off x="758600" y="3660980"/>
                  <a:ext cx="428425" cy="366287"/>
                </a:xfrm>
                <a:custGeom>
                  <a:avLst/>
                  <a:gdLst>
                    <a:gd name="connsiteX0" fmla="*/ 0 w 498763"/>
                    <a:gd name="connsiteY0" fmla="*/ 387532 h 395732"/>
                    <a:gd name="connsiteX1" fmla="*/ 89521 w 498763"/>
                    <a:gd name="connsiteY1" fmla="*/ 381138 h 395732"/>
                    <a:gd name="connsiteX2" fmla="*/ 134282 w 498763"/>
                    <a:gd name="connsiteY2" fmla="*/ 253250 h 395732"/>
                    <a:gd name="connsiteX3" fmla="*/ 198226 w 498763"/>
                    <a:gd name="connsiteY3" fmla="*/ 48629 h 395732"/>
                    <a:gd name="connsiteX4" fmla="*/ 306931 w 498763"/>
                    <a:gd name="connsiteY4" fmla="*/ 3868 h 395732"/>
                    <a:gd name="connsiteX5" fmla="*/ 383664 w 498763"/>
                    <a:gd name="connsiteY5" fmla="*/ 118967 h 395732"/>
                    <a:gd name="connsiteX6" fmla="*/ 402847 w 498763"/>
                    <a:gd name="connsiteY6" fmla="*/ 259644 h 395732"/>
                    <a:gd name="connsiteX7" fmla="*/ 409242 w 498763"/>
                    <a:gd name="connsiteY7" fmla="*/ 304405 h 395732"/>
                    <a:gd name="connsiteX8" fmla="*/ 473186 w 498763"/>
                    <a:gd name="connsiteY8" fmla="*/ 361954 h 395732"/>
                    <a:gd name="connsiteX9" fmla="*/ 492369 w 498763"/>
                    <a:gd name="connsiteY9" fmla="*/ 368349 h 395732"/>
                    <a:gd name="connsiteX10" fmla="*/ 498763 w 498763"/>
                    <a:gd name="connsiteY10" fmla="*/ 374743 h 39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8763" h="395732">
                      <a:moveTo>
                        <a:pt x="0" y="387532"/>
                      </a:moveTo>
                      <a:cubicBezTo>
                        <a:pt x="33570" y="395525"/>
                        <a:pt x="67141" y="403518"/>
                        <a:pt x="89521" y="381138"/>
                      </a:cubicBezTo>
                      <a:cubicBezTo>
                        <a:pt x="111901" y="358758"/>
                        <a:pt x="116165" y="308668"/>
                        <a:pt x="134282" y="253250"/>
                      </a:cubicBezTo>
                      <a:cubicBezTo>
                        <a:pt x="152400" y="197832"/>
                        <a:pt x="169451" y="90193"/>
                        <a:pt x="198226" y="48629"/>
                      </a:cubicBezTo>
                      <a:cubicBezTo>
                        <a:pt x="227001" y="7065"/>
                        <a:pt x="276025" y="-7855"/>
                        <a:pt x="306931" y="3868"/>
                      </a:cubicBezTo>
                      <a:cubicBezTo>
                        <a:pt x="337837" y="15591"/>
                        <a:pt x="367678" y="76338"/>
                        <a:pt x="383664" y="118967"/>
                      </a:cubicBezTo>
                      <a:cubicBezTo>
                        <a:pt x="399650" y="161596"/>
                        <a:pt x="398584" y="228738"/>
                        <a:pt x="402847" y="259644"/>
                      </a:cubicBezTo>
                      <a:cubicBezTo>
                        <a:pt x="407110" y="290550"/>
                        <a:pt x="397519" y="287353"/>
                        <a:pt x="409242" y="304405"/>
                      </a:cubicBezTo>
                      <a:cubicBezTo>
                        <a:pt x="420965" y="321457"/>
                        <a:pt x="459332" y="351297"/>
                        <a:pt x="473186" y="361954"/>
                      </a:cubicBezTo>
                      <a:cubicBezTo>
                        <a:pt x="487041" y="372611"/>
                        <a:pt x="488106" y="366218"/>
                        <a:pt x="492369" y="368349"/>
                      </a:cubicBezTo>
                      <a:cubicBezTo>
                        <a:pt x="496632" y="370480"/>
                        <a:pt x="498763" y="374743"/>
                        <a:pt x="498763" y="374743"/>
                      </a:cubicBezTo>
                    </a:path>
                  </a:pathLst>
                </a:custGeom>
                <a:gradFill>
                  <a:gsLst>
                    <a:gs pos="0">
                      <a:srgbClr val="3F80CD"/>
                    </a:gs>
                    <a:gs pos="74000">
                      <a:schemeClr val="accent1">
                        <a:lumMod val="45000"/>
                        <a:lumOff val="55000"/>
                      </a:schemeClr>
                    </a:gs>
                    <a:gs pos="83000">
                      <a:schemeClr val="accent1">
                        <a:lumMod val="45000"/>
                        <a:lumOff val="55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 xmlns:a16="http://schemas.microsoft.com/office/drawing/2014/main" id="{77253237-1333-EA4A-9A40-27475C4198C5}"/>
                  </a:ext>
                </a:extLst>
              </p:cNvPr>
              <p:cNvGrpSpPr/>
              <p:nvPr/>
            </p:nvGrpSpPr>
            <p:grpSpPr>
              <a:xfrm>
                <a:off x="1658622" y="1744925"/>
                <a:ext cx="417573" cy="402046"/>
                <a:chOff x="1029499" y="3048296"/>
                <a:chExt cx="591562" cy="466164"/>
              </a:xfrm>
            </p:grpSpPr>
            <p:grpSp>
              <p:nvGrpSpPr>
                <p:cNvPr id="133" name="Group 67">
                  <a:extLst>
                    <a:ext uri="{FF2B5EF4-FFF2-40B4-BE49-F238E27FC236}">
                      <a16:creationId xmlns="" xmlns:a16="http://schemas.microsoft.com/office/drawing/2014/main" id="{9C05C28C-78CF-ED4B-A7CA-272B919BF543}"/>
                    </a:ext>
                  </a:extLst>
                </p:cNvPr>
                <p:cNvGrpSpPr/>
                <p:nvPr/>
              </p:nvGrpSpPr>
              <p:grpSpPr>
                <a:xfrm>
                  <a:off x="1029684" y="3048296"/>
                  <a:ext cx="591377" cy="466164"/>
                  <a:chOff x="3453704" y="1622076"/>
                  <a:chExt cx="582928" cy="677592"/>
                </a:xfrm>
              </p:grpSpPr>
              <p:cxnSp>
                <p:nvCxnSpPr>
                  <p:cNvPr id="135" name="Straight Arrow Connector 134">
                    <a:extLst>
                      <a:ext uri="{FF2B5EF4-FFF2-40B4-BE49-F238E27FC236}">
                        <a16:creationId xmlns="" xmlns:a16="http://schemas.microsoft.com/office/drawing/2014/main" id="{67B077DE-D113-8A4A-91DF-CD3CCEDF15E9}"/>
                      </a:ext>
                    </a:extLst>
                  </p:cNvPr>
                  <p:cNvCxnSpPr/>
                  <p:nvPr/>
                </p:nvCxnSpPr>
                <p:spPr>
                  <a:xfrm flipV="1">
                    <a:off x="3455816" y="2299666"/>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 xmlns:a16="http://schemas.microsoft.com/office/drawing/2014/main" id="{38B2EF39-834D-6C43-9C84-5BEABF5EC588}"/>
                      </a:ext>
                    </a:extLst>
                  </p:cNvPr>
                  <p:cNvCxnSpPr/>
                  <p:nvPr/>
                </p:nvCxnSpPr>
                <p:spPr>
                  <a:xfrm flipV="1">
                    <a:off x="3453704" y="1622076"/>
                    <a:ext cx="2112" cy="655509"/>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34" name="Freeform 133">
                  <a:extLst>
                    <a:ext uri="{FF2B5EF4-FFF2-40B4-BE49-F238E27FC236}">
                      <a16:creationId xmlns="" xmlns:a16="http://schemas.microsoft.com/office/drawing/2014/main" id="{77637AF6-3EDE-8F4C-A359-73225DA86AC6}"/>
                    </a:ext>
                  </a:extLst>
                </p:cNvPr>
                <p:cNvSpPr/>
                <p:nvPr/>
              </p:nvSpPr>
              <p:spPr>
                <a:xfrm>
                  <a:off x="1029499" y="3177019"/>
                  <a:ext cx="411019" cy="327115"/>
                </a:xfrm>
                <a:custGeom>
                  <a:avLst/>
                  <a:gdLst>
                    <a:gd name="connsiteX0" fmla="*/ 0 w 517947"/>
                    <a:gd name="connsiteY0" fmla="*/ 327115 h 327115"/>
                    <a:gd name="connsiteX1" fmla="*/ 95916 w 517947"/>
                    <a:gd name="connsiteY1" fmla="*/ 314326 h 327115"/>
                    <a:gd name="connsiteX2" fmla="*/ 140677 w 517947"/>
                    <a:gd name="connsiteY2" fmla="*/ 288749 h 327115"/>
                    <a:gd name="connsiteX3" fmla="*/ 191832 w 517947"/>
                    <a:gd name="connsiteY3" fmla="*/ 192833 h 327115"/>
                    <a:gd name="connsiteX4" fmla="*/ 242988 w 517947"/>
                    <a:gd name="connsiteY4" fmla="*/ 109705 h 327115"/>
                    <a:gd name="connsiteX5" fmla="*/ 313326 w 517947"/>
                    <a:gd name="connsiteY5" fmla="*/ 32973 h 327115"/>
                    <a:gd name="connsiteX6" fmla="*/ 383665 w 517947"/>
                    <a:gd name="connsiteY6" fmla="*/ 7395 h 327115"/>
                    <a:gd name="connsiteX7" fmla="*/ 466792 w 517947"/>
                    <a:gd name="connsiteY7" fmla="*/ 160861 h 327115"/>
                    <a:gd name="connsiteX8" fmla="*/ 479581 w 517947"/>
                    <a:gd name="connsiteY8" fmla="*/ 256777 h 327115"/>
                    <a:gd name="connsiteX9" fmla="*/ 517947 w 517947"/>
                    <a:gd name="connsiteY9" fmla="*/ 327115 h 32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947" h="327115">
                      <a:moveTo>
                        <a:pt x="0" y="327115"/>
                      </a:moveTo>
                      <a:cubicBezTo>
                        <a:pt x="36235" y="323917"/>
                        <a:pt x="72470" y="320720"/>
                        <a:pt x="95916" y="314326"/>
                      </a:cubicBezTo>
                      <a:cubicBezTo>
                        <a:pt x="119362" y="307932"/>
                        <a:pt x="124691" y="308998"/>
                        <a:pt x="140677" y="288749"/>
                      </a:cubicBezTo>
                      <a:cubicBezTo>
                        <a:pt x="156663" y="268500"/>
                        <a:pt x="174780" y="222674"/>
                        <a:pt x="191832" y="192833"/>
                      </a:cubicBezTo>
                      <a:cubicBezTo>
                        <a:pt x="208884" y="162992"/>
                        <a:pt x="222739" y="136348"/>
                        <a:pt x="242988" y="109705"/>
                      </a:cubicBezTo>
                      <a:cubicBezTo>
                        <a:pt x="263237" y="83062"/>
                        <a:pt x="289880" y="50025"/>
                        <a:pt x="313326" y="32973"/>
                      </a:cubicBezTo>
                      <a:cubicBezTo>
                        <a:pt x="336772" y="15921"/>
                        <a:pt x="358087" y="-13920"/>
                        <a:pt x="383665" y="7395"/>
                      </a:cubicBezTo>
                      <a:cubicBezTo>
                        <a:pt x="409243" y="28710"/>
                        <a:pt x="450806" y="119297"/>
                        <a:pt x="466792" y="160861"/>
                      </a:cubicBezTo>
                      <a:cubicBezTo>
                        <a:pt x="482778" y="202425"/>
                        <a:pt x="471055" y="229068"/>
                        <a:pt x="479581" y="256777"/>
                      </a:cubicBezTo>
                      <a:cubicBezTo>
                        <a:pt x="488107" y="284486"/>
                        <a:pt x="517947" y="327115"/>
                        <a:pt x="517947" y="327115"/>
                      </a:cubicBezTo>
                    </a:path>
                  </a:pathLst>
                </a:custGeom>
                <a:gradFill>
                  <a:gsLst>
                    <a:gs pos="0">
                      <a:srgbClr val="3F80CD"/>
                    </a:gs>
                    <a:gs pos="74000">
                      <a:schemeClr val="accent1">
                        <a:lumMod val="45000"/>
                        <a:lumOff val="55000"/>
                      </a:schemeClr>
                    </a:gs>
                    <a:gs pos="83000">
                      <a:schemeClr val="accent1">
                        <a:lumMod val="45000"/>
                        <a:lumOff val="55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2" name="Picture 131">
                <a:extLst>
                  <a:ext uri="{FF2B5EF4-FFF2-40B4-BE49-F238E27FC236}">
                    <a16:creationId xmlns="" xmlns:a16="http://schemas.microsoft.com/office/drawing/2014/main" id="{C190C80C-8B72-0241-BD25-4AEF946DD59A}"/>
                  </a:ext>
                </a:extLst>
              </p:cNvPr>
              <p:cNvPicPr>
                <a:picLocks noChangeAspect="1"/>
              </p:cNvPicPr>
              <p:nvPr/>
            </p:nvPicPr>
            <p:blipFill>
              <a:blip r:embed="rId8"/>
              <a:stretch>
                <a:fillRect/>
              </a:stretch>
            </p:blipFill>
            <p:spPr>
              <a:xfrm>
                <a:off x="2094571" y="1809610"/>
                <a:ext cx="254000" cy="228600"/>
              </a:xfrm>
              <a:prstGeom prst="rect">
                <a:avLst/>
              </a:prstGeom>
            </p:spPr>
          </p:pic>
        </p:grpSp>
        <p:grpSp>
          <p:nvGrpSpPr>
            <p:cNvPr id="106" name="Group 105">
              <a:extLst>
                <a:ext uri="{FF2B5EF4-FFF2-40B4-BE49-F238E27FC236}">
                  <a16:creationId xmlns="" xmlns:a16="http://schemas.microsoft.com/office/drawing/2014/main" id="{E690BC41-39D0-C141-8B07-A736040C5B47}"/>
                </a:ext>
              </a:extLst>
            </p:cNvPr>
            <p:cNvGrpSpPr/>
            <p:nvPr/>
          </p:nvGrpSpPr>
          <p:grpSpPr>
            <a:xfrm>
              <a:off x="6269296" y="3243032"/>
              <a:ext cx="583329" cy="590549"/>
              <a:chOff x="6541621" y="1582750"/>
              <a:chExt cx="1048822" cy="688936"/>
            </a:xfrm>
          </p:grpSpPr>
          <p:sp>
            <p:nvSpPr>
              <p:cNvPr id="115" name="Freeform 114">
                <a:extLst>
                  <a:ext uri="{FF2B5EF4-FFF2-40B4-BE49-F238E27FC236}">
                    <a16:creationId xmlns="" xmlns:a16="http://schemas.microsoft.com/office/drawing/2014/main" id="{61047EC7-CFEB-BC4F-8784-4C6658B0B2C2}"/>
                  </a:ext>
                </a:extLst>
              </p:cNvPr>
              <p:cNvSpPr/>
              <p:nvPr/>
            </p:nvSpPr>
            <p:spPr>
              <a:xfrm>
                <a:off x="6565902" y="1582750"/>
                <a:ext cx="1024539" cy="81486"/>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 xmlns:a16="http://schemas.microsoft.com/office/drawing/2014/main" id="{469966AA-9FC2-0A4A-9C4C-7D542F945777}"/>
                  </a:ext>
                </a:extLst>
              </p:cNvPr>
              <p:cNvCxnSpPr/>
              <p:nvPr/>
            </p:nvCxnSpPr>
            <p:spPr>
              <a:xfrm>
                <a:off x="6585376" y="1941924"/>
                <a:ext cx="846873" cy="157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7" name="Freeform 116">
                <a:extLst>
                  <a:ext uri="{FF2B5EF4-FFF2-40B4-BE49-F238E27FC236}">
                    <a16:creationId xmlns="" xmlns:a16="http://schemas.microsoft.com/office/drawing/2014/main" id="{4D2C6CF3-19CA-CC47-8F9E-12F9CC0D320B}"/>
                  </a:ext>
                </a:extLst>
              </p:cNvPr>
              <p:cNvSpPr/>
              <p:nvPr/>
            </p:nvSpPr>
            <p:spPr>
              <a:xfrm>
                <a:off x="6591299" y="2123529"/>
                <a:ext cx="935573" cy="132050"/>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Freeform 117">
                <a:extLst>
                  <a:ext uri="{FF2B5EF4-FFF2-40B4-BE49-F238E27FC236}">
                    <a16:creationId xmlns="" xmlns:a16="http://schemas.microsoft.com/office/drawing/2014/main" id="{639DE878-2D70-5B4A-908D-0FCB50F3EDF3}"/>
                  </a:ext>
                </a:extLst>
              </p:cNvPr>
              <p:cNvSpPr/>
              <p:nvPr/>
            </p:nvSpPr>
            <p:spPr>
              <a:xfrm>
                <a:off x="6573353" y="2190200"/>
                <a:ext cx="1017090" cy="81486"/>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Freeform 118">
                <a:extLst>
                  <a:ext uri="{FF2B5EF4-FFF2-40B4-BE49-F238E27FC236}">
                    <a16:creationId xmlns="" xmlns:a16="http://schemas.microsoft.com/office/drawing/2014/main" id="{D9F91657-8881-5447-8853-36EE88D21BCA}"/>
                  </a:ext>
                </a:extLst>
              </p:cNvPr>
              <p:cNvSpPr/>
              <p:nvPr/>
            </p:nvSpPr>
            <p:spPr>
              <a:xfrm>
                <a:off x="6592421" y="2027226"/>
                <a:ext cx="892077" cy="105721"/>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Freeform 119">
                <a:extLst>
                  <a:ext uri="{FF2B5EF4-FFF2-40B4-BE49-F238E27FC236}">
                    <a16:creationId xmlns="" xmlns:a16="http://schemas.microsoft.com/office/drawing/2014/main" id="{E81FBF7D-A94B-A240-9967-63C181D51F1D}"/>
                  </a:ext>
                </a:extLst>
              </p:cNvPr>
              <p:cNvSpPr/>
              <p:nvPr/>
            </p:nvSpPr>
            <p:spPr>
              <a:xfrm flipV="1">
                <a:off x="6578601" y="1752599"/>
                <a:ext cx="874111" cy="163505"/>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Freeform 120">
                <a:extLst>
                  <a:ext uri="{FF2B5EF4-FFF2-40B4-BE49-F238E27FC236}">
                    <a16:creationId xmlns="" xmlns:a16="http://schemas.microsoft.com/office/drawing/2014/main" id="{4783BC82-9E11-5248-974B-AC30FF8A5779}"/>
                  </a:ext>
                </a:extLst>
              </p:cNvPr>
              <p:cNvSpPr/>
              <p:nvPr/>
            </p:nvSpPr>
            <p:spPr>
              <a:xfrm flipV="1">
                <a:off x="6573372" y="1587497"/>
                <a:ext cx="942906" cy="143410"/>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Freeform 121">
                <a:extLst>
                  <a:ext uri="{FF2B5EF4-FFF2-40B4-BE49-F238E27FC236}">
                    <a16:creationId xmlns="" xmlns:a16="http://schemas.microsoft.com/office/drawing/2014/main" id="{586E3291-5E13-B949-9289-4FDAC0F1C75F}"/>
                  </a:ext>
                </a:extLst>
              </p:cNvPr>
              <p:cNvSpPr/>
              <p:nvPr/>
            </p:nvSpPr>
            <p:spPr>
              <a:xfrm>
                <a:off x="6563286" y="1684123"/>
                <a:ext cx="910613" cy="165311"/>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Freeform 122">
                <a:extLst>
                  <a:ext uri="{FF2B5EF4-FFF2-40B4-BE49-F238E27FC236}">
                    <a16:creationId xmlns="" xmlns:a16="http://schemas.microsoft.com/office/drawing/2014/main" id="{6F2F5C16-A393-A14A-9C70-C36DCC6DD13A}"/>
                  </a:ext>
                </a:extLst>
              </p:cNvPr>
              <p:cNvSpPr/>
              <p:nvPr/>
            </p:nvSpPr>
            <p:spPr>
              <a:xfrm>
                <a:off x="6553199" y="1826427"/>
                <a:ext cx="889000" cy="167874"/>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Freeform 123">
                <a:extLst>
                  <a:ext uri="{FF2B5EF4-FFF2-40B4-BE49-F238E27FC236}">
                    <a16:creationId xmlns="" xmlns:a16="http://schemas.microsoft.com/office/drawing/2014/main" id="{99DC762B-C7DD-594B-9BFF-F9C1229D5C7C}"/>
                  </a:ext>
                </a:extLst>
              </p:cNvPr>
              <p:cNvSpPr/>
              <p:nvPr/>
            </p:nvSpPr>
            <p:spPr>
              <a:xfrm>
                <a:off x="6541621" y="1978662"/>
                <a:ext cx="911089" cy="53336"/>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Freeform 124">
                <a:extLst>
                  <a:ext uri="{FF2B5EF4-FFF2-40B4-BE49-F238E27FC236}">
                    <a16:creationId xmlns="" xmlns:a16="http://schemas.microsoft.com/office/drawing/2014/main" id="{905137AD-C581-1449-A70E-29898230EC3F}"/>
                  </a:ext>
                </a:extLst>
              </p:cNvPr>
              <p:cNvSpPr/>
              <p:nvPr/>
            </p:nvSpPr>
            <p:spPr>
              <a:xfrm>
                <a:off x="6605121" y="2064265"/>
                <a:ext cx="900562" cy="126558"/>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Freeform 125">
                <a:extLst>
                  <a:ext uri="{FF2B5EF4-FFF2-40B4-BE49-F238E27FC236}">
                    <a16:creationId xmlns="" xmlns:a16="http://schemas.microsoft.com/office/drawing/2014/main" id="{9A792D78-9A15-9640-ADA3-CD06B4BB6673}"/>
                  </a:ext>
                </a:extLst>
              </p:cNvPr>
              <p:cNvSpPr/>
              <p:nvPr/>
            </p:nvSpPr>
            <p:spPr>
              <a:xfrm>
                <a:off x="6575986" y="1646024"/>
                <a:ext cx="908508" cy="144147"/>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Freeform 126">
                <a:extLst>
                  <a:ext uri="{FF2B5EF4-FFF2-40B4-BE49-F238E27FC236}">
                    <a16:creationId xmlns="" xmlns:a16="http://schemas.microsoft.com/office/drawing/2014/main" id="{35082D81-724A-D944-9014-DAE80BB9FD32}"/>
                  </a:ext>
                </a:extLst>
              </p:cNvPr>
              <p:cNvSpPr/>
              <p:nvPr/>
            </p:nvSpPr>
            <p:spPr>
              <a:xfrm>
                <a:off x="6565899" y="1881541"/>
                <a:ext cx="889000" cy="61960"/>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127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 xmlns:a16="http://schemas.microsoft.com/office/drawing/2014/main" id="{6407BAA6-5F06-D843-9A1D-8004669EF3E9}"/>
                </a:ext>
              </a:extLst>
            </p:cNvPr>
            <p:cNvGrpSpPr/>
            <p:nvPr/>
          </p:nvGrpSpPr>
          <p:grpSpPr>
            <a:xfrm>
              <a:off x="6772782" y="3174934"/>
              <a:ext cx="731520" cy="731520"/>
              <a:chOff x="7799610" y="1529650"/>
              <a:chExt cx="731520" cy="731520"/>
            </a:xfrm>
          </p:grpSpPr>
          <p:sp>
            <p:nvSpPr>
              <p:cNvPr id="108" name="Oval 107">
                <a:extLst>
                  <a:ext uri="{FF2B5EF4-FFF2-40B4-BE49-F238E27FC236}">
                    <a16:creationId xmlns="" xmlns:a16="http://schemas.microsoft.com/office/drawing/2014/main" id="{7D648664-4F06-3E4D-9F0E-CAA9EA2C49D0}"/>
                  </a:ext>
                </a:extLst>
              </p:cNvPr>
              <p:cNvSpPr>
                <a:spLocks noChangeAspect="1"/>
              </p:cNvSpPr>
              <p:nvPr/>
            </p:nvSpPr>
            <p:spPr>
              <a:xfrm>
                <a:off x="7799610" y="1529650"/>
                <a:ext cx="731520" cy="731520"/>
              </a:xfrm>
              <a:prstGeom prst="ellipse">
                <a:avLst/>
              </a:prstGeom>
              <a:solidFill>
                <a:srgbClr val="DE0400">
                  <a:alpha val="39000"/>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 xmlns:a16="http://schemas.microsoft.com/office/drawing/2014/main" id="{C63C760E-A3A1-6047-96DF-695F65DC97BF}"/>
                  </a:ext>
                </a:extLst>
              </p:cNvPr>
              <p:cNvGrpSpPr/>
              <p:nvPr/>
            </p:nvGrpSpPr>
            <p:grpSpPr>
              <a:xfrm>
                <a:off x="7932564" y="1732652"/>
                <a:ext cx="482842" cy="376698"/>
                <a:chOff x="1017509" y="3048296"/>
                <a:chExt cx="603552" cy="466164"/>
              </a:xfrm>
            </p:grpSpPr>
            <p:grpSp>
              <p:nvGrpSpPr>
                <p:cNvPr id="111" name="Group 67">
                  <a:extLst>
                    <a:ext uri="{FF2B5EF4-FFF2-40B4-BE49-F238E27FC236}">
                      <a16:creationId xmlns="" xmlns:a16="http://schemas.microsoft.com/office/drawing/2014/main" id="{2A28B190-4E7A-2446-80F7-CE0B4A04B67C}"/>
                    </a:ext>
                  </a:extLst>
                </p:cNvPr>
                <p:cNvGrpSpPr/>
                <p:nvPr/>
              </p:nvGrpSpPr>
              <p:grpSpPr>
                <a:xfrm>
                  <a:off x="1029684" y="3048296"/>
                  <a:ext cx="591377" cy="466164"/>
                  <a:chOff x="3453704" y="1622076"/>
                  <a:chExt cx="582928" cy="677592"/>
                </a:xfrm>
              </p:grpSpPr>
              <p:cxnSp>
                <p:nvCxnSpPr>
                  <p:cNvPr id="113" name="Straight Arrow Connector 112">
                    <a:extLst>
                      <a:ext uri="{FF2B5EF4-FFF2-40B4-BE49-F238E27FC236}">
                        <a16:creationId xmlns="" xmlns:a16="http://schemas.microsoft.com/office/drawing/2014/main" id="{18A3449F-8D5F-7D45-BBB2-C48073FF0EEE}"/>
                      </a:ext>
                    </a:extLst>
                  </p:cNvPr>
                  <p:cNvCxnSpPr/>
                  <p:nvPr/>
                </p:nvCxnSpPr>
                <p:spPr>
                  <a:xfrm flipV="1">
                    <a:off x="3455816" y="2299666"/>
                    <a:ext cx="580816" cy="2"/>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 xmlns:a16="http://schemas.microsoft.com/office/drawing/2014/main" id="{50302C72-B9AA-534D-ADA8-DECF3402DA51}"/>
                      </a:ext>
                    </a:extLst>
                  </p:cNvPr>
                  <p:cNvCxnSpPr/>
                  <p:nvPr/>
                </p:nvCxnSpPr>
                <p:spPr>
                  <a:xfrm flipV="1">
                    <a:off x="3453704" y="1622076"/>
                    <a:ext cx="2112" cy="655509"/>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12" name="Freeform 111">
                  <a:extLst>
                    <a:ext uri="{FF2B5EF4-FFF2-40B4-BE49-F238E27FC236}">
                      <a16:creationId xmlns="" xmlns:a16="http://schemas.microsoft.com/office/drawing/2014/main" id="{1EE5FE23-3BBC-B644-8C6F-857F5C40FFA3}"/>
                    </a:ext>
                  </a:extLst>
                </p:cNvPr>
                <p:cNvSpPr/>
                <p:nvPr/>
              </p:nvSpPr>
              <p:spPr>
                <a:xfrm>
                  <a:off x="1017509" y="3151049"/>
                  <a:ext cx="429660" cy="339554"/>
                </a:xfrm>
                <a:custGeom>
                  <a:avLst/>
                  <a:gdLst>
                    <a:gd name="connsiteX0" fmla="*/ 0 w 517947"/>
                    <a:gd name="connsiteY0" fmla="*/ 327115 h 327115"/>
                    <a:gd name="connsiteX1" fmla="*/ 95916 w 517947"/>
                    <a:gd name="connsiteY1" fmla="*/ 314326 h 327115"/>
                    <a:gd name="connsiteX2" fmla="*/ 140677 w 517947"/>
                    <a:gd name="connsiteY2" fmla="*/ 288749 h 327115"/>
                    <a:gd name="connsiteX3" fmla="*/ 191832 w 517947"/>
                    <a:gd name="connsiteY3" fmla="*/ 192833 h 327115"/>
                    <a:gd name="connsiteX4" fmla="*/ 242988 w 517947"/>
                    <a:gd name="connsiteY4" fmla="*/ 109705 h 327115"/>
                    <a:gd name="connsiteX5" fmla="*/ 313326 w 517947"/>
                    <a:gd name="connsiteY5" fmla="*/ 32973 h 327115"/>
                    <a:gd name="connsiteX6" fmla="*/ 383665 w 517947"/>
                    <a:gd name="connsiteY6" fmla="*/ 7395 h 327115"/>
                    <a:gd name="connsiteX7" fmla="*/ 466792 w 517947"/>
                    <a:gd name="connsiteY7" fmla="*/ 160861 h 327115"/>
                    <a:gd name="connsiteX8" fmla="*/ 479581 w 517947"/>
                    <a:gd name="connsiteY8" fmla="*/ 256777 h 327115"/>
                    <a:gd name="connsiteX9" fmla="*/ 517947 w 517947"/>
                    <a:gd name="connsiteY9" fmla="*/ 327115 h 32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947" h="327115">
                      <a:moveTo>
                        <a:pt x="0" y="327115"/>
                      </a:moveTo>
                      <a:cubicBezTo>
                        <a:pt x="36235" y="323917"/>
                        <a:pt x="72470" y="320720"/>
                        <a:pt x="95916" y="314326"/>
                      </a:cubicBezTo>
                      <a:cubicBezTo>
                        <a:pt x="119362" y="307932"/>
                        <a:pt x="124691" y="308998"/>
                        <a:pt x="140677" y="288749"/>
                      </a:cubicBezTo>
                      <a:cubicBezTo>
                        <a:pt x="156663" y="268500"/>
                        <a:pt x="174780" y="222674"/>
                        <a:pt x="191832" y="192833"/>
                      </a:cubicBezTo>
                      <a:cubicBezTo>
                        <a:pt x="208884" y="162992"/>
                        <a:pt x="222739" y="136348"/>
                        <a:pt x="242988" y="109705"/>
                      </a:cubicBezTo>
                      <a:cubicBezTo>
                        <a:pt x="263237" y="83062"/>
                        <a:pt x="289880" y="50025"/>
                        <a:pt x="313326" y="32973"/>
                      </a:cubicBezTo>
                      <a:cubicBezTo>
                        <a:pt x="336772" y="15921"/>
                        <a:pt x="358087" y="-13920"/>
                        <a:pt x="383665" y="7395"/>
                      </a:cubicBezTo>
                      <a:cubicBezTo>
                        <a:pt x="409243" y="28710"/>
                        <a:pt x="450806" y="119297"/>
                        <a:pt x="466792" y="160861"/>
                      </a:cubicBezTo>
                      <a:cubicBezTo>
                        <a:pt x="482778" y="202425"/>
                        <a:pt x="471055" y="229068"/>
                        <a:pt x="479581" y="256777"/>
                      </a:cubicBezTo>
                      <a:cubicBezTo>
                        <a:pt x="488107" y="284486"/>
                        <a:pt x="517947" y="327115"/>
                        <a:pt x="517947" y="327115"/>
                      </a:cubicBezTo>
                    </a:path>
                  </a:pathLst>
                </a:custGeom>
                <a:gradFill>
                  <a:gsLst>
                    <a:gs pos="0">
                      <a:srgbClr val="DE0400"/>
                    </a:gs>
                    <a:gs pos="74000">
                      <a:schemeClr val="accent2">
                        <a:lumMod val="40000"/>
                        <a:lumOff val="60000"/>
                      </a:schemeClr>
                    </a:gs>
                    <a:gs pos="83000">
                      <a:schemeClr val="accent2">
                        <a:lumMod val="20000"/>
                        <a:lumOff val="80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0" name="Picture 109">
                <a:extLst>
                  <a:ext uri="{FF2B5EF4-FFF2-40B4-BE49-F238E27FC236}">
                    <a16:creationId xmlns="" xmlns:a16="http://schemas.microsoft.com/office/drawing/2014/main" id="{88E87437-90A3-5649-BB09-EAD9045E039D}"/>
                  </a:ext>
                </a:extLst>
              </p:cNvPr>
              <p:cNvPicPr>
                <a:picLocks noChangeAspect="1"/>
              </p:cNvPicPr>
              <p:nvPr/>
            </p:nvPicPr>
            <p:blipFill>
              <a:blip r:embed="rId3"/>
              <a:stretch>
                <a:fillRect/>
              </a:stretch>
            </p:blipFill>
            <p:spPr>
              <a:xfrm>
                <a:off x="8036885" y="1578890"/>
                <a:ext cx="228600" cy="215900"/>
              </a:xfrm>
              <a:prstGeom prst="rect">
                <a:avLst/>
              </a:prstGeom>
            </p:spPr>
          </p:pic>
        </p:grpSp>
      </p:grpSp>
      <p:grpSp>
        <p:nvGrpSpPr>
          <p:cNvPr id="164" name="Group 163">
            <a:extLst>
              <a:ext uri="{FF2B5EF4-FFF2-40B4-BE49-F238E27FC236}">
                <a16:creationId xmlns="" xmlns:a16="http://schemas.microsoft.com/office/drawing/2014/main" id="{26E099EA-965E-834A-915F-0BF7C3E3E556}"/>
              </a:ext>
            </a:extLst>
          </p:cNvPr>
          <p:cNvGrpSpPr/>
          <p:nvPr/>
        </p:nvGrpSpPr>
        <p:grpSpPr>
          <a:xfrm>
            <a:off x="1411501" y="5429578"/>
            <a:ext cx="6098437" cy="891587"/>
            <a:chOff x="2820200" y="1987248"/>
            <a:chExt cx="6098437" cy="891587"/>
          </a:xfrm>
        </p:grpSpPr>
        <p:grpSp>
          <p:nvGrpSpPr>
            <p:cNvPr id="165" name="Group 164">
              <a:extLst>
                <a:ext uri="{FF2B5EF4-FFF2-40B4-BE49-F238E27FC236}">
                  <a16:creationId xmlns="" xmlns:a16="http://schemas.microsoft.com/office/drawing/2014/main" id="{C0660A65-685F-D94E-B8D5-23D6973012E9}"/>
                </a:ext>
              </a:extLst>
            </p:cNvPr>
            <p:cNvGrpSpPr/>
            <p:nvPr/>
          </p:nvGrpSpPr>
          <p:grpSpPr>
            <a:xfrm>
              <a:off x="3632200" y="2209800"/>
              <a:ext cx="596899" cy="584200"/>
              <a:chOff x="1670615" y="1591868"/>
              <a:chExt cx="788338" cy="584200"/>
            </a:xfrm>
          </p:grpSpPr>
          <p:sp>
            <p:nvSpPr>
              <p:cNvPr id="200" name="Freeform 199">
                <a:extLst>
                  <a:ext uri="{FF2B5EF4-FFF2-40B4-BE49-F238E27FC236}">
                    <a16:creationId xmlns="" xmlns:a16="http://schemas.microsoft.com/office/drawing/2014/main" id="{C38B0CEC-F124-094A-9589-579810A11D94}"/>
                  </a:ext>
                </a:extLst>
              </p:cNvPr>
              <p:cNvSpPr/>
              <p:nvPr/>
            </p:nvSpPr>
            <p:spPr>
              <a:xfrm>
                <a:off x="1689100" y="1763318"/>
                <a:ext cx="761466" cy="71052"/>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Freeform 200">
                <a:extLst>
                  <a:ext uri="{FF2B5EF4-FFF2-40B4-BE49-F238E27FC236}">
                    <a16:creationId xmlns="" xmlns:a16="http://schemas.microsoft.com/office/drawing/2014/main" id="{B0C61FD2-805F-C541-894B-9A05041D5719}"/>
                  </a:ext>
                </a:extLst>
              </p:cNvPr>
              <p:cNvSpPr/>
              <p:nvPr/>
            </p:nvSpPr>
            <p:spPr>
              <a:xfrm flipV="1">
                <a:off x="1689100" y="1905000"/>
                <a:ext cx="753080" cy="80568"/>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Freeform 201">
                <a:extLst>
                  <a:ext uri="{FF2B5EF4-FFF2-40B4-BE49-F238E27FC236}">
                    <a16:creationId xmlns="" xmlns:a16="http://schemas.microsoft.com/office/drawing/2014/main" id="{F8D730F1-7FE4-144A-B9C1-FA6B7BEFDC01}"/>
                  </a:ext>
                </a:extLst>
              </p:cNvPr>
              <p:cNvSpPr/>
              <p:nvPr/>
            </p:nvSpPr>
            <p:spPr>
              <a:xfrm flipV="1">
                <a:off x="1670615" y="1972868"/>
                <a:ext cx="763179" cy="20320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Freeform 202">
                <a:extLst>
                  <a:ext uri="{FF2B5EF4-FFF2-40B4-BE49-F238E27FC236}">
                    <a16:creationId xmlns="" xmlns:a16="http://schemas.microsoft.com/office/drawing/2014/main" id="{BD723E92-11E6-014F-B7E4-1660BD08E09C}"/>
                  </a:ext>
                </a:extLst>
              </p:cNvPr>
              <p:cNvSpPr/>
              <p:nvPr/>
            </p:nvSpPr>
            <p:spPr>
              <a:xfrm>
                <a:off x="1676400" y="1591868"/>
                <a:ext cx="782553" cy="184150"/>
              </a:xfrm>
              <a:custGeom>
                <a:avLst/>
                <a:gdLst>
                  <a:gd name="connsiteX0" fmla="*/ 0 w 711200"/>
                  <a:gd name="connsiteY0" fmla="*/ 69610 h 69610"/>
                  <a:gd name="connsiteX1" fmla="*/ 419100 w 711200"/>
                  <a:gd name="connsiteY1" fmla="*/ 6110 h 69610"/>
                  <a:gd name="connsiteX2" fmla="*/ 711200 w 711200"/>
                  <a:gd name="connsiteY2" fmla="*/ 6110 h 69610"/>
                </a:gdLst>
                <a:ahLst/>
                <a:cxnLst>
                  <a:cxn ang="0">
                    <a:pos x="connsiteX0" y="connsiteY0"/>
                  </a:cxn>
                  <a:cxn ang="0">
                    <a:pos x="connsiteX1" y="connsiteY1"/>
                  </a:cxn>
                  <a:cxn ang="0">
                    <a:pos x="connsiteX2" y="connsiteY2"/>
                  </a:cxn>
                </a:cxnLst>
                <a:rect l="l" t="t" r="r" b="b"/>
                <a:pathLst>
                  <a:path w="711200" h="69610">
                    <a:moveTo>
                      <a:pt x="0" y="69610"/>
                    </a:moveTo>
                    <a:cubicBezTo>
                      <a:pt x="150283" y="43151"/>
                      <a:pt x="300567" y="16693"/>
                      <a:pt x="419100" y="6110"/>
                    </a:cubicBezTo>
                    <a:cubicBezTo>
                      <a:pt x="537633" y="-4473"/>
                      <a:pt x="624416" y="818"/>
                      <a:pt x="711200" y="611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 xmlns:a16="http://schemas.microsoft.com/office/drawing/2014/main" id="{5D129C53-6DEF-4941-8D9D-85656E566494}"/>
                </a:ext>
              </a:extLst>
            </p:cNvPr>
            <p:cNvGrpSpPr/>
            <p:nvPr/>
          </p:nvGrpSpPr>
          <p:grpSpPr>
            <a:xfrm>
              <a:off x="7708899" y="2235200"/>
              <a:ext cx="493285" cy="571500"/>
              <a:chOff x="6545987" y="1647174"/>
              <a:chExt cx="908914" cy="571500"/>
            </a:xfrm>
          </p:grpSpPr>
          <p:sp>
            <p:nvSpPr>
              <p:cNvPr id="196" name="Freeform 195">
                <a:extLst>
                  <a:ext uri="{FF2B5EF4-FFF2-40B4-BE49-F238E27FC236}">
                    <a16:creationId xmlns="" xmlns:a16="http://schemas.microsoft.com/office/drawing/2014/main" id="{13547DA4-BC39-1D45-9088-95A901A5FAB2}"/>
                  </a:ext>
                </a:extLst>
              </p:cNvPr>
              <p:cNvSpPr/>
              <p:nvPr/>
            </p:nvSpPr>
            <p:spPr>
              <a:xfrm>
                <a:off x="6545987" y="1647174"/>
                <a:ext cx="908914" cy="168926"/>
              </a:xfrm>
              <a:custGeom>
                <a:avLst/>
                <a:gdLst>
                  <a:gd name="connsiteX0" fmla="*/ 0 w 893063"/>
                  <a:gd name="connsiteY0" fmla="*/ 10328 h 251628"/>
                  <a:gd name="connsiteX1" fmla="*/ 431800 w 893063"/>
                  <a:gd name="connsiteY1" fmla="*/ 23028 h 251628"/>
                  <a:gd name="connsiteX2" fmla="*/ 838200 w 893063"/>
                  <a:gd name="connsiteY2" fmla="*/ 213528 h 251628"/>
                  <a:gd name="connsiteX3" fmla="*/ 889000 w 893063"/>
                  <a:gd name="connsiteY3" fmla="*/ 251628 h 251628"/>
                </a:gdLst>
                <a:ahLst/>
                <a:cxnLst>
                  <a:cxn ang="0">
                    <a:pos x="connsiteX0" y="connsiteY0"/>
                  </a:cxn>
                  <a:cxn ang="0">
                    <a:pos x="connsiteX1" y="connsiteY1"/>
                  </a:cxn>
                  <a:cxn ang="0">
                    <a:pos x="connsiteX2" y="connsiteY2"/>
                  </a:cxn>
                  <a:cxn ang="0">
                    <a:pos x="connsiteX3" y="connsiteY3"/>
                  </a:cxn>
                </a:cxnLst>
                <a:rect l="l" t="t" r="r" b="b"/>
                <a:pathLst>
                  <a:path w="893063" h="251628">
                    <a:moveTo>
                      <a:pt x="0" y="10328"/>
                    </a:moveTo>
                    <a:cubicBezTo>
                      <a:pt x="146050" y="-256"/>
                      <a:pt x="292100" y="-10839"/>
                      <a:pt x="431800" y="23028"/>
                    </a:cubicBezTo>
                    <a:cubicBezTo>
                      <a:pt x="571500" y="56895"/>
                      <a:pt x="762000" y="175428"/>
                      <a:pt x="838200" y="213528"/>
                    </a:cubicBezTo>
                    <a:cubicBezTo>
                      <a:pt x="914400" y="251628"/>
                      <a:pt x="889000" y="251628"/>
                      <a:pt x="889000" y="251628"/>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Freeform 196">
                <a:extLst>
                  <a:ext uri="{FF2B5EF4-FFF2-40B4-BE49-F238E27FC236}">
                    <a16:creationId xmlns="" xmlns:a16="http://schemas.microsoft.com/office/drawing/2014/main" id="{90F515CE-9D04-A94E-9322-0AB581C2AD7A}"/>
                  </a:ext>
                </a:extLst>
              </p:cNvPr>
              <p:cNvSpPr/>
              <p:nvPr/>
            </p:nvSpPr>
            <p:spPr>
              <a:xfrm>
                <a:off x="6557689" y="2032001"/>
                <a:ext cx="871812" cy="186673"/>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Freeform 197">
                <a:extLst>
                  <a:ext uri="{FF2B5EF4-FFF2-40B4-BE49-F238E27FC236}">
                    <a16:creationId xmlns="" xmlns:a16="http://schemas.microsoft.com/office/drawing/2014/main" id="{9CEAD4D7-C3FE-AF47-8415-2207509E8B41}"/>
                  </a:ext>
                </a:extLst>
              </p:cNvPr>
              <p:cNvSpPr/>
              <p:nvPr/>
            </p:nvSpPr>
            <p:spPr>
              <a:xfrm>
                <a:off x="6569390" y="1980546"/>
                <a:ext cx="860110" cy="73028"/>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Freeform 198">
                <a:extLst>
                  <a:ext uri="{FF2B5EF4-FFF2-40B4-BE49-F238E27FC236}">
                    <a16:creationId xmlns="" xmlns:a16="http://schemas.microsoft.com/office/drawing/2014/main" id="{1A8259EB-F89F-2440-B6B7-347E3D1C5D24}"/>
                  </a:ext>
                </a:extLst>
              </p:cNvPr>
              <p:cNvSpPr/>
              <p:nvPr/>
            </p:nvSpPr>
            <p:spPr>
              <a:xfrm flipV="1">
                <a:off x="6578601" y="1818546"/>
                <a:ext cx="856614" cy="95327"/>
              </a:xfrm>
              <a:custGeom>
                <a:avLst/>
                <a:gdLst>
                  <a:gd name="connsiteX0" fmla="*/ 0 w 825500"/>
                  <a:gd name="connsiteY0" fmla="*/ 279400 h 306285"/>
                  <a:gd name="connsiteX1" fmla="*/ 457200 w 825500"/>
                  <a:gd name="connsiteY1" fmla="*/ 279400 h 306285"/>
                  <a:gd name="connsiteX2" fmla="*/ 825500 w 825500"/>
                  <a:gd name="connsiteY2" fmla="*/ 0 h 306285"/>
                </a:gdLst>
                <a:ahLst/>
                <a:cxnLst>
                  <a:cxn ang="0">
                    <a:pos x="connsiteX0" y="connsiteY0"/>
                  </a:cxn>
                  <a:cxn ang="0">
                    <a:pos x="connsiteX1" y="connsiteY1"/>
                  </a:cxn>
                  <a:cxn ang="0">
                    <a:pos x="connsiteX2" y="connsiteY2"/>
                  </a:cxn>
                </a:cxnLst>
                <a:rect l="l" t="t" r="r" b="b"/>
                <a:pathLst>
                  <a:path w="825500" h="306285">
                    <a:moveTo>
                      <a:pt x="0" y="279400"/>
                    </a:moveTo>
                    <a:cubicBezTo>
                      <a:pt x="159808" y="302683"/>
                      <a:pt x="319617" y="325967"/>
                      <a:pt x="457200" y="279400"/>
                    </a:cubicBezTo>
                    <a:cubicBezTo>
                      <a:pt x="594783" y="232833"/>
                      <a:pt x="825500" y="0"/>
                      <a:pt x="825500" y="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7" name="Group 166">
              <a:extLst>
                <a:ext uri="{FF2B5EF4-FFF2-40B4-BE49-F238E27FC236}">
                  <a16:creationId xmlns="" xmlns:a16="http://schemas.microsoft.com/office/drawing/2014/main" id="{A96F6019-2622-F047-8078-D26A398F9CC6}"/>
                </a:ext>
              </a:extLst>
            </p:cNvPr>
            <p:cNvGrpSpPr/>
            <p:nvPr/>
          </p:nvGrpSpPr>
          <p:grpSpPr>
            <a:xfrm>
              <a:off x="8187117" y="2147315"/>
              <a:ext cx="731520" cy="731520"/>
              <a:chOff x="7548356" y="3579016"/>
              <a:chExt cx="731520" cy="731520"/>
            </a:xfrm>
          </p:grpSpPr>
          <p:sp>
            <p:nvSpPr>
              <p:cNvPr id="191" name="Oval 190">
                <a:extLst>
                  <a:ext uri="{FF2B5EF4-FFF2-40B4-BE49-F238E27FC236}">
                    <a16:creationId xmlns="" xmlns:a16="http://schemas.microsoft.com/office/drawing/2014/main" id="{2BD30BE5-02CF-9440-8104-7BC2498478CE}"/>
                  </a:ext>
                </a:extLst>
              </p:cNvPr>
              <p:cNvSpPr>
                <a:spLocks noChangeAspect="1"/>
              </p:cNvSpPr>
              <p:nvPr/>
            </p:nvSpPr>
            <p:spPr>
              <a:xfrm>
                <a:off x="7548356" y="3579016"/>
                <a:ext cx="731520" cy="731520"/>
              </a:xfrm>
              <a:prstGeom prst="ellipse">
                <a:avLst/>
              </a:prstGeom>
              <a:solidFill>
                <a:srgbClr val="DE0400">
                  <a:alpha val="39000"/>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2" name="Straight Arrow Connector 191">
                <a:extLst>
                  <a:ext uri="{FF2B5EF4-FFF2-40B4-BE49-F238E27FC236}">
                    <a16:creationId xmlns="" xmlns:a16="http://schemas.microsoft.com/office/drawing/2014/main" id="{63886C68-F87C-7B45-8BF1-40634BC1AA13}"/>
                  </a:ext>
                </a:extLst>
              </p:cNvPr>
              <p:cNvCxnSpPr/>
              <p:nvPr/>
            </p:nvCxnSpPr>
            <p:spPr>
              <a:xfrm flipV="1">
                <a:off x="7692764" y="4158715"/>
                <a:ext cx="471388" cy="1"/>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3" name="Straight Arrow Connector 192">
                <a:extLst>
                  <a:ext uri="{FF2B5EF4-FFF2-40B4-BE49-F238E27FC236}">
                    <a16:creationId xmlns="" xmlns:a16="http://schemas.microsoft.com/office/drawing/2014/main" id="{ECE943CD-6B95-B345-B835-89E4BAA8A542}"/>
                  </a:ext>
                </a:extLst>
              </p:cNvPr>
              <p:cNvCxnSpPr/>
              <p:nvPr/>
            </p:nvCxnSpPr>
            <p:spPr>
              <a:xfrm flipV="1">
                <a:off x="7691050" y="3782018"/>
                <a:ext cx="1714" cy="364421"/>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4" name="Freeform 193">
                <a:extLst>
                  <a:ext uri="{FF2B5EF4-FFF2-40B4-BE49-F238E27FC236}">
                    <a16:creationId xmlns="" xmlns:a16="http://schemas.microsoft.com/office/drawing/2014/main" id="{C9D1B498-4D80-8541-B7E2-E664DA4C1E8C}"/>
                  </a:ext>
                </a:extLst>
              </p:cNvPr>
              <p:cNvSpPr/>
              <p:nvPr/>
            </p:nvSpPr>
            <p:spPr>
              <a:xfrm>
                <a:off x="7701515" y="3878907"/>
                <a:ext cx="342384" cy="260568"/>
              </a:xfrm>
              <a:custGeom>
                <a:avLst/>
                <a:gdLst>
                  <a:gd name="connsiteX0" fmla="*/ 0 w 517947"/>
                  <a:gd name="connsiteY0" fmla="*/ 327115 h 327115"/>
                  <a:gd name="connsiteX1" fmla="*/ 95916 w 517947"/>
                  <a:gd name="connsiteY1" fmla="*/ 314326 h 327115"/>
                  <a:gd name="connsiteX2" fmla="*/ 140677 w 517947"/>
                  <a:gd name="connsiteY2" fmla="*/ 288749 h 327115"/>
                  <a:gd name="connsiteX3" fmla="*/ 191832 w 517947"/>
                  <a:gd name="connsiteY3" fmla="*/ 192833 h 327115"/>
                  <a:gd name="connsiteX4" fmla="*/ 242988 w 517947"/>
                  <a:gd name="connsiteY4" fmla="*/ 109705 h 327115"/>
                  <a:gd name="connsiteX5" fmla="*/ 313326 w 517947"/>
                  <a:gd name="connsiteY5" fmla="*/ 32973 h 327115"/>
                  <a:gd name="connsiteX6" fmla="*/ 383665 w 517947"/>
                  <a:gd name="connsiteY6" fmla="*/ 7395 h 327115"/>
                  <a:gd name="connsiteX7" fmla="*/ 466792 w 517947"/>
                  <a:gd name="connsiteY7" fmla="*/ 160861 h 327115"/>
                  <a:gd name="connsiteX8" fmla="*/ 479581 w 517947"/>
                  <a:gd name="connsiteY8" fmla="*/ 256777 h 327115"/>
                  <a:gd name="connsiteX9" fmla="*/ 517947 w 517947"/>
                  <a:gd name="connsiteY9" fmla="*/ 327115 h 32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947" h="327115">
                    <a:moveTo>
                      <a:pt x="0" y="327115"/>
                    </a:moveTo>
                    <a:cubicBezTo>
                      <a:pt x="36235" y="323917"/>
                      <a:pt x="72470" y="320720"/>
                      <a:pt x="95916" y="314326"/>
                    </a:cubicBezTo>
                    <a:cubicBezTo>
                      <a:pt x="119362" y="307932"/>
                      <a:pt x="124691" y="308998"/>
                      <a:pt x="140677" y="288749"/>
                    </a:cubicBezTo>
                    <a:cubicBezTo>
                      <a:pt x="156663" y="268500"/>
                      <a:pt x="174780" y="222674"/>
                      <a:pt x="191832" y="192833"/>
                    </a:cubicBezTo>
                    <a:cubicBezTo>
                      <a:pt x="208884" y="162992"/>
                      <a:pt x="222739" y="136348"/>
                      <a:pt x="242988" y="109705"/>
                    </a:cubicBezTo>
                    <a:cubicBezTo>
                      <a:pt x="263237" y="83062"/>
                      <a:pt x="289880" y="50025"/>
                      <a:pt x="313326" y="32973"/>
                    </a:cubicBezTo>
                    <a:cubicBezTo>
                      <a:pt x="336772" y="15921"/>
                      <a:pt x="358087" y="-13920"/>
                      <a:pt x="383665" y="7395"/>
                    </a:cubicBezTo>
                    <a:cubicBezTo>
                      <a:pt x="409243" y="28710"/>
                      <a:pt x="450806" y="119297"/>
                      <a:pt x="466792" y="160861"/>
                    </a:cubicBezTo>
                    <a:cubicBezTo>
                      <a:pt x="482778" y="202425"/>
                      <a:pt x="471055" y="229068"/>
                      <a:pt x="479581" y="256777"/>
                    </a:cubicBezTo>
                    <a:cubicBezTo>
                      <a:pt x="488107" y="284486"/>
                      <a:pt x="517947" y="327115"/>
                      <a:pt x="517947" y="327115"/>
                    </a:cubicBezTo>
                  </a:path>
                </a:pathLst>
              </a:custGeom>
              <a:gradFill>
                <a:gsLst>
                  <a:gs pos="0">
                    <a:srgbClr val="DE0400"/>
                  </a:gs>
                  <a:gs pos="74000">
                    <a:schemeClr val="accent2">
                      <a:lumMod val="40000"/>
                      <a:lumOff val="60000"/>
                    </a:schemeClr>
                  </a:gs>
                  <a:gs pos="83000">
                    <a:schemeClr val="accent2">
                      <a:lumMod val="20000"/>
                      <a:lumOff val="80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5" name="Picture 194">
                <a:extLst>
                  <a:ext uri="{FF2B5EF4-FFF2-40B4-BE49-F238E27FC236}">
                    <a16:creationId xmlns="" xmlns:a16="http://schemas.microsoft.com/office/drawing/2014/main" id="{231145EB-4A7F-CC44-901C-4F8AD4831050}"/>
                  </a:ext>
                </a:extLst>
              </p:cNvPr>
              <p:cNvPicPr>
                <a:picLocks noChangeAspect="1"/>
              </p:cNvPicPr>
              <p:nvPr/>
            </p:nvPicPr>
            <p:blipFill>
              <a:blip r:embed="rId3"/>
              <a:stretch>
                <a:fillRect/>
              </a:stretch>
            </p:blipFill>
            <p:spPr>
              <a:xfrm>
                <a:off x="7757921" y="3642111"/>
                <a:ext cx="228600" cy="215900"/>
              </a:xfrm>
              <a:prstGeom prst="rect">
                <a:avLst/>
              </a:prstGeom>
            </p:spPr>
          </p:pic>
        </p:grpSp>
        <p:grpSp>
          <p:nvGrpSpPr>
            <p:cNvPr id="168" name="Group 167">
              <a:extLst>
                <a:ext uri="{FF2B5EF4-FFF2-40B4-BE49-F238E27FC236}">
                  <a16:creationId xmlns="" xmlns:a16="http://schemas.microsoft.com/office/drawing/2014/main" id="{C99B176A-583C-8347-A531-1F040ED056FA}"/>
                </a:ext>
              </a:extLst>
            </p:cNvPr>
            <p:cNvGrpSpPr/>
            <p:nvPr/>
          </p:nvGrpSpPr>
          <p:grpSpPr>
            <a:xfrm>
              <a:off x="2820200" y="1987248"/>
              <a:ext cx="859895" cy="889366"/>
              <a:chOff x="2820200" y="1987248"/>
              <a:chExt cx="859895" cy="889366"/>
            </a:xfrm>
          </p:grpSpPr>
          <p:sp>
            <p:nvSpPr>
              <p:cNvPr id="174" name="Oval 173">
                <a:extLst>
                  <a:ext uri="{FF2B5EF4-FFF2-40B4-BE49-F238E27FC236}">
                    <a16:creationId xmlns="" xmlns:a16="http://schemas.microsoft.com/office/drawing/2014/main" id="{F99CE1C9-6CD6-7942-B965-4BBE89FF9542}"/>
                  </a:ext>
                </a:extLst>
              </p:cNvPr>
              <p:cNvSpPr>
                <a:spLocks noChangeAspect="1"/>
              </p:cNvSpPr>
              <p:nvPr/>
            </p:nvSpPr>
            <p:spPr>
              <a:xfrm>
                <a:off x="2914600" y="2143480"/>
                <a:ext cx="731520" cy="733134"/>
              </a:xfrm>
              <a:prstGeom prst="ellipse">
                <a:avLst/>
              </a:prstGeom>
              <a:pattFill prst="pct20">
                <a:fgClr>
                  <a:srgbClr val="3F80CD"/>
                </a:fgClr>
                <a:bgClr>
                  <a:schemeClr val="bg1"/>
                </a:bgClr>
              </a:patt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Freeform 175">
                <a:extLst>
                  <a:ext uri="{FF2B5EF4-FFF2-40B4-BE49-F238E27FC236}">
                    <a16:creationId xmlns="" xmlns:a16="http://schemas.microsoft.com/office/drawing/2014/main" id="{0FB08869-F428-4841-AC4D-66BF2BDF0DEE}"/>
                  </a:ext>
                </a:extLst>
              </p:cNvPr>
              <p:cNvSpPr/>
              <p:nvPr/>
            </p:nvSpPr>
            <p:spPr>
              <a:xfrm>
                <a:off x="2898161" y="2092337"/>
                <a:ext cx="337486" cy="303755"/>
              </a:xfrm>
              <a:custGeom>
                <a:avLst/>
                <a:gdLst>
                  <a:gd name="connsiteX0" fmla="*/ 0 w 1238250"/>
                  <a:gd name="connsiteY0" fmla="*/ 1079500 h 1085850"/>
                  <a:gd name="connsiteX1" fmla="*/ 63500 w 1238250"/>
                  <a:gd name="connsiteY1" fmla="*/ 1047750 h 1085850"/>
                  <a:gd name="connsiteX2" fmla="*/ 146050 w 1238250"/>
                  <a:gd name="connsiteY2" fmla="*/ 984250 h 1085850"/>
                  <a:gd name="connsiteX3" fmla="*/ 184150 w 1238250"/>
                  <a:gd name="connsiteY3" fmla="*/ 889000 h 1085850"/>
                  <a:gd name="connsiteX4" fmla="*/ 203200 w 1238250"/>
                  <a:gd name="connsiteY4" fmla="*/ 774700 h 1085850"/>
                  <a:gd name="connsiteX5" fmla="*/ 247650 w 1238250"/>
                  <a:gd name="connsiteY5" fmla="*/ 247650 h 1085850"/>
                  <a:gd name="connsiteX6" fmla="*/ 260350 w 1238250"/>
                  <a:gd name="connsiteY6" fmla="*/ 107950 h 1085850"/>
                  <a:gd name="connsiteX7" fmla="*/ 266700 w 1238250"/>
                  <a:gd name="connsiteY7" fmla="*/ 25400 h 1085850"/>
                  <a:gd name="connsiteX8" fmla="*/ 292100 w 1238250"/>
                  <a:gd name="connsiteY8" fmla="*/ 0 h 1085850"/>
                  <a:gd name="connsiteX9" fmla="*/ 317500 w 1238250"/>
                  <a:gd name="connsiteY9" fmla="*/ 0 h 1085850"/>
                  <a:gd name="connsiteX10" fmla="*/ 342900 w 1238250"/>
                  <a:gd name="connsiteY10" fmla="*/ 19050 h 1085850"/>
                  <a:gd name="connsiteX11" fmla="*/ 368300 w 1238250"/>
                  <a:gd name="connsiteY11" fmla="*/ 63500 h 1085850"/>
                  <a:gd name="connsiteX12" fmla="*/ 387350 w 1238250"/>
                  <a:gd name="connsiteY12" fmla="*/ 133350 h 1085850"/>
                  <a:gd name="connsiteX13" fmla="*/ 457200 w 1238250"/>
                  <a:gd name="connsiteY13" fmla="*/ 444500 h 1085850"/>
                  <a:gd name="connsiteX14" fmla="*/ 508000 w 1238250"/>
                  <a:gd name="connsiteY14" fmla="*/ 635000 h 1085850"/>
                  <a:gd name="connsiteX15" fmla="*/ 520700 w 1238250"/>
                  <a:gd name="connsiteY15" fmla="*/ 666750 h 1085850"/>
                  <a:gd name="connsiteX16" fmla="*/ 590550 w 1238250"/>
                  <a:gd name="connsiteY16" fmla="*/ 762000 h 1085850"/>
                  <a:gd name="connsiteX17" fmla="*/ 635000 w 1238250"/>
                  <a:gd name="connsiteY17" fmla="*/ 825500 h 1085850"/>
                  <a:gd name="connsiteX18" fmla="*/ 679450 w 1238250"/>
                  <a:gd name="connsiteY18" fmla="*/ 876300 h 1085850"/>
                  <a:gd name="connsiteX19" fmla="*/ 704850 w 1238250"/>
                  <a:gd name="connsiteY19" fmla="*/ 927100 h 1085850"/>
                  <a:gd name="connsiteX20" fmla="*/ 749300 w 1238250"/>
                  <a:gd name="connsiteY20" fmla="*/ 977900 h 1085850"/>
                  <a:gd name="connsiteX21" fmla="*/ 889000 w 1238250"/>
                  <a:gd name="connsiteY21" fmla="*/ 996950 h 1085850"/>
                  <a:gd name="connsiteX22" fmla="*/ 971550 w 1238250"/>
                  <a:gd name="connsiteY22" fmla="*/ 1003300 h 1085850"/>
                  <a:gd name="connsiteX23" fmla="*/ 1066800 w 1238250"/>
                  <a:gd name="connsiteY23" fmla="*/ 1035050 h 1085850"/>
                  <a:gd name="connsiteX24" fmla="*/ 1238250 w 1238250"/>
                  <a:gd name="connsiteY24" fmla="*/ 1085850 h 1085850"/>
                  <a:gd name="connsiteX25" fmla="*/ 0 w 1238250"/>
                  <a:gd name="connsiteY25" fmla="*/ 1079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8250" h="1085850">
                    <a:moveTo>
                      <a:pt x="0" y="1079500"/>
                    </a:moveTo>
                    <a:lnTo>
                      <a:pt x="63500" y="1047750"/>
                    </a:lnTo>
                    <a:lnTo>
                      <a:pt x="146050" y="984250"/>
                    </a:lnTo>
                    <a:lnTo>
                      <a:pt x="184150" y="889000"/>
                    </a:lnTo>
                    <a:lnTo>
                      <a:pt x="203200" y="774700"/>
                    </a:lnTo>
                    <a:lnTo>
                      <a:pt x="247650" y="247650"/>
                    </a:lnTo>
                    <a:lnTo>
                      <a:pt x="260350" y="107950"/>
                    </a:lnTo>
                    <a:lnTo>
                      <a:pt x="266700" y="25400"/>
                    </a:lnTo>
                    <a:lnTo>
                      <a:pt x="292100" y="0"/>
                    </a:lnTo>
                    <a:lnTo>
                      <a:pt x="317500" y="0"/>
                    </a:lnTo>
                    <a:lnTo>
                      <a:pt x="342900" y="19050"/>
                    </a:lnTo>
                    <a:lnTo>
                      <a:pt x="368300" y="63500"/>
                    </a:lnTo>
                    <a:lnTo>
                      <a:pt x="387350" y="133350"/>
                    </a:lnTo>
                    <a:lnTo>
                      <a:pt x="457200" y="444500"/>
                    </a:lnTo>
                    <a:lnTo>
                      <a:pt x="508000" y="635000"/>
                    </a:lnTo>
                    <a:lnTo>
                      <a:pt x="520700" y="666750"/>
                    </a:lnTo>
                    <a:lnTo>
                      <a:pt x="590550" y="762000"/>
                    </a:lnTo>
                    <a:lnTo>
                      <a:pt x="635000" y="825500"/>
                    </a:lnTo>
                    <a:lnTo>
                      <a:pt x="679450" y="876300"/>
                    </a:lnTo>
                    <a:lnTo>
                      <a:pt x="704850" y="927100"/>
                    </a:lnTo>
                    <a:lnTo>
                      <a:pt x="749300" y="977900"/>
                    </a:lnTo>
                    <a:lnTo>
                      <a:pt x="889000" y="996950"/>
                    </a:lnTo>
                    <a:lnTo>
                      <a:pt x="971550" y="1003300"/>
                    </a:lnTo>
                    <a:lnTo>
                      <a:pt x="1066800" y="1035050"/>
                    </a:lnTo>
                    <a:lnTo>
                      <a:pt x="1238250" y="1085850"/>
                    </a:lnTo>
                    <a:lnTo>
                      <a:pt x="0" y="1079500"/>
                    </a:lnTo>
                    <a:close/>
                  </a:path>
                </a:pathLst>
              </a:cu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Freeform 176">
                <a:extLst>
                  <a:ext uri="{FF2B5EF4-FFF2-40B4-BE49-F238E27FC236}">
                    <a16:creationId xmlns="" xmlns:a16="http://schemas.microsoft.com/office/drawing/2014/main" id="{B3907B60-705A-8948-9378-BDB5E21777DB}"/>
                  </a:ext>
                </a:extLst>
              </p:cNvPr>
              <p:cNvSpPr/>
              <p:nvPr/>
            </p:nvSpPr>
            <p:spPr>
              <a:xfrm>
                <a:off x="3287592" y="2064595"/>
                <a:ext cx="335738" cy="289719"/>
              </a:xfrm>
              <a:custGeom>
                <a:avLst/>
                <a:gdLst>
                  <a:gd name="connsiteX0" fmla="*/ 0 w 498763"/>
                  <a:gd name="connsiteY0" fmla="*/ 387532 h 395732"/>
                  <a:gd name="connsiteX1" fmla="*/ 89521 w 498763"/>
                  <a:gd name="connsiteY1" fmla="*/ 381138 h 395732"/>
                  <a:gd name="connsiteX2" fmla="*/ 134282 w 498763"/>
                  <a:gd name="connsiteY2" fmla="*/ 253250 h 395732"/>
                  <a:gd name="connsiteX3" fmla="*/ 198226 w 498763"/>
                  <a:gd name="connsiteY3" fmla="*/ 48629 h 395732"/>
                  <a:gd name="connsiteX4" fmla="*/ 306931 w 498763"/>
                  <a:gd name="connsiteY4" fmla="*/ 3868 h 395732"/>
                  <a:gd name="connsiteX5" fmla="*/ 383664 w 498763"/>
                  <a:gd name="connsiteY5" fmla="*/ 118967 h 395732"/>
                  <a:gd name="connsiteX6" fmla="*/ 402847 w 498763"/>
                  <a:gd name="connsiteY6" fmla="*/ 259644 h 395732"/>
                  <a:gd name="connsiteX7" fmla="*/ 409242 w 498763"/>
                  <a:gd name="connsiteY7" fmla="*/ 304405 h 395732"/>
                  <a:gd name="connsiteX8" fmla="*/ 473186 w 498763"/>
                  <a:gd name="connsiteY8" fmla="*/ 361954 h 395732"/>
                  <a:gd name="connsiteX9" fmla="*/ 492369 w 498763"/>
                  <a:gd name="connsiteY9" fmla="*/ 368349 h 395732"/>
                  <a:gd name="connsiteX10" fmla="*/ 498763 w 498763"/>
                  <a:gd name="connsiteY10" fmla="*/ 374743 h 39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8763" h="395732">
                    <a:moveTo>
                      <a:pt x="0" y="387532"/>
                    </a:moveTo>
                    <a:cubicBezTo>
                      <a:pt x="33570" y="395525"/>
                      <a:pt x="67141" y="403518"/>
                      <a:pt x="89521" y="381138"/>
                    </a:cubicBezTo>
                    <a:cubicBezTo>
                      <a:pt x="111901" y="358758"/>
                      <a:pt x="116165" y="308668"/>
                      <a:pt x="134282" y="253250"/>
                    </a:cubicBezTo>
                    <a:cubicBezTo>
                      <a:pt x="152400" y="197832"/>
                      <a:pt x="169451" y="90193"/>
                      <a:pt x="198226" y="48629"/>
                    </a:cubicBezTo>
                    <a:cubicBezTo>
                      <a:pt x="227001" y="7065"/>
                      <a:pt x="276025" y="-7855"/>
                      <a:pt x="306931" y="3868"/>
                    </a:cubicBezTo>
                    <a:cubicBezTo>
                      <a:pt x="337837" y="15591"/>
                      <a:pt x="367678" y="76338"/>
                      <a:pt x="383664" y="118967"/>
                    </a:cubicBezTo>
                    <a:cubicBezTo>
                      <a:pt x="399650" y="161596"/>
                      <a:pt x="398584" y="228738"/>
                      <a:pt x="402847" y="259644"/>
                    </a:cubicBezTo>
                    <a:cubicBezTo>
                      <a:pt x="407110" y="290550"/>
                      <a:pt x="397519" y="287353"/>
                      <a:pt x="409242" y="304405"/>
                    </a:cubicBezTo>
                    <a:cubicBezTo>
                      <a:pt x="420965" y="321457"/>
                      <a:pt x="459332" y="351297"/>
                      <a:pt x="473186" y="361954"/>
                    </a:cubicBezTo>
                    <a:cubicBezTo>
                      <a:pt x="487041" y="372611"/>
                      <a:pt x="488106" y="366218"/>
                      <a:pt x="492369" y="368349"/>
                    </a:cubicBezTo>
                    <a:cubicBezTo>
                      <a:pt x="496632" y="370480"/>
                      <a:pt x="498763" y="374743"/>
                      <a:pt x="498763" y="374743"/>
                    </a:cubicBezTo>
                  </a:path>
                </a:pathLst>
              </a:custGeom>
              <a:gradFill>
                <a:gsLst>
                  <a:gs pos="0">
                    <a:srgbClr val="3F80CD"/>
                  </a:gs>
                  <a:gs pos="74000">
                    <a:schemeClr val="accent1">
                      <a:lumMod val="45000"/>
                      <a:lumOff val="55000"/>
                    </a:schemeClr>
                  </a:gs>
                  <a:gs pos="83000">
                    <a:schemeClr val="accent1">
                      <a:lumMod val="45000"/>
                      <a:lumOff val="55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Freeform 177">
                <a:extLst>
                  <a:ext uri="{FF2B5EF4-FFF2-40B4-BE49-F238E27FC236}">
                    <a16:creationId xmlns="" xmlns:a16="http://schemas.microsoft.com/office/drawing/2014/main" id="{D4FD9511-30D6-D243-BCF7-06C85C586CE2}"/>
                  </a:ext>
                </a:extLst>
              </p:cNvPr>
              <p:cNvSpPr/>
              <p:nvPr/>
            </p:nvSpPr>
            <p:spPr>
              <a:xfrm>
                <a:off x="2820200" y="2523890"/>
                <a:ext cx="290131" cy="282122"/>
              </a:xfrm>
              <a:custGeom>
                <a:avLst/>
                <a:gdLst>
                  <a:gd name="connsiteX0" fmla="*/ 0 w 517947"/>
                  <a:gd name="connsiteY0" fmla="*/ 327115 h 327115"/>
                  <a:gd name="connsiteX1" fmla="*/ 95916 w 517947"/>
                  <a:gd name="connsiteY1" fmla="*/ 314326 h 327115"/>
                  <a:gd name="connsiteX2" fmla="*/ 140677 w 517947"/>
                  <a:gd name="connsiteY2" fmla="*/ 288749 h 327115"/>
                  <a:gd name="connsiteX3" fmla="*/ 191832 w 517947"/>
                  <a:gd name="connsiteY3" fmla="*/ 192833 h 327115"/>
                  <a:gd name="connsiteX4" fmla="*/ 242988 w 517947"/>
                  <a:gd name="connsiteY4" fmla="*/ 109705 h 327115"/>
                  <a:gd name="connsiteX5" fmla="*/ 313326 w 517947"/>
                  <a:gd name="connsiteY5" fmla="*/ 32973 h 327115"/>
                  <a:gd name="connsiteX6" fmla="*/ 383665 w 517947"/>
                  <a:gd name="connsiteY6" fmla="*/ 7395 h 327115"/>
                  <a:gd name="connsiteX7" fmla="*/ 466792 w 517947"/>
                  <a:gd name="connsiteY7" fmla="*/ 160861 h 327115"/>
                  <a:gd name="connsiteX8" fmla="*/ 479581 w 517947"/>
                  <a:gd name="connsiteY8" fmla="*/ 256777 h 327115"/>
                  <a:gd name="connsiteX9" fmla="*/ 517947 w 517947"/>
                  <a:gd name="connsiteY9" fmla="*/ 327115 h 32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947" h="327115">
                    <a:moveTo>
                      <a:pt x="0" y="327115"/>
                    </a:moveTo>
                    <a:cubicBezTo>
                      <a:pt x="36235" y="323917"/>
                      <a:pt x="72470" y="320720"/>
                      <a:pt x="95916" y="314326"/>
                    </a:cubicBezTo>
                    <a:cubicBezTo>
                      <a:pt x="119362" y="307932"/>
                      <a:pt x="124691" y="308998"/>
                      <a:pt x="140677" y="288749"/>
                    </a:cubicBezTo>
                    <a:cubicBezTo>
                      <a:pt x="156663" y="268500"/>
                      <a:pt x="174780" y="222674"/>
                      <a:pt x="191832" y="192833"/>
                    </a:cubicBezTo>
                    <a:cubicBezTo>
                      <a:pt x="208884" y="162992"/>
                      <a:pt x="222739" y="136348"/>
                      <a:pt x="242988" y="109705"/>
                    </a:cubicBezTo>
                    <a:cubicBezTo>
                      <a:pt x="263237" y="83062"/>
                      <a:pt x="289880" y="50025"/>
                      <a:pt x="313326" y="32973"/>
                    </a:cubicBezTo>
                    <a:cubicBezTo>
                      <a:pt x="336772" y="15921"/>
                      <a:pt x="358087" y="-13920"/>
                      <a:pt x="383665" y="7395"/>
                    </a:cubicBezTo>
                    <a:cubicBezTo>
                      <a:pt x="409243" y="28710"/>
                      <a:pt x="450806" y="119297"/>
                      <a:pt x="466792" y="160861"/>
                    </a:cubicBezTo>
                    <a:cubicBezTo>
                      <a:pt x="482778" y="202425"/>
                      <a:pt x="471055" y="229068"/>
                      <a:pt x="479581" y="256777"/>
                    </a:cubicBezTo>
                    <a:cubicBezTo>
                      <a:pt x="488107" y="284486"/>
                      <a:pt x="517947" y="327115"/>
                      <a:pt x="517947" y="327115"/>
                    </a:cubicBezTo>
                  </a:path>
                </a:pathLst>
              </a:custGeom>
              <a:gradFill>
                <a:gsLst>
                  <a:gs pos="0">
                    <a:srgbClr val="3F80CD"/>
                  </a:gs>
                  <a:gs pos="74000">
                    <a:schemeClr val="accent1">
                      <a:lumMod val="45000"/>
                      <a:lumOff val="55000"/>
                    </a:schemeClr>
                  </a:gs>
                  <a:gs pos="83000">
                    <a:schemeClr val="accent1">
                      <a:lumMod val="45000"/>
                      <a:lumOff val="55000"/>
                    </a:schemeClr>
                  </a:gs>
                  <a:gs pos="100000">
                    <a:schemeClr val="bg1">
                      <a:lumMod val="85000"/>
                    </a:schemeClr>
                  </a:gs>
                </a:gsLst>
                <a:lin ang="5400000" scaled="1"/>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2" name="Straight Arrow Connector 181">
                <a:extLst>
                  <a:ext uri="{FF2B5EF4-FFF2-40B4-BE49-F238E27FC236}">
                    <a16:creationId xmlns="" xmlns:a16="http://schemas.microsoft.com/office/drawing/2014/main" id="{DF68EE39-3657-2F40-92F7-9786284C6936}"/>
                  </a:ext>
                </a:extLst>
              </p:cNvPr>
              <p:cNvCxnSpPr/>
              <p:nvPr/>
            </p:nvCxnSpPr>
            <p:spPr>
              <a:xfrm flipV="1">
                <a:off x="2862657" y="2410044"/>
                <a:ext cx="401768" cy="1"/>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 xmlns:a16="http://schemas.microsoft.com/office/drawing/2014/main" id="{528A8498-B4A7-CC45-9207-7E7ACADFCEA5}"/>
                  </a:ext>
                </a:extLst>
              </p:cNvPr>
              <p:cNvCxnSpPr/>
              <p:nvPr/>
            </p:nvCxnSpPr>
            <p:spPr>
              <a:xfrm flipV="1">
                <a:off x="2861196" y="2030433"/>
                <a:ext cx="1461" cy="367240"/>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5" name="Straight Arrow Connector 184">
                <a:extLst>
                  <a:ext uri="{FF2B5EF4-FFF2-40B4-BE49-F238E27FC236}">
                    <a16:creationId xmlns="" xmlns:a16="http://schemas.microsoft.com/office/drawing/2014/main" id="{37C13CB2-66F8-6541-BB96-86E590D6539D}"/>
                  </a:ext>
                </a:extLst>
              </p:cNvPr>
              <p:cNvCxnSpPr/>
              <p:nvPr/>
            </p:nvCxnSpPr>
            <p:spPr>
              <a:xfrm flipV="1">
                <a:off x="3278327" y="2366859"/>
                <a:ext cx="401768" cy="1"/>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 xmlns:a16="http://schemas.microsoft.com/office/drawing/2014/main" id="{597BA11B-BD35-A546-B375-E7635F50CF1C}"/>
                  </a:ext>
                </a:extLst>
              </p:cNvPr>
              <p:cNvCxnSpPr/>
              <p:nvPr/>
            </p:nvCxnSpPr>
            <p:spPr>
              <a:xfrm flipV="1">
                <a:off x="3276866" y="1987248"/>
                <a:ext cx="1461" cy="367240"/>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8" name="Straight Arrow Connector 187">
                <a:extLst>
                  <a:ext uri="{FF2B5EF4-FFF2-40B4-BE49-F238E27FC236}">
                    <a16:creationId xmlns="" xmlns:a16="http://schemas.microsoft.com/office/drawing/2014/main" id="{9343ACA7-CB47-1E47-9931-5059DA12036E}"/>
                  </a:ext>
                </a:extLst>
              </p:cNvPr>
              <p:cNvCxnSpPr/>
              <p:nvPr/>
            </p:nvCxnSpPr>
            <p:spPr>
              <a:xfrm flipV="1">
                <a:off x="2834161" y="2823303"/>
                <a:ext cx="401768" cy="1"/>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a:extLst>
                  <a:ext uri="{FF2B5EF4-FFF2-40B4-BE49-F238E27FC236}">
                    <a16:creationId xmlns="" xmlns:a16="http://schemas.microsoft.com/office/drawing/2014/main" id="{42FCB126-2A31-BA4A-BD0B-7AD3D992D056}"/>
                  </a:ext>
                </a:extLst>
              </p:cNvPr>
              <p:cNvCxnSpPr/>
              <p:nvPr/>
            </p:nvCxnSpPr>
            <p:spPr>
              <a:xfrm flipV="1">
                <a:off x="2832700" y="2443692"/>
                <a:ext cx="1461" cy="367240"/>
              </a:xfrm>
              <a:prstGeom prst="straightConnector1">
                <a:avLst/>
              </a:prstGeom>
              <a:ln cap="sq">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90" name="Picture 189">
                <a:extLst>
                  <a:ext uri="{FF2B5EF4-FFF2-40B4-BE49-F238E27FC236}">
                    <a16:creationId xmlns="" xmlns:a16="http://schemas.microsoft.com/office/drawing/2014/main" id="{DCDB3A92-F0F7-C743-A7FF-D6A49457D85B}"/>
                  </a:ext>
                </a:extLst>
              </p:cNvPr>
              <p:cNvPicPr>
                <a:picLocks noChangeAspect="1"/>
              </p:cNvPicPr>
              <p:nvPr/>
            </p:nvPicPr>
            <p:blipFill>
              <a:blip r:embed="rId13"/>
              <a:stretch>
                <a:fillRect/>
              </a:stretch>
            </p:blipFill>
            <p:spPr>
              <a:xfrm>
                <a:off x="3254897" y="2447925"/>
                <a:ext cx="254000" cy="292100"/>
              </a:xfrm>
              <a:prstGeom prst="rect">
                <a:avLst/>
              </a:prstGeom>
            </p:spPr>
          </p:pic>
        </p:grpSp>
        <p:grpSp>
          <p:nvGrpSpPr>
            <p:cNvPr id="169" name="Group 168">
              <a:extLst>
                <a:ext uri="{FF2B5EF4-FFF2-40B4-BE49-F238E27FC236}">
                  <a16:creationId xmlns="" xmlns:a16="http://schemas.microsoft.com/office/drawing/2014/main" id="{658280F6-1EFA-BA40-AED1-572E421AE6E4}"/>
                </a:ext>
              </a:extLst>
            </p:cNvPr>
            <p:cNvGrpSpPr/>
            <p:nvPr/>
          </p:nvGrpSpPr>
          <p:grpSpPr>
            <a:xfrm>
              <a:off x="4236044" y="2139335"/>
              <a:ext cx="3469074" cy="728993"/>
              <a:chOff x="4236044" y="2139335"/>
              <a:chExt cx="3469074" cy="728993"/>
            </a:xfrm>
          </p:grpSpPr>
          <p:grpSp>
            <p:nvGrpSpPr>
              <p:cNvPr id="170" name="Group 169">
                <a:extLst>
                  <a:ext uri="{FF2B5EF4-FFF2-40B4-BE49-F238E27FC236}">
                    <a16:creationId xmlns="" xmlns:a16="http://schemas.microsoft.com/office/drawing/2014/main" id="{E783CA73-AD74-5E4A-B8AF-91ED9E6B2B06}"/>
                  </a:ext>
                </a:extLst>
              </p:cNvPr>
              <p:cNvGrpSpPr/>
              <p:nvPr/>
            </p:nvGrpSpPr>
            <p:grpSpPr>
              <a:xfrm>
                <a:off x="4236044" y="2139335"/>
                <a:ext cx="3469074" cy="728993"/>
                <a:chOff x="1655181" y="1931790"/>
                <a:chExt cx="5143013" cy="1179116"/>
              </a:xfrm>
            </p:grpSpPr>
            <p:pic>
              <p:nvPicPr>
                <p:cNvPr id="172" name="Shape 140">
                  <a:extLst>
                    <a:ext uri="{FF2B5EF4-FFF2-40B4-BE49-F238E27FC236}">
                      <a16:creationId xmlns="" xmlns:a16="http://schemas.microsoft.com/office/drawing/2014/main" id="{480FBD63-20C0-4E41-B05F-346FFC4D49B3}"/>
                    </a:ext>
                  </a:extLst>
                </p:cNvPr>
                <p:cNvPicPr preferRelativeResize="0"/>
                <p:nvPr/>
              </p:nvPicPr>
              <p:blipFill rotWithShape="1">
                <a:blip r:embed="rId4">
                  <a:alphaModFix amt="50000"/>
                </a:blip>
                <a:srcRect l="11129" t="10531" r="9018" b="12888"/>
                <a:stretch/>
              </p:blipFill>
              <p:spPr>
                <a:xfrm>
                  <a:off x="1655181" y="1996660"/>
                  <a:ext cx="5143013" cy="1088643"/>
                </a:xfrm>
                <a:prstGeom prst="roundRect">
                  <a:avLst/>
                </a:prstGeom>
                <a:noFill/>
                <a:ln w="31750">
                  <a:solidFill>
                    <a:schemeClr val="tx1"/>
                  </a:solidFill>
                </a:ln>
              </p:spPr>
            </p:pic>
            <p:pic>
              <p:nvPicPr>
                <p:cNvPr id="173" name="Picture 172" descr="Nodal_Stress.png">
                  <a:extLst>
                    <a:ext uri="{FF2B5EF4-FFF2-40B4-BE49-F238E27FC236}">
                      <a16:creationId xmlns="" xmlns:a16="http://schemas.microsoft.com/office/drawing/2014/main" id="{D5561705-A889-0B49-B8EC-F6431A8A9BE9}"/>
                    </a:ext>
                  </a:extLst>
                </p:cNvPr>
                <p:cNvPicPr>
                  <a:picLocks noChangeAspect="1"/>
                </p:cNvPicPr>
                <p:nvPr/>
              </p:nvPicPr>
              <p:blipFill rotWithShape="1">
                <a:blip r:embed="rId5" cstate="print">
                  <a:alphaModFix amt="50000"/>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a:ext>
                  </a:extLst>
                </a:blip>
                <a:srcRect l="6727" r="9785" b="22083"/>
                <a:stretch/>
              </p:blipFill>
              <p:spPr>
                <a:xfrm>
                  <a:off x="1656965" y="1931790"/>
                  <a:ext cx="5141228" cy="1179116"/>
                </a:xfrm>
                <a:prstGeom prst="roundRect">
                  <a:avLst/>
                </a:prstGeom>
              </p:spPr>
            </p:pic>
          </p:grpSp>
          <p:pic>
            <p:nvPicPr>
              <p:cNvPr id="171" name="Picture 170">
                <a:extLst>
                  <a:ext uri="{FF2B5EF4-FFF2-40B4-BE49-F238E27FC236}">
                    <a16:creationId xmlns="" xmlns:a16="http://schemas.microsoft.com/office/drawing/2014/main" id="{09316FAB-DEAC-A040-BCB3-C06465162E40}"/>
                  </a:ext>
                </a:extLst>
              </p:cNvPr>
              <p:cNvPicPr>
                <a:picLocks noChangeAspect="1"/>
              </p:cNvPicPr>
              <p:nvPr/>
            </p:nvPicPr>
            <p:blipFill>
              <a:blip r:embed="rId14"/>
              <a:stretch>
                <a:fillRect/>
              </a:stretch>
            </p:blipFill>
            <p:spPr>
              <a:xfrm>
                <a:off x="5536781" y="2310397"/>
                <a:ext cx="850900" cy="368300"/>
              </a:xfrm>
              <a:prstGeom prst="rect">
                <a:avLst/>
              </a:prstGeom>
            </p:spPr>
          </p:pic>
        </p:grpSp>
      </p:grpSp>
      <p:sp>
        <p:nvSpPr>
          <p:cNvPr id="205" name="TextBox 204">
            <a:extLst>
              <a:ext uri="{FF2B5EF4-FFF2-40B4-BE49-F238E27FC236}">
                <a16:creationId xmlns="" xmlns:a16="http://schemas.microsoft.com/office/drawing/2014/main" id="{378991C9-B0FA-8C49-B042-B16A60309DC1}"/>
              </a:ext>
            </a:extLst>
          </p:cNvPr>
          <p:cNvSpPr txBox="1"/>
          <p:nvPr/>
        </p:nvSpPr>
        <p:spPr>
          <a:xfrm>
            <a:off x="726583" y="4996125"/>
            <a:ext cx="5160387" cy="369332"/>
          </a:xfrm>
          <a:prstGeom prst="rect">
            <a:avLst/>
          </a:prstGeom>
          <a:noFill/>
        </p:spPr>
        <p:txBody>
          <a:bodyPr wrap="none" rtlCol="0">
            <a:spAutoFit/>
          </a:bodyPr>
          <a:lstStyle/>
          <a:p>
            <a:r>
              <a:rPr lang="en-US" dirty="0"/>
              <a:t>2) Reduce the total number of model evaluations</a:t>
            </a:r>
          </a:p>
        </p:txBody>
      </p:sp>
      <p:sp>
        <p:nvSpPr>
          <p:cNvPr id="207" name="TextBox 206">
            <a:extLst>
              <a:ext uri="{FF2B5EF4-FFF2-40B4-BE49-F238E27FC236}">
                <a16:creationId xmlns="" xmlns:a16="http://schemas.microsoft.com/office/drawing/2014/main" id="{AC2D788E-9741-6848-93AC-6A3DED3E4488}"/>
              </a:ext>
            </a:extLst>
          </p:cNvPr>
          <p:cNvSpPr txBox="1"/>
          <p:nvPr/>
        </p:nvSpPr>
        <p:spPr>
          <a:xfrm>
            <a:off x="-241883" y="3008586"/>
            <a:ext cx="7576616" cy="400110"/>
          </a:xfrm>
          <a:prstGeom prst="rect">
            <a:avLst/>
          </a:prstGeom>
          <a:noFill/>
        </p:spPr>
        <p:txBody>
          <a:bodyPr wrap="square" rtlCol="0">
            <a:spAutoFit/>
          </a:bodyPr>
          <a:lstStyle/>
          <a:p>
            <a:pPr algn="ctr"/>
            <a:r>
              <a:rPr lang="en-US" sz="2000" b="1" dirty="0"/>
              <a:t>Approaches for accelerating uncertainty propagation</a:t>
            </a:r>
          </a:p>
        </p:txBody>
      </p:sp>
      <p:sp>
        <p:nvSpPr>
          <p:cNvPr id="181" name="TextBox 180">
            <a:extLst>
              <a:ext uri="{FF2B5EF4-FFF2-40B4-BE49-F238E27FC236}">
                <a16:creationId xmlns="" xmlns:a16="http://schemas.microsoft.com/office/drawing/2014/main" id="{CC5547C4-0C8D-3F4D-8C05-C76E8B4921EB}"/>
              </a:ext>
            </a:extLst>
          </p:cNvPr>
          <p:cNvSpPr txBox="1"/>
          <p:nvPr/>
        </p:nvSpPr>
        <p:spPr>
          <a:xfrm>
            <a:off x="3562129" y="1420688"/>
            <a:ext cx="2159566" cy="369332"/>
          </a:xfrm>
          <a:prstGeom prst="rect">
            <a:avLst/>
          </a:prstGeom>
          <a:noFill/>
        </p:spPr>
        <p:txBody>
          <a:bodyPr wrap="none" rtlCol="0">
            <a:spAutoFit/>
          </a:bodyPr>
          <a:lstStyle/>
          <a:p>
            <a:r>
              <a:rPr lang="en-US" dirty="0"/>
              <a:t>High-Fidelity Model</a:t>
            </a:r>
          </a:p>
        </p:txBody>
      </p:sp>
      <p:sp>
        <p:nvSpPr>
          <p:cNvPr id="186" name="TextBox 185">
            <a:extLst>
              <a:ext uri="{FF2B5EF4-FFF2-40B4-BE49-F238E27FC236}">
                <a16:creationId xmlns="" xmlns:a16="http://schemas.microsoft.com/office/drawing/2014/main" id="{AF94E790-9CFB-D344-8A22-53B35A6B3C8D}"/>
              </a:ext>
            </a:extLst>
          </p:cNvPr>
          <p:cNvSpPr txBox="1"/>
          <p:nvPr/>
        </p:nvSpPr>
        <p:spPr>
          <a:xfrm>
            <a:off x="1021909" y="1413073"/>
            <a:ext cx="1954381" cy="369332"/>
          </a:xfrm>
          <a:prstGeom prst="rect">
            <a:avLst/>
          </a:prstGeom>
          <a:noFill/>
        </p:spPr>
        <p:txBody>
          <a:bodyPr wrap="none" rtlCol="0">
            <a:spAutoFit/>
          </a:bodyPr>
          <a:lstStyle/>
          <a:p>
            <a:r>
              <a:rPr lang="en-US" dirty="0"/>
              <a:t>Input Parameters</a:t>
            </a:r>
          </a:p>
        </p:txBody>
      </p:sp>
      <p:sp>
        <p:nvSpPr>
          <p:cNvPr id="204" name="TextBox 203">
            <a:extLst>
              <a:ext uri="{FF2B5EF4-FFF2-40B4-BE49-F238E27FC236}">
                <a16:creationId xmlns="" xmlns:a16="http://schemas.microsoft.com/office/drawing/2014/main" id="{98194FB6-E007-6A48-A244-6E52B85C5979}"/>
              </a:ext>
            </a:extLst>
          </p:cNvPr>
          <p:cNvSpPr txBox="1"/>
          <p:nvPr/>
        </p:nvSpPr>
        <p:spPr>
          <a:xfrm>
            <a:off x="6793301" y="1426018"/>
            <a:ext cx="992579" cy="369332"/>
          </a:xfrm>
          <a:prstGeom prst="rect">
            <a:avLst/>
          </a:prstGeom>
          <a:noFill/>
        </p:spPr>
        <p:txBody>
          <a:bodyPr wrap="none" rtlCol="0">
            <a:spAutoFit/>
          </a:bodyPr>
          <a:lstStyle/>
          <a:p>
            <a:r>
              <a:rPr lang="en-US" dirty="0"/>
              <a:t>Outputs</a:t>
            </a:r>
          </a:p>
        </p:txBody>
      </p:sp>
      <p:sp>
        <p:nvSpPr>
          <p:cNvPr id="6" name="Rectangle 5">
            <a:extLst>
              <a:ext uri="{FF2B5EF4-FFF2-40B4-BE49-F238E27FC236}">
                <a16:creationId xmlns="" xmlns:a16="http://schemas.microsoft.com/office/drawing/2014/main" id="{9F01B635-726D-A644-BA65-229CE4C9A498}"/>
              </a:ext>
            </a:extLst>
          </p:cNvPr>
          <p:cNvSpPr/>
          <p:nvPr/>
        </p:nvSpPr>
        <p:spPr>
          <a:xfrm>
            <a:off x="685800" y="4960620"/>
            <a:ext cx="7155180" cy="1554480"/>
          </a:xfrm>
          <a:prstGeom prst="rect">
            <a:avLst/>
          </a:prstGeom>
          <a:noFill/>
          <a:ln w="22225">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83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05" grpId="0"/>
      <p:bldP spid="207"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AED725-E533-2941-8544-95E1D336FF75}"/>
              </a:ext>
            </a:extLst>
          </p:cNvPr>
          <p:cNvSpPr>
            <a:spLocks noGrp="1"/>
          </p:cNvSpPr>
          <p:nvPr>
            <p:ph type="title"/>
          </p:nvPr>
        </p:nvSpPr>
        <p:spPr/>
        <p:txBody>
          <a:bodyPr>
            <a:normAutofit/>
          </a:bodyPr>
          <a:lstStyle/>
          <a:p>
            <a:r>
              <a:rPr lang="en-US" sz="3800" dirty="0"/>
              <a:t>Rapid High-Fidelity Prognostics</a:t>
            </a:r>
          </a:p>
        </p:txBody>
      </p:sp>
      <p:sp>
        <p:nvSpPr>
          <p:cNvPr id="3" name="Slide Number Placeholder 2">
            <a:extLst>
              <a:ext uri="{FF2B5EF4-FFF2-40B4-BE49-F238E27FC236}">
                <a16:creationId xmlns="" xmlns:a16="http://schemas.microsoft.com/office/drawing/2014/main" id="{6928F36C-906F-C54F-A945-65005D9CA5D2}"/>
              </a:ext>
            </a:extLst>
          </p:cNvPr>
          <p:cNvSpPr>
            <a:spLocks noGrp="1"/>
          </p:cNvSpPr>
          <p:nvPr>
            <p:ph type="sldNum" sz="quarter" idx="4"/>
          </p:nvPr>
        </p:nvSpPr>
        <p:spPr/>
        <p:txBody>
          <a:bodyPr/>
          <a:lstStyle/>
          <a:p>
            <a:fld id="{3936B88E-EF68-EA45-81C9-E52047EC76EC}" type="slidenum">
              <a:rPr lang="en-US" smtClean="0"/>
              <a:t>5</a:t>
            </a:fld>
            <a:endParaRPr lang="en-US" dirty="0"/>
          </a:p>
        </p:txBody>
      </p:sp>
      <p:sp>
        <p:nvSpPr>
          <p:cNvPr id="8" name="TextBox 7">
            <a:extLst>
              <a:ext uri="{FF2B5EF4-FFF2-40B4-BE49-F238E27FC236}">
                <a16:creationId xmlns="" xmlns:a16="http://schemas.microsoft.com/office/drawing/2014/main" id="{BBA49853-68FE-7C4E-A8E3-D48250AA508A}"/>
              </a:ext>
            </a:extLst>
          </p:cNvPr>
          <p:cNvSpPr txBox="1"/>
          <p:nvPr/>
        </p:nvSpPr>
        <p:spPr>
          <a:xfrm>
            <a:off x="409184" y="2225466"/>
            <a:ext cx="1769971" cy="430887"/>
          </a:xfrm>
          <a:prstGeom prst="rect">
            <a:avLst/>
          </a:prstGeom>
          <a:noFill/>
        </p:spPr>
        <p:txBody>
          <a:bodyPr wrap="square" rtlCol="0">
            <a:spAutoFit/>
          </a:bodyPr>
          <a:lstStyle/>
          <a:p>
            <a:r>
              <a:rPr lang="en-US" sz="2200" b="1" dirty="0"/>
              <a:t>Highlights:</a:t>
            </a:r>
          </a:p>
        </p:txBody>
      </p:sp>
      <p:sp>
        <p:nvSpPr>
          <p:cNvPr id="9" name="TextBox 8">
            <a:extLst>
              <a:ext uri="{FF2B5EF4-FFF2-40B4-BE49-F238E27FC236}">
                <a16:creationId xmlns="" xmlns:a16="http://schemas.microsoft.com/office/drawing/2014/main" id="{E763D718-BDB2-5E42-9CBA-C72CEC02ECB6}"/>
              </a:ext>
            </a:extLst>
          </p:cNvPr>
          <p:cNvSpPr txBox="1"/>
          <p:nvPr/>
        </p:nvSpPr>
        <p:spPr>
          <a:xfrm>
            <a:off x="872831" y="2700150"/>
            <a:ext cx="7666050" cy="2800767"/>
          </a:xfrm>
          <a:prstGeom prst="rect">
            <a:avLst/>
          </a:prstGeom>
          <a:noFill/>
        </p:spPr>
        <p:txBody>
          <a:bodyPr wrap="square" rtlCol="0">
            <a:spAutoFit/>
          </a:bodyPr>
          <a:lstStyle/>
          <a:p>
            <a:pPr marL="285750" indent="-285750">
              <a:buFont typeface="Wingdings" pitchFamily="2" charset="2"/>
              <a:buChar char="Ø"/>
            </a:pPr>
            <a:r>
              <a:rPr lang="en-US" sz="2000" dirty="0"/>
              <a:t>First application of SROMs in the PHM field</a:t>
            </a:r>
          </a:p>
          <a:p>
            <a:endParaRPr lang="en-US" sz="300" dirty="0"/>
          </a:p>
          <a:p>
            <a:pPr marL="285750" indent="-285750">
              <a:buFont typeface="Wingdings" pitchFamily="2" charset="2"/>
              <a:buChar char="Ø"/>
            </a:pPr>
            <a:r>
              <a:rPr lang="en-US" sz="2000" dirty="0"/>
              <a:t>First open-source implementation of the method – </a:t>
            </a:r>
            <a:r>
              <a:rPr lang="en-US" sz="2200" dirty="0" err="1">
                <a:latin typeface="Courier" pitchFamily="2" charset="0"/>
              </a:rPr>
              <a:t>SROMPy</a:t>
            </a:r>
            <a:endParaRPr lang="en-US" sz="2200" dirty="0">
              <a:latin typeface="Courier" pitchFamily="2" charset="0"/>
            </a:endParaRPr>
          </a:p>
          <a:p>
            <a:pPr marL="285750" indent="-285750">
              <a:buFont typeface="Wingdings" pitchFamily="2" charset="2"/>
              <a:buChar char="Ø"/>
            </a:pPr>
            <a:endParaRPr lang="en-US" sz="300" dirty="0"/>
          </a:p>
          <a:p>
            <a:pPr marL="285750" indent="-285750">
              <a:buFont typeface="Wingdings" pitchFamily="2" charset="2"/>
              <a:buChar char="Ø"/>
            </a:pPr>
            <a:r>
              <a:rPr lang="en-US" sz="2000" dirty="0"/>
              <a:t>Orders of magnitude computational speedup for probabilistic, non-planar fatigue crack growth</a:t>
            </a:r>
          </a:p>
          <a:p>
            <a:endParaRPr lang="en-US" sz="300" dirty="0"/>
          </a:p>
          <a:p>
            <a:pPr marL="285750" indent="-285750">
              <a:buFont typeface="Wingdings" pitchFamily="2" charset="2"/>
              <a:buChar char="Ø"/>
            </a:pPr>
            <a:r>
              <a:rPr lang="en-US" sz="2000" dirty="0"/>
              <a:t>Probabilistic, high-fidelity prognostics requires relatively little coding effort using </a:t>
            </a:r>
            <a:r>
              <a:rPr lang="en-US" sz="2200" dirty="0" err="1">
                <a:latin typeface="Courier" pitchFamily="2" charset="0"/>
              </a:rPr>
              <a:t>SROMPy</a:t>
            </a:r>
            <a:r>
              <a:rPr lang="en-US" sz="2200" dirty="0"/>
              <a:t> </a:t>
            </a:r>
            <a:r>
              <a:rPr lang="en-US" sz="2000" dirty="0"/>
              <a:t>and Python</a:t>
            </a:r>
          </a:p>
          <a:p>
            <a:endParaRPr lang="en-US" sz="300" b="1" dirty="0">
              <a:latin typeface="Courier" pitchFamily="2" charset="0"/>
            </a:endParaRPr>
          </a:p>
          <a:p>
            <a:pPr marL="285750" indent="-285750">
              <a:buFont typeface="Wingdings" pitchFamily="2" charset="2"/>
              <a:buChar char="Ø"/>
            </a:pPr>
            <a:r>
              <a:rPr lang="en-US" sz="2000" dirty="0"/>
              <a:t>All source code and input data required to reproduce the results in this study are available online</a:t>
            </a:r>
          </a:p>
        </p:txBody>
      </p:sp>
      <p:sp>
        <p:nvSpPr>
          <p:cNvPr id="11" name="TextBox 10">
            <a:extLst>
              <a:ext uri="{FF2B5EF4-FFF2-40B4-BE49-F238E27FC236}">
                <a16:creationId xmlns="" xmlns:a16="http://schemas.microsoft.com/office/drawing/2014/main" id="{D2F8C6BD-97ED-F04E-9343-126D35C79554}"/>
              </a:ext>
            </a:extLst>
          </p:cNvPr>
          <p:cNvSpPr txBox="1"/>
          <p:nvPr/>
        </p:nvSpPr>
        <p:spPr>
          <a:xfrm>
            <a:off x="409184" y="970316"/>
            <a:ext cx="8714644" cy="1123384"/>
          </a:xfrm>
          <a:prstGeom prst="rect">
            <a:avLst/>
          </a:prstGeom>
          <a:noFill/>
        </p:spPr>
        <p:txBody>
          <a:bodyPr wrap="square" rtlCol="0">
            <a:spAutoFit/>
          </a:bodyPr>
          <a:lstStyle/>
          <a:p>
            <a:r>
              <a:rPr lang="en-US" sz="2200" dirty="0"/>
              <a:t>A practical approach for accelerating uncertainty propagation for high-fidelity prognostics using </a:t>
            </a:r>
            <a:r>
              <a:rPr lang="en-US" sz="2200" b="1" dirty="0"/>
              <a:t>stochastic reduced order models (SROMs</a:t>
            </a:r>
            <a:r>
              <a:rPr lang="en-US" sz="2200" b="1" dirty="0" smtClean="0"/>
              <a:t>)* </a:t>
            </a:r>
            <a:r>
              <a:rPr lang="en-US" sz="2200" dirty="0"/>
              <a:t>and the Python package, </a:t>
            </a:r>
            <a:r>
              <a:rPr lang="en-US" sz="2300" b="1" dirty="0" err="1">
                <a:latin typeface="Courier" pitchFamily="2" charset="0"/>
              </a:rPr>
              <a:t>SROMPy</a:t>
            </a:r>
            <a:r>
              <a:rPr lang="en-US" sz="2300" dirty="0"/>
              <a:t>,</a:t>
            </a:r>
            <a:r>
              <a:rPr lang="en-US" sz="2200" dirty="0"/>
              <a:t> is presented</a:t>
            </a:r>
          </a:p>
        </p:txBody>
      </p:sp>
      <p:sp>
        <p:nvSpPr>
          <p:cNvPr id="7" name="TextBox 6"/>
          <p:cNvSpPr txBox="1"/>
          <p:nvPr/>
        </p:nvSpPr>
        <p:spPr>
          <a:xfrm flipH="1">
            <a:off x="153375" y="6521085"/>
            <a:ext cx="4544961" cy="307777"/>
          </a:xfrm>
          <a:prstGeom prst="rect">
            <a:avLst/>
          </a:prstGeom>
          <a:noFill/>
        </p:spPr>
        <p:txBody>
          <a:bodyPr wrap="square" rtlCol="0">
            <a:spAutoFit/>
          </a:bodyPr>
          <a:lstStyle/>
          <a:p>
            <a:r>
              <a:rPr lang="en-US" sz="1400" dirty="0" smtClean="0"/>
              <a:t>*M. D</a:t>
            </a:r>
            <a:r>
              <a:rPr lang="en-US" sz="1400" dirty="0"/>
              <a:t>. </a:t>
            </a:r>
            <a:r>
              <a:rPr lang="en-US" sz="1400" dirty="0" err="1" smtClean="0"/>
              <a:t>Grigoriu</a:t>
            </a:r>
            <a:r>
              <a:rPr lang="en-US" sz="1400" dirty="0" smtClean="0"/>
              <a:t>, </a:t>
            </a:r>
            <a:r>
              <a:rPr lang="en-US" sz="1400" i="1" dirty="0" smtClean="0"/>
              <a:t>Applied Mathematical Modeling</a:t>
            </a:r>
            <a:r>
              <a:rPr lang="en-US" sz="1400" dirty="0" smtClean="0"/>
              <a:t>. 2009. </a:t>
            </a:r>
            <a:endParaRPr lang="en-US" sz="1400" dirty="0"/>
          </a:p>
        </p:txBody>
      </p:sp>
    </p:spTree>
    <p:extLst>
      <p:ext uri="{BB962C8B-B14F-4D97-AF65-F5344CB8AC3E}">
        <p14:creationId xmlns:p14="http://schemas.microsoft.com/office/powerpoint/2010/main" val="36194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Stochastic Reduced Order Models (SROMs)</a:t>
            </a:r>
          </a:p>
        </p:txBody>
      </p:sp>
      <p:sp>
        <p:nvSpPr>
          <p:cNvPr id="3" name="Slide Number Placeholder 2"/>
          <p:cNvSpPr>
            <a:spLocks noGrp="1"/>
          </p:cNvSpPr>
          <p:nvPr>
            <p:ph type="sldNum" sz="quarter" idx="4"/>
          </p:nvPr>
        </p:nvSpPr>
        <p:spPr/>
        <p:txBody>
          <a:bodyPr/>
          <a:lstStyle/>
          <a:p>
            <a:fld id="{3936B88E-EF68-EA45-81C9-E52047EC76EC}" type="slidenum">
              <a:rPr lang="en-US" smtClean="0">
                <a:solidFill>
                  <a:prstClr val="black">
                    <a:tint val="75000"/>
                  </a:prstClr>
                </a:solidFill>
              </a:rPr>
              <a:pPr/>
              <a:t>6</a:t>
            </a:fld>
            <a:endParaRPr lang="en-US" dirty="0">
              <a:solidFill>
                <a:prstClr val="black">
                  <a:tint val="75000"/>
                </a:prstClr>
              </a:solidFill>
            </a:endParaRPr>
          </a:p>
        </p:txBody>
      </p:sp>
      <p:sp>
        <p:nvSpPr>
          <p:cNvPr id="9" name="TextBox 8">
            <a:extLst>
              <a:ext uri="{FF2B5EF4-FFF2-40B4-BE49-F238E27FC236}">
                <a16:creationId xmlns="" xmlns:a16="http://schemas.microsoft.com/office/drawing/2014/main" id="{7DC93B50-4DA7-0440-9592-21FED3A51481}"/>
              </a:ext>
            </a:extLst>
          </p:cNvPr>
          <p:cNvSpPr txBox="1"/>
          <p:nvPr/>
        </p:nvSpPr>
        <p:spPr>
          <a:xfrm>
            <a:off x="77740" y="916016"/>
            <a:ext cx="9046089" cy="400110"/>
          </a:xfrm>
          <a:prstGeom prst="rect">
            <a:avLst/>
          </a:prstGeom>
          <a:noFill/>
        </p:spPr>
        <p:txBody>
          <a:bodyPr wrap="square" rtlCol="0">
            <a:spAutoFit/>
          </a:bodyPr>
          <a:lstStyle/>
          <a:p>
            <a:pPr algn="ctr"/>
            <a:r>
              <a:rPr lang="en-US" sz="2000" b="1" dirty="0"/>
              <a:t>SROMs can be viewed as a </a:t>
            </a:r>
            <a:r>
              <a:rPr lang="en-US" sz="2000" b="1" i="1" dirty="0"/>
              <a:t>smart</a:t>
            </a:r>
            <a:r>
              <a:rPr lang="en-US" sz="2000" b="1" dirty="0"/>
              <a:t> Monte Carlo simulation (MCS) method</a:t>
            </a:r>
          </a:p>
        </p:txBody>
      </p:sp>
      <p:pic>
        <p:nvPicPr>
          <p:cNvPr id="62" name="Picture 61">
            <a:extLst>
              <a:ext uri="{FF2B5EF4-FFF2-40B4-BE49-F238E27FC236}">
                <a16:creationId xmlns="" xmlns:a16="http://schemas.microsoft.com/office/drawing/2014/main" id="{4D40CA79-65C6-DD46-A9D6-9837E3556D78}"/>
              </a:ext>
            </a:extLst>
          </p:cNvPr>
          <p:cNvPicPr>
            <a:picLocks noChangeAspect="1"/>
          </p:cNvPicPr>
          <p:nvPr/>
        </p:nvPicPr>
        <p:blipFill>
          <a:blip r:embed="rId3"/>
          <a:stretch>
            <a:fillRect/>
          </a:stretch>
        </p:blipFill>
        <p:spPr>
          <a:xfrm>
            <a:off x="5741956" y="2382827"/>
            <a:ext cx="1181100" cy="406400"/>
          </a:xfrm>
          <a:prstGeom prst="rect">
            <a:avLst/>
          </a:prstGeom>
        </p:spPr>
      </p:pic>
      <p:grpSp>
        <p:nvGrpSpPr>
          <p:cNvPr id="13" name="Group 12">
            <a:extLst>
              <a:ext uri="{FF2B5EF4-FFF2-40B4-BE49-F238E27FC236}">
                <a16:creationId xmlns="" xmlns:a16="http://schemas.microsoft.com/office/drawing/2014/main" id="{F250EF79-606F-7A44-A578-FCE96444E605}"/>
              </a:ext>
            </a:extLst>
          </p:cNvPr>
          <p:cNvGrpSpPr/>
          <p:nvPr/>
        </p:nvGrpSpPr>
        <p:grpSpPr>
          <a:xfrm>
            <a:off x="5857425" y="4152428"/>
            <a:ext cx="1265413" cy="832377"/>
            <a:chOff x="3665816" y="2455108"/>
            <a:chExt cx="1265413" cy="832377"/>
          </a:xfrm>
        </p:grpSpPr>
        <p:sp>
          <p:nvSpPr>
            <p:cNvPr id="10" name="Rectangle 9">
              <a:extLst>
                <a:ext uri="{FF2B5EF4-FFF2-40B4-BE49-F238E27FC236}">
                  <a16:creationId xmlns="" xmlns:a16="http://schemas.microsoft.com/office/drawing/2014/main" id="{E5678380-927F-DF44-A37C-5D63033B9A07}"/>
                </a:ext>
              </a:extLst>
            </p:cNvPr>
            <p:cNvSpPr/>
            <p:nvPr/>
          </p:nvSpPr>
          <p:spPr>
            <a:xfrm>
              <a:off x="3665816" y="2455108"/>
              <a:ext cx="1265413" cy="832377"/>
            </a:xfrm>
            <a:prstGeom prst="rect">
              <a:avLst/>
            </a:prstGeom>
            <a:solidFill>
              <a:schemeClr val="accent1">
                <a:lumMod val="20000"/>
                <a:lumOff val="80000"/>
              </a:schemeClr>
            </a:solid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E10A669F-5C13-944A-BF91-5290B27FB105}"/>
                </a:ext>
              </a:extLst>
            </p:cNvPr>
            <p:cNvPicPr>
              <a:picLocks noChangeAspect="1"/>
            </p:cNvPicPr>
            <p:nvPr/>
          </p:nvPicPr>
          <p:blipFill>
            <a:blip r:embed="rId4"/>
            <a:stretch>
              <a:fillRect/>
            </a:stretch>
          </p:blipFill>
          <p:spPr>
            <a:xfrm>
              <a:off x="3760729" y="2885094"/>
              <a:ext cx="1079500" cy="266700"/>
            </a:xfrm>
            <a:prstGeom prst="rect">
              <a:avLst/>
            </a:prstGeom>
          </p:spPr>
        </p:pic>
        <p:sp>
          <p:nvSpPr>
            <p:cNvPr id="12" name="TextBox 11">
              <a:extLst>
                <a:ext uri="{FF2B5EF4-FFF2-40B4-BE49-F238E27FC236}">
                  <a16:creationId xmlns="" xmlns:a16="http://schemas.microsoft.com/office/drawing/2014/main" id="{BBCF5F1B-D659-D94D-8E66-71A3385CD36E}"/>
                </a:ext>
              </a:extLst>
            </p:cNvPr>
            <p:cNvSpPr txBox="1"/>
            <p:nvPr/>
          </p:nvSpPr>
          <p:spPr>
            <a:xfrm>
              <a:off x="3879054" y="2503715"/>
              <a:ext cx="851515" cy="369332"/>
            </a:xfrm>
            <a:prstGeom prst="rect">
              <a:avLst/>
            </a:prstGeom>
            <a:noFill/>
          </p:spPr>
          <p:txBody>
            <a:bodyPr wrap="none" rtlCol="0">
              <a:spAutoFit/>
            </a:bodyPr>
            <a:lstStyle/>
            <a:p>
              <a:r>
                <a:rPr lang="en-US" b="1" dirty="0"/>
                <a:t>Model</a:t>
              </a:r>
            </a:p>
          </p:txBody>
        </p:sp>
      </p:grpSp>
      <p:grpSp>
        <p:nvGrpSpPr>
          <p:cNvPr id="15" name="Group 14">
            <a:extLst>
              <a:ext uri="{FF2B5EF4-FFF2-40B4-BE49-F238E27FC236}">
                <a16:creationId xmlns="" xmlns:a16="http://schemas.microsoft.com/office/drawing/2014/main" id="{51F46839-B307-274E-ABAC-CD1B77E318C5}"/>
              </a:ext>
            </a:extLst>
          </p:cNvPr>
          <p:cNvGrpSpPr/>
          <p:nvPr/>
        </p:nvGrpSpPr>
        <p:grpSpPr>
          <a:xfrm>
            <a:off x="1886091" y="4183939"/>
            <a:ext cx="1412378" cy="576942"/>
            <a:chOff x="1479992" y="3265715"/>
            <a:chExt cx="1412378" cy="576942"/>
          </a:xfrm>
        </p:grpSpPr>
        <p:sp>
          <p:nvSpPr>
            <p:cNvPr id="14" name="Rounded Rectangle 13">
              <a:extLst>
                <a:ext uri="{FF2B5EF4-FFF2-40B4-BE49-F238E27FC236}">
                  <a16:creationId xmlns="" xmlns:a16="http://schemas.microsoft.com/office/drawing/2014/main" id="{13CDE5EF-C51B-1849-8D41-520CE247555C}"/>
                </a:ext>
              </a:extLst>
            </p:cNvPr>
            <p:cNvSpPr/>
            <p:nvPr/>
          </p:nvSpPr>
          <p:spPr>
            <a:xfrm>
              <a:off x="1576625" y="3265715"/>
              <a:ext cx="1213449" cy="576942"/>
            </a:xfrm>
            <a:prstGeom prst="roundRect">
              <a:avLst/>
            </a:prstGeom>
            <a:solidFill>
              <a:schemeClr val="accent3">
                <a:lumMod val="20000"/>
                <a:lumOff val="80000"/>
              </a:schemeClr>
            </a:solidFill>
            <a:ln w="22225">
              <a:solidFill>
                <a:srgbClr val="018E4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 xmlns:a16="http://schemas.microsoft.com/office/drawing/2014/main" id="{6AC7F459-ACB1-6248-952D-3FEAE7A8C27B}"/>
                </a:ext>
              </a:extLst>
            </p:cNvPr>
            <p:cNvSpPr txBox="1"/>
            <p:nvPr/>
          </p:nvSpPr>
          <p:spPr>
            <a:xfrm>
              <a:off x="1479992" y="3312716"/>
              <a:ext cx="1412378" cy="492443"/>
            </a:xfrm>
            <a:prstGeom prst="rect">
              <a:avLst/>
            </a:prstGeom>
            <a:noFill/>
          </p:spPr>
          <p:txBody>
            <a:bodyPr wrap="square" rtlCol="0">
              <a:spAutoFit/>
            </a:bodyPr>
            <a:lstStyle/>
            <a:p>
              <a:pPr algn="ctr"/>
              <a:r>
                <a:rPr lang="en-US" sz="1300" b="1" dirty="0"/>
                <a:t>Preprocessing Optimization</a:t>
              </a:r>
            </a:p>
          </p:txBody>
        </p:sp>
      </p:grpSp>
      <p:grpSp>
        <p:nvGrpSpPr>
          <p:cNvPr id="30" name="Group 29">
            <a:extLst>
              <a:ext uri="{FF2B5EF4-FFF2-40B4-BE49-F238E27FC236}">
                <a16:creationId xmlns="" xmlns:a16="http://schemas.microsoft.com/office/drawing/2014/main" id="{8FC0CD4D-E4E1-2843-B349-73D4645E91B1}"/>
              </a:ext>
            </a:extLst>
          </p:cNvPr>
          <p:cNvGrpSpPr/>
          <p:nvPr/>
        </p:nvGrpSpPr>
        <p:grpSpPr>
          <a:xfrm>
            <a:off x="4243300" y="4217992"/>
            <a:ext cx="1581784" cy="869460"/>
            <a:chOff x="4016829" y="3539254"/>
            <a:chExt cx="1665515" cy="869460"/>
          </a:xfrm>
        </p:grpSpPr>
        <p:sp>
          <p:nvSpPr>
            <p:cNvPr id="16" name="Freeform 15">
              <a:extLst>
                <a:ext uri="{FF2B5EF4-FFF2-40B4-BE49-F238E27FC236}">
                  <a16:creationId xmlns="" xmlns:a16="http://schemas.microsoft.com/office/drawing/2014/main" id="{E0E40B5F-BC12-5C4F-AA2F-078428203B57}"/>
                </a:ext>
              </a:extLst>
            </p:cNvPr>
            <p:cNvSpPr/>
            <p:nvPr/>
          </p:nvSpPr>
          <p:spPr>
            <a:xfrm>
              <a:off x="4767944" y="4201886"/>
              <a:ext cx="914400" cy="206828"/>
            </a:xfrm>
            <a:custGeom>
              <a:avLst/>
              <a:gdLst>
                <a:gd name="connsiteX0" fmla="*/ 0 w 947057"/>
                <a:gd name="connsiteY0" fmla="*/ 0 h 217714"/>
                <a:gd name="connsiteX1" fmla="*/ 402771 w 947057"/>
                <a:gd name="connsiteY1" fmla="*/ 217714 h 217714"/>
                <a:gd name="connsiteX2" fmla="*/ 947057 w 947057"/>
                <a:gd name="connsiteY2" fmla="*/ 0 h 217714"/>
              </a:gdLst>
              <a:ahLst/>
              <a:cxnLst>
                <a:cxn ang="0">
                  <a:pos x="connsiteX0" y="connsiteY0"/>
                </a:cxn>
                <a:cxn ang="0">
                  <a:pos x="connsiteX1" y="connsiteY1"/>
                </a:cxn>
                <a:cxn ang="0">
                  <a:pos x="connsiteX2" y="connsiteY2"/>
                </a:cxn>
              </a:cxnLst>
              <a:rect l="l" t="t" r="r" b="b"/>
              <a:pathLst>
                <a:path w="947057" h="217714">
                  <a:moveTo>
                    <a:pt x="0" y="0"/>
                  </a:moveTo>
                  <a:cubicBezTo>
                    <a:pt x="122464" y="108857"/>
                    <a:pt x="244928" y="217714"/>
                    <a:pt x="402771" y="217714"/>
                  </a:cubicBezTo>
                  <a:cubicBezTo>
                    <a:pt x="560614" y="217714"/>
                    <a:pt x="753835" y="108857"/>
                    <a:pt x="947057" y="0"/>
                  </a:cubicBezTo>
                </a:path>
              </a:pathLst>
            </a:custGeom>
            <a:noFill/>
            <a:ln>
              <a:solidFill>
                <a:schemeClr val="tx1">
                  <a:lumMod val="65000"/>
                  <a:lumOff val="35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 xmlns:a16="http://schemas.microsoft.com/office/drawing/2014/main" id="{8487BC3D-2F8E-384E-B984-4555CBFDB972}"/>
                </a:ext>
              </a:extLst>
            </p:cNvPr>
            <p:cNvSpPr/>
            <p:nvPr/>
          </p:nvSpPr>
          <p:spPr>
            <a:xfrm>
              <a:off x="4539343" y="4027714"/>
              <a:ext cx="1143000" cy="175030"/>
            </a:xfrm>
            <a:custGeom>
              <a:avLst/>
              <a:gdLst>
                <a:gd name="connsiteX0" fmla="*/ 0 w 1143000"/>
                <a:gd name="connsiteY0" fmla="*/ 0 h 175030"/>
                <a:gd name="connsiteX1" fmla="*/ 555171 w 1143000"/>
                <a:gd name="connsiteY1" fmla="*/ 174172 h 175030"/>
                <a:gd name="connsiteX2" fmla="*/ 1143000 w 1143000"/>
                <a:gd name="connsiteY2" fmla="*/ 54429 h 175030"/>
              </a:gdLst>
              <a:ahLst/>
              <a:cxnLst>
                <a:cxn ang="0">
                  <a:pos x="connsiteX0" y="connsiteY0"/>
                </a:cxn>
                <a:cxn ang="0">
                  <a:pos x="connsiteX1" y="connsiteY1"/>
                </a:cxn>
                <a:cxn ang="0">
                  <a:pos x="connsiteX2" y="connsiteY2"/>
                </a:cxn>
              </a:cxnLst>
              <a:rect l="l" t="t" r="r" b="b"/>
              <a:pathLst>
                <a:path w="1143000" h="175030">
                  <a:moveTo>
                    <a:pt x="0" y="0"/>
                  </a:moveTo>
                  <a:cubicBezTo>
                    <a:pt x="182335" y="82550"/>
                    <a:pt x="364671" y="165101"/>
                    <a:pt x="555171" y="174172"/>
                  </a:cubicBezTo>
                  <a:cubicBezTo>
                    <a:pt x="745671" y="183243"/>
                    <a:pt x="944335" y="118836"/>
                    <a:pt x="1143000" y="54429"/>
                  </a:cubicBezTo>
                </a:path>
              </a:pathLst>
            </a:custGeom>
            <a:noFill/>
            <a:ln>
              <a:solidFill>
                <a:schemeClr val="tx1">
                  <a:lumMod val="65000"/>
                  <a:lumOff val="35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 xmlns:a16="http://schemas.microsoft.com/office/drawing/2014/main" id="{042B44CE-D3F8-EC47-BD39-779B087793A6}"/>
                </a:ext>
              </a:extLst>
            </p:cNvPr>
            <p:cNvSpPr/>
            <p:nvPr/>
          </p:nvSpPr>
          <p:spPr>
            <a:xfrm>
              <a:off x="4332513" y="3929498"/>
              <a:ext cx="1328057" cy="45719"/>
            </a:xfrm>
            <a:custGeom>
              <a:avLst/>
              <a:gdLst>
                <a:gd name="connsiteX0" fmla="*/ 0 w 1306286"/>
                <a:gd name="connsiteY0" fmla="*/ 0 h 67245"/>
                <a:gd name="connsiteX1" fmla="*/ 609600 w 1306286"/>
                <a:gd name="connsiteY1" fmla="*/ 65315 h 67245"/>
                <a:gd name="connsiteX2" fmla="*/ 1306286 w 1306286"/>
                <a:gd name="connsiteY2" fmla="*/ 43543 h 67245"/>
              </a:gdLst>
              <a:ahLst/>
              <a:cxnLst>
                <a:cxn ang="0">
                  <a:pos x="connsiteX0" y="connsiteY0"/>
                </a:cxn>
                <a:cxn ang="0">
                  <a:pos x="connsiteX1" y="connsiteY1"/>
                </a:cxn>
                <a:cxn ang="0">
                  <a:pos x="connsiteX2" y="connsiteY2"/>
                </a:cxn>
              </a:cxnLst>
              <a:rect l="l" t="t" r="r" b="b"/>
              <a:pathLst>
                <a:path w="1306286" h="67245">
                  <a:moveTo>
                    <a:pt x="0" y="0"/>
                  </a:moveTo>
                  <a:cubicBezTo>
                    <a:pt x="195943" y="29029"/>
                    <a:pt x="391886" y="58058"/>
                    <a:pt x="609600" y="65315"/>
                  </a:cubicBezTo>
                  <a:cubicBezTo>
                    <a:pt x="827314" y="72572"/>
                    <a:pt x="1066800" y="58057"/>
                    <a:pt x="1306286" y="43543"/>
                  </a:cubicBezTo>
                </a:path>
              </a:pathLst>
            </a:custGeom>
            <a:noFill/>
            <a:ln>
              <a:solidFill>
                <a:schemeClr val="tx1">
                  <a:lumMod val="65000"/>
                  <a:lumOff val="35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 xmlns:a16="http://schemas.microsoft.com/office/drawing/2014/main" id="{73EB392C-C97A-2846-8E51-EDB36A96AB7D}"/>
                </a:ext>
              </a:extLst>
            </p:cNvPr>
            <p:cNvSpPr/>
            <p:nvPr/>
          </p:nvSpPr>
          <p:spPr>
            <a:xfrm>
              <a:off x="4158343" y="3733800"/>
              <a:ext cx="1502228" cy="195943"/>
            </a:xfrm>
            <a:custGeom>
              <a:avLst/>
              <a:gdLst>
                <a:gd name="connsiteX0" fmla="*/ 0 w 1469571"/>
                <a:gd name="connsiteY0" fmla="*/ 209807 h 209807"/>
                <a:gd name="connsiteX1" fmla="*/ 304800 w 1469571"/>
                <a:gd name="connsiteY1" fmla="*/ 46521 h 209807"/>
                <a:gd name="connsiteX2" fmla="*/ 707571 w 1469571"/>
                <a:gd name="connsiteY2" fmla="*/ 2978 h 209807"/>
                <a:gd name="connsiteX3" fmla="*/ 1469571 w 1469571"/>
                <a:gd name="connsiteY3" fmla="*/ 111835 h 209807"/>
              </a:gdLst>
              <a:ahLst/>
              <a:cxnLst>
                <a:cxn ang="0">
                  <a:pos x="connsiteX0" y="connsiteY0"/>
                </a:cxn>
                <a:cxn ang="0">
                  <a:pos x="connsiteX1" y="connsiteY1"/>
                </a:cxn>
                <a:cxn ang="0">
                  <a:pos x="connsiteX2" y="connsiteY2"/>
                </a:cxn>
                <a:cxn ang="0">
                  <a:pos x="connsiteX3" y="connsiteY3"/>
                </a:cxn>
              </a:cxnLst>
              <a:rect l="l" t="t" r="r" b="b"/>
              <a:pathLst>
                <a:path w="1469571" h="209807">
                  <a:moveTo>
                    <a:pt x="0" y="209807"/>
                  </a:moveTo>
                  <a:cubicBezTo>
                    <a:pt x="93436" y="145399"/>
                    <a:pt x="186872" y="80992"/>
                    <a:pt x="304800" y="46521"/>
                  </a:cubicBezTo>
                  <a:cubicBezTo>
                    <a:pt x="422728" y="12050"/>
                    <a:pt x="513443" y="-7908"/>
                    <a:pt x="707571" y="2978"/>
                  </a:cubicBezTo>
                  <a:cubicBezTo>
                    <a:pt x="901699" y="13864"/>
                    <a:pt x="1185635" y="62849"/>
                    <a:pt x="1469571" y="111835"/>
                  </a:cubicBezTo>
                </a:path>
              </a:pathLst>
            </a:custGeom>
            <a:noFill/>
            <a:ln>
              <a:solidFill>
                <a:schemeClr val="tx1">
                  <a:lumMod val="65000"/>
                  <a:lumOff val="35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 xmlns:a16="http://schemas.microsoft.com/office/drawing/2014/main" id="{C1181A45-4B75-3B43-B123-3718995C2050}"/>
                </a:ext>
              </a:extLst>
            </p:cNvPr>
            <p:cNvSpPr/>
            <p:nvPr/>
          </p:nvSpPr>
          <p:spPr>
            <a:xfrm>
              <a:off x="4016829" y="3539254"/>
              <a:ext cx="1643742" cy="564660"/>
            </a:xfrm>
            <a:custGeom>
              <a:avLst/>
              <a:gdLst>
                <a:gd name="connsiteX0" fmla="*/ 0 w 1621971"/>
                <a:gd name="connsiteY0" fmla="*/ 564660 h 564660"/>
                <a:gd name="connsiteX1" fmla="*/ 195942 w 1621971"/>
                <a:gd name="connsiteY1" fmla="*/ 172775 h 564660"/>
                <a:gd name="connsiteX2" fmla="*/ 707571 w 1621971"/>
                <a:gd name="connsiteY2" fmla="*/ 9489 h 564660"/>
                <a:gd name="connsiteX3" fmla="*/ 1251857 w 1621971"/>
                <a:gd name="connsiteY3" fmla="*/ 31260 h 564660"/>
                <a:gd name="connsiteX4" fmla="*/ 1621971 w 1621971"/>
                <a:gd name="connsiteY4" fmla="*/ 129232 h 564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971" h="564660">
                  <a:moveTo>
                    <a:pt x="0" y="564660"/>
                  </a:moveTo>
                  <a:cubicBezTo>
                    <a:pt x="39007" y="414981"/>
                    <a:pt x="78014" y="265303"/>
                    <a:pt x="195942" y="172775"/>
                  </a:cubicBezTo>
                  <a:cubicBezTo>
                    <a:pt x="313870" y="80247"/>
                    <a:pt x="531585" y="33075"/>
                    <a:pt x="707571" y="9489"/>
                  </a:cubicBezTo>
                  <a:cubicBezTo>
                    <a:pt x="883557" y="-14097"/>
                    <a:pt x="1099457" y="11303"/>
                    <a:pt x="1251857" y="31260"/>
                  </a:cubicBezTo>
                  <a:cubicBezTo>
                    <a:pt x="1404257" y="51217"/>
                    <a:pt x="1513114" y="90224"/>
                    <a:pt x="1621971" y="129232"/>
                  </a:cubicBezTo>
                </a:path>
              </a:pathLst>
            </a:custGeom>
            <a:noFill/>
            <a:ln>
              <a:solidFill>
                <a:schemeClr val="tx1">
                  <a:lumMod val="65000"/>
                  <a:lumOff val="35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 xmlns:a16="http://schemas.microsoft.com/office/drawing/2014/main" id="{66778B02-A1BC-5141-89DE-263CA021EFC6}"/>
              </a:ext>
            </a:extLst>
          </p:cNvPr>
          <p:cNvGrpSpPr/>
          <p:nvPr/>
        </p:nvGrpSpPr>
        <p:grpSpPr>
          <a:xfrm>
            <a:off x="2010181" y="1970744"/>
            <a:ext cx="1434197" cy="1257430"/>
            <a:chOff x="1852895" y="1394472"/>
            <a:chExt cx="1434197" cy="1257430"/>
          </a:xfrm>
        </p:grpSpPr>
        <p:grpSp>
          <p:nvGrpSpPr>
            <p:cNvPr id="108" name="Group 107">
              <a:extLst>
                <a:ext uri="{FF2B5EF4-FFF2-40B4-BE49-F238E27FC236}">
                  <a16:creationId xmlns="" xmlns:a16="http://schemas.microsoft.com/office/drawing/2014/main" id="{B2FAB1D5-F78B-DA4F-9FC8-F4408EC6A89C}"/>
                </a:ext>
              </a:extLst>
            </p:cNvPr>
            <p:cNvGrpSpPr/>
            <p:nvPr/>
          </p:nvGrpSpPr>
          <p:grpSpPr>
            <a:xfrm>
              <a:off x="1852895" y="1394472"/>
              <a:ext cx="1434197" cy="1012373"/>
              <a:chOff x="457200" y="1008742"/>
              <a:chExt cx="1912263" cy="1349830"/>
            </a:xfrm>
          </p:grpSpPr>
          <p:cxnSp>
            <p:nvCxnSpPr>
              <p:cNvPr id="113" name="Straight Arrow Connector 112">
                <a:extLst>
                  <a:ext uri="{FF2B5EF4-FFF2-40B4-BE49-F238E27FC236}">
                    <a16:creationId xmlns="" xmlns:a16="http://schemas.microsoft.com/office/drawing/2014/main" id="{1C9F0606-9C3D-E44A-B45D-C77DD6B359AC}"/>
                  </a:ext>
                </a:extLst>
              </p:cNvPr>
              <p:cNvCxnSpPr/>
              <p:nvPr/>
            </p:nvCxnSpPr>
            <p:spPr>
              <a:xfrm flipH="1" flipV="1">
                <a:off x="457200" y="1008742"/>
                <a:ext cx="12708" cy="134983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 xmlns:a16="http://schemas.microsoft.com/office/drawing/2014/main" id="{1091B457-2C02-304F-BBD1-ACBBD872113B}"/>
                  </a:ext>
                </a:extLst>
              </p:cNvPr>
              <p:cNvCxnSpPr/>
              <p:nvPr/>
            </p:nvCxnSpPr>
            <p:spPr>
              <a:xfrm>
                <a:off x="457200" y="2358571"/>
                <a:ext cx="1912263" cy="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09" name="Freeform 108">
              <a:extLst>
                <a:ext uri="{FF2B5EF4-FFF2-40B4-BE49-F238E27FC236}">
                  <a16:creationId xmlns="" xmlns:a16="http://schemas.microsoft.com/office/drawing/2014/main" id="{56E176F0-CD3F-694D-A0AD-4092A1E12E3C}"/>
                </a:ext>
              </a:extLst>
            </p:cNvPr>
            <p:cNvSpPr/>
            <p:nvPr/>
          </p:nvSpPr>
          <p:spPr>
            <a:xfrm>
              <a:off x="1870584" y="1508740"/>
              <a:ext cx="1313089" cy="870891"/>
            </a:xfrm>
            <a:custGeom>
              <a:avLst/>
              <a:gdLst>
                <a:gd name="connsiteX0" fmla="*/ 0 w 1750785"/>
                <a:gd name="connsiteY0" fmla="*/ 1161188 h 1161188"/>
                <a:gd name="connsiteX1" fmla="*/ 208643 w 1750785"/>
                <a:gd name="connsiteY1" fmla="*/ 498974 h 1161188"/>
                <a:gd name="connsiteX2" fmla="*/ 426357 w 1750785"/>
                <a:gd name="connsiteY2" fmla="*/ 54474 h 1161188"/>
                <a:gd name="connsiteX3" fmla="*/ 752928 w 1750785"/>
                <a:gd name="connsiteY3" fmla="*/ 72617 h 1161188"/>
                <a:gd name="connsiteX4" fmla="*/ 1043214 w 1750785"/>
                <a:gd name="connsiteY4" fmla="*/ 644117 h 1161188"/>
                <a:gd name="connsiteX5" fmla="*/ 1424214 w 1750785"/>
                <a:gd name="connsiteY5" fmla="*/ 1016045 h 1161188"/>
                <a:gd name="connsiteX6" fmla="*/ 1750785 w 1750785"/>
                <a:gd name="connsiteY6" fmla="*/ 1143045 h 11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0785" h="1161188">
                  <a:moveTo>
                    <a:pt x="0" y="1161188"/>
                  </a:moveTo>
                  <a:cubicBezTo>
                    <a:pt x="68792" y="922307"/>
                    <a:pt x="137584" y="683426"/>
                    <a:pt x="208643" y="498974"/>
                  </a:cubicBezTo>
                  <a:cubicBezTo>
                    <a:pt x="279703" y="314522"/>
                    <a:pt x="335643" y="125533"/>
                    <a:pt x="426357" y="54474"/>
                  </a:cubicBezTo>
                  <a:cubicBezTo>
                    <a:pt x="517071" y="-16586"/>
                    <a:pt x="650119" y="-25657"/>
                    <a:pt x="752928" y="72617"/>
                  </a:cubicBezTo>
                  <a:cubicBezTo>
                    <a:pt x="855737" y="170891"/>
                    <a:pt x="931333" y="486879"/>
                    <a:pt x="1043214" y="644117"/>
                  </a:cubicBezTo>
                  <a:cubicBezTo>
                    <a:pt x="1155095" y="801355"/>
                    <a:pt x="1306286" y="932890"/>
                    <a:pt x="1424214" y="1016045"/>
                  </a:cubicBezTo>
                  <a:cubicBezTo>
                    <a:pt x="1542143" y="1099200"/>
                    <a:pt x="1750785" y="1143045"/>
                    <a:pt x="1750785" y="1143045"/>
                  </a:cubicBezTo>
                </a:path>
              </a:pathLst>
            </a:custGeom>
            <a:ln>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pic>
          <p:nvPicPr>
            <p:cNvPr id="110" name="Picture 109">
              <a:extLst>
                <a:ext uri="{FF2B5EF4-FFF2-40B4-BE49-F238E27FC236}">
                  <a16:creationId xmlns="" xmlns:a16="http://schemas.microsoft.com/office/drawing/2014/main" id="{1CE6BC15-3F68-CF45-822C-D78B33D3ACEE}"/>
                </a:ext>
              </a:extLst>
            </p:cNvPr>
            <p:cNvPicPr>
              <a:picLocks noChangeAspect="1"/>
            </p:cNvPicPr>
            <p:nvPr/>
          </p:nvPicPr>
          <p:blipFill>
            <a:blip r:embed="rId5"/>
            <a:stretch>
              <a:fillRect/>
            </a:stretch>
          </p:blipFill>
          <p:spPr>
            <a:xfrm>
              <a:off x="2370935" y="2474102"/>
              <a:ext cx="114300" cy="177800"/>
            </a:xfrm>
            <a:prstGeom prst="rect">
              <a:avLst/>
            </a:prstGeom>
          </p:spPr>
        </p:pic>
      </p:grpSp>
      <p:grpSp>
        <p:nvGrpSpPr>
          <p:cNvPr id="115" name="Group 114">
            <a:extLst>
              <a:ext uri="{FF2B5EF4-FFF2-40B4-BE49-F238E27FC236}">
                <a16:creationId xmlns="" xmlns:a16="http://schemas.microsoft.com/office/drawing/2014/main" id="{83880FA7-75E9-CD49-9B71-30146EC7C0C5}"/>
              </a:ext>
            </a:extLst>
          </p:cNvPr>
          <p:cNvGrpSpPr/>
          <p:nvPr/>
        </p:nvGrpSpPr>
        <p:grpSpPr>
          <a:xfrm>
            <a:off x="2294216" y="2625249"/>
            <a:ext cx="518671" cy="346982"/>
            <a:chOff x="1495437" y="1886712"/>
            <a:chExt cx="518671" cy="346982"/>
          </a:xfrm>
        </p:grpSpPr>
        <p:sp>
          <p:nvSpPr>
            <p:cNvPr id="116" name="Rectangle 115">
              <a:extLst>
                <a:ext uri="{FF2B5EF4-FFF2-40B4-BE49-F238E27FC236}">
                  <a16:creationId xmlns="" xmlns:a16="http://schemas.microsoft.com/office/drawing/2014/main" id="{CB239993-76A9-2947-9E84-21C51B06420A}"/>
                </a:ext>
              </a:extLst>
            </p:cNvPr>
            <p:cNvSpPr/>
            <p:nvPr/>
          </p:nvSpPr>
          <p:spPr>
            <a:xfrm>
              <a:off x="1797517"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7" name="Rectangle 116">
              <a:extLst>
                <a:ext uri="{FF2B5EF4-FFF2-40B4-BE49-F238E27FC236}">
                  <a16:creationId xmlns="" xmlns:a16="http://schemas.microsoft.com/office/drawing/2014/main" id="{51E3F200-23D6-DB41-B86C-13FD6D0AB387}"/>
                </a:ext>
              </a:extLst>
            </p:cNvPr>
            <p:cNvSpPr/>
            <p:nvPr/>
          </p:nvSpPr>
          <p:spPr>
            <a:xfrm>
              <a:off x="171723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8" name="Rectangle 117">
              <a:extLst>
                <a:ext uri="{FF2B5EF4-FFF2-40B4-BE49-F238E27FC236}">
                  <a16:creationId xmlns="" xmlns:a16="http://schemas.microsoft.com/office/drawing/2014/main" id="{06D0A1D8-D0E7-BD4A-893E-813570C0EF7F}"/>
                </a:ext>
              </a:extLst>
            </p:cNvPr>
            <p:cNvSpPr/>
            <p:nvPr/>
          </p:nvSpPr>
          <p:spPr>
            <a:xfrm>
              <a:off x="1624029"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9" name="Rectangle 118">
              <a:extLst>
                <a:ext uri="{FF2B5EF4-FFF2-40B4-BE49-F238E27FC236}">
                  <a16:creationId xmlns="" xmlns:a16="http://schemas.microsoft.com/office/drawing/2014/main" id="{8741BF1A-1AB0-6B48-B879-7890B63F0A60}"/>
                </a:ext>
              </a:extLst>
            </p:cNvPr>
            <p:cNvSpPr/>
            <p:nvPr/>
          </p:nvSpPr>
          <p:spPr>
            <a:xfrm>
              <a:off x="1495437"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0" name="Rectangle 119">
              <a:extLst>
                <a:ext uri="{FF2B5EF4-FFF2-40B4-BE49-F238E27FC236}">
                  <a16:creationId xmlns="" xmlns:a16="http://schemas.microsoft.com/office/drawing/2014/main" id="{8A6B5A95-41A8-A048-8443-97115224CD14}"/>
                </a:ext>
              </a:extLst>
            </p:cNvPr>
            <p:cNvSpPr/>
            <p:nvPr/>
          </p:nvSpPr>
          <p:spPr>
            <a:xfrm>
              <a:off x="1954920"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31" name="Picture 30">
            <a:extLst>
              <a:ext uri="{FF2B5EF4-FFF2-40B4-BE49-F238E27FC236}">
                <a16:creationId xmlns="" xmlns:a16="http://schemas.microsoft.com/office/drawing/2014/main" id="{057E4ADB-E2CF-584B-BE40-3071AEA91998}"/>
              </a:ext>
            </a:extLst>
          </p:cNvPr>
          <p:cNvPicPr>
            <a:picLocks noChangeAspect="1"/>
          </p:cNvPicPr>
          <p:nvPr/>
        </p:nvPicPr>
        <p:blipFill>
          <a:blip r:embed="rId6"/>
          <a:stretch>
            <a:fillRect/>
          </a:stretch>
        </p:blipFill>
        <p:spPr>
          <a:xfrm>
            <a:off x="7700881" y="4363038"/>
            <a:ext cx="1181100" cy="406400"/>
          </a:xfrm>
          <a:prstGeom prst="rect">
            <a:avLst/>
          </a:prstGeom>
        </p:spPr>
      </p:pic>
      <p:grpSp>
        <p:nvGrpSpPr>
          <p:cNvPr id="121" name="Group 120">
            <a:extLst>
              <a:ext uri="{FF2B5EF4-FFF2-40B4-BE49-F238E27FC236}">
                <a16:creationId xmlns="" xmlns:a16="http://schemas.microsoft.com/office/drawing/2014/main" id="{17CDCE0D-B5F3-B04B-ABBB-5C03CF8BC992}"/>
              </a:ext>
            </a:extLst>
          </p:cNvPr>
          <p:cNvGrpSpPr/>
          <p:nvPr/>
        </p:nvGrpSpPr>
        <p:grpSpPr>
          <a:xfrm>
            <a:off x="3881040" y="2157089"/>
            <a:ext cx="1265413" cy="832377"/>
            <a:chOff x="3665816" y="2455108"/>
            <a:chExt cx="1265413" cy="832377"/>
          </a:xfrm>
        </p:grpSpPr>
        <p:sp>
          <p:nvSpPr>
            <p:cNvPr id="122" name="Rectangle 121">
              <a:extLst>
                <a:ext uri="{FF2B5EF4-FFF2-40B4-BE49-F238E27FC236}">
                  <a16:creationId xmlns="" xmlns:a16="http://schemas.microsoft.com/office/drawing/2014/main" id="{2A805BC7-60A7-2749-8882-151FA90B2ECF}"/>
                </a:ext>
              </a:extLst>
            </p:cNvPr>
            <p:cNvSpPr/>
            <p:nvPr/>
          </p:nvSpPr>
          <p:spPr>
            <a:xfrm>
              <a:off x="3665816" y="2455108"/>
              <a:ext cx="1265413" cy="832377"/>
            </a:xfrm>
            <a:prstGeom prst="rect">
              <a:avLst/>
            </a:prstGeom>
            <a:solidFill>
              <a:schemeClr val="accent1">
                <a:lumMod val="20000"/>
                <a:lumOff val="80000"/>
              </a:schemeClr>
            </a:solid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3" name="Picture 122">
              <a:extLst>
                <a:ext uri="{FF2B5EF4-FFF2-40B4-BE49-F238E27FC236}">
                  <a16:creationId xmlns="" xmlns:a16="http://schemas.microsoft.com/office/drawing/2014/main" id="{01A7067B-E67C-264B-BF7F-8DC5A376664D}"/>
                </a:ext>
              </a:extLst>
            </p:cNvPr>
            <p:cNvPicPr>
              <a:picLocks noChangeAspect="1"/>
            </p:cNvPicPr>
            <p:nvPr/>
          </p:nvPicPr>
          <p:blipFill>
            <a:blip r:embed="rId4"/>
            <a:stretch>
              <a:fillRect/>
            </a:stretch>
          </p:blipFill>
          <p:spPr>
            <a:xfrm>
              <a:off x="3760729" y="2885094"/>
              <a:ext cx="1079500" cy="266700"/>
            </a:xfrm>
            <a:prstGeom prst="rect">
              <a:avLst/>
            </a:prstGeom>
          </p:spPr>
        </p:pic>
        <p:sp>
          <p:nvSpPr>
            <p:cNvPr id="124" name="TextBox 123">
              <a:extLst>
                <a:ext uri="{FF2B5EF4-FFF2-40B4-BE49-F238E27FC236}">
                  <a16:creationId xmlns="" xmlns:a16="http://schemas.microsoft.com/office/drawing/2014/main" id="{FC8B552C-9F5E-E44D-84F5-295037A75E04}"/>
                </a:ext>
              </a:extLst>
            </p:cNvPr>
            <p:cNvSpPr txBox="1"/>
            <p:nvPr/>
          </p:nvSpPr>
          <p:spPr>
            <a:xfrm>
              <a:off x="3868421" y="2503715"/>
              <a:ext cx="851515" cy="369332"/>
            </a:xfrm>
            <a:prstGeom prst="rect">
              <a:avLst/>
            </a:prstGeom>
            <a:noFill/>
          </p:spPr>
          <p:txBody>
            <a:bodyPr wrap="none" rtlCol="0">
              <a:spAutoFit/>
            </a:bodyPr>
            <a:lstStyle/>
            <a:p>
              <a:r>
                <a:rPr lang="en-US" b="1" dirty="0"/>
                <a:t>Model</a:t>
              </a:r>
            </a:p>
          </p:txBody>
        </p:sp>
      </p:grpSp>
      <p:grpSp>
        <p:nvGrpSpPr>
          <p:cNvPr id="125" name="Group 124">
            <a:extLst>
              <a:ext uri="{FF2B5EF4-FFF2-40B4-BE49-F238E27FC236}">
                <a16:creationId xmlns="" xmlns:a16="http://schemas.microsoft.com/office/drawing/2014/main" id="{47E17F6A-3713-5744-8D3F-407D006201AB}"/>
              </a:ext>
            </a:extLst>
          </p:cNvPr>
          <p:cNvGrpSpPr/>
          <p:nvPr/>
        </p:nvGrpSpPr>
        <p:grpSpPr>
          <a:xfrm>
            <a:off x="2410922" y="2625573"/>
            <a:ext cx="689215" cy="346982"/>
            <a:chOff x="1451893" y="1886712"/>
            <a:chExt cx="689215" cy="346982"/>
          </a:xfrm>
        </p:grpSpPr>
        <p:sp>
          <p:nvSpPr>
            <p:cNvPr id="126" name="Rectangle 125">
              <a:extLst>
                <a:ext uri="{FF2B5EF4-FFF2-40B4-BE49-F238E27FC236}">
                  <a16:creationId xmlns="" xmlns:a16="http://schemas.microsoft.com/office/drawing/2014/main" id="{70FBEAA2-C826-E442-9611-C46B24D9C02E}"/>
                </a:ext>
              </a:extLst>
            </p:cNvPr>
            <p:cNvSpPr/>
            <p:nvPr/>
          </p:nvSpPr>
          <p:spPr>
            <a:xfrm>
              <a:off x="190728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7" name="Rectangle 126">
              <a:extLst>
                <a:ext uri="{FF2B5EF4-FFF2-40B4-BE49-F238E27FC236}">
                  <a16:creationId xmlns="" xmlns:a16="http://schemas.microsoft.com/office/drawing/2014/main" id="{9AEE9EE9-0257-9546-B40E-8A8C703D4902}"/>
                </a:ext>
              </a:extLst>
            </p:cNvPr>
            <p:cNvSpPr/>
            <p:nvPr/>
          </p:nvSpPr>
          <p:spPr>
            <a:xfrm>
              <a:off x="171723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8" name="Rectangle 127">
              <a:extLst>
                <a:ext uri="{FF2B5EF4-FFF2-40B4-BE49-F238E27FC236}">
                  <a16:creationId xmlns="" xmlns:a16="http://schemas.microsoft.com/office/drawing/2014/main" id="{ABF8DA42-43A9-E648-8CAB-D21660625C78}"/>
                </a:ext>
              </a:extLst>
            </p:cNvPr>
            <p:cNvSpPr/>
            <p:nvPr/>
          </p:nvSpPr>
          <p:spPr>
            <a:xfrm>
              <a:off x="1591371"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9" name="Rectangle 128">
              <a:extLst>
                <a:ext uri="{FF2B5EF4-FFF2-40B4-BE49-F238E27FC236}">
                  <a16:creationId xmlns="" xmlns:a16="http://schemas.microsoft.com/office/drawing/2014/main" id="{F369CB31-28E3-224E-BBDE-66795CA1A87A}"/>
                </a:ext>
              </a:extLst>
            </p:cNvPr>
            <p:cNvSpPr/>
            <p:nvPr/>
          </p:nvSpPr>
          <p:spPr>
            <a:xfrm>
              <a:off x="145189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0" name="Rectangle 129">
              <a:extLst>
                <a:ext uri="{FF2B5EF4-FFF2-40B4-BE49-F238E27FC236}">
                  <a16:creationId xmlns="" xmlns:a16="http://schemas.microsoft.com/office/drawing/2014/main" id="{56308A3F-D38B-E84D-9BED-E8820E37C728}"/>
                </a:ext>
              </a:extLst>
            </p:cNvPr>
            <p:cNvSpPr/>
            <p:nvPr/>
          </p:nvSpPr>
          <p:spPr>
            <a:xfrm>
              <a:off x="2081920"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34" name="TextBox 33">
            <a:extLst>
              <a:ext uri="{FF2B5EF4-FFF2-40B4-BE49-F238E27FC236}">
                <a16:creationId xmlns="" xmlns:a16="http://schemas.microsoft.com/office/drawing/2014/main" id="{C1EE8397-A07D-F948-8777-1B11BB692B23}"/>
              </a:ext>
            </a:extLst>
          </p:cNvPr>
          <p:cNvSpPr txBox="1"/>
          <p:nvPr/>
        </p:nvSpPr>
        <p:spPr>
          <a:xfrm>
            <a:off x="289665" y="1382457"/>
            <a:ext cx="6885218" cy="369332"/>
          </a:xfrm>
          <a:prstGeom prst="rect">
            <a:avLst/>
          </a:prstGeom>
          <a:noFill/>
        </p:spPr>
        <p:txBody>
          <a:bodyPr wrap="none" rtlCol="0">
            <a:spAutoFit/>
          </a:bodyPr>
          <a:lstStyle/>
          <a:p>
            <a:pPr marL="285750" indent="-285750">
              <a:buFont typeface="Arial" panose="020B0604020202020204" pitchFamily="34" charset="0"/>
              <a:buChar char="•"/>
            </a:pPr>
            <a:r>
              <a:rPr lang="en-US" b="1" dirty="0"/>
              <a:t>MCS </a:t>
            </a:r>
            <a:r>
              <a:rPr lang="en-US" dirty="0"/>
              <a:t>– thousands or millions of random, equally-likely samples</a:t>
            </a:r>
            <a:endParaRPr lang="en-US" b="1" dirty="0"/>
          </a:p>
        </p:txBody>
      </p:sp>
      <p:sp>
        <p:nvSpPr>
          <p:cNvPr id="131" name="TextBox 130">
            <a:extLst>
              <a:ext uri="{FF2B5EF4-FFF2-40B4-BE49-F238E27FC236}">
                <a16:creationId xmlns="" xmlns:a16="http://schemas.microsoft.com/office/drawing/2014/main" id="{01FEEE85-999E-2249-A8AA-5A9C74E90436}"/>
              </a:ext>
            </a:extLst>
          </p:cNvPr>
          <p:cNvSpPr txBox="1"/>
          <p:nvPr/>
        </p:nvSpPr>
        <p:spPr>
          <a:xfrm>
            <a:off x="289116" y="3373537"/>
            <a:ext cx="7295587" cy="369332"/>
          </a:xfrm>
          <a:prstGeom prst="rect">
            <a:avLst/>
          </a:prstGeom>
          <a:noFill/>
        </p:spPr>
        <p:txBody>
          <a:bodyPr wrap="none" rtlCol="0">
            <a:spAutoFit/>
          </a:bodyPr>
          <a:lstStyle/>
          <a:p>
            <a:pPr marL="285750" indent="-285750">
              <a:buFont typeface="Arial" panose="020B0604020202020204" pitchFamily="34" charset="0"/>
              <a:buChar char="•"/>
            </a:pPr>
            <a:r>
              <a:rPr lang="en-US" b="1" dirty="0"/>
              <a:t>SROMs</a:t>
            </a:r>
            <a:r>
              <a:rPr lang="en-US" dirty="0"/>
              <a:t> – a small number of manually selected/weighted samples</a:t>
            </a:r>
            <a:endParaRPr lang="en-US" b="1" dirty="0"/>
          </a:p>
        </p:txBody>
      </p:sp>
      <p:grpSp>
        <p:nvGrpSpPr>
          <p:cNvPr id="132" name="Group 131">
            <a:extLst>
              <a:ext uri="{FF2B5EF4-FFF2-40B4-BE49-F238E27FC236}">
                <a16:creationId xmlns="" xmlns:a16="http://schemas.microsoft.com/office/drawing/2014/main" id="{FBFD8031-EBC1-C340-8EC2-98A932E14F0D}"/>
              </a:ext>
            </a:extLst>
          </p:cNvPr>
          <p:cNvGrpSpPr/>
          <p:nvPr/>
        </p:nvGrpSpPr>
        <p:grpSpPr>
          <a:xfrm>
            <a:off x="2305689" y="2625249"/>
            <a:ext cx="404371" cy="346982"/>
            <a:chOff x="1451893" y="1886712"/>
            <a:chExt cx="404371" cy="346982"/>
          </a:xfrm>
        </p:grpSpPr>
        <p:sp>
          <p:nvSpPr>
            <p:cNvPr id="133" name="Rectangle 132">
              <a:extLst>
                <a:ext uri="{FF2B5EF4-FFF2-40B4-BE49-F238E27FC236}">
                  <a16:creationId xmlns="" xmlns:a16="http://schemas.microsoft.com/office/drawing/2014/main" id="{B2DD430B-289E-5F4A-AD3F-ABDE17798E91}"/>
                </a:ext>
              </a:extLst>
            </p:cNvPr>
            <p:cNvSpPr/>
            <p:nvPr/>
          </p:nvSpPr>
          <p:spPr>
            <a:xfrm>
              <a:off x="1765767"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4" name="Rectangle 133">
              <a:extLst>
                <a:ext uri="{FF2B5EF4-FFF2-40B4-BE49-F238E27FC236}">
                  <a16:creationId xmlns="" xmlns:a16="http://schemas.microsoft.com/office/drawing/2014/main" id="{738EC31F-7AF3-FA42-A114-3382FCE10487}"/>
                </a:ext>
              </a:extLst>
            </p:cNvPr>
            <p:cNvSpPr/>
            <p:nvPr/>
          </p:nvSpPr>
          <p:spPr>
            <a:xfrm>
              <a:off x="1695461"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5" name="Rectangle 134">
              <a:extLst>
                <a:ext uri="{FF2B5EF4-FFF2-40B4-BE49-F238E27FC236}">
                  <a16:creationId xmlns="" xmlns:a16="http://schemas.microsoft.com/office/drawing/2014/main" id="{CCFD60ED-EFE2-6344-B067-79919B4B287D}"/>
                </a:ext>
              </a:extLst>
            </p:cNvPr>
            <p:cNvSpPr/>
            <p:nvPr/>
          </p:nvSpPr>
          <p:spPr>
            <a:xfrm>
              <a:off x="1591371"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6" name="Rectangle 135">
              <a:extLst>
                <a:ext uri="{FF2B5EF4-FFF2-40B4-BE49-F238E27FC236}">
                  <a16:creationId xmlns="" xmlns:a16="http://schemas.microsoft.com/office/drawing/2014/main" id="{BAC80D7E-9F42-4047-A381-CACBFDDE2170}"/>
                </a:ext>
              </a:extLst>
            </p:cNvPr>
            <p:cNvSpPr/>
            <p:nvPr/>
          </p:nvSpPr>
          <p:spPr>
            <a:xfrm>
              <a:off x="145189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7" name="Rectangle 136">
              <a:extLst>
                <a:ext uri="{FF2B5EF4-FFF2-40B4-BE49-F238E27FC236}">
                  <a16:creationId xmlns="" xmlns:a16="http://schemas.microsoft.com/office/drawing/2014/main" id="{67A77F85-4BBB-EC4B-A5F1-474A6448E8F8}"/>
                </a:ext>
              </a:extLst>
            </p:cNvPr>
            <p:cNvSpPr/>
            <p:nvPr/>
          </p:nvSpPr>
          <p:spPr>
            <a:xfrm>
              <a:off x="1797076"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138" name="Group 137">
            <a:extLst>
              <a:ext uri="{FF2B5EF4-FFF2-40B4-BE49-F238E27FC236}">
                <a16:creationId xmlns="" xmlns:a16="http://schemas.microsoft.com/office/drawing/2014/main" id="{B4645914-07BC-8643-AE0D-25E41216A89B}"/>
              </a:ext>
            </a:extLst>
          </p:cNvPr>
          <p:cNvGrpSpPr/>
          <p:nvPr/>
        </p:nvGrpSpPr>
        <p:grpSpPr>
          <a:xfrm>
            <a:off x="2097704" y="2622906"/>
            <a:ext cx="518671" cy="346982"/>
            <a:chOff x="1451893" y="1886712"/>
            <a:chExt cx="518671" cy="346982"/>
          </a:xfrm>
        </p:grpSpPr>
        <p:sp>
          <p:nvSpPr>
            <p:cNvPr id="139" name="Rectangle 138">
              <a:extLst>
                <a:ext uri="{FF2B5EF4-FFF2-40B4-BE49-F238E27FC236}">
                  <a16:creationId xmlns="" xmlns:a16="http://schemas.microsoft.com/office/drawing/2014/main" id="{6AE2D8D2-1998-3749-840F-57E3267DFD63}"/>
                </a:ext>
              </a:extLst>
            </p:cNvPr>
            <p:cNvSpPr/>
            <p:nvPr/>
          </p:nvSpPr>
          <p:spPr>
            <a:xfrm>
              <a:off x="1797517"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0" name="Rectangle 139">
              <a:extLst>
                <a:ext uri="{FF2B5EF4-FFF2-40B4-BE49-F238E27FC236}">
                  <a16:creationId xmlns="" xmlns:a16="http://schemas.microsoft.com/office/drawing/2014/main" id="{007FB051-3D4D-8745-B9CE-A5689013CD92}"/>
                </a:ext>
              </a:extLst>
            </p:cNvPr>
            <p:cNvSpPr/>
            <p:nvPr/>
          </p:nvSpPr>
          <p:spPr>
            <a:xfrm>
              <a:off x="1695461"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1" name="Rectangle 140">
              <a:extLst>
                <a:ext uri="{FF2B5EF4-FFF2-40B4-BE49-F238E27FC236}">
                  <a16:creationId xmlns="" xmlns:a16="http://schemas.microsoft.com/office/drawing/2014/main" id="{52061667-7A7C-FA42-81A6-5302302B3C33}"/>
                </a:ext>
              </a:extLst>
            </p:cNvPr>
            <p:cNvSpPr/>
            <p:nvPr/>
          </p:nvSpPr>
          <p:spPr>
            <a:xfrm>
              <a:off x="1546921"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2" name="Rectangle 141">
              <a:extLst>
                <a:ext uri="{FF2B5EF4-FFF2-40B4-BE49-F238E27FC236}">
                  <a16:creationId xmlns="" xmlns:a16="http://schemas.microsoft.com/office/drawing/2014/main" id="{1C0A3476-D937-AE44-99FE-44448C82F26A}"/>
                </a:ext>
              </a:extLst>
            </p:cNvPr>
            <p:cNvSpPr/>
            <p:nvPr/>
          </p:nvSpPr>
          <p:spPr>
            <a:xfrm>
              <a:off x="145189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3" name="Rectangle 142">
              <a:extLst>
                <a:ext uri="{FF2B5EF4-FFF2-40B4-BE49-F238E27FC236}">
                  <a16:creationId xmlns="" xmlns:a16="http://schemas.microsoft.com/office/drawing/2014/main" id="{BD030B00-C2E6-2D40-BE9E-A1FA8D71EC0B}"/>
                </a:ext>
              </a:extLst>
            </p:cNvPr>
            <p:cNvSpPr/>
            <p:nvPr/>
          </p:nvSpPr>
          <p:spPr>
            <a:xfrm>
              <a:off x="1911376"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144" name="Group 143">
            <a:extLst>
              <a:ext uri="{FF2B5EF4-FFF2-40B4-BE49-F238E27FC236}">
                <a16:creationId xmlns="" xmlns:a16="http://schemas.microsoft.com/office/drawing/2014/main" id="{A88A8FFC-3533-5849-B2B5-ABF4518704C0}"/>
              </a:ext>
            </a:extLst>
          </p:cNvPr>
          <p:cNvGrpSpPr/>
          <p:nvPr/>
        </p:nvGrpSpPr>
        <p:grpSpPr>
          <a:xfrm>
            <a:off x="2320401" y="2625643"/>
            <a:ext cx="682865" cy="346982"/>
            <a:chOff x="1451893" y="1886712"/>
            <a:chExt cx="682865" cy="346982"/>
          </a:xfrm>
        </p:grpSpPr>
        <p:sp>
          <p:nvSpPr>
            <p:cNvPr id="145" name="Rectangle 144">
              <a:extLst>
                <a:ext uri="{FF2B5EF4-FFF2-40B4-BE49-F238E27FC236}">
                  <a16:creationId xmlns="" xmlns:a16="http://schemas.microsoft.com/office/drawing/2014/main" id="{B1475277-4F8E-724F-82F3-4071AE544E4D}"/>
                </a:ext>
              </a:extLst>
            </p:cNvPr>
            <p:cNvSpPr/>
            <p:nvPr/>
          </p:nvSpPr>
          <p:spPr>
            <a:xfrm>
              <a:off x="190728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6" name="Rectangle 145">
              <a:extLst>
                <a:ext uri="{FF2B5EF4-FFF2-40B4-BE49-F238E27FC236}">
                  <a16:creationId xmlns="" xmlns:a16="http://schemas.microsoft.com/office/drawing/2014/main" id="{C2D0D832-22ED-AB46-9701-87CD6810A7E6}"/>
                </a:ext>
              </a:extLst>
            </p:cNvPr>
            <p:cNvSpPr/>
            <p:nvPr/>
          </p:nvSpPr>
          <p:spPr>
            <a:xfrm>
              <a:off x="171723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7" name="Rectangle 146">
              <a:extLst>
                <a:ext uri="{FF2B5EF4-FFF2-40B4-BE49-F238E27FC236}">
                  <a16:creationId xmlns="" xmlns:a16="http://schemas.microsoft.com/office/drawing/2014/main" id="{7E24994B-C70B-ED48-A1AB-E01C69BEFEC4}"/>
                </a:ext>
              </a:extLst>
            </p:cNvPr>
            <p:cNvSpPr/>
            <p:nvPr/>
          </p:nvSpPr>
          <p:spPr>
            <a:xfrm>
              <a:off x="1591371"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8" name="Rectangle 147">
              <a:extLst>
                <a:ext uri="{FF2B5EF4-FFF2-40B4-BE49-F238E27FC236}">
                  <a16:creationId xmlns="" xmlns:a16="http://schemas.microsoft.com/office/drawing/2014/main" id="{E8634EA4-BB19-4841-A2C9-340B044D0D59}"/>
                </a:ext>
              </a:extLst>
            </p:cNvPr>
            <p:cNvSpPr/>
            <p:nvPr/>
          </p:nvSpPr>
          <p:spPr>
            <a:xfrm>
              <a:off x="145189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9" name="Rectangle 148">
              <a:extLst>
                <a:ext uri="{FF2B5EF4-FFF2-40B4-BE49-F238E27FC236}">
                  <a16:creationId xmlns="" xmlns:a16="http://schemas.microsoft.com/office/drawing/2014/main" id="{9B9F0F2E-9A86-9847-B393-F17E0D2CE2F5}"/>
                </a:ext>
              </a:extLst>
            </p:cNvPr>
            <p:cNvSpPr/>
            <p:nvPr/>
          </p:nvSpPr>
          <p:spPr>
            <a:xfrm>
              <a:off x="2075570"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151" name="Freeform 150">
            <a:extLst>
              <a:ext uri="{FF2B5EF4-FFF2-40B4-BE49-F238E27FC236}">
                <a16:creationId xmlns="" xmlns:a16="http://schemas.microsoft.com/office/drawing/2014/main" id="{0ED82D2D-F7FD-824D-9917-30913487BE11}"/>
              </a:ext>
            </a:extLst>
          </p:cNvPr>
          <p:cNvSpPr/>
          <p:nvPr/>
        </p:nvSpPr>
        <p:spPr>
          <a:xfrm>
            <a:off x="2931604" y="2893567"/>
            <a:ext cx="889553" cy="206828"/>
          </a:xfrm>
          <a:custGeom>
            <a:avLst/>
            <a:gdLst>
              <a:gd name="connsiteX0" fmla="*/ 0 w 947057"/>
              <a:gd name="connsiteY0" fmla="*/ 0 h 217714"/>
              <a:gd name="connsiteX1" fmla="*/ 402771 w 947057"/>
              <a:gd name="connsiteY1" fmla="*/ 217714 h 217714"/>
              <a:gd name="connsiteX2" fmla="*/ 947057 w 947057"/>
              <a:gd name="connsiteY2" fmla="*/ 0 h 217714"/>
            </a:gdLst>
            <a:ahLst/>
            <a:cxnLst>
              <a:cxn ang="0">
                <a:pos x="connsiteX0" y="connsiteY0"/>
              </a:cxn>
              <a:cxn ang="0">
                <a:pos x="connsiteX1" y="connsiteY1"/>
              </a:cxn>
              <a:cxn ang="0">
                <a:pos x="connsiteX2" y="connsiteY2"/>
              </a:cxn>
            </a:cxnLst>
            <a:rect l="l" t="t" r="r" b="b"/>
            <a:pathLst>
              <a:path w="947057" h="217714">
                <a:moveTo>
                  <a:pt x="0" y="0"/>
                </a:moveTo>
                <a:cubicBezTo>
                  <a:pt x="122464" y="108857"/>
                  <a:pt x="244928" y="217714"/>
                  <a:pt x="402771" y="217714"/>
                </a:cubicBezTo>
                <a:cubicBezTo>
                  <a:pt x="560614" y="217714"/>
                  <a:pt x="753835" y="108857"/>
                  <a:pt x="947057" y="0"/>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Freeform 151">
            <a:extLst>
              <a:ext uri="{FF2B5EF4-FFF2-40B4-BE49-F238E27FC236}">
                <a16:creationId xmlns="" xmlns:a16="http://schemas.microsoft.com/office/drawing/2014/main" id="{F38BB3D8-1F79-FF4B-B088-FFC05BAC8DB5}"/>
              </a:ext>
            </a:extLst>
          </p:cNvPr>
          <p:cNvSpPr/>
          <p:nvPr/>
        </p:nvSpPr>
        <p:spPr>
          <a:xfrm>
            <a:off x="2703003" y="2719395"/>
            <a:ext cx="1118154" cy="175030"/>
          </a:xfrm>
          <a:custGeom>
            <a:avLst/>
            <a:gdLst>
              <a:gd name="connsiteX0" fmla="*/ 0 w 1143000"/>
              <a:gd name="connsiteY0" fmla="*/ 0 h 175030"/>
              <a:gd name="connsiteX1" fmla="*/ 555171 w 1143000"/>
              <a:gd name="connsiteY1" fmla="*/ 174172 h 175030"/>
              <a:gd name="connsiteX2" fmla="*/ 1143000 w 1143000"/>
              <a:gd name="connsiteY2" fmla="*/ 54429 h 175030"/>
            </a:gdLst>
            <a:ahLst/>
            <a:cxnLst>
              <a:cxn ang="0">
                <a:pos x="connsiteX0" y="connsiteY0"/>
              </a:cxn>
              <a:cxn ang="0">
                <a:pos x="connsiteX1" y="connsiteY1"/>
              </a:cxn>
              <a:cxn ang="0">
                <a:pos x="connsiteX2" y="connsiteY2"/>
              </a:cxn>
            </a:cxnLst>
            <a:rect l="l" t="t" r="r" b="b"/>
            <a:pathLst>
              <a:path w="1143000" h="175030">
                <a:moveTo>
                  <a:pt x="0" y="0"/>
                </a:moveTo>
                <a:cubicBezTo>
                  <a:pt x="182335" y="82550"/>
                  <a:pt x="364671" y="165101"/>
                  <a:pt x="555171" y="174172"/>
                </a:cubicBezTo>
                <a:cubicBezTo>
                  <a:pt x="745671" y="183243"/>
                  <a:pt x="944335" y="118836"/>
                  <a:pt x="1143000" y="54429"/>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Freeform 152">
            <a:extLst>
              <a:ext uri="{FF2B5EF4-FFF2-40B4-BE49-F238E27FC236}">
                <a16:creationId xmlns="" xmlns:a16="http://schemas.microsoft.com/office/drawing/2014/main" id="{E38E6FCD-3DCF-A548-A038-2A2661D917C9}"/>
              </a:ext>
            </a:extLst>
          </p:cNvPr>
          <p:cNvSpPr/>
          <p:nvPr/>
        </p:nvSpPr>
        <p:spPr>
          <a:xfrm>
            <a:off x="2496173" y="2621179"/>
            <a:ext cx="1328057" cy="45719"/>
          </a:xfrm>
          <a:custGeom>
            <a:avLst/>
            <a:gdLst>
              <a:gd name="connsiteX0" fmla="*/ 0 w 1306286"/>
              <a:gd name="connsiteY0" fmla="*/ 0 h 67245"/>
              <a:gd name="connsiteX1" fmla="*/ 609600 w 1306286"/>
              <a:gd name="connsiteY1" fmla="*/ 65315 h 67245"/>
              <a:gd name="connsiteX2" fmla="*/ 1306286 w 1306286"/>
              <a:gd name="connsiteY2" fmla="*/ 43543 h 67245"/>
            </a:gdLst>
            <a:ahLst/>
            <a:cxnLst>
              <a:cxn ang="0">
                <a:pos x="connsiteX0" y="connsiteY0"/>
              </a:cxn>
              <a:cxn ang="0">
                <a:pos x="connsiteX1" y="connsiteY1"/>
              </a:cxn>
              <a:cxn ang="0">
                <a:pos x="connsiteX2" y="connsiteY2"/>
              </a:cxn>
            </a:cxnLst>
            <a:rect l="l" t="t" r="r" b="b"/>
            <a:pathLst>
              <a:path w="1306286" h="67245">
                <a:moveTo>
                  <a:pt x="0" y="0"/>
                </a:moveTo>
                <a:cubicBezTo>
                  <a:pt x="195943" y="29029"/>
                  <a:pt x="391886" y="58058"/>
                  <a:pt x="609600" y="65315"/>
                </a:cubicBezTo>
                <a:cubicBezTo>
                  <a:pt x="827314" y="72572"/>
                  <a:pt x="1066800" y="58057"/>
                  <a:pt x="1306286" y="43543"/>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Freeform 153">
            <a:extLst>
              <a:ext uri="{FF2B5EF4-FFF2-40B4-BE49-F238E27FC236}">
                <a16:creationId xmlns="" xmlns:a16="http://schemas.microsoft.com/office/drawing/2014/main" id="{BAEB25F0-5EA0-6B41-9A82-C1F8FBB71CE3}"/>
              </a:ext>
            </a:extLst>
          </p:cNvPr>
          <p:cNvSpPr/>
          <p:nvPr/>
        </p:nvSpPr>
        <p:spPr>
          <a:xfrm>
            <a:off x="2322003" y="2425481"/>
            <a:ext cx="1502228" cy="195943"/>
          </a:xfrm>
          <a:custGeom>
            <a:avLst/>
            <a:gdLst>
              <a:gd name="connsiteX0" fmla="*/ 0 w 1469571"/>
              <a:gd name="connsiteY0" fmla="*/ 209807 h 209807"/>
              <a:gd name="connsiteX1" fmla="*/ 304800 w 1469571"/>
              <a:gd name="connsiteY1" fmla="*/ 46521 h 209807"/>
              <a:gd name="connsiteX2" fmla="*/ 707571 w 1469571"/>
              <a:gd name="connsiteY2" fmla="*/ 2978 h 209807"/>
              <a:gd name="connsiteX3" fmla="*/ 1469571 w 1469571"/>
              <a:gd name="connsiteY3" fmla="*/ 111835 h 209807"/>
            </a:gdLst>
            <a:ahLst/>
            <a:cxnLst>
              <a:cxn ang="0">
                <a:pos x="connsiteX0" y="connsiteY0"/>
              </a:cxn>
              <a:cxn ang="0">
                <a:pos x="connsiteX1" y="connsiteY1"/>
              </a:cxn>
              <a:cxn ang="0">
                <a:pos x="connsiteX2" y="connsiteY2"/>
              </a:cxn>
              <a:cxn ang="0">
                <a:pos x="connsiteX3" y="connsiteY3"/>
              </a:cxn>
            </a:cxnLst>
            <a:rect l="l" t="t" r="r" b="b"/>
            <a:pathLst>
              <a:path w="1469571" h="209807">
                <a:moveTo>
                  <a:pt x="0" y="209807"/>
                </a:moveTo>
                <a:cubicBezTo>
                  <a:pt x="93436" y="145399"/>
                  <a:pt x="186872" y="80992"/>
                  <a:pt x="304800" y="46521"/>
                </a:cubicBezTo>
                <a:cubicBezTo>
                  <a:pt x="422728" y="12050"/>
                  <a:pt x="513443" y="-7908"/>
                  <a:pt x="707571" y="2978"/>
                </a:cubicBezTo>
                <a:cubicBezTo>
                  <a:pt x="901699" y="13864"/>
                  <a:pt x="1185635" y="62849"/>
                  <a:pt x="1469571" y="111835"/>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Freeform 154">
            <a:extLst>
              <a:ext uri="{FF2B5EF4-FFF2-40B4-BE49-F238E27FC236}">
                <a16:creationId xmlns="" xmlns:a16="http://schemas.microsoft.com/office/drawing/2014/main" id="{627CBB69-115E-6A41-ACC3-4039CCC0E37E}"/>
              </a:ext>
            </a:extLst>
          </p:cNvPr>
          <p:cNvSpPr/>
          <p:nvPr/>
        </p:nvSpPr>
        <p:spPr>
          <a:xfrm>
            <a:off x="2180489" y="2183296"/>
            <a:ext cx="1643742" cy="612299"/>
          </a:xfrm>
          <a:custGeom>
            <a:avLst/>
            <a:gdLst>
              <a:gd name="connsiteX0" fmla="*/ 0 w 1621971"/>
              <a:gd name="connsiteY0" fmla="*/ 564660 h 564660"/>
              <a:gd name="connsiteX1" fmla="*/ 195942 w 1621971"/>
              <a:gd name="connsiteY1" fmla="*/ 172775 h 564660"/>
              <a:gd name="connsiteX2" fmla="*/ 707571 w 1621971"/>
              <a:gd name="connsiteY2" fmla="*/ 9489 h 564660"/>
              <a:gd name="connsiteX3" fmla="*/ 1251857 w 1621971"/>
              <a:gd name="connsiteY3" fmla="*/ 31260 h 564660"/>
              <a:gd name="connsiteX4" fmla="*/ 1621971 w 1621971"/>
              <a:gd name="connsiteY4" fmla="*/ 129232 h 564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971" h="564660">
                <a:moveTo>
                  <a:pt x="0" y="564660"/>
                </a:moveTo>
                <a:cubicBezTo>
                  <a:pt x="39007" y="414981"/>
                  <a:pt x="78014" y="265303"/>
                  <a:pt x="195942" y="172775"/>
                </a:cubicBezTo>
                <a:cubicBezTo>
                  <a:pt x="313870" y="80247"/>
                  <a:pt x="531585" y="33075"/>
                  <a:pt x="707571" y="9489"/>
                </a:cubicBezTo>
                <a:cubicBezTo>
                  <a:pt x="883557" y="-14097"/>
                  <a:pt x="1099457" y="11303"/>
                  <a:pt x="1251857" y="31260"/>
                </a:cubicBezTo>
                <a:cubicBezTo>
                  <a:pt x="1404257" y="51217"/>
                  <a:pt x="1513114" y="90224"/>
                  <a:pt x="1621971" y="129232"/>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 xmlns:a16="http://schemas.microsoft.com/office/drawing/2014/main" id="{B951331A-7D24-9845-96C5-678102669EFA}"/>
              </a:ext>
            </a:extLst>
          </p:cNvPr>
          <p:cNvSpPr/>
          <p:nvPr/>
        </p:nvSpPr>
        <p:spPr>
          <a:xfrm>
            <a:off x="2665457" y="2536844"/>
            <a:ext cx="1155700" cy="236431"/>
          </a:xfrm>
          <a:custGeom>
            <a:avLst/>
            <a:gdLst>
              <a:gd name="connsiteX0" fmla="*/ 0 w 1117600"/>
              <a:gd name="connsiteY0" fmla="*/ 236431 h 236431"/>
              <a:gd name="connsiteX1" fmla="*/ 215900 w 1117600"/>
              <a:gd name="connsiteY1" fmla="*/ 33231 h 236431"/>
              <a:gd name="connsiteX2" fmla="*/ 692150 w 1117600"/>
              <a:gd name="connsiteY2" fmla="*/ 1481 h 236431"/>
              <a:gd name="connsiteX3" fmla="*/ 1117600 w 1117600"/>
              <a:gd name="connsiteY3" fmla="*/ 45931 h 236431"/>
            </a:gdLst>
            <a:ahLst/>
            <a:cxnLst>
              <a:cxn ang="0">
                <a:pos x="connsiteX0" y="connsiteY0"/>
              </a:cxn>
              <a:cxn ang="0">
                <a:pos x="connsiteX1" y="connsiteY1"/>
              </a:cxn>
              <a:cxn ang="0">
                <a:pos x="connsiteX2" y="connsiteY2"/>
              </a:cxn>
              <a:cxn ang="0">
                <a:pos x="connsiteX3" y="connsiteY3"/>
              </a:cxn>
            </a:cxnLst>
            <a:rect l="l" t="t" r="r" b="b"/>
            <a:pathLst>
              <a:path w="1117600" h="236431">
                <a:moveTo>
                  <a:pt x="0" y="236431"/>
                </a:moveTo>
                <a:cubicBezTo>
                  <a:pt x="50271" y="154410"/>
                  <a:pt x="100542" y="72389"/>
                  <a:pt x="215900" y="33231"/>
                </a:cubicBezTo>
                <a:cubicBezTo>
                  <a:pt x="331258" y="-5927"/>
                  <a:pt x="541867" y="-636"/>
                  <a:pt x="692150" y="1481"/>
                </a:cubicBezTo>
                <a:cubicBezTo>
                  <a:pt x="842433" y="3598"/>
                  <a:pt x="980016" y="24764"/>
                  <a:pt x="1117600" y="45931"/>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Freeform 155">
            <a:extLst>
              <a:ext uri="{FF2B5EF4-FFF2-40B4-BE49-F238E27FC236}">
                <a16:creationId xmlns="" xmlns:a16="http://schemas.microsoft.com/office/drawing/2014/main" id="{6CD0399A-B528-944A-A2EE-3C8FC5B07621}"/>
              </a:ext>
            </a:extLst>
          </p:cNvPr>
          <p:cNvSpPr/>
          <p:nvPr/>
        </p:nvSpPr>
        <p:spPr>
          <a:xfrm>
            <a:off x="2326176" y="2372635"/>
            <a:ext cx="1494981" cy="272956"/>
          </a:xfrm>
          <a:custGeom>
            <a:avLst/>
            <a:gdLst>
              <a:gd name="connsiteX0" fmla="*/ 0 w 1117600"/>
              <a:gd name="connsiteY0" fmla="*/ 236431 h 236431"/>
              <a:gd name="connsiteX1" fmla="*/ 215900 w 1117600"/>
              <a:gd name="connsiteY1" fmla="*/ 33231 h 236431"/>
              <a:gd name="connsiteX2" fmla="*/ 692150 w 1117600"/>
              <a:gd name="connsiteY2" fmla="*/ 1481 h 236431"/>
              <a:gd name="connsiteX3" fmla="*/ 1117600 w 1117600"/>
              <a:gd name="connsiteY3" fmla="*/ 45931 h 236431"/>
            </a:gdLst>
            <a:ahLst/>
            <a:cxnLst>
              <a:cxn ang="0">
                <a:pos x="connsiteX0" y="connsiteY0"/>
              </a:cxn>
              <a:cxn ang="0">
                <a:pos x="connsiteX1" y="connsiteY1"/>
              </a:cxn>
              <a:cxn ang="0">
                <a:pos x="connsiteX2" y="connsiteY2"/>
              </a:cxn>
              <a:cxn ang="0">
                <a:pos x="connsiteX3" y="connsiteY3"/>
              </a:cxn>
            </a:cxnLst>
            <a:rect l="l" t="t" r="r" b="b"/>
            <a:pathLst>
              <a:path w="1117600" h="236431">
                <a:moveTo>
                  <a:pt x="0" y="236431"/>
                </a:moveTo>
                <a:cubicBezTo>
                  <a:pt x="50271" y="154410"/>
                  <a:pt x="100542" y="72389"/>
                  <a:pt x="215900" y="33231"/>
                </a:cubicBezTo>
                <a:cubicBezTo>
                  <a:pt x="331258" y="-5927"/>
                  <a:pt x="541867" y="-636"/>
                  <a:pt x="692150" y="1481"/>
                </a:cubicBezTo>
                <a:cubicBezTo>
                  <a:pt x="842433" y="3598"/>
                  <a:pt x="980016" y="24764"/>
                  <a:pt x="1117600" y="45931"/>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Freeform 156">
            <a:extLst>
              <a:ext uri="{FF2B5EF4-FFF2-40B4-BE49-F238E27FC236}">
                <a16:creationId xmlns="" xmlns:a16="http://schemas.microsoft.com/office/drawing/2014/main" id="{419025C3-E667-AA45-A8E2-0A2BF5EC60FC}"/>
              </a:ext>
            </a:extLst>
          </p:cNvPr>
          <p:cNvSpPr/>
          <p:nvPr/>
        </p:nvSpPr>
        <p:spPr>
          <a:xfrm flipV="1">
            <a:off x="2130154" y="2662453"/>
            <a:ext cx="1684999" cy="74706"/>
          </a:xfrm>
          <a:custGeom>
            <a:avLst/>
            <a:gdLst>
              <a:gd name="connsiteX0" fmla="*/ 0 w 947057"/>
              <a:gd name="connsiteY0" fmla="*/ 0 h 217714"/>
              <a:gd name="connsiteX1" fmla="*/ 402771 w 947057"/>
              <a:gd name="connsiteY1" fmla="*/ 217714 h 217714"/>
              <a:gd name="connsiteX2" fmla="*/ 947057 w 947057"/>
              <a:gd name="connsiteY2" fmla="*/ 0 h 217714"/>
            </a:gdLst>
            <a:ahLst/>
            <a:cxnLst>
              <a:cxn ang="0">
                <a:pos x="connsiteX0" y="connsiteY0"/>
              </a:cxn>
              <a:cxn ang="0">
                <a:pos x="connsiteX1" y="connsiteY1"/>
              </a:cxn>
              <a:cxn ang="0">
                <a:pos x="connsiteX2" y="connsiteY2"/>
              </a:cxn>
            </a:cxnLst>
            <a:rect l="l" t="t" r="r" b="b"/>
            <a:pathLst>
              <a:path w="947057" h="217714">
                <a:moveTo>
                  <a:pt x="0" y="0"/>
                </a:moveTo>
                <a:cubicBezTo>
                  <a:pt x="122464" y="108857"/>
                  <a:pt x="244928" y="217714"/>
                  <a:pt x="402771" y="217714"/>
                </a:cubicBezTo>
                <a:cubicBezTo>
                  <a:pt x="560614" y="217714"/>
                  <a:pt x="753835" y="108857"/>
                  <a:pt x="947057" y="0"/>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 xmlns:a16="http://schemas.microsoft.com/office/drawing/2014/main" id="{E47458CD-83D9-FB46-AF1F-663BA09A7229}"/>
              </a:ext>
            </a:extLst>
          </p:cNvPr>
          <p:cNvGrpSpPr/>
          <p:nvPr/>
        </p:nvGrpSpPr>
        <p:grpSpPr>
          <a:xfrm>
            <a:off x="2139508" y="2269788"/>
            <a:ext cx="1694076" cy="696008"/>
            <a:chOff x="3734133" y="2412093"/>
            <a:chExt cx="1694076" cy="696008"/>
          </a:xfrm>
        </p:grpSpPr>
        <p:sp>
          <p:nvSpPr>
            <p:cNvPr id="158" name="Freeform 157">
              <a:extLst>
                <a:ext uri="{FF2B5EF4-FFF2-40B4-BE49-F238E27FC236}">
                  <a16:creationId xmlns="" xmlns:a16="http://schemas.microsoft.com/office/drawing/2014/main" id="{09B3DFC0-F9ED-5C49-8915-FA503DC93D87}"/>
                </a:ext>
              </a:extLst>
            </p:cNvPr>
            <p:cNvSpPr/>
            <p:nvPr/>
          </p:nvSpPr>
          <p:spPr>
            <a:xfrm>
              <a:off x="4181367" y="3009272"/>
              <a:ext cx="1243770" cy="98829"/>
            </a:xfrm>
            <a:custGeom>
              <a:avLst/>
              <a:gdLst>
                <a:gd name="connsiteX0" fmla="*/ 0 w 947057"/>
                <a:gd name="connsiteY0" fmla="*/ 0 h 217714"/>
                <a:gd name="connsiteX1" fmla="*/ 402771 w 947057"/>
                <a:gd name="connsiteY1" fmla="*/ 217714 h 217714"/>
                <a:gd name="connsiteX2" fmla="*/ 947057 w 947057"/>
                <a:gd name="connsiteY2" fmla="*/ 0 h 217714"/>
              </a:gdLst>
              <a:ahLst/>
              <a:cxnLst>
                <a:cxn ang="0">
                  <a:pos x="connsiteX0" y="connsiteY0"/>
                </a:cxn>
                <a:cxn ang="0">
                  <a:pos x="connsiteX1" y="connsiteY1"/>
                </a:cxn>
                <a:cxn ang="0">
                  <a:pos x="connsiteX2" y="connsiteY2"/>
                </a:cxn>
              </a:cxnLst>
              <a:rect l="l" t="t" r="r" b="b"/>
              <a:pathLst>
                <a:path w="947057" h="217714">
                  <a:moveTo>
                    <a:pt x="0" y="0"/>
                  </a:moveTo>
                  <a:cubicBezTo>
                    <a:pt x="122464" y="108857"/>
                    <a:pt x="244928" y="217714"/>
                    <a:pt x="402771" y="217714"/>
                  </a:cubicBezTo>
                  <a:cubicBezTo>
                    <a:pt x="560614" y="217714"/>
                    <a:pt x="753835" y="108857"/>
                    <a:pt x="947057" y="0"/>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Freeform 158">
              <a:extLst>
                <a:ext uri="{FF2B5EF4-FFF2-40B4-BE49-F238E27FC236}">
                  <a16:creationId xmlns="" xmlns:a16="http://schemas.microsoft.com/office/drawing/2014/main" id="{B7A06E43-06A7-5242-9480-6CB444131A19}"/>
                </a:ext>
              </a:extLst>
            </p:cNvPr>
            <p:cNvSpPr/>
            <p:nvPr/>
          </p:nvSpPr>
          <p:spPr>
            <a:xfrm flipV="1">
              <a:off x="4075177" y="2734745"/>
              <a:ext cx="1349959" cy="169601"/>
            </a:xfrm>
            <a:custGeom>
              <a:avLst/>
              <a:gdLst>
                <a:gd name="connsiteX0" fmla="*/ 0 w 1143000"/>
                <a:gd name="connsiteY0" fmla="*/ 0 h 175030"/>
                <a:gd name="connsiteX1" fmla="*/ 555171 w 1143000"/>
                <a:gd name="connsiteY1" fmla="*/ 174172 h 175030"/>
                <a:gd name="connsiteX2" fmla="*/ 1143000 w 1143000"/>
                <a:gd name="connsiteY2" fmla="*/ 54429 h 175030"/>
              </a:gdLst>
              <a:ahLst/>
              <a:cxnLst>
                <a:cxn ang="0">
                  <a:pos x="connsiteX0" y="connsiteY0"/>
                </a:cxn>
                <a:cxn ang="0">
                  <a:pos x="connsiteX1" y="connsiteY1"/>
                </a:cxn>
                <a:cxn ang="0">
                  <a:pos x="connsiteX2" y="connsiteY2"/>
                </a:cxn>
              </a:cxnLst>
              <a:rect l="l" t="t" r="r" b="b"/>
              <a:pathLst>
                <a:path w="1143000" h="175030">
                  <a:moveTo>
                    <a:pt x="0" y="0"/>
                  </a:moveTo>
                  <a:cubicBezTo>
                    <a:pt x="182335" y="82550"/>
                    <a:pt x="364671" y="165101"/>
                    <a:pt x="555171" y="174172"/>
                  </a:cubicBezTo>
                  <a:cubicBezTo>
                    <a:pt x="745671" y="183243"/>
                    <a:pt x="944335" y="118836"/>
                    <a:pt x="1143000" y="54429"/>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Freeform 159">
              <a:extLst>
                <a:ext uri="{FF2B5EF4-FFF2-40B4-BE49-F238E27FC236}">
                  <a16:creationId xmlns="" xmlns:a16="http://schemas.microsoft.com/office/drawing/2014/main" id="{66125A00-889E-DF4E-BD45-304C4566D675}"/>
                </a:ext>
              </a:extLst>
            </p:cNvPr>
            <p:cNvSpPr/>
            <p:nvPr/>
          </p:nvSpPr>
          <p:spPr>
            <a:xfrm>
              <a:off x="3770198" y="2615150"/>
              <a:ext cx="1658011" cy="216380"/>
            </a:xfrm>
            <a:custGeom>
              <a:avLst/>
              <a:gdLst>
                <a:gd name="connsiteX0" fmla="*/ 0 w 1469571"/>
                <a:gd name="connsiteY0" fmla="*/ 209807 h 209807"/>
                <a:gd name="connsiteX1" fmla="*/ 304800 w 1469571"/>
                <a:gd name="connsiteY1" fmla="*/ 46521 h 209807"/>
                <a:gd name="connsiteX2" fmla="*/ 707571 w 1469571"/>
                <a:gd name="connsiteY2" fmla="*/ 2978 h 209807"/>
                <a:gd name="connsiteX3" fmla="*/ 1469571 w 1469571"/>
                <a:gd name="connsiteY3" fmla="*/ 111835 h 209807"/>
              </a:gdLst>
              <a:ahLst/>
              <a:cxnLst>
                <a:cxn ang="0">
                  <a:pos x="connsiteX0" y="connsiteY0"/>
                </a:cxn>
                <a:cxn ang="0">
                  <a:pos x="connsiteX1" y="connsiteY1"/>
                </a:cxn>
                <a:cxn ang="0">
                  <a:pos x="connsiteX2" y="connsiteY2"/>
                </a:cxn>
                <a:cxn ang="0">
                  <a:pos x="connsiteX3" y="connsiteY3"/>
                </a:cxn>
              </a:cxnLst>
              <a:rect l="l" t="t" r="r" b="b"/>
              <a:pathLst>
                <a:path w="1469571" h="209807">
                  <a:moveTo>
                    <a:pt x="0" y="209807"/>
                  </a:moveTo>
                  <a:cubicBezTo>
                    <a:pt x="93436" y="145399"/>
                    <a:pt x="186872" y="80992"/>
                    <a:pt x="304800" y="46521"/>
                  </a:cubicBezTo>
                  <a:cubicBezTo>
                    <a:pt x="422728" y="12050"/>
                    <a:pt x="513443" y="-7908"/>
                    <a:pt x="707571" y="2978"/>
                  </a:cubicBezTo>
                  <a:cubicBezTo>
                    <a:pt x="901699" y="13864"/>
                    <a:pt x="1185635" y="62849"/>
                    <a:pt x="1469571" y="111835"/>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Freeform 160">
              <a:extLst>
                <a:ext uri="{FF2B5EF4-FFF2-40B4-BE49-F238E27FC236}">
                  <a16:creationId xmlns="" xmlns:a16="http://schemas.microsoft.com/office/drawing/2014/main" id="{1FB31F11-82D2-0A4A-98A4-C3C14DF6288D}"/>
                </a:ext>
              </a:extLst>
            </p:cNvPr>
            <p:cNvSpPr/>
            <p:nvPr/>
          </p:nvSpPr>
          <p:spPr>
            <a:xfrm>
              <a:off x="3930155" y="2488340"/>
              <a:ext cx="1494981" cy="272956"/>
            </a:xfrm>
            <a:custGeom>
              <a:avLst/>
              <a:gdLst>
                <a:gd name="connsiteX0" fmla="*/ 0 w 1117600"/>
                <a:gd name="connsiteY0" fmla="*/ 236431 h 236431"/>
                <a:gd name="connsiteX1" fmla="*/ 215900 w 1117600"/>
                <a:gd name="connsiteY1" fmla="*/ 33231 h 236431"/>
                <a:gd name="connsiteX2" fmla="*/ 692150 w 1117600"/>
                <a:gd name="connsiteY2" fmla="*/ 1481 h 236431"/>
                <a:gd name="connsiteX3" fmla="*/ 1117600 w 1117600"/>
                <a:gd name="connsiteY3" fmla="*/ 45931 h 236431"/>
              </a:gdLst>
              <a:ahLst/>
              <a:cxnLst>
                <a:cxn ang="0">
                  <a:pos x="connsiteX0" y="connsiteY0"/>
                </a:cxn>
                <a:cxn ang="0">
                  <a:pos x="connsiteX1" y="connsiteY1"/>
                </a:cxn>
                <a:cxn ang="0">
                  <a:pos x="connsiteX2" y="connsiteY2"/>
                </a:cxn>
                <a:cxn ang="0">
                  <a:pos x="connsiteX3" y="connsiteY3"/>
                </a:cxn>
              </a:cxnLst>
              <a:rect l="l" t="t" r="r" b="b"/>
              <a:pathLst>
                <a:path w="1117600" h="236431">
                  <a:moveTo>
                    <a:pt x="0" y="236431"/>
                  </a:moveTo>
                  <a:cubicBezTo>
                    <a:pt x="50271" y="154410"/>
                    <a:pt x="100542" y="72389"/>
                    <a:pt x="215900" y="33231"/>
                  </a:cubicBezTo>
                  <a:cubicBezTo>
                    <a:pt x="331258" y="-5927"/>
                    <a:pt x="541867" y="-636"/>
                    <a:pt x="692150" y="1481"/>
                  </a:cubicBezTo>
                  <a:cubicBezTo>
                    <a:pt x="842433" y="3598"/>
                    <a:pt x="980016" y="24764"/>
                    <a:pt x="1117600" y="45931"/>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Freeform 161">
              <a:extLst>
                <a:ext uri="{FF2B5EF4-FFF2-40B4-BE49-F238E27FC236}">
                  <a16:creationId xmlns="" xmlns:a16="http://schemas.microsoft.com/office/drawing/2014/main" id="{16292C11-634A-F545-8050-5373DC0DA19B}"/>
                </a:ext>
              </a:extLst>
            </p:cNvPr>
            <p:cNvSpPr/>
            <p:nvPr/>
          </p:nvSpPr>
          <p:spPr>
            <a:xfrm flipV="1">
              <a:off x="3734133" y="2778158"/>
              <a:ext cx="1684999" cy="157282"/>
            </a:xfrm>
            <a:custGeom>
              <a:avLst/>
              <a:gdLst>
                <a:gd name="connsiteX0" fmla="*/ 0 w 947057"/>
                <a:gd name="connsiteY0" fmla="*/ 0 h 217714"/>
                <a:gd name="connsiteX1" fmla="*/ 402771 w 947057"/>
                <a:gd name="connsiteY1" fmla="*/ 217714 h 217714"/>
                <a:gd name="connsiteX2" fmla="*/ 947057 w 947057"/>
                <a:gd name="connsiteY2" fmla="*/ 0 h 217714"/>
              </a:gdLst>
              <a:ahLst/>
              <a:cxnLst>
                <a:cxn ang="0">
                  <a:pos x="connsiteX0" y="connsiteY0"/>
                </a:cxn>
                <a:cxn ang="0">
                  <a:pos x="connsiteX1" y="connsiteY1"/>
                </a:cxn>
                <a:cxn ang="0">
                  <a:pos x="connsiteX2" y="connsiteY2"/>
                </a:cxn>
              </a:cxnLst>
              <a:rect l="l" t="t" r="r" b="b"/>
              <a:pathLst>
                <a:path w="947057" h="217714">
                  <a:moveTo>
                    <a:pt x="0" y="0"/>
                  </a:moveTo>
                  <a:cubicBezTo>
                    <a:pt x="122464" y="108857"/>
                    <a:pt x="244928" y="217714"/>
                    <a:pt x="402771" y="217714"/>
                  </a:cubicBezTo>
                  <a:cubicBezTo>
                    <a:pt x="560614" y="217714"/>
                    <a:pt x="753835" y="108857"/>
                    <a:pt x="947057" y="0"/>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Freeform 162">
              <a:extLst>
                <a:ext uri="{FF2B5EF4-FFF2-40B4-BE49-F238E27FC236}">
                  <a16:creationId xmlns="" xmlns:a16="http://schemas.microsoft.com/office/drawing/2014/main" id="{F8F11453-0604-5745-80EB-8A3136F03F8E}"/>
                </a:ext>
              </a:extLst>
            </p:cNvPr>
            <p:cNvSpPr/>
            <p:nvPr/>
          </p:nvSpPr>
          <p:spPr>
            <a:xfrm flipV="1">
              <a:off x="4069173" y="2658498"/>
              <a:ext cx="1349959" cy="169601"/>
            </a:xfrm>
            <a:custGeom>
              <a:avLst/>
              <a:gdLst>
                <a:gd name="connsiteX0" fmla="*/ 0 w 1143000"/>
                <a:gd name="connsiteY0" fmla="*/ 0 h 175030"/>
                <a:gd name="connsiteX1" fmla="*/ 555171 w 1143000"/>
                <a:gd name="connsiteY1" fmla="*/ 174172 h 175030"/>
                <a:gd name="connsiteX2" fmla="*/ 1143000 w 1143000"/>
                <a:gd name="connsiteY2" fmla="*/ 54429 h 175030"/>
              </a:gdLst>
              <a:ahLst/>
              <a:cxnLst>
                <a:cxn ang="0">
                  <a:pos x="connsiteX0" y="connsiteY0"/>
                </a:cxn>
                <a:cxn ang="0">
                  <a:pos x="connsiteX1" y="connsiteY1"/>
                </a:cxn>
                <a:cxn ang="0">
                  <a:pos x="connsiteX2" y="connsiteY2"/>
                </a:cxn>
              </a:cxnLst>
              <a:rect l="l" t="t" r="r" b="b"/>
              <a:pathLst>
                <a:path w="1143000" h="175030">
                  <a:moveTo>
                    <a:pt x="0" y="0"/>
                  </a:moveTo>
                  <a:cubicBezTo>
                    <a:pt x="182335" y="82550"/>
                    <a:pt x="364671" y="165101"/>
                    <a:pt x="555171" y="174172"/>
                  </a:cubicBezTo>
                  <a:cubicBezTo>
                    <a:pt x="745671" y="183243"/>
                    <a:pt x="944335" y="118836"/>
                    <a:pt x="1143000" y="54429"/>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Freeform 163">
              <a:extLst>
                <a:ext uri="{FF2B5EF4-FFF2-40B4-BE49-F238E27FC236}">
                  <a16:creationId xmlns="" xmlns:a16="http://schemas.microsoft.com/office/drawing/2014/main" id="{4DC2C21E-22BB-1840-9E84-D2570C464CED}"/>
                </a:ext>
              </a:extLst>
            </p:cNvPr>
            <p:cNvSpPr/>
            <p:nvPr/>
          </p:nvSpPr>
          <p:spPr>
            <a:xfrm>
              <a:off x="3924151" y="2412093"/>
              <a:ext cx="1494981" cy="384368"/>
            </a:xfrm>
            <a:custGeom>
              <a:avLst/>
              <a:gdLst>
                <a:gd name="connsiteX0" fmla="*/ 0 w 1117600"/>
                <a:gd name="connsiteY0" fmla="*/ 236431 h 236431"/>
                <a:gd name="connsiteX1" fmla="*/ 215900 w 1117600"/>
                <a:gd name="connsiteY1" fmla="*/ 33231 h 236431"/>
                <a:gd name="connsiteX2" fmla="*/ 692150 w 1117600"/>
                <a:gd name="connsiteY2" fmla="*/ 1481 h 236431"/>
                <a:gd name="connsiteX3" fmla="*/ 1117600 w 1117600"/>
                <a:gd name="connsiteY3" fmla="*/ 45931 h 236431"/>
              </a:gdLst>
              <a:ahLst/>
              <a:cxnLst>
                <a:cxn ang="0">
                  <a:pos x="connsiteX0" y="connsiteY0"/>
                </a:cxn>
                <a:cxn ang="0">
                  <a:pos x="connsiteX1" y="connsiteY1"/>
                </a:cxn>
                <a:cxn ang="0">
                  <a:pos x="connsiteX2" y="connsiteY2"/>
                </a:cxn>
                <a:cxn ang="0">
                  <a:pos x="connsiteX3" y="connsiteY3"/>
                </a:cxn>
              </a:cxnLst>
              <a:rect l="l" t="t" r="r" b="b"/>
              <a:pathLst>
                <a:path w="1117600" h="236431">
                  <a:moveTo>
                    <a:pt x="0" y="236431"/>
                  </a:moveTo>
                  <a:cubicBezTo>
                    <a:pt x="50271" y="154410"/>
                    <a:pt x="100542" y="72389"/>
                    <a:pt x="215900" y="33231"/>
                  </a:cubicBezTo>
                  <a:cubicBezTo>
                    <a:pt x="331258" y="-5927"/>
                    <a:pt x="541867" y="-636"/>
                    <a:pt x="692150" y="1481"/>
                  </a:cubicBezTo>
                  <a:cubicBezTo>
                    <a:pt x="842433" y="3598"/>
                    <a:pt x="980016" y="24764"/>
                    <a:pt x="1117600" y="45931"/>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Freeform 164">
              <a:extLst>
                <a:ext uri="{FF2B5EF4-FFF2-40B4-BE49-F238E27FC236}">
                  <a16:creationId xmlns="" xmlns:a16="http://schemas.microsoft.com/office/drawing/2014/main" id="{FC7E89F6-38C5-4241-9B21-B3DFB01C123F}"/>
                </a:ext>
              </a:extLst>
            </p:cNvPr>
            <p:cNvSpPr/>
            <p:nvPr/>
          </p:nvSpPr>
          <p:spPr>
            <a:xfrm>
              <a:off x="4291893" y="2803302"/>
              <a:ext cx="1118154" cy="175030"/>
            </a:xfrm>
            <a:custGeom>
              <a:avLst/>
              <a:gdLst>
                <a:gd name="connsiteX0" fmla="*/ 0 w 1143000"/>
                <a:gd name="connsiteY0" fmla="*/ 0 h 175030"/>
                <a:gd name="connsiteX1" fmla="*/ 555171 w 1143000"/>
                <a:gd name="connsiteY1" fmla="*/ 174172 h 175030"/>
                <a:gd name="connsiteX2" fmla="*/ 1143000 w 1143000"/>
                <a:gd name="connsiteY2" fmla="*/ 54429 h 175030"/>
              </a:gdLst>
              <a:ahLst/>
              <a:cxnLst>
                <a:cxn ang="0">
                  <a:pos x="connsiteX0" y="connsiteY0"/>
                </a:cxn>
                <a:cxn ang="0">
                  <a:pos x="connsiteX1" y="connsiteY1"/>
                </a:cxn>
                <a:cxn ang="0">
                  <a:pos x="connsiteX2" y="connsiteY2"/>
                </a:cxn>
              </a:cxnLst>
              <a:rect l="l" t="t" r="r" b="b"/>
              <a:pathLst>
                <a:path w="1143000" h="175030">
                  <a:moveTo>
                    <a:pt x="0" y="0"/>
                  </a:moveTo>
                  <a:cubicBezTo>
                    <a:pt x="182335" y="82550"/>
                    <a:pt x="364671" y="165101"/>
                    <a:pt x="555171" y="174172"/>
                  </a:cubicBezTo>
                  <a:cubicBezTo>
                    <a:pt x="745671" y="183243"/>
                    <a:pt x="944335" y="118836"/>
                    <a:pt x="1143000" y="54429"/>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Freeform 165">
              <a:extLst>
                <a:ext uri="{FF2B5EF4-FFF2-40B4-BE49-F238E27FC236}">
                  <a16:creationId xmlns="" xmlns:a16="http://schemas.microsoft.com/office/drawing/2014/main" id="{313B6651-D32E-6846-8AD3-5387ECAE5F54}"/>
                </a:ext>
              </a:extLst>
            </p:cNvPr>
            <p:cNvSpPr/>
            <p:nvPr/>
          </p:nvSpPr>
          <p:spPr>
            <a:xfrm>
              <a:off x="3910893" y="2509388"/>
              <a:ext cx="1502228" cy="246932"/>
            </a:xfrm>
            <a:custGeom>
              <a:avLst/>
              <a:gdLst>
                <a:gd name="connsiteX0" fmla="*/ 0 w 1469571"/>
                <a:gd name="connsiteY0" fmla="*/ 209807 h 209807"/>
                <a:gd name="connsiteX1" fmla="*/ 304800 w 1469571"/>
                <a:gd name="connsiteY1" fmla="*/ 46521 h 209807"/>
                <a:gd name="connsiteX2" fmla="*/ 707571 w 1469571"/>
                <a:gd name="connsiteY2" fmla="*/ 2978 h 209807"/>
                <a:gd name="connsiteX3" fmla="*/ 1469571 w 1469571"/>
                <a:gd name="connsiteY3" fmla="*/ 111835 h 209807"/>
              </a:gdLst>
              <a:ahLst/>
              <a:cxnLst>
                <a:cxn ang="0">
                  <a:pos x="connsiteX0" y="connsiteY0"/>
                </a:cxn>
                <a:cxn ang="0">
                  <a:pos x="connsiteX1" y="connsiteY1"/>
                </a:cxn>
                <a:cxn ang="0">
                  <a:pos x="connsiteX2" y="connsiteY2"/>
                </a:cxn>
                <a:cxn ang="0">
                  <a:pos x="connsiteX3" y="connsiteY3"/>
                </a:cxn>
              </a:cxnLst>
              <a:rect l="l" t="t" r="r" b="b"/>
              <a:pathLst>
                <a:path w="1469571" h="209807">
                  <a:moveTo>
                    <a:pt x="0" y="209807"/>
                  </a:moveTo>
                  <a:cubicBezTo>
                    <a:pt x="93436" y="145399"/>
                    <a:pt x="186872" y="80992"/>
                    <a:pt x="304800" y="46521"/>
                  </a:cubicBezTo>
                  <a:cubicBezTo>
                    <a:pt x="422728" y="12050"/>
                    <a:pt x="513443" y="-7908"/>
                    <a:pt x="707571" y="2978"/>
                  </a:cubicBezTo>
                  <a:cubicBezTo>
                    <a:pt x="901699" y="13864"/>
                    <a:pt x="1185635" y="62849"/>
                    <a:pt x="1469571" y="111835"/>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Freeform 166">
              <a:extLst>
                <a:ext uri="{FF2B5EF4-FFF2-40B4-BE49-F238E27FC236}">
                  <a16:creationId xmlns="" xmlns:a16="http://schemas.microsoft.com/office/drawing/2014/main" id="{F50B5561-7BF4-6A41-B3EC-D37D2FEC6B51}"/>
                </a:ext>
              </a:extLst>
            </p:cNvPr>
            <p:cNvSpPr/>
            <p:nvPr/>
          </p:nvSpPr>
          <p:spPr>
            <a:xfrm>
              <a:off x="3915066" y="2456541"/>
              <a:ext cx="1494981" cy="346759"/>
            </a:xfrm>
            <a:custGeom>
              <a:avLst/>
              <a:gdLst>
                <a:gd name="connsiteX0" fmla="*/ 0 w 1117600"/>
                <a:gd name="connsiteY0" fmla="*/ 236431 h 236431"/>
                <a:gd name="connsiteX1" fmla="*/ 215900 w 1117600"/>
                <a:gd name="connsiteY1" fmla="*/ 33231 h 236431"/>
                <a:gd name="connsiteX2" fmla="*/ 692150 w 1117600"/>
                <a:gd name="connsiteY2" fmla="*/ 1481 h 236431"/>
                <a:gd name="connsiteX3" fmla="*/ 1117600 w 1117600"/>
                <a:gd name="connsiteY3" fmla="*/ 45931 h 236431"/>
              </a:gdLst>
              <a:ahLst/>
              <a:cxnLst>
                <a:cxn ang="0">
                  <a:pos x="connsiteX0" y="connsiteY0"/>
                </a:cxn>
                <a:cxn ang="0">
                  <a:pos x="connsiteX1" y="connsiteY1"/>
                </a:cxn>
                <a:cxn ang="0">
                  <a:pos x="connsiteX2" y="connsiteY2"/>
                </a:cxn>
                <a:cxn ang="0">
                  <a:pos x="connsiteX3" y="connsiteY3"/>
                </a:cxn>
              </a:cxnLst>
              <a:rect l="l" t="t" r="r" b="b"/>
              <a:pathLst>
                <a:path w="1117600" h="236431">
                  <a:moveTo>
                    <a:pt x="0" y="236431"/>
                  </a:moveTo>
                  <a:cubicBezTo>
                    <a:pt x="50271" y="154410"/>
                    <a:pt x="100542" y="72389"/>
                    <a:pt x="215900" y="33231"/>
                  </a:cubicBezTo>
                  <a:cubicBezTo>
                    <a:pt x="331258" y="-5927"/>
                    <a:pt x="541867" y="-636"/>
                    <a:pt x="692150" y="1481"/>
                  </a:cubicBezTo>
                  <a:cubicBezTo>
                    <a:pt x="842433" y="3598"/>
                    <a:pt x="980016" y="24764"/>
                    <a:pt x="1117600" y="45931"/>
                  </a:cubicBezTo>
                </a:path>
              </a:pathLst>
            </a:custGeom>
            <a:noFill/>
            <a:ln w="6350">
              <a:solidFill>
                <a:schemeClr val="tx1">
                  <a:lumMod val="50000"/>
                  <a:lumOff val="50000"/>
                </a:schemeClr>
              </a:solidFill>
              <a:prstDash val="dash"/>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Right Arrow 36">
            <a:extLst>
              <a:ext uri="{FF2B5EF4-FFF2-40B4-BE49-F238E27FC236}">
                <a16:creationId xmlns="" xmlns:a16="http://schemas.microsoft.com/office/drawing/2014/main" id="{095E6A2F-EAEB-7846-8DE4-F812EDA6659F}"/>
              </a:ext>
            </a:extLst>
          </p:cNvPr>
          <p:cNvSpPr/>
          <p:nvPr/>
        </p:nvSpPr>
        <p:spPr>
          <a:xfrm>
            <a:off x="1548942" y="4339713"/>
            <a:ext cx="322671" cy="299078"/>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9" name="Right Arrow 168">
            <a:extLst>
              <a:ext uri="{FF2B5EF4-FFF2-40B4-BE49-F238E27FC236}">
                <a16:creationId xmlns="" xmlns:a16="http://schemas.microsoft.com/office/drawing/2014/main" id="{B36F3BEB-C819-EC4D-BB01-B2ECF2C6C19E}"/>
              </a:ext>
            </a:extLst>
          </p:cNvPr>
          <p:cNvSpPr/>
          <p:nvPr/>
        </p:nvSpPr>
        <p:spPr>
          <a:xfrm>
            <a:off x="5235327" y="2438733"/>
            <a:ext cx="375559" cy="299078"/>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 xmlns:a16="http://schemas.microsoft.com/office/drawing/2014/main" id="{EDCEB223-8A4C-BB47-B78D-57005DB04D40}"/>
              </a:ext>
            </a:extLst>
          </p:cNvPr>
          <p:cNvGrpSpPr/>
          <p:nvPr/>
        </p:nvGrpSpPr>
        <p:grpSpPr>
          <a:xfrm>
            <a:off x="202091" y="3983066"/>
            <a:ext cx="1724442" cy="1257430"/>
            <a:chOff x="134716" y="4363814"/>
            <a:chExt cx="1724442" cy="1257430"/>
          </a:xfrm>
        </p:grpSpPr>
        <p:grpSp>
          <p:nvGrpSpPr>
            <p:cNvPr id="182" name="Group 181">
              <a:extLst>
                <a:ext uri="{FF2B5EF4-FFF2-40B4-BE49-F238E27FC236}">
                  <a16:creationId xmlns="" xmlns:a16="http://schemas.microsoft.com/office/drawing/2014/main" id="{1621BD45-65D1-B747-BAC7-A0BA805903B1}"/>
                </a:ext>
              </a:extLst>
            </p:cNvPr>
            <p:cNvGrpSpPr/>
            <p:nvPr/>
          </p:nvGrpSpPr>
          <p:grpSpPr>
            <a:xfrm>
              <a:off x="424961" y="4363814"/>
              <a:ext cx="1434197" cy="1257430"/>
              <a:chOff x="424961" y="4363814"/>
              <a:chExt cx="1434197" cy="1257430"/>
            </a:xfrm>
          </p:grpSpPr>
          <p:grpSp>
            <p:nvGrpSpPr>
              <p:cNvPr id="64" name="Group 63">
                <a:extLst>
                  <a:ext uri="{FF2B5EF4-FFF2-40B4-BE49-F238E27FC236}">
                    <a16:creationId xmlns="" xmlns:a16="http://schemas.microsoft.com/office/drawing/2014/main" id="{E8B455C4-B969-3345-8D61-89C1B1BB6AB2}"/>
                  </a:ext>
                </a:extLst>
              </p:cNvPr>
              <p:cNvGrpSpPr/>
              <p:nvPr/>
            </p:nvGrpSpPr>
            <p:grpSpPr>
              <a:xfrm>
                <a:off x="424961" y="4363814"/>
                <a:ext cx="1434197" cy="1257430"/>
                <a:chOff x="1852895" y="1394472"/>
                <a:chExt cx="1434197" cy="1257430"/>
              </a:xfrm>
            </p:grpSpPr>
            <p:grpSp>
              <p:nvGrpSpPr>
                <p:cNvPr id="65" name="Group 64">
                  <a:extLst>
                    <a:ext uri="{FF2B5EF4-FFF2-40B4-BE49-F238E27FC236}">
                      <a16:creationId xmlns="" xmlns:a16="http://schemas.microsoft.com/office/drawing/2014/main" id="{F9EF9A3F-76BB-A84C-8329-8B7665B9733D}"/>
                    </a:ext>
                  </a:extLst>
                </p:cNvPr>
                <p:cNvGrpSpPr/>
                <p:nvPr/>
              </p:nvGrpSpPr>
              <p:grpSpPr>
                <a:xfrm>
                  <a:off x="1852895" y="1394472"/>
                  <a:ext cx="1434197" cy="1012373"/>
                  <a:chOff x="457200" y="1008742"/>
                  <a:chExt cx="1912263" cy="1349830"/>
                </a:xfrm>
              </p:grpSpPr>
              <p:cxnSp>
                <p:nvCxnSpPr>
                  <p:cNvPr id="77" name="Straight Arrow Connector 76">
                    <a:extLst>
                      <a:ext uri="{FF2B5EF4-FFF2-40B4-BE49-F238E27FC236}">
                        <a16:creationId xmlns="" xmlns:a16="http://schemas.microsoft.com/office/drawing/2014/main" id="{BEBCD5E6-1EAB-2B46-AB45-DCEB0CFB769D}"/>
                      </a:ext>
                    </a:extLst>
                  </p:cNvPr>
                  <p:cNvCxnSpPr/>
                  <p:nvPr/>
                </p:nvCxnSpPr>
                <p:spPr>
                  <a:xfrm flipH="1" flipV="1">
                    <a:off x="457200" y="1008742"/>
                    <a:ext cx="12708" cy="134983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 xmlns:a16="http://schemas.microsoft.com/office/drawing/2014/main" id="{885515AA-389A-384B-BEF6-F6F2A2775820}"/>
                      </a:ext>
                    </a:extLst>
                  </p:cNvPr>
                  <p:cNvCxnSpPr/>
                  <p:nvPr/>
                </p:nvCxnSpPr>
                <p:spPr>
                  <a:xfrm>
                    <a:off x="457200" y="2358571"/>
                    <a:ext cx="1912263" cy="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66" name="Freeform 65">
                  <a:extLst>
                    <a:ext uri="{FF2B5EF4-FFF2-40B4-BE49-F238E27FC236}">
                      <a16:creationId xmlns="" xmlns:a16="http://schemas.microsoft.com/office/drawing/2014/main" id="{4BDA750C-5175-6246-B64C-403E6DD6594A}"/>
                    </a:ext>
                  </a:extLst>
                </p:cNvPr>
                <p:cNvSpPr/>
                <p:nvPr/>
              </p:nvSpPr>
              <p:spPr>
                <a:xfrm>
                  <a:off x="1870584" y="1508740"/>
                  <a:ext cx="1313089" cy="870891"/>
                </a:xfrm>
                <a:custGeom>
                  <a:avLst/>
                  <a:gdLst>
                    <a:gd name="connsiteX0" fmla="*/ 0 w 1750785"/>
                    <a:gd name="connsiteY0" fmla="*/ 1161188 h 1161188"/>
                    <a:gd name="connsiteX1" fmla="*/ 208643 w 1750785"/>
                    <a:gd name="connsiteY1" fmla="*/ 498974 h 1161188"/>
                    <a:gd name="connsiteX2" fmla="*/ 426357 w 1750785"/>
                    <a:gd name="connsiteY2" fmla="*/ 54474 h 1161188"/>
                    <a:gd name="connsiteX3" fmla="*/ 752928 w 1750785"/>
                    <a:gd name="connsiteY3" fmla="*/ 72617 h 1161188"/>
                    <a:gd name="connsiteX4" fmla="*/ 1043214 w 1750785"/>
                    <a:gd name="connsiteY4" fmla="*/ 644117 h 1161188"/>
                    <a:gd name="connsiteX5" fmla="*/ 1424214 w 1750785"/>
                    <a:gd name="connsiteY5" fmla="*/ 1016045 h 1161188"/>
                    <a:gd name="connsiteX6" fmla="*/ 1750785 w 1750785"/>
                    <a:gd name="connsiteY6" fmla="*/ 1143045 h 11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0785" h="1161188">
                      <a:moveTo>
                        <a:pt x="0" y="1161188"/>
                      </a:moveTo>
                      <a:cubicBezTo>
                        <a:pt x="68792" y="922307"/>
                        <a:pt x="137584" y="683426"/>
                        <a:pt x="208643" y="498974"/>
                      </a:cubicBezTo>
                      <a:cubicBezTo>
                        <a:pt x="279703" y="314522"/>
                        <a:pt x="335643" y="125533"/>
                        <a:pt x="426357" y="54474"/>
                      </a:cubicBezTo>
                      <a:cubicBezTo>
                        <a:pt x="517071" y="-16586"/>
                        <a:pt x="650119" y="-25657"/>
                        <a:pt x="752928" y="72617"/>
                      </a:cubicBezTo>
                      <a:cubicBezTo>
                        <a:pt x="855737" y="170891"/>
                        <a:pt x="931333" y="486879"/>
                        <a:pt x="1043214" y="644117"/>
                      </a:cubicBezTo>
                      <a:cubicBezTo>
                        <a:pt x="1155095" y="801355"/>
                        <a:pt x="1306286" y="932890"/>
                        <a:pt x="1424214" y="1016045"/>
                      </a:cubicBezTo>
                      <a:cubicBezTo>
                        <a:pt x="1542143" y="1099200"/>
                        <a:pt x="1750785" y="1143045"/>
                        <a:pt x="1750785" y="1143045"/>
                      </a:cubicBezTo>
                    </a:path>
                  </a:pathLst>
                </a:custGeom>
                <a:ln>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pic>
              <p:nvPicPr>
                <p:cNvPr id="72" name="Picture 71">
                  <a:extLst>
                    <a:ext uri="{FF2B5EF4-FFF2-40B4-BE49-F238E27FC236}">
                      <a16:creationId xmlns="" xmlns:a16="http://schemas.microsoft.com/office/drawing/2014/main" id="{B13182E2-11AA-E74C-997C-427CC20CEA1F}"/>
                    </a:ext>
                  </a:extLst>
                </p:cNvPr>
                <p:cNvPicPr>
                  <a:picLocks noChangeAspect="1"/>
                </p:cNvPicPr>
                <p:nvPr/>
              </p:nvPicPr>
              <p:blipFill>
                <a:blip r:embed="rId5"/>
                <a:stretch>
                  <a:fillRect/>
                </a:stretch>
              </p:blipFill>
              <p:spPr>
                <a:xfrm>
                  <a:off x="2370935" y="2474102"/>
                  <a:ext cx="114300" cy="177800"/>
                </a:xfrm>
                <a:prstGeom prst="rect">
                  <a:avLst/>
                </a:prstGeom>
              </p:spPr>
            </p:pic>
          </p:grpSp>
          <p:grpSp>
            <p:nvGrpSpPr>
              <p:cNvPr id="80" name="Group 79">
                <a:extLst>
                  <a:ext uri="{FF2B5EF4-FFF2-40B4-BE49-F238E27FC236}">
                    <a16:creationId xmlns="" xmlns:a16="http://schemas.microsoft.com/office/drawing/2014/main" id="{F1C1A306-804D-EB4F-B481-19D861AD22CA}"/>
                  </a:ext>
                </a:extLst>
              </p:cNvPr>
              <p:cNvGrpSpPr/>
              <p:nvPr/>
            </p:nvGrpSpPr>
            <p:grpSpPr>
              <a:xfrm>
                <a:off x="683596" y="5018319"/>
                <a:ext cx="518671" cy="346982"/>
                <a:chOff x="1495437" y="1886712"/>
                <a:chExt cx="518671" cy="346982"/>
              </a:xfrm>
            </p:grpSpPr>
            <p:sp>
              <p:nvSpPr>
                <p:cNvPr id="81" name="Rectangle 80">
                  <a:extLst>
                    <a:ext uri="{FF2B5EF4-FFF2-40B4-BE49-F238E27FC236}">
                      <a16:creationId xmlns="" xmlns:a16="http://schemas.microsoft.com/office/drawing/2014/main" id="{08EE3903-D0BD-B644-9DCA-B50A110D78A3}"/>
                    </a:ext>
                  </a:extLst>
                </p:cNvPr>
                <p:cNvSpPr/>
                <p:nvPr/>
              </p:nvSpPr>
              <p:spPr>
                <a:xfrm>
                  <a:off x="1797517"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2" name="Rectangle 81">
                  <a:extLst>
                    <a:ext uri="{FF2B5EF4-FFF2-40B4-BE49-F238E27FC236}">
                      <a16:creationId xmlns="" xmlns:a16="http://schemas.microsoft.com/office/drawing/2014/main" id="{CB39E888-E672-1348-8532-E4B2CC4F9287}"/>
                    </a:ext>
                  </a:extLst>
                </p:cNvPr>
                <p:cNvSpPr/>
                <p:nvPr/>
              </p:nvSpPr>
              <p:spPr>
                <a:xfrm>
                  <a:off x="171723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9" name="Rectangle 88">
                  <a:extLst>
                    <a:ext uri="{FF2B5EF4-FFF2-40B4-BE49-F238E27FC236}">
                      <a16:creationId xmlns="" xmlns:a16="http://schemas.microsoft.com/office/drawing/2014/main" id="{903C9F25-FB1E-9F43-95B9-7211DCA311F4}"/>
                    </a:ext>
                  </a:extLst>
                </p:cNvPr>
                <p:cNvSpPr/>
                <p:nvPr/>
              </p:nvSpPr>
              <p:spPr>
                <a:xfrm>
                  <a:off x="1624029"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0" name="Rectangle 89">
                  <a:extLst>
                    <a:ext uri="{FF2B5EF4-FFF2-40B4-BE49-F238E27FC236}">
                      <a16:creationId xmlns="" xmlns:a16="http://schemas.microsoft.com/office/drawing/2014/main" id="{8EBB3B91-01A6-FF47-8747-A85846411C8A}"/>
                    </a:ext>
                  </a:extLst>
                </p:cNvPr>
                <p:cNvSpPr/>
                <p:nvPr/>
              </p:nvSpPr>
              <p:spPr>
                <a:xfrm>
                  <a:off x="1495437"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1" name="Rectangle 90">
                  <a:extLst>
                    <a:ext uri="{FF2B5EF4-FFF2-40B4-BE49-F238E27FC236}">
                      <a16:creationId xmlns="" xmlns:a16="http://schemas.microsoft.com/office/drawing/2014/main" id="{195BD6EA-676B-2E49-BD2D-C04B3564E15C}"/>
                    </a:ext>
                  </a:extLst>
                </p:cNvPr>
                <p:cNvSpPr/>
                <p:nvPr/>
              </p:nvSpPr>
              <p:spPr>
                <a:xfrm>
                  <a:off x="1954920"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pic>
          <p:nvPicPr>
            <p:cNvPr id="173" name="Picture 172">
              <a:extLst>
                <a:ext uri="{FF2B5EF4-FFF2-40B4-BE49-F238E27FC236}">
                  <a16:creationId xmlns="" xmlns:a16="http://schemas.microsoft.com/office/drawing/2014/main" id="{009B2A58-AD84-0743-9F96-6CC747B1DE59}"/>
                </a:ext>
              </a:extLst>
            </p:cNvPr>
            <p:cNvPicPr>
              <a:picLocks noChangeAspect="1"/>
            </p:cNvPicPr>
            <p:nvPr/>
          </p:nvPicPr>
          <p:blipFill>
            <a:blip r:embed="rId7"/>
            <a:stretch>
              <a:fillRect/>
            </a:stretch>
          </p:blipFill>
          <p:spPr>
            <a:xfrm rot="16200000">
              <a:off x="52166" y="4839045"/>
              <a:ext cx="406400" cy="241300"/>
            </a:xfrm>
            <a:prstGeom prst="rect">
              <a:avLst/>
            </a:prstGeom>
          </p:spPr>
        </p:pic>
      </p:grpSp>
      <p:pic>
        <p:nvPicPr>
          <p:cNvPr id="174" name="Picture 173">
            <a:extLst>
              <a:ext uri="{FF2B5EF4-FFF2-40B4-BE49-F238E27FC236}">
                <a16:creationId xmlns="" xmlns:a16="http://schemas.microsoft.com/office/drawing/2014/main" id="{AB260D6B-2DC6-2A41-8764-6B7BF757AED3}"/>
              </a:ext>
            </a:extLst>
          </p:cNvPr>
          <p:cNvPicPr>
            <a:picLocks noChangeAspect="1"/>
          </p:cNvPicPr>
          <p:nvPr/>
        </p:nvPicPr>
        <p:blipFill>
          <a:blip r:embed="rId7"/>
          <a:stretch>
            <a:fillRect/>
          </a:stretch>
        </p:blipFill>
        <p:spPr>
          <a:xfrm rot="16200000">
            <a:off x="1636582" y="2431154"/>
            <a:ext cx="406400" cy="241300"/>
          </a:xfrm>
          <a:prstGeom prst="rect">
            <a:avLst/>
          </a:prstGeom>
        </p:spPr>
      </p:pic>
      <p:grpSp>
        <p:nvGrpSpPr>
          <p:cNvPr id="198" name="Group 197">
            <a:extLst>
              <a:ext uri="{FF2B5EF4-FFF2-40B4-BE49-F238E27FC236}">
                <a16:creationId xmlns="" xmlns:a16="http://schemas.microsoft.com/office/drawing/2014/main" id="{849A16D8-FC1B-3743-9120-E14D41297549}"/>
              </a:ext>
            </a:extLst>
          </p:cNvPr>
          <p:cNvGrpSpPr/>
          <p:nvPr/>
        </p:nvGrpSpPr>
        <p:grpSpPr>
          <a:xfrm>
            <a:off x="3736844" y="3970155"/>
            <a:ext cx="1737636" cy="1251024"/>
            <a:chOff x="3736844" y="4129528"/>
            <a:chExt cx="1737636" cy="1251024"/>
          </a:xfrm>
        </p:grpSpPr>
        <p:grpSp>
          <p:nvGrpSpPr>
            <p:cNvPr id="92" name="Group 91">
              <a:extLst>
                <a:ext uri="{FF2B5EF4-FFF2-40B4-BE49-F238E27FC236}">
                  <a16:creationId xmlns="" xmlns:a16="http://schemas.microsoft.com/office/drawing/2014/main" id="{740969AB-03B0-1447-BB24-CDC01A4FB1E9}"/>
                </a:ext>
              </a:extLst>
            </p:cNvPr>
            <p:cNvGrpSpPr/>
            <p:nvPr/>
          </p:nvGrpSpPr>
          <p:grpSpPr>
            <a:xfrm>
              <a:off x="4040282" y="4129528"/>
              <a:ext cx="1434198" cy="1251024"/>
              <a:chOff x="5675587" y="1394472"/>
              <a:chExt cx="1434198" cy="1251024"/>
            </a:xfrm>
          </p:grpSpPr>
          <p:grpSp>
            <p:nvGrpSpPr>
              <p:cNvPr id="93" name="Group 92">
                <a:extLst>
                  <a:ext uri="{FF2B5EF4-FFF2-40B4-BE49-F238E27FC236}">
                    <a16:creationId xmlns="" xmlns:a16="http://schemas.microsoft.com/office/drawing/2014/main" id="{8115FD80-AF5F-8E4F-A78A-32C071D9D6E5}"/>
                  </a:ext>
                </a:extLst>
              </p:cNvPr>
              <p:cNvGrpSpPr/>
              <p:nvPr/>
            </p:nvGrpSpPr>
            <p:grpSpPr>
              <a:xfrm>
                <a:off x="5675587" y="1394472"/>
                <a:ext cx="1434198" cy="1012373"/>
                <a:chOff x="6724962" y="1068827"/>
                <a:chExt cx="1912263" cy="1349831"/>
              </a:xfrm>
            </p:grpSpPr>
            <p:sp>
              <p:nvSpPr>
                <p:cNvPr id="96" name="Rectangle 95">
                  <a:extLst>
                    <a:ext uri="{FF2B5EF4-FFF2-40B4-BE49-F238E27FC236}">
                      <a16:creationId xmlns="" xmlns:a16="http://schemas.microsoft.com/office/drawing/2014/main" id="{F682724E-7D60-6A44-B7C1-521326EF8D04}"/>
                    </a:ext>
                  </a:extLst>
                </p:cNvPr>
                <p:cNvSpPr/>
                <p:nvPr/>
              </p:nvSpPr>
              <p:spPr>
                <a:xfrm>
                  <a:off x="7905477" y="2186213"/>
                  <a:ext cx="78917" cy="232443"/>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7" name="Rectangle 96">
                  <a:extLst>
                    <a:ext uri="{FF2B5EF4-FFF2-40B4-BE49-F238E27FC236}">
                      <a16:creationId xmlns="" xmlns:a16="http://schemas.microsoft.com/office/drawing/2014/main" id="{3A9D35D0-EE46-2D40-A792-77F616DA4DB3}"/>
                    </a:ext>
                  </a:extLst>
                </p:cNvPr>
                <p:cNvSpPr/>
                <p:nvPr/>
              </p:nvSpPr>
              <p:spPr>
                <a:xfrm>
                  <a:off x="7584021" y="1823357"/>
                  <a:ext cx="78917" cy="595301"/>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8" name="Rectangle 97">
                  <a:extLst>
                    <a:ext uri="{FF2B5EF4-FFF2-40B4-BE49-F238E27FC236}">
                      <a16:creationId xmlns="" xmlns:a16="http://schemas.microsoft.com/office/drawing/2014/main" id="{0EB25FCD-BD2D-ED4A-AAFF-5DF80B432384}"/>
                    </a:ext>
                  </a:extLst>
                </p:cNvPr>
                <p:cNvSpPr/>
                <p:nvPr/>
              </p:nvSpPr>
              <p:spPr>
                <a:xfrm>
                  <a:off x="7328665" y="1415144"/>
                  <a:ext cx="78917" cy="100351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 xmlns:a16="http://schemas.microsoft.com/office/drawing/2014/main" id="{F5AE55FB-1349-934D-8F37-660581A1F9A2}"/>
                    </a:ext>
                  </a:extLst>
                </p:cNvPr>
                <p:cNvSpPr/>
                <p:nvPr/>
              </p:nvSpPr>
              <p:spPr>
                <a:xfrm>
                  <a:off x="7111733" y="1705430"/>
                  <a:ext cx="78917" cy="713228"/>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00" name="Rectangle 99">
                  <a:extLst>
                    <a:ext uri="{FF2B5EF4-FFF2-40B4-BE49-F238E27FC236}">
                      <a16:creationId xmlns="" xmlns:a16="http://schemas.microsoft.com/office/drawing/2014/main" id="{410E5250-CE96-674F-835A-36DE6B5AED46}"/>
                    </a:ext>
                  </a:extLst>
                </p:cNvPr>
                <p:cNvSpPr/>
                <p:nvPr/>
              </p:nvSpPr>
              <p:spPr>
                <a:xfrm>
                  <a:off x="6902768" y="2113643"/>
                  <a:ext cx="78917" cy="30501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nvGrpSpPr>
                <p:cNvPr id="101" name="Group 100">
                  <a:extLst>
                    <a:ext uri="{FF2B5EF4-FFF2-40B4-BE49-F238E27FC236}">
                      <a16:creationId xmlns="" xmlns:a16="http://schemas.microsoft.com/office/drawing/2014/main" id="{1DF38FEF-FE07-A34C-8A2F-1EEDB4D1E827}"/>
                    </a:ext>
                  </a:extLst>
                </p:cNvPr>
                <p:cNvGrpSpPr/>
                <p:nvPr/>
              </p:nvGrpSpPr>
              <p:grpSpPr>
                <a:xfrm>
                  <a:off x="6724962" y="1068827"/>
                  <a:ext cx="1912263" cy="1349830"/>
                  <a:chOff x="457200" y="1008742"/>
                  <a:chExt cx="1912263" cy="1349830"/>
                </a:xfrm>
              </p:grpSpPr>
              <p:cxnSp>
                <p:nvCxnSpPr>
                  <p:cNvPr id="103" name="Straight Arrow Connector 102">
                    <a:extLst>
                      <a:ext uri="{FF2B5EF4-FFF2-40B4-BE49-F238E27FC236}">
                        <a16:creationId xmlns="" xmlns:a16="http://schemas.microsoft.com/office/drawing/2014/main" id="{D6C34E1A-9B63-1844-BD84-84551B60376D}"/>
                      </a:ext>
                    </a:extLst>
                  </p:cNvPr>
                  <p:cNvCxnSpPr/>
                  <p:nvPr/>
                </p:nvCxnSpPr>
                <p:spPr>
                  <a:xfrm flipH="1" flipV="1">
                    <a:off x="457200" y="1008742"/>
                    <a:ext cx="12708" cy="134983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257D2434-59D0-5A4A-AEF7-C651CA7B4CAB}"/>
                      </a:ext>
                    </a:extLst>
                  </p:cNvPr>
                  <p:cNvCxnSpPr/>
                  <p:nvPr/>
                </p:nvCxnSpPr>
                <p:spPr>
                  <a:xfrm>
                    <a:off x="457200" y="2358571"/>
                    <a:ext cx="1912263" cy="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02" name="Freeform 101">
                  <a:extLst>
                    <a:ext uri="{FF2B5EF4-FFF2-40B4-BE49-F238E27FC236}">
                      <a16:creationId xmlns="" xmlns:a16="http://schemas.microsoft.com/office/drawing/2014/main" id="{9DB47C6D-56F1-AD48-B38D-8B85330FB609}"/>
                    </a:ext>
                  </a:extLst>
                </p:cNvPr>
                <p:cNvSpPr/>
                <p:nvPr/>
              </p:nvSpPr>
              <p:spPr>
                <a:xfrm>
                  <a:off x="6748548" y="1221184"/>
                  <a:ext cx="1750785" cy="1161188"/>
                </a:xfrm>
                <a:custGeom>
                  <a:avLst/>
                  <a:gdLst>
                    <a:gd name="connsiteX0" fmla="*/ 0 w 1750785"/>
                    <a:gd name="connsiteY0" fmla="*/ 1161188 h 1161188"/>
                    <a:gd name="connsiteX1" fmla="*/ 208643 w 1750785"/>
                    <a:gd name="connsiteY1" fmla="*/ 498974 h 1161188"/>
                    <a:gd name="connsiteX2" fmla="*/ 426357 w 1750785"/>
                    <a:gd name="connsiteY2" fmla="*/ 54474 h 1161188"/>
                    <a:gd name="connsiteX3" fmla="*/ 752928 w 1750785"/>
                    <a:gd name="connsiteY3" fmla="*/ 72617 h 1161188"/>
                    <a:gd name="connsiteX4" fmla="*/ 1043214 w 1750785"/>
                    <a:gd name="connsiteY4" fmla="*/ 644117 h 1161188"/>
                    <a:gd name="connsiteX5" fmla="*/ 1424214 w 1750785"/>
                    <a:gd name="connsiteY5" fmla="*/ 1016045 h 1161188"/>
                    <a:gd name="connsiteX6" fmla="*/ 1750785 w 1750785"/>
                    <a:gd name="connsiteY6" fmla="*/ 1143045 h 11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0785" h="1161188">
                      <a:moveTo>
                        <a:pt x="0" y="1161188"/>
                      </a:moveTo>
                      <a:cubicBezTo>
                        <a:pt x="68792" y="922307"/>
                        <a:pt x="137584" y="683426"/>
                        <a:pt x="208643" y="498974"/>
                      </a:cubicBezTo>
                      <a:cubicBezTo>
                        <a:pt x="279703" y="314522"/>
                        <a:pt x="335643" y="125533"/>
                        <a:pt x="426357" y="54474"/>
                      </a:cubicBezTo>
                      <a:cubicBezTo>
                        <a:pt x="517071" y="-16586"/>
                        <a:pt x="650119" y="-25657"/>
                        <a:pt x="752928" y="72617"/>
                      </a:cubicBezTo>
                      <a:cubicBezTo>
                        <a:pt x="855737" y="170891"/>
                        <a:pt x="931333" y="486879"/>
                        <a:pt x="1043214" y="644117"/>
                      </a:cubicBezTo>
                      <a:cubicBezTo>
                        <a:pt x="1155095" y="801355"/>
                        <a:pt x="1306286" y="932890"/>
                        <a:pt x="1424214" y="1016045"/>
                      </a:cubicBezTo>
                      <a:cubicBezTo>
                        <a:pt x="1542143" y="1099200"/>
                        <a:pt x="1750785" y="1143045"/>
                        <a:pt x="1750785" y="1143045"/>
                      </a:cubicBezTo>
                    </a:path>
                  </a:pathLst>
                </a:custGeom>
                <a:ln>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pic>
            <p:nvPicPr>
              <p:cNvPr id="94" name="Picture 93">
                <a:extLst>
                  <a:ext uri="{FF2B5EF4-FFF2-40B4-BE49-F238E27FC236}">
                    <a16:creationId xmlns="" xmlns:a16="http://schemas.microsoft.com/office/drawing/2014/main" id="{1C03DE3A-4EF9-2F48-A1A4-AABDF2156776}"/>
                  </a:ext>
                </a:extLst>
              </p:cNvPr>
              <p:cNvPicPr>
                <a:picLocks noChangeAspect="1"/>
              </p:cNvPicPr>
              <p:nvPr/>
            </p:nvPicPr>
            <p:blipFill>
              <a:blip r:embed="rId5"/>
              <a:stretch>
                <a:fillRect/>
              </a:stretch>
            </p:blipFill>
            <p:spPr>
              <a:xfrm>
                <a:off x="6203892" y="2467696"/>
                <a:ext cx="114300" cy="177800"/>
              </a:xfrm>
              <a:prstGeom prst="rect">
                <a:avLst/>
              </a:prstGeom>
            </p:spPr>
          </p:pic>
        </p:grpSp>
        <p:pic>
          <p:nvPicPr>
            <p:cNvPr id="175" name="Picture 174">
              <a:extLst>
                <a:ext uri="{FF2B5EF4-FFF2-40B4-BE49-F238E27FC236}">
                  <a16:creationId xmlns="" xmlns:a16="http://schemas.microsoft.com/office/drawing/2014/main" id="{1305A996-3D1A-1E4F-A64E-3072DAD960DB}"/>
                </a:ext>
              </a:extLst>
            </p:cNvPr>
            <p:cNvPicPr>
              <a:picLocks noChangeAspect="1"/>
            </p:cNvPicPr>
            <p:nvPr/>
          </p:nvPicPr>
          <p:blipFill>
            <a:blip r:embed="rId7"/>
            <a:stretch>
              <a:fillRect/>
            </a:stretch>
          </p:blipFill>
          <p:spPr>
            <a:xfrm rot="16200000">
              <a:off x="3654294" y="4604961"/>
              <a:ext cx="406400" cy="241300"/>
            </a:xfrm>
            <a:prstGeom prst="rect">
              <a:avLst/>
            </a:prstGeom>
          </p:spPr>
        </p:pic>
      </p:grpSp>
      <p:pic>
        <p:nvPicPr>
          <p:cNvPr id="177" name="Picture 176">
            <a:extLst>
              <a:ext uri="{FF2B5EF4-FFF2-40B4-BE49-F238E27FC236}">
                <a16:creationId xmlns="" xmlns:a16="http://schemas.microsoft.com/office/drawing/2014/main" id="{8E3981EE-258A-7941-87E3-70C7B9867520}"/>
              </a:ext>
            </a:extLst>
          </p:cNvPr>
          <p:cNvPicPr>
            <a:picLocks noChangeAspect="1"/>
          </p:cNvPicPr>
          <p:nvPr/>
        </p:nvPicPr>
        <p:blipFill>
          <a:blip r:embed="rId8"/>
          <a:stretch>
            <a:fillRect/>
          </a:stretch>
        </p:blipFill>
        <p:spPr>
          <a:xfrm>
            <a:off x="2856244" y="1783129"/>
            <a:ext cx="889000" cy="381000"/>
          </a:xfrm>
          <a:prstGeom prst="rect">
            <a:avLst/>
          </a:prstGeom>
        </p:spPr>
      </p:pic>
      <p:pic>
        <p:nvPicPr>
          <p:cNvPr id="178" name="Picture 177">
            <a:extLst>
              <a:ext uri="{FF2B5EF4-FFF2-40B4-BE49-F238E27FC236}">
                <a16:creationId xmlns="" xmlns:a16="http://schemas.microsoft.com/office/drawing/2014/main" id="{0E2EE185-EBBA-304D-945C-0E4A55A8135A}"/>
              </a:ext>
            </a:extLst>
          </p:cNvPr>
          <p:cNvPicPr>
            <a:picLocks noChangeAspect="1"/>
          </p:cNvPicPr>
          <p:nvPr/>
        </p:nvPicPr>
        <p:blipFill>
          <a:blip r:embed="rId9"/>
          <a:stretch>
            <a:fillRect/>
          </a:stretch>
        </p:blipFill>
        <p:spPr>
          <a:xfrm>
            <a:off x="4853531" y="3851965"/>
            <a:ext cx="889000" cy="368300"/>
          </a:xfrm>
          <a:prstGeom prst="rect">
            <a:avLst/>
          </a:prstGeom>
        </p:spPr>
      </p:pic>
      <p:sp>
        <p:nvSpPr>
          <p:cNvPr id="180" name="Right Arrow 179">
            <a:extLst>
              <a:ext uri="{FF2B5EF4-FFF2-40B4-BE49-F238E27FC236}">
                <a16:creationId xmlns="" xmlns:a16="http://schemas.microsoft.com/office/drawing/2014/main" id="{BBEF8993-F93B-314D-A284-83CFD69B4AA6}"/>
              </a:ext>
            </a:extLst>
          </p:cNvPr>
          <p:cNvSpPr/>
          <p:nvPr/>
        </p:nvSpPr>
        <p:spPr>
          <a:xfrm>
            <a:off x="3313825" y="4332017"/>
            <a:ext cx="322671" cy="299078"/>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85" name="Group 184">
            <a:extLst>
              <a:ext uri="{FF2B5EF4-FFF2-40B4-BE49-F238E27FC236}">
                <a16:creationId xmlns="" xmlns:a16="http://schemas.microsoft.com/office/drawing/2014/main" id="{80B4E1FC-9428-3D4C-A38A-4CB175762CB4}"/>
              </a:ext>
            </a:extLst>
          </p:cNvPr>
          <p:cNvGrpSpPr/>
          <p:nvPr/>
        </p:nvGrpSpPr>
        <p:grpSpPr>
          <a:xfrm>
            <a:off x="7494684" y="3305728"/>
            <a:ext cx="1446028" cy="470972"/>
            <a:chOff x="7426006" y="3686476"/>
            <a:chExt cx="1446028" cy="470972"/>
          </a:xfrm>
        </p:grpSpPr>
        <p:sp>
          <p:nvSpPr>
            <p:cNvPr id="42" name="Rectangle 41">
              <a:extLst>
                <a:ext uri="{FF2B5EF4-FFF2-40B4-BE49-F238E27FC236}">
                  <a16:creationId xmlns="" xmlns:a16="http://schemas.microsoft.com/office/drawing/2014/main" id="{75E846B9-77EA-3945-A2B4-D8316B560D83}"/>
                </a:ext>
              </a:extLst>
            </p:cNvPr>
            <p:cNvSpPr/>
            <p:nvPr/>
          </p:nvSpPr>
          <p:spPr>
            <a:xfrm>
              <a:off x="7426006" y="3686476"/>
              <a:ext cx="1446028" cy="470972"/>
            </a:xfrm>
            <a:prstGeom prst="rect">
              <a:avLst/>
            </a:prstGeom>
            <a:noFill/>
            <a:ln w="317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1" name="Picture 180">
              <a:extLst>
                <a:ext uri="{FF2B5EF4-FFF2-40B4-BE49-F238E27FC236}">
                  <a16:creationId xmlns="" xmlns:a16="http://schemas.microsoft.com/office/drawing/2014/main" id="{79A24D50-4B01-9A46-BE4D-DE5C671D8D2A}"/>
                </a:ext>
              </a:extLst>
            </p:cNvPr>
            <p:cNvPicPr>
              <a:picLocks noChangeAspect="1"/>
            </p:cNvPicPr>
            <p:nvPr/>
          </p:nvPicPr>
          <p:blipFill>
            <a:blip r:embed="rId10"/>
            <a:stretch>
              <a:fillRect/>
            </a:stretch>
          </p:blipFill>
          <p:spPr>
            <a:xfrm>
              <a:off x="7548038" y="3806163"/>
              <a:ext cx="1168400" cy="228600"/>
            </a:xfrm>
            <a:prstGeom prst="rect">
              <a:avLst/>
            </a:prstGeom>
          </p:spPr>
        </p:pic>
      </p:grpSp>
      <p:sp>
        <p:nvSpPr>
          <p:cNvPr id="184" name="Right Arrow 183">
            <a:extLst>
              <a:ext uri="{FF2B5EF4-FFF2-40B4-BE49-F238E27FC236}">
                <a16:creationId xmlns="" xmlns:a16="http://schemas.microsoft.com/office/drawing/2014/main" id="{013E3FE5-AE3F-D74D-BBB1-1C6541176E21}"/>
              </a:ext>
            </a:extLst>
          </p:cNvPr>
          <p:cNvSpPr/>
          <p:nvPr/>
        </p:nvSpPr>
        <p:spPr>
          <a:xfrm>
            <a:off x="7263107" y="4416698"/>
            <a:ext cx="322671" cy="299078"/>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97" name="Group 196">
            <a:extLst>
              <a:ext uri="{FF2B5EF4-FFF2-40B4-BE49-F238E27FC236}">
                <a16:creationId xmlns="" xmlns:a16="http://schemas.microsoft.com/office/drawing/2014/main" id="{8FD373A4-A975-5640-B0F4-246AB2F75879}"/>
              </a:ext>
            </a:extLst>
          </p:cNvPr>
          <p:cNvGrpSpPr/>
          <p:nvPr/>
        </p:nvGrpSpPr>
        <p:grpSpPr>
          <a:xfrm>
            <a:off x="819087" y="5507736"/>
            <a:ext cx="7834196" cy="1144449"/>
            <a:chOff x="547113" y="5590097"/>
            <a:chExt cx="7834196" cy="1144449"/>
          </a:xfrm>
        </p:grpSpPr>
        <p:sp>
          <p:nvSpPr>
            <p:cNvPr id="190" name="TextBox 189">
              <a:extLst>
                <a:ext uri="{FF2B5EF4-FFF2-40B4-BE49-F238E27FC236}">
                  <a16:creationId xmlns="" xmlns:a16="http://schemas.microsoft.com/office/drawing/2014/main" id="{E77CAD6F-39E0-6B40-9409-8A92F3827BB2}"/>
                </a:ext>
              </a:extLst>
            </p:cNvPr>
            <p:cNvSpPr txBox="1"/>
            <p:nvPr/>
          </p:nvSpPr>
          <p:spPr>
            <a:xfrm>
              <a:off x="547113" y="5980493"/>
              <a:ext cx="7834196" cy="754053"/>
            </a:xfrm>
            <a:prstGeom prst="rect">
              <a:avLst/>
            </a:prstGeom>
            <a:noFill/>
          </p:spPr>
          <p:txBody>
            <a:bodyPr wrap="none" rtlCol="0">
              <a:spAutoFit/>
            </a:bodyPr>
            <a:lstStyle/>
            <a:p>
              <a:pPr marL="285750" indent="-285750">
                <a:buFont typeface="Wingdings" pitchFamily="2" charset="2"/>
                <a:buChar char="Ø"/>
              </a:pPr>
              <a:r>
                <a:rPr lang="en-US" b="1" dirty="0"/>
                <a:t>Practical </a:t>
              </a:r>
              <a:r>
                <a:rPr lang="en-US" dirty="0"/>
                <a:t>-</a:t>
              </a:r>
              <a:r>
                <a:rPr lang="en-US" b="1" dirty="0"/>
                <a:t> </a:t>
              </a:r>
              <a:r>
                <a:rPr lang="en-US" dirty="0"/>
                <a:t>Non-intrusive;</a:t>
              </a:r>
              <a:r>
                <a:rPr lang="en-US" b="1" dirty="0"/>
                <a:t> </a:t>
              </a:r>
              <a:r>
                <a:rPr lang="en-US" dirty="0"/>
                <a:t>get optimal solution for your resources</a:t>
              </a:r>
            </a:p>
            <a:p>
              <a:pPr marL="285750" indent="-285750">
                <a:buFont typeface="Arial" panose="020B0604020202020204" pitchFamily="34" charset="0"/>
                <a:buChar char="•"/>
              </a:pPr>
              <a:endParaRPr lang="en-US" sz="700" dirty="0"/>
            </a:p>
            <a:p>
              <a:pPr marL="285750" indent="-285750">
                <a:buFont typeface="Wingdings" pitchFamily="2" charset="2"/>
                <a:buChar char="Ø"/>
              </a:pPr>
              <a:r>
                <a:rPr lang="en-US" b="1" dirty="0"/>
                <a:t>Accurate </a:t>
              </a:r>
              <a:r>
                <a:rPr lang="en-US" dirty="0"/>
                <a:t>- Good agreement with MCS; proven asymptotic convergence</a:t>
              </a:r>
              <a:endParaRPr lang="en-US" i="1" dirty="0"/>
            </a:p>
          </p:txBody>
        </p:sp>
        <p:sp>
          <p:nvSpPr>
            <p:cNvPr id="191" name="TextBox 190">
              <a:extLst>
                <a:ext uri="{FF2B5EF4-FFF2-40B4-BE49-F238E27FC236}">
                  <a16:creationId xmlns="" xmlns:a16="http://schemas.microsoft.com/office/drawing/2014/main" id="{4DD58DCD-439F-BA4F-8C0D-A558077DCA69}"/>
                </a:ext>
              </a:extLst>
            </p:cNvPr>
            <p:cNvSpPr txBox="1"/>
            <p:nvPr/>
          </p:nvSpPr>
          <p:spPr>
            <a:xfrm>
              <a:off x="550117" y="5590097"/>
              <a:ext cx="7616188" cy="369332"/>
            </a:xfrm>
            <a:prstGeom prst="rect">
              <a:avLst/>
            </a:prstGeom>
            <a:noFill/>
          </p:spPr>
          <p:txBody>
            <a:bodyPr wrap="none" rtlCol="0">
              <a:spAutoFit/>
            </a:bodyPr>
            <a:lstStyle/>
            <a:p>
              <a:pPr marL="285750" indent="-285750">
                <a:buFont typeface="Wingdings" pitchFamily="2" charset="2"/>
                <a:buChar char="Ø"/>
              </a:pPr>
              <a:r>
                <a:rPr lang="en-US" b="1" dirty="0"/>
                <a:t>Efficient</a:t>
              </a:r>
              <a:r>
                <a:rPr lang="en-US" dirty="0"/>
                <a:t> - Speedup          (when       is expensive); easy to parallelize </a:t>
              </a:r>
            </a:p>
          </p:txBody>
        </p:sp>
        <p:pic>
          <p:nvPicPr>
            <p:cNvPr id="192" name="Picture 191">
              <a:extLst>
                <a:ext uri="{FF2B5EF4-FFF2-40B4-BE49-F238E27FC236}">
                  <a16:creationId xmlns="" xmlns:a16="http://schemas.microsoft.com/office/drawing/2014/main" id="{7DFD1D10-C8FB-0548-B308-7A1BF6744124}"/>
                </a:ext>
              </a:extLst>
            </p:cNvPr>
            <p:cNvPicPr>
              <a:picLocks noChangeAspect="1"/>
            </p:cNvPicPr>
            <p:nvPr/>
          </p:nvPicPr>
          <p:blipFill>
            <a:blip r:embed="rId11"/>
            <a:stretch>
              <a:fillRect/>
            </a:stretch>
          </p:blipFill>
          <p:spPr>
            <a:xfrm>
              <a:off x="4267484" y="5667949"/>
              <a:ext cx="292100" cy="203200"/>
            </a:xfrm>
            <a:prstGeom prst="rect">
              <a:avLst/>
            </a:prstGeom>
          </p:spPr>
        </p:pic>
        <p:pic>
          <p:nvPicPr>
            <p:cNvPr id="196" name="Picture 195">
              <a:extLst>
                <a:ext uri="{FF2B5EF4-FFF2-40B4-BE49-F238E27FC236}">
                  <a16:creationId xmlns="" xmlns:a16="http://schemas.microsoft.com/office/drawing/2014/main" id="{99B2B53D-2324-F746-A18B-93B6EE26E469}"/>
                </a:ext>
              </a:extLst>
            </p:cNvPr>
            <p:cNvPicPr>
              <a:picLocks noChangeAspect="1"/>
            </p:cNvPicPr>
            <p:nvPr/>
          </p:nvPicPr>
          <p:blipFill>
            <a:blip r:embed="rId12"/>
            <a:stretch>
              <a:fillRect/>
            </a:stretch>
          </p:blipFill>
          <p:spPr>
            <a:xfrm>
              <a:off x="3008616" y="5623979"/>
              <a:ext cx="469900" cy="317500"/>
            </a:xfrm>
            <a:prstGeom prst="rect">
              <a:avLst/>
            </a:prstGeom>
          </p:spPr>
        </p:pic>
      </p:grpSp>
    </p:spTree>
    <p:extLst>
      <p:ext uri="{BB962C8B-B14F-4D97-AF65-F5344CB8AC3E}">
        <p14:creationId xmlns:p14="http://schemas.microsoft.com/office/powerpoint/2010/main" val="128437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300"/>
                                  </p:stCondLst>
                                  <p:childTnLst>
                                    <p:set>
                                      <p:cBhvr>
                                        <p:cTn id="35" dur="1" fill="hold">
                                          <p:stCondLst>
                                            <p:cond delay="0"/>
                                          </p:stCondLst>
                                        </p:cTn>
                                        <p:tgtEl>
                                          <p:spTgt spid="154"/>
                                        </p:tgtEl>
                                        <p:attrNameLst>
                                          <p:attrName>style.visibility</p:attrName>
                                        </p:attrNameLst>
                                      </p:cBhvr>
                                      <p:to>
                                        <p:strVal val="visible"/>
                                      </p:to>
                                    </p:set>
                                  </p:childTnLst>
                                </p:cTn>
                              </p:par>
                            </p:childTnLst>
                          </p:cTn>
                        </p:par>
                        <p:par>
                          <p:cTn id="36" fill="hold">
                            <p:stCondLst>
                              <p:cond delay="300"/>
                            </p:stCondLst>
                            <p:childTnLst>
                              <p:par>
                                <p:cTn id="37" presetID="1" presetClass="entr" presetSubtype="0" fill="hold" grpId="0" nodeType="afterEffect">
                                  <p:stCondLst>
                                    <p:cond delay="300"/>
                                  </p:stCondLst>
                                  <p:childTnLst>
                                    <p:set>
                                      <p:cBhvr>
                                        <p:cTn id="38" dur="1" fill="hold">
                                          <p:stCondLst>
                                            <p:cond delay="0"/>
                                          </p:stCondLst>
                                        </p:cTn>
                                        <p:tgtEl>
                                          <p:spTgt spid="152"/>
                                        </p:tgtEl>
                                        <p:attrNameLst>
                                          <p:attrName>style.visibility</p:attrName>
                                        </p:attrNameLst>
                                      </p:cBhvr>
                                      <p:to>
                                        <p:strVal val="visible"/>
                                      </p:to>
                                    </p:set>
                                  </p:childTnLst>
                                </p:cTn>
                              </p:par>
                            </p:childTnLst>
                          </p:cTn>
                        </p:par>
                        <p:par>
                          <p:cTn id="39" fill="hold">
                            <p:stCondLst>
                              <p:cond delay="600"/>
                            </p:stCondLst>
                            <p:childTnLst>
                              <p:par>
                                <p:cTn id="40" presetID="1" presetClass="entr" presetSubtype="0" fill="hold" grpId="0" nodeType="afterEffect">
                                  <p:stCondLst>
                                    <p:cond delay="300"/>
                                  </p:stCondLst>
                                  <p:childTnLst>
                                    <p:set>
                                      <p:cBhvr>
                                        <p:cTn id="41" dur="1" fill="hold">
                                          <p:stCondLst>
                                            <p:cond delay="0"/>
                                          </p:stCondLst>
                                        </p:cTn>
                                        <p:tgtEl>
                                          <p:spTgt spid="153"/>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300"/>
                                  </p:stCondLst>
                                  <p:childTnLst>
                                    <p:set>
                                      <p:cBhvr>
                                        <p:cTn id="44" dur="1" fill="hold">
                                          <p:stCondLst>
                                            <p:cond delay="0"/>
                                          </p:stCondLst>
                                        </p:cTn>
                                        <p:tgtEl>
                                          <p:spTgt spid="151"/>
                                        </p:tgtEl>
                                        <p:attrNameLst>
                                          <p:attrName>style.visibility</p:attrName>
                                        </p:attrNameLst>
                                      </p:cBhvr>
                                      <p:to>
                                        <p:strVal val="visible"/>
                                      </p:to>
                                    </p:set>
                                  </p:childTnLst>
                                </p:cTn>
                              </p:par>
                            </p:childTnLst>
                          </p:cTn>
                        </p:par>
                        <p:par>
                          <p:cTn id="45" fill="hold">
                            <p:stCondLst>
                              <p:cond delay="1200"/>
                            </p:stCondLst>
                            <p:childTnLst>
                              <p:par>
                                <p:cTn id="46" presetID="1" presetClass="entr" presetSubtype="0" fill="hold" grpId="0" nodeType="afterEffect">
                                  <p:stCondLst>
                                    <p:cond delay="300"/>
                                  </p:stCondLst>
                                  <p:childTnLst>
                                    <p:set>
                                      <p:cBhvr>
                                        <p:cTn id="47" dur="1" fill="hold">
                                          <p:stCondLst>
                                            <p:cond delay="0"/>
                                          </p:stCondLst>
                                        </p:cTn>
                                        <p:tgtEl>
                                          <p:spTgt spid="155"/>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300"/>
                                  </p:stCondLst>
                                  <p:childTnLst>
                                    <p:set>
                                      <p:cBhvr>
                                        <p:cTn id="50" dur="1" fill="hold">
                                          <p:stCondLst>
                                            <p:cond delay="0"/>
                                          </p:stCondLst>
                                        </p:cTn>
                                        <p:tgtEl>
                                          <p:spTgt spid="157"/>
                                        </p:tgtEl>
                                        <p:attrNameLst>
                                          <p:attrName>style.visibility</p:attrName>
                                        </p:attrNameLst>
                                      </p:cBhvr>
                                      <p:to>
                                        <p:strVal val="visible"/>
                                      </p:to>
                                    </p:set>
                                  </p:childTnLst>
                                </p:cTn>
                              </p:par>
                            </p:childTnLst>
                          </p:cTn>
                        </p:par>
                        <p:par>
                          <p:cTn id="51" fill="hold">
                            <p:stCondLst>
                              <p:cond delay="1800"/>
                            </p:stCondLst>
                            <p:childTnLst>
                              <p:par>
                                <p:cTn id="52" presetID="1" presetClass="entr" presetSubtype="0" fill="hold" grpId="0" nodeType="afterEffect">
                                  <p:stCondLst>
                                    <p:cond delay="300"/>
                                  </p:stCondLst>
                                  <p:childTnLst>
                                    <p:set>
                                      <p:cBhvr>
                                        <p:cTn id="53" dur="1" fill="hold">
                                          <p:stCondLst>
                                            <p:cond delay="0"/>
                                          </p:stCondLst>
                                        </p:cTn>
                                        <p:tgtEl>
                                          <p:spTgt spid="156"/>
                                        </p:tgtEl>
                                        <p:attrNameLst>
                                          <p:attrName>style.visibility</p:attrName>
                                        </p:attrNameLst>
                                      </p:cBhvr>
                                      <p:to>
                                        <p:strVal val="visible"/>
                                      </p:to>
                                    </p:set>
                                  </p:childTnLst>
                                </p:cTn>
                              </p:par>
                            </p:childTnLst>
                          </p:cTn>
                        </p:par>
                        <p:par>
                          <p:cTn id="54" fill="hold">
                            <p:stCondLst>
                              <p:cond delay="2100"/>
                            </p:stCondLst>
                            <p:childTnLst>
                              <p:par>
                                <p:cTn id="55" presetID="1" presetClass="entr" presetSubtype="0" fill="hold" nodeType="afterEffect">
                                  <p:stCondLst>
                                    <p:cond delay="50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7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31" grpId="0"/>
      <p:bldP spid="151" grpId="0" animBg="1"/>
      <p:bldP spid="152" grpId="0" animBg="1"/>
      <p:bldP spid="153" grpId="0" animBg="1"/>
      <p:bldP spid="154" grpId="0" animBg="1"/>
      <p:bldP spid="155" grpId="0" animBg="1"/>
      <p:bldP spid="35" grpId="0" animBg="1"/>
      <p:bldP spid="156" grpId="0" animBg="1"/>
      <p:bldP spid="157" grpId="0" animBg="1"/>
      <p:bldP spid="37" grpId="0" animBg="1"/>
      <p:bldP spid="169" grpId="0" animBg="1"/>
      <p:bldP spid="180" grpId="0" animBg="1"/>
      <p:bldP spid="1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8545D-5CC5-5848-B36A-DD2F96456284}"/>
              </a:ext>
            </a:extLst>
          </p:cNvPr>
          <p:cNvSpPr>
            <a:spLocks noGrp="1"/>
          </p:cNvSpPr>
          <p:nvPr>
            <p:ph type="title"/>
          </p:nvPr>
        </p:nvSpPr>
        <p:spPr/>
        <p:txBody>
          <a:bodyPr/>
          <a:lstStyle/>
          <a:p>
            <a:r>
              <a:rPr lang="en-US" dirty="0"/>
              <a:t>Forming a SROM</a:t>
            </a:r>
          </a:p>
        </p:txBody>
      </p:sp>
      <p:sp>
        <p:nvSpPr>
          <p:cNvPr id="3" name="Slide Number Placeholder 2">
            <a:extLst>
              <a:ext uri="{FF2B5EF4-FFF2-40B4-BE49-F238E27FC236}">
                <a16:creationId xmlns="" xmlns:a16="http://schemas.microsoft.com/office/drawing/2014/main" id="{91495736-7A9D-094D-AF0D-2ADF86916AA7}"/>
              </a:ext>
            </a:extLst>
          </p:cNvPr>
          <p:cNvSpPr>
            <a:spLocks noGrp="1"/>
          </p:cNvSpPr>
          <p:nvPr>
            <p:ph type="sldNum" sz="quarter" idx="4"/>
          </p:nvPr>
        </p:nvSpPr>
        <p:spPr/>
        <p:txBody>
          <a:bodyPr/>
          <a:lstStyle/>
          <a:p>
            <a:fld id="{3936B88E-EF68-EA45-81C9-E52047EC76EC}" type="slidenum">
              <a:rPr lang="en-US" smtClean="0">
                <a:solidFill>
                  <a:prstClr val="black">
                    <a:tint val="75000"/>
                  </a:prstClr>
                </a:solidFill>
              </a:rPr>
              <a:pPr/>
              <a:t>7</a:t>
            </a:fld>
            <a:endParaRPr lang="en-US" dirty="0">
              <a:solidFill>
                <a:prstClr val="black">
                  <a:tint val="75000"/>
                </a:prstClr>
              </a:solidFill>
            </a:endParaRPr>
          </a:p>
        </p:txBody>
      </p:sp>
      <p:grpSp>
        <p:nvGrpSpPr>
          <p:cNvPr id="4" name="Group 3">
            <a:extLst>
              <a:ext uri="{FF2B5EF4-FFF2-40B4-BE49-F238E27FC236}">
                <a16:creationId xmlns="" xmlns:a16="http://schemas.microsoft.com/office/drawing/2014/main" id="{42AAF4AE-0F74-1A4D-86F3-E1C177D981CE}"/>
              </a:ext>
            </a:extLst>
          </p:cNvPr>
          <p:cNvGrpSpPr/>
          <p:nvPr/>
        </p:nvGrpSpPr>
        <p:grpSpPr>
          <a:xfrm>
            <a:off x="3613603" y="1237697"/>
            <a:ext cx="1412378" cy="576942"/>
            <a:chOff x="1479992" y="3265715"/>
            <a:chExt cx="1412378" cy="576942"/>
          </a:xfrm>
        </p:grpSpPr>
        <p:sp>
          <p:nvSpPr>
            <p:cNvPr id="5" name="Rounded Rectangle 4">
              <a:extLst>
                <a:ext uri="{FF2B5EF4-FFF2-40B4-BE49-F238E27FC236}">
                  <a16:creationId xmlns="" xmlns:a16="http://schemas.microsoft.com/office/drawing/2014/main" id="{27E9C31F-86D5-FC43-844D-8F50B1B02EE9}"/>
                </a:ext>
              </a:extLst>
            </p:cNvPr>
            <p:cNvSpPr/>
            <p:nvPr/>
          </p:nvSpPr>
          <p:spPr>
            <a:xfrm>
              <a:off x="1576625" y="3265715"/>
              <a:ext cx="1213449" cy="576942"/>
            </a:xfrm>
            <a:prstGeom prst="roundRect">
              <a:avLst/>
            </a:prstGeom>
            <a:solidFill>
              <a:schemeClr val="accent3">
                <a:lumMod val="20000"/>
                <a:lumOff val="80000"/>
              </a:schemeClr>
            </a:solidFill>
            <a:ln w="22225">
              <a:solidFill>
                <a:srgbClr val="018E4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072EF97A-1862-3E46-98D7-F6CB9240DF8B}"/>
                </a:ext>
              </a:extLst>
            </p:cNvPr>
            <p:cNvSpPr txBox="1"/>
            <p:nvPr/>
          </p:nvSpPr>
          <p:spPr>
            <a:xfrm>
              <a:off x="1479992" y="3312716"/>
              <a:ext cx="1412378" cy="492443"/>
            </a:xfrm>
            <a:prstGeom prst="rect">
              <a:avLst/>
            </a:prstGeom>
            <a:noFill/>
          </p:spPr>
          <p:txBody>
            <a:bodyPr wrap="square" rtlCol="0">
              <a:spAutoFit/>
            </a:bodyPr>
            <a:lstStyle/>
            <a:p>
              <a:pPr algn="ctr"/>
              <a:r>
                <a:rPr lang="en-US" sz="1300" b="1" dirty="0"/>
                <a:t>Preprocessing Optimization</a:t>
              </a:r>
            </a:p>
          </p:txBody>
        </p:sp>
      </p:grpSp>
      <p:sp>
        <p:nvSpPr>
          <p:cNvPr id="7" name="Right Arrow 6">
            <a:extLst>
              <a:ext uri="{FF2B5EF4-FFF2-40B4-BE49-F238E27FC236}">
                <a16:creationId xmlns="" xmlns:a16="http://schemas.microsoft.com/office/drawing/2014/main" id="{466E3741-2FF5-C249-BEB2-074143780720}"/>
              </a:ext>
            </a:extLst>
          </p:cNvPr>
          <p:cNvSpPr/>
          <p:nvPr/>
        </p:nvSpPr>
        <p:spPr>
          <a:xfrm>
            <a:off x="3276454" y="1393471"/>
            <a:ext cx="322671" cy="299078"/>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 xmlns:a16="http://schemas.microsoft.com/office/drawing/2014/main" id="{D5D0F372-0D35-CC47-8BE7-B3B8A559EF42}"/>
              </a:ext>
            </a:extLst>
          </p:cNvPr>
          <p:cNvGrpSpPr/>
          <p:nvPr/>
        </p:nvGrpSpPr>
        <p:grpSpPr>
          <a:xfrm>
            <a:off x="1929603" y="1036824"/>
            <a:ext cx="1724442" cy="1257430"/>
            <a:chOff x="134716" y="4363814"/>
            <a:chExt cx="1724442" cy="1257430"/>
          </a:xfrm>
        </p:grpSpPr>
        <p:grpSp>
          <p:nvGrpSpPr>
            <p:cNvPr id="9" name="Group 8">
              <a:extLst>
                <a:ext uri="{FF2B5EF4-FFF2-40B4-BE49-F238E27FC236}">
                  <a16:creationId xmlns="" xmlns:a16="http://schemas.microsoft.com/office/drawing/2014/main" id="{0DDE236C-CCFE-B943-8F0C-D121799E8E63}"/>
                </a:ext>
              </a:extLst>
            </p:cNvPr>
            <p:cNvGrpSpPr/>
            <p:nvPr/>
          </p:nvGrpSpPr>
          <p:grpSpPr>
            <a:xfrm>
              <a:off x="424961" y="4363814"/>
              <a:ext cx="1434197" cy="1257430"/>
              <a:chOff x="424961" y="4363814"/>
              <a:chExt cx="1434197" cy="1257430"/>
            </a:xfrm>
          </p:grpSpPr>
          <p:grpSp>
            <p:nvGrpSpPr>
              <p:cNvPr id="11" name="Group 10">
                <a:extLst>
                  <a:ext uri="{FF2B5EF4-FFF2-40B4-BE49-F238E27FC236}">
                    <a16:creationId xmlns="" xmlns:a16="http://schemas.microsoft.com/office/drawing/2014/main" id="{39479604-4F5D-CF42-BA5B-D13F5FE05477}"/>
                  </a:ext>
                </a:extLst>
              </p:cNvPr>
              <p:cNvGrpSpPr/>
              <p:nvPr/>
            </p:nvGrpSpPr>
            <p:grpSpPr>
              <a:xfrm>
                <a:off x="424961" y="4363814"/>
                <a:ext cx="1434197" cy="1257430"/>
                <a:chOff x="1852895" y="1394472"/>
                <a:chExt cx="1434197" cy="1257430"/>
              </a:xfrm>
            </p:grpSpPr>
            <p:grpSp>
              <p:nvGrpSpPr>
                <p:cNvPr id="18" name="Group 17">
                  <a:extLst>
                    <a:ext uri="{FF2B5EF4-FFF2-40B4-BE49-F238E27FC236}">
                      <a16:creationId xmlns="" xmlns:a16="http://schemas.microsoft.com/office/drawing/2014/main" id="{EFFEF17C-AF7D-D34E-9950-E29677A92C05}"/>
                    </a:ext>
                  </a:extLst>
                </p:cNvPr>
                <p:cNvGrpSpPr/>
                <p:nvPr/>
              </p:nvGrpSpPr>
              <p:grpSpPr>
                <a:xfrm>
                  <a:off x="1852895" y="1394472"/>
                  <a:ext cx="1434197" cy="1012373"/>
                  <a:chOff x="457200" y="1008742"/>
                  <a:chExt cx="1912263" cy="1349830"/>
                </a:xfrm>
              </p:grpSpPr>
              <p:cxnSp>
                <p:nvCxnSpPr>
                  <p:cNvPr id="21" name="Straight Arrow Connector 20">
                    <a:extLst>
                      <a:ext uri="{FF2B5EF4-FFF2-40B4-BE49-F238E27FC236}">
                        <a16:creationId xmlns="" xmlns:a16="http://schemas.microsoft.com/office/drawing/2014/main" id="{E8D51450-09ED-CC40-8A29-0ACDEF7BBD62}"/>
                      </a:ext>
                    </a:extLst>
                  </p:cNvPr>
                  <p:cNvCxnSpPr/>
                  <p:nvPr/>
                </p:nvCxnSpPr>
                <p:spPr>
                  <a:xfrm flipH="1" flipV="1">
                    <a:off x="457200" y="1008742"/>
                    <a:ext cx="12708" cy="134983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4CBF8EF9-14A5-5943-9A73-A03CADFECB05}"/>
                      </a:ext>
                    </a:extLst>
                  </p:cNvPr>
                  <p:cNvCxnSpPr/>
                  <p:nvPr/>
                </p:nvCxnSpPr>
                <p:spPr>
                  <a:xfrm>
                    <a:off x="457200" y="2358571"/>
                    <a:ext cx="1912263" cy="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9" name="Freeform 18">
                  <a:extLst>
                    <a:ext uri="{FF2B5EF4-FFF2-40B4-BE49-F238E27FC236}">
                      <a16:creationId xmlns="" xmlns:a16="http://schemas.microsoft.com/office/drawing/2014/main" id="{F37C2953-22EA-3C4F-A293-4C5654382DF8}"/>
                    </a:ext>
                  </a:extLst>
                </p:cNvPr>
                <p:cNvSpPr/>
                <p:nvPr/>
              </p:nvSpPr>
              <p:spPr>
                <a:xfrm>
                  <a:off x="1870584" y="1508740"/>
                  <a:ext cx="1313089" cy="870891"/>
                </a:xfrm>
                <a:custGeom>
                  <a:avLst/>
                  <a:gdLst>
                    <a:gd name="connsiteX0" fmla="*/ 0 w 1750785"/>
                    <a:gd name="connsiteY0" fmla="*/ 1161188 h 1161188"/>
                    <a:gd name="connsiteX1" fmla="*/ 208643 w 1750785"/>
                    <a:gd name="connsiteY1" fmla="*/ 498974 h 1161188"/>
                    <a:gd name="connsiteX2" fmla="*/ 426357 w 1750785"/>
                    <a:gd name="connsiteY2" fmla="*/ 54474 h 1161188"/>
                    <a:gd name="connsiteX3" fmla="*/ 752928 w 1750785"/>
                    <a:gd name="connsiteY3" fmla="*/ 72617 h 1161188"/>
                    <a:gd name="connsiteX4" fmla="*/ 1043214 w 1750785"/>
                    <a:gd name="connsiteY4" fmla="*/ 644117 h 1161188"/>
                    <a:gd name="connsiteX5" fmla="*/ 1424214 w 1750785"/>
                    <a:gd name="connsiteY5" fmla="*/ 1016045 h 1161188"/>
                    <a:gd name="connsiteX6" fmla="*/ 1750785 w 1750785"/>
                    <a:gd name="connsiteY6" fmla="*/ 1143045 h 11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0785" h="1161188">
                      <a:moveTo>
                        <a:pt x="0" y="1161188"/>
                      </a:moveTo>
                      <a:cubicBezTo>
                        <a:pt x="68792" y="922307"/>
                        <a:pt x="137584" y="683426"/>
                        <a:pt x="208643" y="498974"/>
                      </a:cubicBezTo>
                      <a:cubicBezTo>
                        <a:pt x="279703" y="314522"/>
                        <a:pt x="335643" y="125533"/>
                        <a:pt x="426357" y="54474"/>
                      </a:cubicBezTo>
                      <a:cubicBezTo>
                        <a:pt x="517071" y="-16586"/>
                        <a:pt x="650119" y="-25657"/>
                        <a:pt x="752928" y="72617"/>
                      </a:cubicBezTo>
                      <a:cubicBezTo>
                        <a:pt x="855737" y="170891"/>
                        <a:pt x="931333" y="486879"/>
                        <a:pt x="1043214" y="644117"/>
                      </a:cubicBezTo>
                      <a:cubicBezTo>
                        <a:pt x="1155095" y="801355"/>
                        <a:pt x="1306286" y="932890"/>
                        <a:pt x="1424214" y="1016045"/>
                      </a:cubicBezTo>
                      <a:cubicBezTo>
                        <a:pt x="1542143" y="1099200"/>
                        <a:pt x="1750785" y="1143045"/>
                        <a:pt x="1750785" y="1143045"/>
                      </a:cubicBezTo>
                    </a:path>
                  </a:pathLst>
                </a:custGeom>
                <a:ln>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pic>
              <p:nvPicPr>
                <p:cNvPr id="20" name="Picture 19">
                  <a:extLst>
                    <a:ext uri="{FF2B5EF4-FFF2-40B4-BE49-F238E27FC236}">
                      <a16:creationId xmlns="" xmlns:a16="http://schemas.microsoft.com/office/drawing/2014/main" id="{539430B8-735F-2F47-A904-818CB9051BD8}"/>
                    </a:ext>
                  </a:extLst>
                </p:cNvPr>
                <p:cNvPicPr>
                  <a:picLocks noChangeAspect="1"/>
                </p:cNvPicPr>
                <p:nvPr/>
              </p:nvPicPr>
              <p:blipFill>
                <a:blip r:embed="rId2"/>
                <a:stretch>
                  <a:fillRect/>
                </a:stretch>
              </p:blipFill>
              <p:spPr>
                <a:xfrm>
                  <a:off x="2370935" y="2474102"/>
                  <a:ext cx="114300" cy="177800"/>
                </a:xfrm>
                <a:prstGeom prst="rect">
                  <a:avLst/>
                </a:prstGeom>
              </p:spPr>
            </p:pic>
          </p:grpSp>
          <p:grpSp>
            <p:nvGrpSpPr>
              <p:cNvPr id="12" name="Group 11">
                <a:extLst>
                  <a:ext uri="{FF2B5EF4-FFF2-40B4-BE49-F238E27FC236}">
                    <a16:creationId xmlns="" xmlns:a16="http://schemas.microsoft.com/office/drawing/2014/main" id="{6EB0215C-F773-A146-ABA4-6BCD8FD6F5D4}"/>
                  </a:ext>
                </a:extLst>
              </p:cNvPr>
              <p:cNvGrpSpPr/>
              <p:nvPr/>
            </p:nvGrpSpPr>
            <p:grpSpPr>
              <a:xfrm>
                <a:off x="683596" y="5018319"/>
                <a:ext cx="518671" cy="346982"/>
                <a:chOff x="1495437" y="1886712"/>
                <a:chExt cx="518671" cy="346982"/>
              </a:xfrm>
            </p:grpSpPr>
            <p:sp>
              <p:nvSpPr>
                <p:cNvPr id="13" name="Rectangle 12">
                  <a:extLst>
                    <a:ext uri="{FF2B5EF4-FFF2-40B4-BE49-F238E27FC236}">
                      <a16:creationId xmlns="" xmlns:a16="http://schemas.microsoft.com/office/drawing/2014/main" id="{E3ACEE9E-41A9-994B-AC5E-0DAC5C6F3DB2}"/>
                    </a:ext>
                  </a:extLst>
                </p:cNvPr>
                <p:cNvSpPr/>
                <p:nvPr/>
              </p:nvSpPr>
              <p:spPr>
                <a:xfrm>
                  <a:off x="1797517"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 xmlns:a16="http://schemas.microsoft.com/office/drawing/2014/main" id="{6ACA9E15-4548-5040-B4EC-DF28A729B4CF}"/>
                    </a:ext>
                  </a:extLst>
                </p:cNvPr>
                <p:cNvSpPr/>
                <p:nvPr/>
              </p:nvSpPr>
              <p:spPr>
                <a:xfrm>
                  <a:off x="1717233"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 xmlns:a16="http://schemas.microsoft.com/office/drawing/2014/main" id="{1DBC8D58-289C-E44C-9E6A-B20AC47B1BA1}"/>
                    </a:ext>
                  </a:extLst>
                </p:cNvPr>
                <p:cNvSpPr/>
                <p:nvPr/>
              </p:nvSpPr>
              <p:spPr>
                <a:xfrm>
                  <a:off x="1624029"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 xmlns:a16="http://schemas.microsoft.com/office/drawing/2014/main" id="{378C25E0-4EFB-1647-A748-170FDED1EB2E}"/>
                    </a:ext>
                  </a:extLst>
                </p:cNvPr>
                <p:cNvSpPr/>
                <p:nvPr/>
              </p:nvSpPr>
              <p:spPr>
                <a:xfrm>
                  <a:off x="1495437"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Rectangle 16">
                  <a:extLst>
                    <a:ext uri="{FF2B5EF4-FFF2-40B4-BE49-F238E27FC236}">
                      <a16:creationId xmlns="" xmlns:a16="http://schemas.microsoft.com/office/drawing/2014/main" id="{A7DF67AD-891B-7F48-8B0B-8A0D2376ED69}"/>
                    </a:ext>
                  </a:extLst>
                </p:cNvPr>
                <p:cNvSpPr/>
                <p:nvPr/>
              </p:nvSpPr>
              <p:spPr>
                <a:xfrm>
                  <a:off x="1954920" y="1886712"/>
                  <a:ext cx="59188" cy="346982"/>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pic>
          <p:nvPicPr>
            <p:cNvPr id="10" name="Picture 9">
              <a:extLst>
                <a:ext uri="{FF2B5EF4-FFF2-40B4-BE49-F238E27FC236}">
                  <a16:creationId xmlns="" xmlns:a16="http://schemas.microsoft.com/office/drawing/2014/main" id="{DC4C6592-9DAB-9540-B37A-2C05770F7FE6}"/>
                </a:ext>
              </a:extLst>
            </p:cNvPr>
            <p:cNvPicPr>
              <a:picLocks noChangeAspect="1"/>
            </p:cNvPicPr>
            <p:nvPr/>
          </p:nvPicPr>
          <p:blipFill>
            <a:blip r:embed="rId3"/>
            <a:stretch>
              <a:fillRect/>
            </a:stretch>
          </p:blipFill>
          <p:spPr>
            <a:xfrm rot="16200000">
              <a:off x="52166" y="4839045"/>
              <a:ext cx="406400" cy="241300"/>
            </a:xfrm>
            <a:prstGeom prst="rect">
              <a:avLst/>
            </a:prstGeom>
          </p:spPr>
        </p:pic>
      </p:grpSp>
      <p:grpSp>
        <p:nvGrpSpPr>
          <p:cNvPr id="23" name="Group 22">
            <a:extLst>
              <a:ext uri="{FF2B5EF4-FFF2-40B4-BE49-F238E27FC236}">
                <a16:creationId xmlns="" xmlns:a16="http://schemas.microsoft.com/office/drawing/2014/main" id="{BD1ABB10-2687-9A46-BD91-62932113349E}"/>
              </a:ext>
            </a:extLst>
          </p:cNvPr>
          <p:cNvGrpSpPr/>
          <p:nvPr/>
        </p:nvGrpSpPr>
        <p:grpSpPr>
          <a:xfrm>
            <a:off x="5464356" y="1023913"/>
            <a:ext cx="1737636" cy="1251024"/>
            <a:chOff x="3736844" y="4129528"/>
            <a:chExt cx="1737636" cy="1251024"/>
          </a:xfrm>
        </p:grpSpPr>
        <p:grpSp>
          <p:nvGrpSpPr>
            <p:cNvPr id="24" name="Group 23">
              <a:extLst>
                <a:ext uri="{FF2B5EF4-FFF2-40B4-BE49-F238E27FC236}">
                  <a16:creationId xmlns="" xmlns:a16="http://schemas.microsoft.com/office/drawing/2014/main" id="{F9CA290C-B5DF-394F-8549-201317748578}"/>
                </a:ext>
              </a:extLst>
            </p:cNvPr>
            <p:cNvGrpSpPr/>
            <p:nvPr/>
          </p:nvGrpSpPr>
          <p:grpSpPr>
            <a:xfrm>
              <a:off x="4040282" y="4129528"/>
              <a:ext cx="1434198" cy="1251024"/>
              <a:chOff x="5675587" y="1394472"/>
              <a:chExt cx="1434198" cy="1251024"/>
            </a:xfrm>
          </p:grpSpPr>
          <p:grpSp>
            <p:nvGrpSpPr>
              <p:cNvPr id="26" name="Group 25">
                <a:extLst>
                  <a:ext uri="{FF2B5EF4-FFF2-40B4-BE49-F238E27FC236}">
                    <a16:creationId xmlns="" xmlns:a16="http://schemas.microsoft.com/office/drawing/2014/main" id="{B35F0BC8-2ABA-6D4C-9629-D7973C19C3D8}"/>
                  </a:ext>
                </a:extLst>
              </p:cNvPr>
              <p:cNvGrpSpPr/>
              <p:nvPr/>
            </p:nvGrpSpPr>
            <p:grpSpPr>
              <a:xfrm>
                <a:off x="5675587" y="1394472"/>
                <a:ext cx="1434198" cy="1012373"/>
                <a:chOff x="6724962" y="1068827"/>
                <a:chExt cx="1912263" cy="1349831"/>
              </a:xfrm>
            </p:grpSpPr>
            <p:sp>
              <p:nvSpPr>
                <p:cNvPr id="28" name="Rectangle 27">
                  <a:extLst>
                    <a:ext uri="{FF2B5EF4-FFF2-40B4-BE49-F238E27FC236}">
                      <a16:creationId xmlns="" xmlns:a16="http://schemas.microsoft.com/office/drawing/2014/main" id="{D73E6E0D-B2CF-CA47-A290-701DC79AA7FB}"/>
                    </a:ext>
                  </a:extLst>
                </p:cNvPr>
                <p:cNvSpPr/>
                <p:nvPr/>
              </p:nvSpPr>
              <p:spPr>
                <a:xfrm>
                  <a:off x="7905477" y="2186213"/>
                  <a:ext cx="78917" cy="232443"/>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 xmlns:a16="http://schemas.microsoft.com/office/drawing/2014/main" id="{827ED451-D3C8-AD4D-A963-D7C46070BD2A}"/>
                    </a:ext>
                  </a:extLst>
                </p:cNvPr>
                <p:cNvSpPr/>
                <p:nvPr/>
              </p:nvSpPr>
              <p:spPr>
                <a:xfrm>
                  <a:off x="7584021" y="1823357"/>
                  <a:ext cx="78917" cy="595301"/>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 xmlns:a16="http://schemas.microsoft.com/office/drawing/2014/main" id="{EE84C8C1-77B2-084C-BF08-49E9B68E97FC}"/>
                    </a:ext>
                  </a:extLst>
                </p:cNvPr>
                <p:cNvSpPr/>
                <p:nvPr/>
              </p:nvSpPr>
              <p:spPr>
                <a:xfrm>
                  <a:off x="7328665" y="1415144"/>
                  <a:ext cx="78917" cy="100351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1" name="Rectangle 30">
                  <a:extLst>
                    <a:ext uri="{FF2B5EF4-FFF2-40B4-BE49-F238E27FC236}">
                      <a16:creationId xmlns="" xmlns:a16="http://schemas.microsoft.com/office/drawing/2014/main" id="{3585B70C-E148-084B-A9DC-606A4DD4F158}"/>
                    </a:ext>
                  </a:extLst>
                </p:cNvPr>
                <p:cNvSpPr/>
                <p:nvPr/>
              </p:nvSpPr>
              <p:spPr>
                <a:xfrm>
                  <a:off x="7111733" y="1705430"/>
                  <a:ext cx="78917" cy="713228"/>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 xmlns:a16="http://schemas.microsoft.com/office/drawing/2014/main" id="{74F48522-5F34-5B4C-ADC1-5D045BC302F7}"/>
                    </a:ext>
                  </a:extLst>
                </p:cNvPr>
                <p:cNvSpPr/>
                <p:nvPr/>
              </p:nvSpPr>
              <p:spPr>
                <a:xfrm>
                  <a:off x="6902768" y="2113643"/>
                  <a:ext cx="78917" cy="30501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nvGrpSpPr>
                <p:cNvPr id="33" name="Group 32">
                  <a:extLst>
                    <a:ext uri="{FF2B5EF4-FFF2-40B4-BE49-F238E27FC236}">
                      <a16:creationId xmlns="" xmlns:a16="http://schemas.microsoft.com/office/drawing/2014/main" id="{1BCDE39B-8CD5-634F-BA7A-C592FF238541}"/>
                    </a:ext>
                  </a:extLst>
                </p:cNvPr>
                <p:cNvGrpSpPr/>
                <p:nvPr/>
              </p:nvGrpSpPr>
              <p:grpSpPr>
                <a:xfrm>
                  <a:off x="6724962" y="1068827"/>
                  <a:ext cx="1912263" cy="1349830"/>
                  <a:chOff x="457200" y="1008742"/>
                  <a:chExt cx="1912263" cy="1349830"/>
                </a:xfrm>
              </p:grpSpPr>
              <p:cxnSp>
                <p:nvCxnSpPr>
                  <p:cNvPr id="35" name="Straight Arrow Connector 34">
                    <a:extLst>
                      <a:ext uri="{FF2B5EF4-FFF2-40B4-BE49-F238E27FC236}">
                        <a16:creationId xmlns="" xmlns:a16="http://schemas.microsoft.com/office/drawing/2014/main" id="{A36D7810-23C2-944B-9CFA-B764A1B2653D}"/>
                      </a:ext>
                    </a:extLst>
                  </p:cNvPr>
                  <p:cNvCxnSpPr/>
                  <p:nvPr/>
                </p:nvCxnSpPr>
                <p:spPr>
                  <a:xfrm flipH="1" flipV="1">
                    <a:off x="457200" y="1008742"/>
                    <a:ext cx="12708" cy="134983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 xmlns:a16="http://schemas.microsoft.com/office/drawing/2014/main" id="{5097B30A-3836-6E4E-8DFD-E68670D0B613}"/>
                      </a:ext>
                    </a:extLst>
                  </p:cNvPr>
                  <p:cNvCxnSpPr/>
                  <p:nvPr/>
                </p:nvCxnSpPr>
                <p:spPr>
                  <a:xfrm>
                    <a:off x="457200" y="2358571"/>
                    <a:ext cx="1912263" cy="0"/>
                  </a:xfrm>
                  <a:prstGeom prst="straightConnector1">
                    <a:avLst/>
                  </a:prstGeom>
                  <a:ln w="222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4" name="Freeform 33">
                  <a:extLst>
                    <a:ext uri="{FF2B5EF4-FFF2-40B4-BE49-F238E27FC236}">
                      <a16:creationId xmlns="" xmlns:a16="http://schemas.microsoft.com/office/drawing/2014/main" id="{64B72514-1C9E-5A4B-B61E-966B67BC2DD7}"/>
                    </a:ext>
                  </a:extLst>
                </p:cNvPr>
                <p:cNvSpPr/>
                <p:nvPr/>
              </p:nvSpPr>
              <p:spPr>
                <a:xfrm>
                  <a:off x="6748548" y="1221184"/>
                  <a:ext cx="1750785" cy="1161188"/>
                </a:xfrm>
                <a:custGeom>
                  <a:avLst/>
                  <a:gdLst>
                    <a:gd name="connsiteX0" fmla="*/ 0 w 1750785"/>
                    <a:gd name="connsiteY0" fmla="*/ 1161188 h 1161188"/>
                    <a:gd name="connsiteX1" fmla="*/ 208643 w 1750785"/>
                    <a:gd name="connsiteY1" fmla="*/ 498974 h 1161188"/>
                    <a:gd name="connsiteX2" fmla="*/ 426357 w 1750785"/>
                    <a:gd name="connsiteY2" fmla="*/ 54474 h 1161188"/>
                    <a:gd name="connsiteX3" fmla="*/ 752928 w 1750785"/>
                    <a:gd name="connsiteY3" fmla="*/ 72617 h 1161188"/>
                    <a:gd name="connsiteX4" fmla="*/ 1043214 w 1750785"/>
                    <a:gd name="connsiteY4" fmla="*/ 644117 h 1161188"/>
                    <a:gd name="connsiteX5" fmla="*/ 1424214 w 1750785"/>
                    <a:gd name="connsiteY5" fmla="*/ 1016045 h 1161188"/>
                    <a:gd name="connsiteX6" fmla="*/ 1750785 w 1750785"/>
                    <a:gd name="connsiteY6" fmla="*/ 1143045 h 11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0785" h="1161188">
                      <a:moveTo>
                        <a:pt x="0" y="1161188"/>
                      </a:moveTo>
                      <a:cubicBezTo>
                        <a:pt x="68792" y="922307"/>
                        <a:pt x="137584" y="683426"/>
                        <a:pt x="208643" y="498974"/>
                      </a:cubicBezTo>
                      <a:cubicBezTo>
                        <a:pt x="279703" y="314522"/>
                        <a:pt x="335643" y="125533"/>
                        <a:pt x="426357" y="54474"/>
                      </a:cubicBezTo>
                      <a:cubicBezTo>
                        <a:pt x="517071" y="-16586"/>
                        <a:pt x="650119" y="-25657"/>
                        <a:pt x="752928" y="72617"/>
                      </a:cubicBezTo>
                      <a:cubicBezTo>
                        <a:pt x="855737" y="170891"/>
                        <a:pt x="931333" y="486879"/>
                        <a:pt x="1043214" y="644117"/>
                      </a:cubicBezTo>
                      <a:cubicBezTo>
                        <a:pt x="1155095" y="801355"/>
                        <a:pt x="1306286" y="932890"/>
                        <a:pt x="1424214" y="1016045"/>
                      </a:cubicBezTo>
                      <a:cubicBezTo>
                        <a:pt x="1542143" y="1099200"/>
                        <a:pt x="1750785" y="1143045"/>
                        <a:pt x="1750785" y="1143045"/>
                      </a:cubicBezTo>
                    </a:path>
                  </a:pathLst>
                </a:custGeom>
                <a:ln>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pic>
            <p:nvPicPr>
              <p:cNvPr id="27" name="Picture 26">
                <a:extLst>
                  <a:ext uri="{FF2B5EF4-FFF2-40B4-BE49-F238E27FC236}">
                    <a16:creationId xmlns="" xmlns:a16="http://schemas.microsoft.com/office/drawing/2014/main" id="{F229B157-D9EE-C84E-B264-3C5A3F5ED4C3}"/>
                  </a:ext>
                </a:extLst>
              </p:cNvPr>
              <p:cNvPicPr>
                <a:picLocks noChangeAspect="1"/>
              </p:cNvPicPr>
              <p:nvPr/>
            </p:nvPicPr>
            <p:blipFill>
              <a:blip r:embed="rId2"/>
              <a:stretch>
                <a:fillRect/>
              </a:stretch>
            </p:blipFill>
            <p:spPr>
              <a:xfrm>
                <a:off x="6203892" y="2467696"/>
                <a:ext cx="114300" cy="177800"/>
              </a:xfrm>
              <a:prstGeom prst="rect">
                <a:avLst/>
              </a:prstGeom>
            </p:spPr>
          </p:pic>
        </p:grpSp>
        <p:pic>
          <p:nvPicPr>
            <p:cNvPr id="25" name="Picture 24">
              <a:extLst>
                <a:ext uri="{FF2B5EF4-FFF2-40B4-BE49-F238E27FC236}">
                  <a16:creationId xmlns="" xmlns:a16="http://schemas.microsoft.com/office/drawing/2014/main" id="{51DCF9AE-7961-FC45-9285-4078546F8AFE}"/>
                </a:ext>
              </a:extLst>
            </p:cNvPr>
            <p:cNvPicPr>
              <a:picLocks noChangeAspect="1"/>
            </p:cNvPicPr>
            <p:nvPr/>
          </p:nvPicPr>
          <p:blipFill>
            <a:blip r:embed="rId3"/>
            <a:stretch>
              <a:fillRect/>
            </a:stretch>
          </p:blipFill>
          <p:spPr>
            <a:xfrm rot="16200000">
              <a:off x="3654294" y="4604961"/>
              <a:ext cx="406400" cy="241300"/>
            </a:xfrm>
            <a:prstGeom prst="rect">
              <a:avLst/>
            </a:prstGeom>
          </p:spPr>
        </p:pic>
      </p:grpSp>
      <p:sp>
        <p:nvSpPr>
          <p:cNvPr id="37" name="Right Arrow 36">
            <a:extLst>
              <a:ext uri="{FF2B5EF4-FFF2-40B4-BE49-F238E27FC236}">
                <a16:creationId xmlns="" xmlns:a16="http://schemas.microsoft.com/office/drawing/2014/main" id="{1FBC6999-1294-A645-BC8A-A9604481113D}"/>
              </a:ext>
            </a:extLst>
          </p:cNvPr>
          <p:cNvSpPr/>
          <p:nvPr/>
        </p:nvSpPr>
        <p:spPr>
          <a:xfrm>
            <a:off x="5041337" y="1385775"/>
            <a:ext cx="322671" cy="299078"/>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 xmlns:a16="http://schemas.microsoft.com/office/drawing/2014/main" id="{7F0BDB2D-B2DD-5948-B6B0-86A90521BECD}"/>
              </a:ext>
            </a:extLst>
          </p:cNvPr>
          <p:cNvSpPr txBox="1"/>
          <p:nvPr/>
        </p:nvSpPr>
        <p:spPr>
          <a:xfrm>
            <a:off x="436361" y="2797758"/>
            <a:ext cx="86807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Select SROM parameters (samples &amp; probabilities) such that the statistical error between the SROM and target random variable is minimized</a:t>
            </a:r>
          </a:p>
        </p:txBody>
      </p:sp>
      <p:grpSp>
        <p:nvGrpSpPr>
          <p:cNvPr id="48" name="Group 47">
            <a:extLst>
              <a:ext uri="{FF2B5EF4-FFF2-40B4-BE49-F238E27FC236}">
                <a16:creationId xmlns="" xmlns:a16="http://schemas.microsoft.com/office/drawing/2014/main" id="{7B903ED1-6A76-1942-84D1-34F1052E7B7E}"/>
              </a:ext>
            </a:extLst>
          </p:cNvPr>
          <p:cNvGrpSpPr/>
          <p:nvPr/>
        </p:nvGrpSpPr>
        <p:grpSpPr>
          <a:xfrm>
            <a:off x="1317409" y="5557709"/>
            <a:ext cx="6493398" cy="1076446"/>
            <a:chOff x="983848" y="5590572"/>
            <a:chExt cx="6493398" cy="1076446"/>
          </a:xfrm>
        </p:grpSpPr>
        <p:sp>
          <p:nvSpPr>
            <p:cNvPr id="45" name="TextBox 44">
              <a:extLst>
                <a:ext uri="{FF2B5EF4-FFF2-40B4-BE49-F238E27FC236}">
                  <a16:creationId xmlns="" xmlns:a16="http://schemas.microsoft.com/office/drawing/2014/main" id="{26EBBC51-36A4-9A47-B40E-25BF0A9891BB}"/>
                </a:ext>
              </a:extLst>
            </p:cNvPr>
            <p:cNvSpPr txBox="1"/>
            <p:nvPr/>
          </p:nvSpPr>
          <p:spPr>
            <a:xfrm>
              <a:off x="1060938" y="5632243"/>
              <a:ext cx="6388287" cy="954107"/>
            </a:xfrm>
            <a:prstGeom prst="rect">
              <a:avLst/>
            </a:prstGeom>
            <a:noFill/>
            <a:ln w="19050">
              <a:noFill/>
            </a:ln>
          </p:spPr>
          <p:txBody>
            <a:bodyPr wrap="none" rtlCol="0">
              <a:spAutoFit/>
            </a:bodyPr>
            <a:lstStyle/>
            <a:p>
              <a:r>
                <a:rPr lang="en-US" b="1" dirty="0">
                  <a:solidFill>
                    <a:srgbClr val="00B050"/>
                  </a:solidFill>
                  <a:latin typeface="Courier" pitchFamily="2" charset="0"/>
                </a:rPr>
                <a:t>#Define SROM and determine optimal parameters</a:t>
              </a:r>
            </a:p>
            <a:p>
              <a:endParaRPr lang="en-US" sz="200" b="1" dirty="0">
                <a:solidFill>
                  <a:srgbClr val="00B050"/>
                </a:solidFill>
                <a:latin typeface="Courier" pitchFamily="2" charset="0"/>
              </a:endParaRPr>
            </a:p>
            <a:p>
              <a:r>
                <a:rPr lang="en-US" b="1" dirty="0">
                  <a:latin typeface="Courier" pitchFamily="2" charset="0"/>
                </a:rPr>
                <a:t>srom </a:t>
              </a:r>
              <a:r>
                <a:rPr lang="en-US" b="1" dirty="0">
                  <a:solidFill>
                    <a:srgbClr val="FF8FB6"/>
                  </a:solidFill>
                  <a:latin typeface="Courier" pitchFamily="2" charset="0"/>
                </a:rPr>
                <a:t>=</a:t>
              </a:r>
              <a:r>
                <a:rPr lang="en-US" b="1" dirty="0">
                  <a:latin typeface="Courier" pitchFamily="2" charset="0"/>
                </a:rPr>
                <a:t> SROM(size</a:t>
              </a:r>
              <a:r>
                <a:rPr lang="en-US" b="1" dirty="0">
                  <a:solidFill>
                    <a:srgbClr val="FF8FB6"/>
                  </a:solidFill>
                  <a:latin typeface="Courier" pitchFamily="2" charset="0"/>
                </a:rPr>
                <a:t>=</a:t>
              </a:r>
              <a:r>
                <a:rPr lang="en-US" b="1" dirty="0">
                  <a:latin typeface="Courier" pitchFamily="2" charset="0"/>
                </a:rPr>
                <a:t>10)</a:t>
              </a:r>
            </a:p>
            <a:p>
              <a:r>
                <a:rPr lang="en-US" b="1" dirty="0">
                  <a:latin typeface="Courier" pitchFamily="2" charset="0"/>
                </a:rPr>
                <a:t>srom.optimize(target_random_variable)</a:t>
              </a:r>
            </a:p>
          </p:txBody>
        </p:sp>
        <p:sp>
          <p:nvSpPr>
            <p:cNvPr id="46" name="Rectangle 45">
              <a:extLst>
                <a:ext uri="{FF2B5EF4-FFF2-40B4-BE49-F238E27FC236}">
                  <a16:creationId xmlns="" xmlns:a16="http://schemas.microsoft.com/office/drawing/2014/main" id="{8252A1B7-1B77-0A49-9C5B-05C19E439603}"/>
                </a:ext>
              </a:extLst>
            </p:cNvPr>
            <p:cNvSpPr/>
            <p:nvPr/>
          </p:nvSpPr>
          <p:spPr>
            <a:xfrm>
              <a:off x="983848" y="5590572"/>
              <a:ext cx="6493398" cy="1076446"/>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 xmlns:a16="http://schemas.microsoft.com/office/drawing/2014/main" id="{26C64F06-955D-674C-A493-BF1E37A02D1A}"/>
              </a:ext>
            </a:extLst>
          </p:cNvPr>
          <p:cNvSpPr txBox="1"/>
          <p:nvPr/>
        </p:nvSpPr>
        <p:spPr>
          <a:xfrm>
            <a:off x="292608" y="5007889"/>
            <a:ext cx="1863972" cy="415498"/>
          </a:xfrm>
          <a:prstGeom prst="rect">
            <a:avLst/>
          </a:prstGeom>
          <a:noFill/>
        </p:spPr>
        <p:txBody>
          <a:bodyPr wrap="none" rtlCol="0">
            <a:spAutoFit/>
          </a:bodyPr>
          <a:lstStyle/>
          <a:p>
            <a:r>
              <a:rPr lang="en-US" sz="2000" b="1" dirty="0"/>
              <a:t>With </a:t>
            </a:r>
            <a:r>
              <a:rPr lang="en-US" sz="2100" b="1" dirty="0" err="1">
                <a:latin typeface="Courier" pitchFamily="2" charset="0"/>
              </a:rPr>
              <a:t>SROMPy</a:t>
            </a:r>
            <a:r>
              <a:rPr lang="en-US" sz="2000" b="1" dirty="0"/>
              <a:t>:</a:t>
            </a:r>
          </a:p>
        </p:txBody>
      </p:sp>
      <p:sp>
        <p:nvSpPr>
          <p:cNvPr id="51" name="TextBox 50">
            <a:extLst>
              <a:ext uri="{FF2B5EF4-FFF2-40B4-BE49-F238E27FC236}">
                <a16:creationId xmlns="" xmlns:a16="http://schemas.microsoft.com/office/drawing/2014/main" id="{A6536422-E224-524A-A476-09A7891170FA}"/>
              </a:ext>
            </a:extLst>
          </p:cNvPr>
          <p:cNvSpPr txBox="1"/>
          <p:nvPr/>
        </p:nvSpPr>
        <p:spPr>
          <a:xfrm>
            <a:off x="292608" y="3589951"/>
            <a:ext cx="2105063" cy="400110"/>
          </a:xfrm>
          <a:prstGeom prst="rect">
            <a:avLst/>
          </a:prstGeom>
          <a:noFill/>
        </p:spPr>
        <p:txBody>
          <a:bodyPr wrap="none" rtlCol="0">
            <a:spAutoFit/>
          </a:bodyPr>
          <a:lstStyle/>
          <a:p>
            <a:r>
              <a:rPr lang="en-US" sz="2000" b="1" dirty="0"/>
              <a:t>Mathematically:</a:t>
            </a:r>
          </a:p>
        </p:txBody>
      </p:sp>
      <p:sp>
        <p:nvSpPr>
          <p:cNvPr id="50" name="TextBox 49">
            <a:extLst>
              <a:ext uri="{FF2B5EF4-FFF2-40B4-BE49-F238E27FC236}">
                <a16:creationId xmlns="" xmlns:a16="http://schemas.microsoft.com/office/drawing/2014/main" id="{60C2303F-3B74-B54D-B374-A4B8421646BE}"/>
              </a:ext>
            </a:extLst>
          </p:cNvPr>
          <p:cNvSpPr txBox="1"/>
          <p:nvPr/>
        </p:nvSpPr>
        <p:spPr>
          <a:xfrm>
            <a:off x="292608" y="2365523"/>
            <a:ext cx="1880643" cy="400110"/>
          </a:xfrm>
          <a:prstGeom prst="rect">
            <a:avLst/>
          </a:prstGeom>
          <a:noFill/>
        </p:spPr>
        <p:txBody>
          <a:bodyPr wrap="none" rtlCol="0">
            <a:spAutoFit/>
          </a:bodyPr>
          <a:lstStyle/>
          <a:p>
            <a:r>
              <a:rPr lang="en-US" sz="2000" b="1" dirty="0"/>
              <a:t>Conceptually:</a:t>
            </a:r>
          </a:p>
        </p:txBody>
      </p:sp>
      <p:grpSp>
        <p:nvGrpSpPr>
          <p:cNvPr id="42" name="Group 41">
            <a:extLst>
              <a:ext uri="{FF2B5EF4-FFF2-40B4-BE49-F238E27FC236}">
                <a16:creationId xmlns="" xmlns:a16="http://schemas.microsoft.com/office/drawing/2014/main" id="{6660B410-AFA9-AC4E-AA72-86E0F4842B1C}"/>
              </a:ext>
            </a:extLst>
          </p:cNvPr>
          <p:cNvGrpSpPr/>
          <p:nvPr/>
        </p:nvGrpSpPr>
        <p:grpSpPr>
          <a:xfrm>
            <a:off x="3901642" y="4661707"/>
            <a:ext cx="1803699" cy="566744"/>
            <a:chOff x="3932122" y="4646467"/>
            <a:chExt cx="1803699" cy="566744"/>
          </a:xfrm>
        </p:grpSpPr>
        <p:sp>
          <p:nvSpPr>
            <p:cNvPr id="40" name="Left Brace 39">
              <a:extLst>
                <a:ext uri="{FF2B5EF4-FFF2-40B4-BE49-F238E27FC236}">
                  <a16:creationId xmlns="" xmlns:a16="http://schemas.microsoft.com/office/drawing/2014/main" id="{72F16B4B-C681-834B-A5C0-EC538C9269BA}"/>
                </a:ext>
              </a:extLst>
            </p:cNvPr>
            <p:cNvSpPr/>
            <p:nvPr/>
          </p:nvSpPr>
          <p:spPr>
            <a:xfrm rot="16200000">
              <a:off x="4597351" y="4125212"/>
              <a:ext cx="230829" cy="1273340"/>
            </a:xfrm>
            <a:prstGeom prst="leftBrace">
              <a:avLst/>
            </a:prstGeom>
            <a:ln w="222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 xmlns:a16="http://schemas.microsoft.com/office/drawing/2014/main" id="{0A07BF80-7711-8949-BA8D-901238182A30}"/>
                </a:ext>
              </a:extLst>
            </p:cNvPr>
            <p:cNvSpPr txBox="1"/>
            <p:nvPr/>
          </p:nvSpPr>
          <p:spPr>
            <a:xfrm>
              <a:off x="3932122" y="4874657"/>
              <a:ext cx="1803699" cy="338554"/>
            </a:xfrm>
            <a:prstGeom prst="rect">
              <a:avLst/>
            </a:prstGeom>
            <a:noFill/>
          </p:spPr>
          <p:txBody>
            <a:bodyPr wrap="none" rtlCol="0">
              <a:spAutoFit/>
            </a:bodyPr>
            <a:lstStyle/>
            <a:p>
              <a:r>
                <a:rPr lang="en-US" sz="1600" dirty="0"/>
                <a:t>Distribution errors</a:t>
              </a:r>
            </a:p>
          </p:txBody>
        </p:sp>
      </p:grpSp>
      <p:grpSp>
        <p:nvGrpSpPr>
          <p:cNvPr id="43" name="Group 42">
            <a:extLst>
              <a:ext uri="{FF2B5EF4-FFF2-40B4-BE49-F238E27FC236}">
                <a16:creationId xmlns="" xmlns:a16="http://schemas.microsoft.com/office/drawing/2014/main" id="{A5EB66A6-CA7E-4446-93D3-8557ECDE30C2}"/>
              </a:ext>
            </a:extLst>
          </p:cNvPr>
          <p:cNvGrpSpPr/>
          <p:nvPr/>
        </p:nvGrpSpPr>
        <p:grpSpPr>
          <a:xfrm>
            <a:off x="6567101" y="4666214"/>
            <a:ext cx="1521570" cy="563070"/>
            <a:chOff x="6673781" y="4650974"/>
            <a:chExt cx="1521570" cy="563070"/>
          </a:xfrm>
        </p:grpSpPr>
        <p:sp>
          <p:nvSpPr>
            <p:cNvPr id="53" name="TextBox 52">
              <a:extLst>
                <a:ext uri="{FF2B5EF4-FFF2-40B4-BE49-F238E27FC236}">
                  <a16:creationId xmlns="" xmlns:a16="http://schemas.microsoft.com/office/drawing/2014/main" id="{605411CC-1963-1B4B-86E2-74FD9A31A5E5}"/>
                </a:ext>
              </a:extLst>
            </p:cNvPr>
            <p:cNvSpPr txBox="1"/>
            <p:nvPr/>
          </p:nvSpPr>
          <p:spPr>
            <a:xfrm>
              <a:off x="6673781" y="4875490"/>
              <a:ext cx="1521570" cy="338554"/>
            </a:xfrm>
            <a:prstGeom prst="rect">
              <a:avLst/>
            </a:prstGeom>
            <a:noFill/>
          </p:spPr>
          <p:txBody>
            <a:bodyPr wrap="none" rtlCol="0">
              <a:spAutoFit/>
            </a:bodyPr>
            <a:lstStyle/>
            <a:p>
              <a:r>
                <a:rPr lang="en-US" sz="1600" dirty="0"/>
                <a:t>Moment errors</a:t>
              </a:r>
            </a:p>
          </p:txBody>
        </p:sp>
        <p:sp>
          <p:nvSpPr>
            <p:cNvPr id="54" name="Left Brace 53">
              <a:extLst>
                <a:ext uri="{FF2B5EF4-FFF2-40B4-BE49-F238E27FC236}">
                  <a16:creationId xmlns="" xmlns:a16="http://schemas.microsoft.com/office/drawing/2014/main" id="{78A71B79-D60A-624D-BEEA-B93FDA6E5A1D}"/>
                </a:ext>
              </a:extLst>
            </p:cNvPr>
            <p:cNvSpPr/>
            <p:nvPr/>
          </p:nvSpPr>
          <p:spPr>
            <a:xfrm rot="16200000">
              <a:off x="7333811" y="4129719"/>
              <a:ext cx="230829" cy="1273340"/>
            </a:xfrm>
            <a:prstGeom prst="leftBrace">
              <a:avLst/>
            </a:prstGeom>
            <a:ln w="222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56" name="Picture 55">
            <a:extLst>
              <a:ext uri="{FF2B5EF4-FFF2-40B4-BE49-F238E27FC236}">
                <a16:creationId xmlns="" xmlns:a16="http://schemas.microsoft.com/office/drawing/2014/main" id="{F9E0616C-2D4B-5945-ABC5-2DD4F6FE8332}"/>
              </a:ext>
            </a:extLst>
          </p:cNvPr>
          <p:cNvPicPr>
            <a:picLocks noChangeAspect="1"/>
          </p:cNvPicPr>
          <p:nvPr/>
        </p:nvPicPr>
        <p:blipFill>
          <a:blip r:embed="rId4"/>
          <a:stretch>
            <a:fillRect/>
          </a:stretch>
        </p:blipFill>
        <p:spPr>
          <a:xfrm>
            <a:off x="802034" y="4008121"/>
            <a:ext cx="7428635" cy="766182"/>
          </a:xfrm>
          <a:prstGeom prst="rect">
            <a:avLst/>
          </a:prstGeom>
        </p:spPr>
      </p:pic>
    </p:spTree>
    <p:extLst>
      <p:ext uri="{BB962C8B-B14F-4D97-AF65-F5344CB8AC3E}">
        <p14:creationId xmlns:p14="http://schemas.microsoft.com/office/powerpoint/2010/main" val="415264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9" grpId="0"/>
      <p:bldP spid="51"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AC9177-3C5F-C54E-82B9-2F7D9D5B2922}"/>
              </a:ext>
            </a:extLst>
          </p:cNvPr>
          <p:cNvSpPr>
            <a:spLocks noGrp="1"/>
          </p:cNvSpPr>
          <p:nvPr>
            <p:ph type="title"/>
          </p:nvPr>
        </p:nvSpPr>
        <p:spPr>
          <a:xfrm>
            <a:off x="20171" y="1"/>
            <a:ext cx="8229600" cy="786653"/>
          </a:xfrm>
        </p:spPr>
        <p:txBody>
          <a:bodyPr>
            <a:normAutofit/>
          </a:bodyPr>
          <a:lstStyle/>
          <a:p>
            <a:r>
              <a:rPr lang="en-US" sz="3600" dirty="0"/>
              <a:t>Ex: Forming a SROM with </a:t>
            </a:r>
            <a:r>
              <a:rPr lang="en-US" sz="3900" dirty="0" err="1">
                <a:latin typeface="Courier" pitchFamily="2" charset="0"/>
              </a:rPr>
              <a:t>SROMPy</a:t>
            </a:r>
            <a:r>
              <a:rPr lang="en-US" sz="3600" dirty="0"/>
              <a:t> </a:t>
            </a:r>
          </a:p>
        </p:txBody>
      </p:sp>
      <p:sp>
        <p:nvSpPr>
          <p:cNvPr id="3" name="Slide Number Placeholder 2">
            <a:extLst>
              <a:ext uri="{FF2B5EF4-FFF2-40B4-BE49-F238E27FC236}">
                <a16:creationId xmlns="" xmlns:a16="http://schemas.microsoft.com/office/drawing/2014/main" id="{142702F0-03D8-B64D-8028-8B1EF52BDC36}"/>
              </a:ext>
            </a:extLst>
          </p:cNvPr>
          <p:cNvSpPr>
            <a:spLocks noGrp="1"/>
          </p:cNvSpPr>
          <p:nvPr>
            <p:ph type="sldNum" sz="quarter" idx="4"/>
          </p:nvPr>
        </p:nvSpPr>
        <p:spPr/>
        <p:txBody>
          <a:bodyPr/>
          <a:lstStyle/>
          <a:p>
            <a:fld id="{3936B88E-EF68-EA45-81C9-E52047EC76EC}" type="slidenum">
              <a:rPr lang="en-US" smtClean="0">
                <a:solidFill>
                  <a:prstClr val="black">
                    <a:tint val="75000"/>
                  </a:prstClr>
                </a:solidFill>
              </a:rPr>
              <a:pPr/>
              <a:t>8</a:t>
            </a:fld>
            <a:endParaRPr lang="en-US" dirty="0">
              <a:solidFill>
                <a:prstClr val="black">
                  <a:tint val="75000"/>
                </a:prstClr>
              </a:solidFill>
            </a:endParaRPr>
          </a:p>
        </p:txBody>
      </p:sp>
      <p:pic>
        <p:nvPicPr>
          <p:cNvPr id="13" name="Picture 12">
            <a:extLst>
              <a:ext uri="{FF2B5EF4-FFF2-40B4-BE49-F238E27FC236}">
                <a16:creationId xmlns="" xmlns:a16="http://schemas.microsoft.com/office/drawing/2014/main" id="{328D09AC-AD55-0B41-962F-C9AAD6C04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65" y="4114077"/>
            <a:ext cx="3326732" cy="2495049"/>
          </a:xfrm>
          <a:prstGeom prst="rect">
            <a:avLst/>
          </a:prstGeom>
        </p:spPr>
      </p:pic>
      <p:pic>
        <p:nvPicPr>
          <p:cNvPr id="4" name="Picture 3">
            <a:extLst>
              <a:ext uri="{FF2B5EF4-FFF2-40B4-BE49-F238E27FC236}">
                <a16:creationId xmlns="" xmlns:a16="http://schemas.microsoft.com/office/drawing/2014/main" id="{7FD5EED7-74BE-0549-8769-7BD8C11FF8D8}"/>
              </a:ext>
            </a:extLst>
          </p:cNvPr>
          <p:cNvPicPr>
            <a:picLocks noChangeAspect="1"/>
          </p:cNvPicPr>
          <p:nvPr/>
        </p:nvPicPr>
        <p:blipFill rotWithShape="1">
          <a:blip r:embed="rId3"/>
          <a:srcRect r="24418"/>
          <a:stretch/>
        </p:blipFill>
        <p:spPr>
          <a:xfrm>
            <a:off x="762845" y="7099774"/>
            <a:ext cx="6050271" cy="3192826"/>
          </a:xfrm>
          <a:prstGeom prst="rect">
            <a:avLst/>
          </a:prstGeom>
          <a:ln w="25400">
            <a:solidFill>
              <a:schemeClr val="tx1"/>
            </a:solidFill>
          </a:ln>
        </p:spPr>
      </p:pic>
      <p:sp>
        <p:nvSpPr>
          <p:cNvPr id="5" name="TextBox 4">
            <a:extLst>
              <a:ext uri="{FF2B5EF4-FFF2-40B4-BE49-F238E27FC236}">
                <a16:creationId xmlns="" xmlns:a16="http://schemas.microsoft.com/office/drawing/2014/main" id="{75A8794E-2CE0-D44C-9366-B2F052B3DC09}"/>
              </a:ext>
            </a:extLst>
          </p:cNvPr>
          <p:cNvSpPr txBox="1"/>
          <p:nvPr/>
        </p:nvSpPr>
        <p:spPr>
          <a:xfrm>
            <a:off x="1279525" y="6471087"/>
            <a:ext cx="6908879" cy="307777"/>
          </a:xfrm>
          <a:prstGeom prst="rect">
            <a:avLst/>
          </a:prstGeom>
          <a:noFill/>
        </p:spPr>
        <p:txBody>
          <a:bodyPr wrap="none" rtlCol="0">
            <a:spAutoFit/>
          </a:bodyPr>
          <a:lstStyle/>
          <a:p>
            <a:r>
              <a:rPr lang="en-US" sz="1400" dirty="0"/>
              <a:t>Cumulate distribution function (CDF) comparison: SROM vs. normal random variable</a:t>
            </a:r>
          </a:p>
        </p:txBody>
      </p:sp>
      <p:sp>
        <p:nvSpPr>
          <p:cNvPr id="6" name="Right Arrow 5">
            <a:extLst>
              <a:ext uri="{FF2B5EF4-FFF2-40B4-BE49-F238E27FC236}">
                <a16:creationId xmlns="" xmlns:a16="http://schemas.microsoft.com/office/drawing/2014/main" id="{ED92E98B-6096-8047-BAC2-C75BC570649A}"/>
              </a:ext>
            </a:extLst>
          </p:cNvPr>
          <p:cNvSpPr/>
          <p:nvPr/>
        </p:nvSpPr>
        <p:spPr>
          <a:xfrm>
            <a:off x="1479418" y="4982067"/>
            <a:ext cx="1247140" cy="533400"/>
          </a:xfrm>
          <a:prstGeom prst="rightArrow">
            <a:avLst/>
          </a:prstGeom>
          <a:solidFill>
            <a:schemeClr val="accent1">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 xmlns:a16="http://schemas.microsoft.com/office/drawing/2014/main" id="{2B8F98B3-B19D-B14E-A9BE-C12C530F7D1E}"/>
              </a:ext>
            </a:extLst>
          </p:cNvPr>
          <p:cNvGrpSpPr/>
          <p:nvPr/>
        </p:nvGrpSpPr>
        <p:grpSpPr>
          <a:xfrm>
            <a:off x="1403218" y="950129"/>
            <a:ext cx="6397757" cy="3090771"/>
            <a:chOff x="1393693" y="1030614"/>
            <a:chExt cx="6397757" cy="3090771"/>
          </a:xfrm>
        </p:grpSpPr>
        <p:sp>
          <p:nvSpPr>
            <p:cNvPr id="8" name="Rectangle 7">
              <a:extLst>
                <a:ext uri="{FF2B5EF4-FFF2-40B4-BE49-F238E27FC236}">
                  <a16:creationId xmlns="" xmlns:a16="http://schemas.microsoft.com/office/drawing/2014/main" id="{0D1E0CA5-6C85-DB47-A7B6-016BCFDA3A4C}"/>
                </a:ext>
              </a:extLst>
            </p:cNvPr>
            <p:cNvSpPr/>
            <p:nvPr/>
          </p:nvSpPr>
          <p:spPr>
            <a:xfrm>
              <a:off x="1393693" y="1030614"/>
              <a:ext cx="6397757" cy="3084186"/>
            </a:xfrm>
            <a:prstGeom prst="rect">
              <a:avLst/>
            </a:prstGeom>
            <a:solidFill>
              <a:schemeClr val="bg1">
                <a:lumMod val="85000"/>
                <a:alpha val="9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621A0311-98DA-DB44-B17C-1033F26FBB0E}"/>
                </a:ext>
              </a:extLst>
            </p:cNvPr>
            <p:cNvSpPr txBox="1"/>
            <p:nvPr/>
          </p:nvSpPr>
          <p:spPr>
            <a:xfrm>
              <a:off x="1403552" y="1043619"/>
              <a:ext cx="6356227" cy="3077766"/>
            </a:xfrm>
            <a:prstGeom prst="rect">
              <a:avLst/>
            </a:prstGeom>
            <a:noFill/>
          </p:spPr>
          <p:txBody>
            <a:bodyPr wrap="none" rtlCol="0">
              <a:spAutoFit/>
            </a:bodyPr>
            <a:lstStyle/>
            <a:p>
              <a:r>
                <a:rPr lang="en-US" sz="1600" b="1" dirty="0">
                  <a:solidFill>
                    <a:srgbClr val="FF8FB6"/>
                  </a:solidFill>
                  <a:latin typeface="Courier" pitchFamily="2" charset="0"/>
                </a:rPr>
                <a:t>from</a:t>
              </a:r>
              <a:r>
                <a:rPr lang="en-US" sz="1600" b="1" dirty="0">
                  <a:latin typeface="Courier" pitchFamily="2" charset="0"/>
                </a:rPr>
                <a:t> target </a:t>
              </a:r>
              <a:r>
                <a:rPr lang="en-US" sz="1600" b="1" dirty="0">
                  <a:solidFill>
                    <a:srgbClr val="FF8FB6"/>
                  </a:solidFill>
                  <a:latin typeface="Courier" pitchFamily="2" charset="0"/>
                </a:rPr>
                <a:t>import</a:t>
              </a:r>
              <a:r>
                <a:rPr lang="en-US" sz="1600" b="1" dirty="0">
                  <a:latin typeface="Courier" pitchFamily="2" charset="0"/>
                </a:rPr>
                <a:t> NormalRandomVariable</a:t>
              </a:r>
            </a:p>
            <a:p>
              <a:r>
                <a:rPr lang="en-US" sz="1600" b="1" dirty="0">
                  <a:solidFill>
                    <a:srgbClr val="FF8FB6"/>
                  </a:solidFill>
                  <a:latin typeface="Courier" pitchFamily="2" charset="0"/>
                </a:rPr>
                <a:t>from</a:t>
              </a:r>
              <a:r>
                <a:rPr lang="en-US" sz="1600" b="1" dirty="0">
                  <a:latin typeface="Courier" pitchFamily="2" charset="0"/>
                </a:rPr>
                <a:t> srom </a:t>
              </a:r>
              <a:r>
                <a:rPr lang="en-US" sz="1600" b="1" dirty="0">
                  <a:solidFill>
                    <a:srgbClr val="FF8FB6"/>
                  </a:solidFill>
                  <a:latin typeface="Courier" pitchFamily="2" charset="0"/>
                </a:rPr>
                <a:t>import</a:t>
              </a:r>
              <a:r>
                <a:rPr lang="en-US" sz="1600" b="1" dirty="0">
                  <a:latin typeface="Courier" pitchFamily="2" charset="0"/>
                </a:rPr>
                <a:t> SROM</a:t>
              </a:r>
            </a:p>
            <a:p>
              <a:r>
                <a:rPr lang="en-US" sz="1600" b="1" dirty="0">
                  <a:solidFill>
                    <a:srgbClr val="FF8FB6"/>
                  </a:solidFill>
                  <a:latin typeface="Courier" pitchFamily="2" charset="0"/>
                </a:rPr>
                <a:t>from</a:t>
              </a:r>
              <a:r>
                <a:rPr lang="en-US" sz="1600" b="1" dirty="0">
                  <a:latin typeface="Courier" pitchFamily="2" charset="0"/>
                </a:rPr>
                <a:t> postprocess </a:t>
              </a:r>
              <a:r>
                <a:rPr lang="en-US" sz="1600" b="1" dirty="0">
                  <a:solidFill>
                    <a:srgbClr val="FF8FB6"/>
                  </a:solidFill>
                  <a:latin typeface="Courier" pitchFamily="2" charset="0"/>
                </a:rPr>
                <a:t>import</a:t>
              </a:r>
              <a:r>
                <a:rPr lang="en-US" sz="1600" b="1" dirty="0">
                  <a:latin typeface="Courier" pitchFamily="2" charset="0"/>
                </a:rPr>
                <a:t> Postprocessor</a:t>
              </a:r>
            </a:p>
            <a:p>
              <a:endParaRPr lang="en-US" sz="600" b="1" dirty="0">
                <a:latin typeface="Courier" pitchFamily="2" charset="0"/>
              </a:endParaRPr>
            </a:p>
            <a:p>
              <a:r>
                <a:rPr lang="en-US" sz="1600" b="1" dirty="0">
                  <a:solidFill>
                    <a:srgbClr val="00B050"/>
                  </a:solidFill>
                  <a:latin typeface="Courier" pitchFamily="2" charset="0"/>
                </a:rPr>
                <a:t>#Initialize Normal random variable</a:t>
              </a:r>
            </a:p>
            <a:p>
              <a:r>
                <a:rPr lang="en-US" sz="1600" b="1" dirty="0">
                  <a:latin typeface="Courier" pitchFamily="2" charset="0"/>
                </a:rPr>
                <a:t>normal </a:t>
              </a:r>
              <a:r>
                <a:rPr lang="en-US" sz="1600" b="1" dirty="0">
                  <a:solidFill>
                    <a:srgbClr val="FF8FB6"/>
                  </a:solidFill>
                  <a:latin typeface="Courier" pitchFamily="2" charset="0"/>
                </a:rPr>
                <a:t>=</a:t>
              </a:r>
              <a:r>
                <a:rPr lang="en-US" sz="1600" b="1" dirty="0">
                  <a:latin typeface="Courier" pitchFamily="2" charset="0"/>
                </a:rPr>
                <a:t> NormalRandomVariable(mean</a:t>
              </a:r>
              <a:r>
                <a:rPr lang="en-US" sz="1600" b="1" dirty="0">
                  <a:solidFill>
                    <a:srgbClr val="FF8FB6"/>
                  </a:solidFill>
                  <a:latin typeface="Courier" pitchFamily="2" charset="0"/>
                </a:rPr>
                <a:t>=</a:t>
              </a:r>
              <a:r>
                <a:rPr lang="en-US" sz="1600" b="1" dirty="0">
                  <a:latin typeface="Courier" pitchFamily="2" charset="0"/>
                </a:rPr>
                <a:t>3, </a:t>
              </a:r>
              <a:r>
                <a:rPr lang="en-US" sz="1600" b="1" dirty="0" err="1">
                  <a:latin typeface="Courier" pitchFamily="2" charset="0"/>
                </a:rPr>
                <a:t>std_dev</a:t>
              </a:r>
              <a:r>
                <a:rPr lang="en-US" sz="1600" b="1" dirty="0">
                  <a:solidFill>
                    <a:srgbClr val="FF8FB6"/>
                  </a:solidFill>
                  <a:latin typeface="Courier" pitchFamily="2" charset="0"/>
                </a:rPr>
                <a:t>=</a:t>
              </a:r>
              <a:r>
                <a:rPr lang="en-US" sz="1600" b="1" dirty="0">
                  <a:latin typeface="Courier" pitchFamily="2" charset="0"/>
                </a:rPr>
                <a:t>1.5)</a:t>
              </a:r>
            </a:p>
            <a:p>
              <a:endParaRPr lang="en-US" sz="600" b="1" dirty="0">
                <a:latin typeface="Courier" pitchFamily="2" charset="0"/>
              </a:endParaRPr>
            </a:p>
            <a:p>
              <a:r>
                <a:rPr lang="en-US" sz="1600" b="1" dirty="0">
                  <a:solidFill>
                    <a:srgbClr val="00B050"/>
                  </a:solidFill>
                  <a:latin typeface="Courier" pitchFamily="2" charset="0"/>
                </a:rPr>
                <a:t>#Initialize SROM and optimize to match the target:</a:t>
              </a:r>
            </a:p>
            <a:p>
              <a:r>
                <a:rPr lang="en-US" sz="1600" b="1" dirty="0">
                  <a:latin typeface="Courier" pitchFamily="2" charset="0"/>
                </a:rPr>
                <a:t>srom </a:t>
              </a:r>
              <a:r>
                <a:rPr lang="en-US" sz="1600" b="1" dirty="0">
                  <a:solidFill>
                    <a:srgbClr val="FF8FB6"/>
                  </a:solidFill>
                  <a:latin typeface="Courier" pitchFamily="2" charset="0"/>
                </a:rPr>
                <a:t>=</a:t>
              </a:r>
              <a:r>
                <a:rPr lang="en-US" sz="1600" b="1" dirty="0">
                  <a:latin typeface="Courier" pitchFamily="2" charset="0"/>
                </a:rPr>
                <a:t> SROM(size</a:t>
              </a:r>
              <a:r>
                <a:rPr lang="en-US" sz="1600" b="1" dirty="0">
                  <a:solidFill>
                    <a:srgbClr val="FF8FB6"/>
                  </a:solidFill>
                  <a:latin typeface="Courier" pitchFamily="2" charset="0"/>
                </a:rPr>
                <a:t>=</a:t>
              </a:r>
              <a:r>
                <a:rPr lang="en-US" sz="1600" b="1" dirty="0">
                  <a:latin typeface="Courier" pitchFamily="2" charset="0"/>
                </a:rPr>
                <a:t>10, dim</a:t>
              </a:r>
              <a:r>
                <a:rPr lang="en-US" sz="1600" b="1" dirty="0">
                  <a:solidFill>
                    <a:srgbClr val="FF8FB6"/>
                  </a:solidFill>
                  <a:latin typeface="Courier" pitchFamily="2" charset="0"/>
                </a:rPr>
                <a:t>=</a:t>
              </a:r>
              <a:r>
                <a:rPr lang="en-US" sz="1600" b="1" dirty="0">
                  <a:latin typeface="Courier" pitchFamily="2" charset="0"/>
                </a:rPr>
                <a:t>1)</a:t>
              </a:r>
            </a:p>
            <a:p>
              <a:r>
                <a:rPr lang="en-US" sz="1600" b="1" dirty="0">
                  <a:latin typeface="Courier" pitchFamily="2" charset="0"/>
                </a:rPr>
                <a:t>srom.optimize(normal)</a:t>
              </a:r>
            </a:p>
            <a:p>
              <a:endParaRPr lang="en-US" sz="600" b="1" dirty="0">
                <a:latin typeface="Courier" pitchFamily="2" charset="0"/>
              </a:endParaRPr>
            </a:p>
            <a:p>
              <a:r>
                <a:rPr lang="en-US" sz="1600" b="1" dirty="0">
                  <a:solidFill>
                    <a:srgbClr val="00B050"/>
                  </a:solidFill>
                  <a:latin typeface="Courier" pitchFamily="2" charset="0"/>
                </a:rPr>
                <a:t>#Compare SROM and Normal CDFs:</a:t>
              </a:r>
            </a:p>
            <a:p>
              <a:r>
                <a:rPr lang="en-US" sz="1600" b="1" dirty="0">
                  <a:latin typeface="Courier" pitchFamily="2" charset="0"/>
                </a:rPr>
                <a:t>pp </a:t>
              </a:r>
              <a:r>
                <a:rPr lang="en-US" sz="1600" b="1" dirty="0">
                  <a:solidFill>
                    <a:srgbClr val="FF8FB6"/>
                  </a:solidFill>
                  <a:latin typeface="Courier" pitchFamily="2" charset="0"/>
                </a:rPr>
                <a:t>=</a:t>
              </a:r>
              <a:r>
                <a:rPr lang="en-US" sz="1600" b="1" dirty="0">
                  <a:latin typeface="Courier" pitchFamily="2" charset="0"/>
                </a:rPr>
                <a:t> Postprocessor(srom, normal)</a:t>
              </a:r>
            </a:p>
            <a:p>
              <a:r>
                <a:rPr lang="en-US" sz="1600" b="1" dirty="0">
                  <a:latin typeface="Courier" pitchFamily="2" charset="0"/>
                </a:rPr>
                <a:t>pp.compare_CDFs()</a:t>
              </a:r>
            </a:p>
          </p:txBody>
        </p:sp>
      </p:grpSp>
    </p:spTree>
    <p:extLst>
      <p:ext uri="{BB962C8B-B14F-4D97-AF65-F5344CB8AC3E}">
        <p14:creationId xmlns:p14="http://schemas.microsoft.com/office/powerpoint/2010/main" val="327442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Probabilistic Prognostics with SROMs</a:t>
            </a:r>
          </a:p>
        </p:txBody>
      </p:sp>
      <p:sp>
        <p:nvSpPr>
          <p:cNvPr id="3" name="Slide Number Placeholder 2"/>
          <p:cNvSpPr>
            <a:spLocks noGrp="1"/>
          </p:cNvSpPr>
          <p:nvPr>
            <p:ph type="sldNum" sz="quarter" idx="4"/>
          </p:nvPr>
        </p:nvSpPr>
        <p:spPr>
          <a:xfrm>
            <a:off x="8538882" y="6490137"/>
            <a:ext cx="584947" cy="365125"/>
          </a:xfrm>
        </p:spPr>
        <p:txBody>
          <a:bodyPr/>
          <a:lstStyle/>
          <a:p>
            <a:fld id="{3936B88E-EF68-EA45-81C9-E52047EC76EC}" type="slidenum">
              <a:rPr lang="en-US" smtClean="0">
                <a:solidFill>
                  <a:prstClr val="black">
                    <a:tint val="75000"/>
                  </a:prstClr>
                </a:solidFill>
              </a:rPr>
              <a:pPr/>
              <a:t>9</a:t>
            </a:fld>
            <a:endParaRPr lang="en-US" dirty="0">
              <a:solidFill>
                <a:prstClr val="black">
                  <a:tint val="75000"/>
                </a:prstClr>
              </a:solidFill>
            </a:endParaRPr>
          </a:p>
        </p:txBody>
      </p:sp>
      <p:sp>
        <p:nvSpPr>
          <p:cNvPr id="75" name="TextBox 74"/>
          <p:cNvSpPr txBox="1"/>
          <p:nvPr/>
        </p:nvSpPr>
        <p:spPr>
          <a:xfrm>
            <a:off x="639068" y="1290443"/>
            <a:ext cx="5169450" cy="1015663"/>
          </a:xfrm>
          <a:prstGeom prst="rect">
            <a:avLst/>
          </a:prstGeom>
          <a:noFill/>
        </p:spPr>
        <p:txBody>
          <a:bodyPr wrap="square" rtlCol="0">
            <a:spAutoFit/>
          </a:bodyPr>
          <a:lstStyle/>
          <a:p>
            <a:pPr marL="285750" indent="-285750">
              <a:buFont typeface="Arial" charset="0"/>
              <a:buChar char="•"/>
            </a:pPr>
            <a:r>
              <a:rPr lang="en-US" sz="2000" dirty="0"/>
              <a:t>Generate a probabilistic end of life (EOL) estimate for a structural component under fatigue loading</a:t>
            </a:r>
          </a:p>
        </p:txBody>
      </p:sp>
      <p:sp>
        <p:nvSpPr>
          <p:cNvPr id="117" name="TextBox 116">
            <a:extLst>
              <a:ext uri="{FF2B5EF4-FFF2-40B4-BE49-F238E27FC236}">
                <a16:creationId xmlns="" xmlns:a16="http://schemas.microsoft.com/office/drawing/2014/main" id="{7A656946-71AC-2C4E-B9A6-4E7F73998AB9}"/>
              </a:ext>
            </a:extLst>
          </p:cNvPr>
          <p:cNvSpPr txBox="1"/>
          <p:nvPr/>
        </p:nvSpPr>
        <p:spPr>
          <a:xfrm>
            <a:off x="437752" y="868254"/>
            <a:ext cx="970137" cy="461665"/>
          </a:xfrm>
          <a:prstGeom prst="rect">
            <a:avLst/>
          </a:prstGeom>
          <a:noFill/>
        </p:spPr>
        <p:txBody>
          <a:bodyPr wrap="none" rtlCol="0">
            <a:spAutoFit/>
          </a:bodyPr>
          <a:lstStyle/>
          <a:p>
            <a:r>
              <a:rPr lang="en-US" sz="2400" b="1" dirty="0"/>
              <a:t>Goal:</a:t>
            </a:r>
          </a:p>
        </p:txBody>
      </p:sp>
      <p:sp>
        <p:nvSpPr>
          <p:cNvPr id="16" name="TextBox 15">
            <a:extLst>
              <a:ext uri="{FF2B5EF4-FFF2-40B4-BE49-F238E27FC236}">
                <a16:creationId xmlns="" xmlns:a16="http://schemas.microsoft.com/office/drawing/2014/main" id="{42C8134D-A687-A84D-8C20-B0E79E791809}"/>
              </a:ext>
            </a:extLst>
          </p:cNvPr>
          <p:cNvSpPr txBox="1"/>
          <p:nvPr/>
        </p:nvSpPr>
        <p:spPr>
          <a:xfrm>
            <a:off x="625334" y="2273471"/>
            <a:ext cx="520062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a:t>
            </a:r>
            <a:r>
              <a:rPr lang="en-US" sz="2000" b="1" dirty="0">
                <a:solidFill>
                  <a:srgbClr val="FF0000"/>
                </a:solidFill>
              </a:rPr>
              <a:t>SROMs</a:t>
            </a:r>
            <a:r>
              <a:rPr lang="en-US" sz="2000" dirty="0"/>
              <a:t> to estimate EOL with significantly fewer simulations than MCS</a:t>
            </a:r>
          </a:p>
        </p:txBody>
      </p:sp>
      <p:pic>
        <p:nvPicPr>
          <p:cNvPr id="14" name="Picture 13">
            <a:extLst>
              <a:ext uri="{FF2B5EF4-FFF2-40B4-BE49-F238E27FC236}">
                <a16:creationId xmlns="" xmlns:a16="http://schemas.microsoft.com/office/drawing/2014/main" id="{1C1E1041-0C08-124B-8104-647604925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863" y="924992"/>
            <a:ext cx="2908889" cy="2696783"/>
          </a:xfrm>
          <a:prstGeom prst="rect">
            <a:avLst/>
          </a:prstGeom>
        </p:spPr>
      </p:pic>
      <p:grpSp>
        <p:nvGrpSpPr>
          <p:cNvPr id="5" name="Group 4">
            <a:extLst>
              <a:ext uri="{FF2B5EF4-FFF2-40B4-BE49-F238E27FC236}">
                <a16:creationId xmlns="" xmlns:a16="http://schemas.microsoft.com/office/drawing/2014/main" id="{12EB6F47-ACE3-D244-9DE9-7E3DDA7150F7}"/>
              </a:ext>
            </a:extLst>
          </p:cNvPr>
          <p:cNvGrpSpPr/>
          <p:nvPr/>
        </p:nvGrpSpPr>
        <p:grpSpPr>
          <a:xfrm>
            <a:off x="1074693" y="5076419"/>
            <a:ext cx="5074317" cy="1640859"/>
            <a:chOff x="1902108" y="4887563"/>
            <a:chExt cx="5074317" cy="1640859"/>
          </a:xfrm>
        </p:grpSpPr>
        <p:pic>
          <p:nvPicPr>
            <p:cNvPr id="120" name="Picture 119">
              <a:extLst>
                <a:ext uri="{FF2B5EF4-FFF2-40B4-BE49-F238E27FC236}">
                  <a16:creationId xmlns="" xmlns:a16="http://schemas.microsoft.com/office/drawing/2014/main" id="{040AE8E2-682C-0742-B548-622C7DAA0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108" y="4913230"/>
              <a:ext cx="1649510" cy="1543234"/>
            </a:xfrm>
            <a:prstGeom prst="rect">
              <a:avLst/>
            </a:prstGeom>
            <a:ln w="19050">
              <a:solidFill>
                <a:schemeClr val="tx1"/>
              </a:solidFill>
            </a:ln>
          </p:spPr>
        </p:pic>
        <p:grpSp>
          <p:nvGrpSpPr>
            <p:cNvPr id="4" name="Group 3">
              <a:extLst>
                <a:ext uri="{FF2B5EF4-FFF2-40B4-BE49-F238E27FC236}">
                  <a16:creationId xmlns="" xmlns:a16="http://schemas.microsoft.com/office/drawing/2014/main" id="{BE26AF91-7B8D-024A-B2E9-B46A9428668D}"/>
                </a:ext>
              </a:extLst>
            </p:cNvPr>
            <p:cNvGrpSpPr/>
            <p:nvPr/>
          </p:nvGrpSpPr>
          <p:grpSpPr>
            <a:xfrm>
              <a:off x="2129486" y="4887563"/>
              <a:ext cx="4846939" cy="1640859"/>
              <a:chOff x="1963231" y="2773780"/>
              <a:chExt cx="4846939" cy="1640859"/>
            </a:xfrm>
          </p:grpSpPr>
          <p:grpSp>
            <p:nvGrpSpPr>
              <p:cNvPr id="95" name="Group 94">
                <a:extLst>
                  <a:ext uri="{FF2B5EF4-FFF2-40B4-BE49-F238E27FC236}">
                    <a16:creationId xmlns="" xmlns:a16="http://schemas.microsoft.com/office/drawing/2014/main" id="{1808EB3D-A912-2047-8C17-D01AB5045DDB}"/>
                  </a:ext>
                </a:extLst>
              </p:cNvPr>
              <p:cNvGrpSpPr/>
              <p:nvPr/>
            </p:nvGrpSpPr>
            <p:grpSpPr>
              <a:xfrm>
                <a:off x="1963231" y="2773780"/>
                <a:ext cx="4846939" cy="1640859"/>
                <a:chOff x="455320" y="4757275"/>
                <a:chExt cx="4846939" cy="1640859"/>
              </a:xfrm>
            </p:grpSpPr>
            <p:grpSp>
              <p:nvGrpSpPr>
                <p:cNvPr id="97" name="Group 96">
                  <a:extLst>
                    <a:ext uri="{FF2B5EF4-FFF2-40B4-BE49-F238E27FC236}">
                      <a16:creationId xmlns="" xmlns:a16="http://schemas.microsoft.com/office/drawing/2014/main" id="{1D3FB987-400C-1644-98E5-7D586280FC84}"/>
                    </a:ext>
                  </a:extLst>
                </p:cNvPr>
                <p:cNvGrpSpPr/>
                <p:nvPr/>
              </p:nvGrpSpPr>
              <p:grpSpPr>
                <a:xfrm>
                  <a:off x="455320" y="4757275"/>
                  <a:ext cx="4846939" cy="1640859"/>
                  <a:chOff x="1728602" y="3365697"/>
                  <a:chExt cx="4846939" cy="1640859"/>
                </a:xfrm>
              </p:grpSpPr>
              <p:grpSp>
                <p:nvGrpSpPr>
                  <p:cNvPr id="99" name="Group 98">
                    <a:extLst>
                      <a:ext uri="{FF2B5EF4-FFF2-40B4-BE49-F238E27FC236}">
                        <a16:creationId xmlns="" xmlns:a16="http://schemas.microsoft.com/office/drawing/2014/main" id="{47ACA940-9EA7-474C-BDF9-3EC55A911075}"/>
                      </a:ext>
                    </a:extLst>
                  </p:cNvPr>
                  <p:cNvGrpSpPr/>
                  <p:nvPr/>
                </p:nvGrpSpPr>
                <p:grpSpPr>
                  <a:xfrm>
                    <a:off x="1728602" y="3365697"/>
                    <a:ext cx="4846939" cy="1640859"/>
                    <a:chOff x="2230406" y="2785837"/>
                    <a:chExt cx="4846939" cy="1640859"/>
                  </a:xfrm>
                </p:grpSpPr>
                <p:grpSp>
                  <p:nvGrpSpPr>
                    <p:cNvPr id="102" name="Group 101">
                      <a:extLst>
                        <a:ext uri="{FF2B5EF4-FFF2-40B4-BE49-F238E27FC236}">
                          <a16:creationId xmlns="" xmlns:a16="http://schemas.microsoft.com/office/drawing/2014/main" id="{6BC5C152-6D21-BE41-8C2C-7A08843E7E7C}"/>
                        </a:ext>
                      </a:extLst>
                    </p:cNvPr>
                    <p:cNvGrpSpPr/>
                    <p:nvPr/>
                  </p:nvGrpSpPr>
                  <p:grpSpPr>
                    <a:xfrm>
                      <a:off x="5153841" y="2814645"/>
                      <a:ext cx="1923504" cy="1536431"/>
                      <a:chOff x="5153841" y="2814645"/>
                      <a:chExt cx="1923504" cy="1536431"/>
                    </a:xfrm>
                  </p:grpSpPr>
                  <p:pic>
                    <p:nvPicPr>
                      <p:cNvPr id="116" name="Picture 115">
                        <a:extLst>
                          <a:ext uri="{FF2B5EF4-FFF2-40B4-BE49-F238E27FC236}">
                            <a16:creationId xmlns="" xmlns:a16="http://schemas.microsoft.com/office/drawing/2014/main" id="{41328E67-EB14-164B-9EE0-E448E5CBF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3841" y="2814645"/>
                        <a:ext cx="1923504" cy="1536431"/>
                      </a:xfrm>
                      <a:prstGeom prst="rect">
                        <a:avLst/>
                      </a:prstGeom>
                      <a:ln w="19050">
                        <a:solidFill>
                          <a:schemeClr val="tx1"/>
                        </a:solidFill>
                      </a:ln>
                    </p:spPr>
                  </p:pic>
                  <p:sp>
                    <p:nvSpPr>
                      <p:cNvPr id="118" name="TextBox 117">
                        <a:extLst>
                          <a:ext uri="{FF2B5EF4-FFF2-40B4-BE49-F238E27FC236}">
                            <a16:creationId xmlns="" xmlns:a16="http://schemas.microsoft.com/office/drawing/2014/main" id="{B412591E-D6BA-4146-874B-CFCF665CBCFD}"/>
                          </a:ext>
                        </a:extLst>
                      </p:cNvPr>
                      <p:cNvSpPr txBox="1"/>
                      <p:nvPr/>
                    </p:nvSpPr>
                    <p:spPr>
                      <a:xfrm>
                        <a:off x="5298398" y="3444057"/>
                        <a:ext cx="1524296" cy="584775"/>
                      </a:xfrm>
                      <a:prstGeom prst="rect">
                        <a:avLst/>
                      </a:prstGeom>
                      <a:noFill/>
                    </p:spPr>
                    <p:txBody>
                      <a:bodyPr wrap="square" rtlCol="0">
                        <a:spAutoFit/>
                      </a:bodyPr>
                      <a:lstStyle/>
                      <a:p>
                        <a:pPr algn="ctr"/>
                        <a:r>
                          <a:rPr lang="en-US" sz="1600" b="1" dirty="0"/>
                          <a:t>Fracture mechanics</a:t>
                        </a:r>
                      </a:p>
                    </p:txBody>
                  </p:sp>
                </p:grpSp>
                <p:sp>
                  <p:nvSpPr>
                    <p:cNvPr id="108" name="TextBox 107">
                      <a:extLst>
                        <a:ext uri="{FF2B5EF4-FFF2-40B4-BE49-F238E27FC236}">
                          <a16:creationId xmlns="" xmlns:a16="http://schemas.microsoft.com/office/drawing/2014/main" id="{469F9658-F878-B643-9437-9DDAF23F65A1}"/>
                        </a:ext>
                      </a:extLst>
                    </p:cNvPr>
                    <p:cNvSpPr txBox="1"/>
                    <p:nvPr/>
                  </p:nvSpPr>
                  <p:spPr>
                    <a:xfrm>
                      <a:off x="2230406" y="3595699"/>
                      <a:ext cx="1222557" cy="830997"/>
                    </a:xfrm>
                    <a:prstGeom prst="rect">
                      <a:avLst/>
                    </a:prstGeom>
                    <a:noFill/>
                  </p:spPr>
                  <p:txBody>
                    <a:bodyPr wrap="square" rtlCol="0">
                      <a:spAutoFit/>
                    </a:bodyPr>
                    <a:lstStyle/>
                    <a:p>
                      <a:pPr algn="ctr"/>
                      <a:r>
                        <a:rPr lang="en-US" sz="1600" b="1" dirty="0"/>
                        <a:t>Finite Element Method</a:t>
                      </a:r>
                    </a:p>
                  </p:txBody>
                </p:sp>
                <p:sp>
                  <p:nvSpPr>
                    <p:cNvPr id="109" name="Curved Down Arrow 108">
                      <a:extLst>
                        <a:ext uri="{FF2B5EF4-FFF2-40B4-BE49-F238E27FC236}">
                          <a16:creationId xmlns="" xmlns:a16="http://schemas.microsoft.com/office/drawing/2014/main" id="{001BE0B7-BA71-284E-967D-0536986B906C}"/>
                        </a:ext>
                      </a:extLst>
                    </p:cNvPr>
                    <p:cNvSpPr/>
                    <p:nvPr/>
                  </p:nvSpPr>
                  <p:spPr>
                    <a:xfrm rot="10800000">
                      <a:off x="3493532" y="3891944"/>
                      <a:ext cx="1827555" cy="500916"/>
                    </a:xfrm>
                    <a:prstGeom prst="curvedDownArrow">
                      <a:avLst/>
                    </a:prstGeom>
                    <a:gradFill>
                      <a:gsLst>
                        <a:gs pos="0">
                          <a:srgbClr val="C00000"/>
                        </a:gs>
                        <a:gs pos="100000">
                          <a:schemeClr val="accent2">
                            <a:lumMod val="20000"/>
                            <a:lumOff val="8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2" name="Curved Down Arrow 111">
                      <a:extLst>
                        <a:ext uri="{FF2B5EF4-FFF2-40B4-BE49-F238E27FC236}">
                          <a16:creationId xmlns="" xmlns:a16="http://schemas.microsoft.com/office/drawing/2014/main" id="{0E7CB882-6FC2-9143-8980-912442FA4368}"/>
                        </a:ext>
                      </a:extLst>
                    </p:cNvPr>
                    <p:cNvSpPr/>
                    <p:nvPr/>
                  </p:nvSpPr>
                  <p:spPr>
                    <a:xfrm>
                      <a:off x="3516801" y="2785837"/>
                      <a:ext cx="1866071" cy="473373"/>
                    </a:xfrm>
                    <a:prstGeom prst="curvedDownArrow">
                      <a:avLst/>
                    </a:prstGeom>
                    <a:gradFill>
                      <a:gsLst>
                        <a:gs pos="0">
                          <a:srgbClr val="C00000"/>
                        </a:gs>
                        <a:gs pos="100000">
                          <a:schemeClr val="accent2">
                            <a:lumMod val="20000"/>
                            <a:lumOff val="8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00" name="TextBox 99">
                    <a:extLst>
                      <a:ext uri="{FF2B5EF4-FFF2-40B4-BE49-F238E27FC236}">
                        <a16:creationId xmlns="" xmlns:a16="http://schemas.microsoft.com/office/drawing/2014/main" id="{D7E9E574-C08B-EA4B-ADEC-E9D89EEE030F}"/>
                      </a:ext>
                    </a:extLst>
                  </p:cNvPr>
                  <p:cNvSpPr txBox="1"/>
                  <p:nvPr/>
                </p:nvSpPr>
                <p:spPr>
                  <a:xfrm>
                    <a:off x="3247617" y="4510518"/>
                    <a:ext cx="1348446" cy="307777"/>
                  </a:xfrm>
                  <a:prstGeom prst="rect">
                    <a:avLst/>
                  </a:prstGeom>
                  <a:noFill/>
                </p:spPr>
                <p:txBody>
                  <a:bodyPr wrap="none" rtlCol="0">
                    <a:spAutoFit/>
                  </a:bodyPr>
                  <a:lstStyle/>
                  <a:p>
                    <a:r>
                      <a:rPr lang="en-US" sz="1400" dirty="0">
                        <a:solidFill>
                          <a:srgbClr val="002060"/>
                        </a:solidFill>
                      </a:rPr>
                      <a:t>Updated mesh</a:t>
                    </a:r>
                  </a:p>
                </p:txBody>
              </p:sp>
              <p:sp>
                <p:nvSpPr>
                  <p:cNvPr id="101" name="TextBox 100">
                    <a:extLst>
                      <a:ext uri="{FF2B5EF4-FFF2-40B4-BE49-F238E27FC236}">
                        <a16:creationId xmlns="" xmlns:a16="http://schemas.microsoft.com/office/drawing/2014/main" id="{C289CAEF-F57B-1E4D-8B72-7DA4DDEC8A7B}"/>
                      </a:ext>
                    </a:extLst>
                  </p:cNvPr>
                  <p:cNvSpPr txBox="1"/>
                  <p:nvPr/>
                </p:nvSpPr>
                <p:spPr>
                  <a:xfrm>
                    <a:off x="3296596" y="3500623"/>
                    <a:ext cx="1279517" cy="307777"/>
                  </a:xfrm>
                  <a:prstGeom prst="rect">
                    <a:avLst/>
                  </a:prstGeom>
                  <a:noFill/>
                </p:spPr>
                <p:txBody>
                  <a:bodyPr wrap="none" rtlCol="0">
                    <a:spAutoFit/>
                  </a:bodyPr>
                  <a:lstStyle/>
                  <a:p>
                    <a:r>
                      <a:rPr lang="en-US" sz="1400" dirty="0">
                        <a:solidFill>
                          <a:srgbClr val="002060"/>
                        </a:solidFill>
                      </a:rPr>
                      <a:t>Driving forces</a:t>
                    </a:r>
                  </a:p>
                </p:txBody>
              </p:sp>
            </p:grpSp>
            <p:sp>
              <p:nvSpPr>
                <p:cNvPr id="98" name="Rounded Rectangle 97">
                  <a:extLst>
                    <a:ext uri="{FF2B5EF4-FFF2-40B4-BE49-F238E27FC236}">
                      <a16:creationId xmlns="" xmlns:a16="http://schemas.microsoft.com/office/drawing/2014/main" id="{A05986C0-0B13-3846-ABA9-14318EAC5623}"/>
                    </a:ext>
                  </a:extLst>
                </p:cNvPr>
                <p:cNvSpPr/>
                <p:nvPr/>
              </p:nvSpPr>
              <p:spPr>
                <a:xfrm>
                  <a:off x="2013765" y="5284999"/>
                  <a:ext cx="1260389" cy="442594"/>
                </a:xfrm>
                <a:prstGeom prst="roundRect">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9" name="Picture 118">
                <a:extLst>
                  <a:ext uri="{FF2B5EF4-FFF2-40B4-BE49-F238E27FC236}">
                    <a16:creationId xmlns="" xmlns:a16="http://schemas.microsoft.com/office/drawing/2014/main" id="{F12AF4DE-0D37-D645-9C54-5E4BB4CB259C}"/>
                  </a:ext>
                </a:extLst>
              </p:cNvPr>
              <p:cNvPicPr>
                <a:picLocks noChangeAspect="1"/>
              </p:cNvPicPr>
              <p:nvPr/>
            </p:nvPicPr>
            <p:blipFill>
              <a:blip r:embed="rId6"/>
              <a:stretch>
                <a:fillRect/>
              </a:stretch>
            </p:blipFill>
            <p:spPr>
              <a:xfrm>
                <a:off x="3573195" y="3369852"/>
                <a:ext cx="1164967" cy="317500"/>
              </a:xfrm>
              <a:prstGeom prst="rect">
                <a:avLst/>
              </a:prstGeom>
            </p:spPr>
          </p:pic>
        </p:grpSp>
      </p:grpSp>
      <p:pic>
        <p:nvPicPr>
          <p:cNvPr id="31" name="Picture 30">
            <a:extLst>
              <a:ext uri="{FF2B5EF4-FFF2-40B4-BE49-F238E27FC236}">
                <a16:creationId xmlns="" xmlns:a16="http://schemas.microsoft.com/office/drawing/2014/main" id="{CF576B4A-7DE0-B54E-8008-C11C8CCDCAA4}"/>
              </a:ext>
            </a:extLst>
          </p:cNvPr>
          <p:cNvPicPr>
            <a:picLocks noChangeAspect="1"/>
          </p:cNvPicPr>
          <p:nvPr/>
        </p:nvPicPr>
        <p:blipFill>
          <a:blip r:embed="rId7"/>
          <a:stretch>
            <a:fillRect/>
          </a:stretch>
        </p:blipFill>
        <p:spPr>
          <a:xfrm>
            <a:off x="6652354" y="5331432"/>
            <a:ext cx="2082800" cy="304800"/>
          </a:xfrm>
          <a:prstGeom prst="rect">
            <a:avLst/>
          </a:prstGeom>
        </p:spPr>
      </p:pic>
      <p:pic>
        <p:nvPicPr>
          <p:cNvPr id="32" name="Picture 31">
            <a:extLst>
              <a:ext uri="{FF2B5EF4-FFF2-40B4-BE49-F238E27FC236}">
                <a16:creationId xmlns="" xmlns:a16="http://schemas.microsoft.com/office/drawing/2014/main" id="{0E2FE3E0-4297-924C-8F30-0C9F921E38A9}"/>
              </a:ext>
            </a:extLst>
          </p:cNvPr>
          <p:cNvPicPr>
            <a:picLocks noChangeAspect="1"/>
          </p:cNvPicPr>
          <p:nvPr/>
        </p:nvPicPr>
        <p:blipFill>
          <a:blip r:embed="rId8"/>
          <a:stretch>
            <a:fillRect/>
          </a:stretch>
        </p:blipFill>
        <p:spPr>
          <a:xfrm>
            <a:off x="6729047" y="6337498"/>
            <a:ext cx="1841500" cy="304800"/>
          </a:xfrm>
          <a:prstGeom prst="rect">
            <a:avLst/>
          </a:prstGeom>
        </p:spPr>
      </p:pic>
      <p:pic>
        <p:nvPicPr>
          <p:cNvPr id="33" name="Picture 32">
            <a:extLst>
              <a:ext uri="{FF2B5EF4-FFF2-40B4-BE49-F238E27FC236}">
                <a16:creationId xmlns="" xmlns:a16="http://schemas.microsoft.com/office/drawing/2014/main" id="{006DE164-534A-344D-B7E9-6AD87885758A}"/>
              </a:ext>
            </a:extLst>
          </p:cNvPr>
          <p:cNvPicPr>
            <a:picLocks noChangeAspect="1"/>
          </p:cNvPicPr>
          <p:nvPr/>
        </p:nvPicPr>
        <p:blipFill>
          <a:blip r:embed="rId9"/>
          <a:stretch>
            <a:fillRect/>
          </a:stretch>
        </p:blipFill>
        <p:spPr>
          <a:xfrm>
            <a:off x="2543351" y="3932277"/>
            <a:ext cx="1983937" cy="613217"/>
          </a:xfrm>
          <a:prstGeom prst="rect">
            <a:avLst/>
          </a:prstGeom>
        </p:spPr>
      </p:pic>
      <p:sp>
        <p:nvSpPr>
          <p:cNvPr id="34" name="TextBox 33">
            <a:extLst>
              <a:ext uri="{FF2B5EF4-FFF2-40B4-BE49-F238E27FC236}">
                <a16:creationId xmlns="" xmlns:a16="http://schemas.microsoft.com/office/drawing/2014/main" id="{5EE4F6C1-4440-AB45-85D1-318C2DE0F8C7}"/>
              </a:ext>
            </a:extLst>
          </p:cNvPr>
          <p:cNvSpPr txBox="1"/>
          <p:nvPr/>
        </p:nvSpPr>
        <p:spPr>
          <a:xfrm>
            <a:off x="437752" y="3050878"/>
            <a:ext cx="1260281" cy="461665"/>
          </a:xfrm>
          <a:prstGeom prst="rect">
            <a:avLst/>
          </a:prstGeom>
          <a:noFill/>
        </p:spPr>
        <p:txBody>
          <a:bodyPr wrap="none" rtlCol="0">
            <a:spAutoFit/>
          </a:bodyPr>
          <a:lstStyle/>
          <a:p>
            <a:r>
              <a:rPr lang="en-US" sz="2400" b="1" dirty="0"/>
              <a:t>Model: </a:t>
            </a:r>
          </a:p>
        </p:txBody>
      </p:sp>
      <p:sp>
        <p:nvSpPr>
          <p:cNvPr id="35" name="TextBox 34">
            <a:extLst>
              <a:ext uri="{FF2B5EF4-FFF2-40B4-BE49-F238E27FC236}">
                <a16:creationId xmlns="" xmlns:a16="http://schemas.microsoft.com/office/drawing/2014/main" id="{89A75673-5822-5A44-8E0E-3EFA5059FBFD}"/>
              </a:ext>
            </a:extLst>
          </p:cNvPr>
          <p:cNvSpPr txBox="1"/>
          <p:nvPr/>
        </p:nvSpPr>
        <p:spPr>
          <a:xfrm>
            <a:off x="625334" y="3511431"/>
            <a:ext cx="4979854" cy="400110"/>
          </a:xfrm>
          <a:prstGeom prst="rect">
            <a:avLst/>
          </a:prstGeom>
          <a:noFill/>
        </p:spPr>
        <p:txBody>
          <a:bodyPr wrap="square" rtlCol="0">
            <a:spAutoFit/>
          </a:bodyPr>
          <a:lstStyle/>
          <a:p>
            <a:pPr marL="285750" indent="-285750">
              <a:buFont typeface="Arial" charset="0"/>
              <a:buChar char="•"/>
            </a:pPr>
            <a:r>
              <a:rPr lang="en-US" sz="2000" dirty="0"/>
              <a:t>Fatigue crack growth with Paris’ Law:</a:t>
            </a:r>
          </a:p>
        </p:txBody>
      </p:sp>
      <p:sp>
        <p:nvSpPr>
          <p:cNvPr id="36" name="TextBox 35">
            <a:extLst>
              <a:ext uri="{FF2B5EF4-FFF2-40B4-BE49-F238E27FC236}">
                <a16:creationId xmlns="" xmlns:a16="http://schemas.microsoft.com/office/drawing/2014/main" id="{A8AFFF84-1767-E64C-9223-54B2C45AF18F}"/>
              </a:ext>
            </a:extLst>
          </p:cNvPr>
          <p:cNvSpPr txBox="1"/>
          <p:nvPr/>
        </p:nvSpPr>
        <p:spPr>
          <a:xfrm>
            <a:off x="625334" y="4618764"/>
            <a:ext cx="3901954" cy="400110"/>
          </a:xfrm>
          <a:prstGeom prst="rect">
            <a:avLst/>
          </a:prstGeom>
          <a:noFill/>
        </p:spPr>
        <p:txBody>
          <a:bodyPr wrap="square" rtlCol="0">
            <a:spAutoFit/>
          </a:bodyPr>
          <a:lstStyle/>
          <a:p>
            <a:pPr marL="285750" indent="-285750">
              <a:buFont typeface="Arial" charset="0"/>
              <a:buChar char="•"/>
            </a:pPr>
            <a:r>
              <a:rPr lang="en-US" sz="2000" dirty="0"/>
              <a:t>Iterate until failure occurs:</a:t>
            </a:r>
          </a:p>
        </p:txBody>
      </p:sp>
      <p:sp>
        <p:nvSpPr>
          <p:cNvPr id="6" name="Right Brace 5">
            <a:extLst>
              <a:ext uri="{FF2B5EF4-FFF2-40B4-BE49-F238E27FC236}">
                <a16:creationId xmlns="" xmlns:a16="http://schemas.microsoft.com/office/drawing/2014/main" id="{6500A301-14A7-AA4A-A504-3914061D7A20}"/>
              </a:ext>
            </a:extLst>
          </p:cNvPr>
          <p:cNvSpPr/>
          <p:nvPr/>
        </p:nvSpPr>
        <p:spPr>
          <a:xfrm>
            <a:off x="6290641" y="5211345"/>
            <a:ext cx="278296" cy="132197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 xmlns:a16="http://schemas.microsoft.com/office/drawing/2014/main" id="{32863C43-E274-154D-A81C-414EA1A9790D}"/>
              </a:ext>
            </a:extLst>
          </p:cNvPr>
          <p:cNvSpPr txBox="1"/>
          <p:nvPr/>
        </p:nvSpPr>
        <p:spPr>
          <a:xfrm>
            <a:off x="6523308" y="4990646"/>
            <a:ext cx="2467342" cy="369332"/>
          </a:xfrm>
          <a:prstGeom prst="rect">
            <a:avLst/>
          </a:prstGeom>
          <a:noFill/>
        </p:spPr>
        <p:txBody>
          <a:bodyPr wrap="none" rtlCol="0">
            <a:spAutoFit/>
          </a:bodyPr>
          <a:lstStyle/>
          <a:p>
            <a:r>
              <a:rPr lang="en-US" dirty="0"/>
              <a:t>Uncertain parameters:</a:t>
            </a:r>
          </a:p>
        </p:txBody>
      </p:sp>
      <p:sp>
        <p:nvSpPr>
          <p:cNvPr id="39" name="TextBox 38">
            <a:extLst>
              <a:ext uri="{FF2B5EF4-FFF2-40B4-BE49-F238E27FC236}">
                <a16:creationId xmlns="" xmlns:a16="http://schemas.microsoft.com/office/drawing/2014/main" id="{6F1579B6-3F08-834D-9902-AE77D02D9671}"/>
              </a:ext>
            </a:extLst>
          </p:cNvPr>
          <p:cNvSpPr txBox="1"/>
          <p:nvPr/>
        </p:nvSpPr>
        <p:spPr>
          <a:xfrm>
            <a:off x="6580068" y="6003269"/>
            <a:ext cx="2185214" cy="369332"/>
          </a:xfrm>
          <a:prstGeom prst="rect">
            <a:avLst/>
          </a:prstGeom>
          <a:noFill/>
        </p:spPr>
        <p:txBody>
          <a:bodyPr wrap="none" rtlCol="0">
            <a:spAutoFit/>
          </a:bodyPr>
          <a:lstStyle/>
          <a:p>
            <a:r>
              <a:rPr lang="en-US" dirty="0"/>
              <a:t>Quantity of interest:</a:t>
            </a:r>
          </a:p>
        </p:txBody>
      </p:sp>
      <p:grpSp>
        <p:nvGrpSpPr>
          <p:cNvPr id="11" name="Group 10">
            <a:extLst>
              <a:ext uri="{FF2B5EF4-FFF2-40B4-BE49-F238E27FC236}">
                <a16:creationId xmlns="" xmlns:a16="http://schemas.microsoft.com/office/drawing/2014/main" id="{C65395CD-6703-4044-8495-B212F6B99642}"/>
              </a:ext>
            </a:extLst>
          </p:cNvPr>
          <p:cNvGrpSpPr/>
          <p:nvPr/>
        </p:nvGrpSpPr>
        <p:grpSpPr>
          <a:xfrm>
            <a:off x="6203373" y="1756064"/>
            <a:ext cx="2379518" cy="1485899"/>
            <a:chOff x="6203373" y="1756064"/>
            <a:chExt cx="2379518" cy="1485899"/>
          </a:xfrm>
        </p:grpSpPr>
        <p:sp>
          <p:nvSpPr>
            <p:cNvPr id="8" name="Freeform 7">
              <a:extLst>
                <a:ext uri="{FF2B5EF4-FFF2-40B4-BE49-F238E27FC236}">
                  <a16:creationId xmlns="" xmlns:a16="http://schemas.microsoft.com/office/drawing/2014/main" id="{AA7508BC-2F54-B342-A818-09BAE20B107D}"/>
                </a:ext>
              </a:extLst>
            </p:cNvPr>
            <p:cNvSpPr/>
            <p:nvPr/>
          </p:nvSpPr>
          <p:spPr>
            <a:xfrm>
              <a:off x="6213764" y="1756064"/>
              <a:ext cx="1662545" cy="1342406"/>
            </a:xfrm>
            <a:custGeom>
              <a:avLst/>
              <a:gdLst>
                <a:gd name="connsiteX0" fmla="*/ 0 w 1662545"/>
                <a:gd name="connsiteY0" fmla="*/ 1309254 h 1342406"/>
                <a:gd name="connsiteX1" fmla="*/ 509154 w 1662545"/>
                <a:gd name="connsiteY1" fmla="*/ 1298863 h 1342406"/>
                <a:gd name="connsiteX2" fmla="*/ 1454727 w 1662545"/>
                <a:gd name="connsiteY2" fmla="*/ 883227 h 1342406"/>
                <a:gd name="connsiteX3" fmla="*/ 1662545 w 1662545"/>
                <a:gd name="connsiteY3" fmla="*/ 0 h 1342406"/>
              </a:gdLst>
              <a:ahLst/>
              <a:cxnLst>
                <a:cxn ang="0">
                  <a:pos x="connsiteX0" y="connsiteY0"/>
                </a:cxn>
                <a:cxn ang="0">
                  <a:pos x="connsiteX1" y="connsiteY1"/>
                </a:cxn>
                <a:cxn ang="0">
                  <a:pos x="connsiteX2" y="connsiteY2"/>
                </a:cxn>
                <a:cxn ang="0">
                  <a:pos x="connsiteX3" y="connsiteY3"/>
                </a:cxn>
              </a:cxnLst>
              <a:rect l="l" t="t" r="r" b="b"/>
              <a:pathLst>
                <a:path w="1662545" h="1342406">
                  <a:moveTo>
                    <a:pt x="0" y="1309254"/>
                  </a:moveTo>
                  <a:cubicBezTo>
                    <a:pt x="133350" y="1339561"/>
                    <a:pt x="266700" y="1369868"/>
                    <a:pt x="509154" y="1298863"/>
                  </a:cubicBezTo>
                  <a:cubicBezTo>
                    <a:pt x="751609" y="1227858"/>
                    <a:pt x="1262495" y="1099704"/>
                    <a:pt x="1454727" y="883227"/>
                  </a:cubicBezTo>
                  <a:cubicBezTo>
                    <a:pt x="1646959" y="666750"/>
                    <a:pt x="1654752" y="333375"/>
                    <a:pt x="1662545" y="0"/>
                  </a:cubicBezTo>
                </a:path>
              </a:pathLst>
            </a:cu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 xmlns:a16="http://schemas.microsoft.com/office/drawing/2014/main" id="{14F42750-4AD9-9149-B577-F1A98005AE11}"/>
                </a:ext>
              </a:extLst>
            </p:cNvPr>
            <p:cNvSpPr/>
            <p:nvPr/>
          </p:nvSpPr>
          <p:spPr>
            <a:xfrm>
              <a:off x="6203373" y="1766455"/>
              <a:ext cx="2067791" cy="1421613"/>
            </a:xfrm>
            <a:custGeom>
              <a:avLst/>
              <a:gdLst>
                <a:gd name="connsiteX0" fmla="*/ 0 w 2067791"/>
                <a:gd name="connsiteY0" fmla="*/ 1413163 h 1421613"/>
                <a:gd name="connsiteX1" fmla="*/ 394854 w 2067791"/>
                <a:gd name="connsiteY1" fmla="*/ 1402772 h 1421613"/>
                <a:gd name="connsiteX2" fmla="*/ 1018309 w 2067791"/>
                <a:gd name="connsiteY2" fmla="*/ 1246909 h 1421613"/>
                <a:gd name="connsiteX3" fmla="*/ 1672936 w 2067791"/>
                <a:gd name="connsiteY3" fmla="*/ 831272 h 1421613"/>
                <a:gd name="connsiteX4" fmla="*/ 1922318 w 2067791"/>
                <a:gd name="connsiteY4" fmla="*/ 405245 h 1421613"/>
                <a:gd name="connsiteX5" fmla="*/ 2067791 w 2067791"/>
                <a:gd name="connsiteY5" fmla="*/ 0 h 142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7791" h="1421613">
                  <a:moveTo>
                    <a:pt x="0" y="1413163"/>
                  </a:moveTo>
                  <a:cubicBezTo>
                    <a:pt x="112568" y="1421822"/>
                    <a:pt x="225136" y="1430481"/>
                    <a:pt x="394854" y="1402772"/>
                  </a:cubicBezTo>
                  <a:cubicBezTo>
                    <a:pt x="564572" y="1375063"/>
                    <a:pt x="805295" y="1342159"/>
                    <a:pt x="1018309" y="1246909"/>
                  </a:cubicBezTo>
                  <a:cubicBezTo>
                    <a:pt x="1231323" y="1151659"/>
                    <a:pt x="1522268" y="971549"/>
                    <a:pt x="1672936" y="831272"/>
                  </a:cubicBezTo>
                  <a:cubicBezTo>
                    <a:pt x="1823604" y="690995"/>
                    <a:pt x="1856509" y="543790"/>
                    <a:pt x="1922318" y="405245"/>
                  </a:cubicBezTo>
                  <a:cubicBezTo>
                    <a:pt x="1988127" y="266700"/>
                    <a:pt x="2027959" y="133350"/>
                    <a:pt x="2067791" y="0"/>
                  </a:cubicBezTo>
                </a:path>
              </a:pathLst>
            </a:cu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 xmlns:a16="http://schemas.microsoft.com/office/drawing/2014/main" id="{DD1D999E-1A24-BB49-A1BE-FE466505F7A1}"/>
                </a:ext>
              </a:extLst>
            </p:cNvPr>
            <p:cNvSpPr/>
            <p:nvPr/>
          </p:nvSpPr>
          <p:spPr>
            <a:xfrm>
              <a:off x="6224155" y="1776844"/>
              <a:ext cx="2358736" cy="1465119"/>
            </a:xfrm>
            <a:custGeom>
              <a:avLst/>
              <a:gdLst>
                <a:gd name="connsiteX0" fmla="*/ 0 w 2419644"/>
                <a:gd name="connsiteY0" fmla="*/ 1523572 h 1523572"/>
                <a:gd name="connsiteX1" fmla="*/ 862445 w 2419644"/>
                <a:gd name="connsiteY1" fmla="*/ 1388490 h 1523572"/>
                <a:gd name="connsiteX2" fmla="*/ 1454727 w 2419644"/>
                <a:gd name="connsiteY2" fmla="*/ 1201453 h 1523572"/>
                <a:gd name="connsiteX3" fmla="*/ 1880754 w 2419644"/>
                <a:gd name="connsiteY3" fmla="*/ 941681 h 1523572"/>
                <a:gd name="connsiteX4" fmla="*/ 2369127 w 2419644"/>
                <a:gd name="connsiteY4" fmla="*/ 100017 h 1523572"/>
                <a:gd name="connsiteX5" fmla="*/ 2379518 w 2419644"/>
                <a:gd name="connsiteY5" fmla="*/ 48063 h 152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9644" h="1523572">
                  <a:moveTo>
                    <a:pt x="0" y="1523572"/>
                  </a:moveTo>
                  <a:cubicBezTo>
                    <a:pt x="309995" y="1482874"/>
                    <a:pt x="619991" y="1442176"/>
                    <a:pt x="862445" y="1388490"/>
                  </a:cubicBezTo>
                  <a:cubicBezTo>
                    <a:pt x="1104899" y="1334804"/>
                    <a:pt x="1285009" y="1275921"/>
                    <a:pt x="1454727" y="1201453"/>
                  </a:cubicBezTo>
                  <a:cubicBezTo>
                    <a:pt x="1624445" y="1126985"/>
                    <a:pt x="1728354" y="1125254"/>
                    <a:pt x="1880754" y="941681"/>
                  </a:cubicBezTo>
                  <a:cubicBezTo>
                    <a:pt x="2033154" y="758108"/>
                    <a:pt x="2286000" y="248953"/>
                    <a:pt x="2369127" y="100017"/>
                  </a:cubicBezTo>
                  <a:cubicBezTo>
                    <a:pt x="2452254" y="-48919"/>
                    <a:pt x="2415886" y="-428"/>
                    <a:pt x="2379518" y="48063"/>
                  </a:cubicBezTo>
                </a:path>
              </a:pathLst>
            </a:cu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 xmlns:a16="http://schemas.microsoft.com/office/drawing/2014/main" id="{2E44BB7A-6A39-E547-AA84-EDDAAE28C240}"/>
              </a:ext>
            </a:extLst>
          </p:cNvPr>
          <p:cNvGrpSpPr/>
          <p:nvPr/>
        </p:nvGrpSpPr>
        <p:grpSpPr>
          <a:xfrm>
            <a:off x="4717469" y="7417043"/>
            <a:ext cx="2406787" cy="307777"/>
            <a:chOff x="6737213" y="4431039"/>
            <a:chExt cx="2406787" cy="307777"/>
          </a:xfrm>
        </p:grpSpPr>
        <p:sp>
          <p:nvSpPr>
            <p:cNvPr id="12" name="TextBox 11">
              <a:extLst>
                <a:ext uri="{FF2B5EF4-FFF2-40B4-BE49-F238E27FC236}">
                  <a16:creationId xmlns="" xmlns:a16="http://schemas.microsoft.com/office/drawing/2014/main" id="{EB78D106-AADE-974B-968B-5A9D6F2E0D63}"/>
                </a:ext>
              </a:extLst>
            </p:cNvPr>
            <p:cNvSpPr txBox="1"/>
            <p:nvPr/>
          </p:nvSpPr>
          <p:spPr>
            <a:xfrm>
              <a:off x="6737213" y="4431039"/>
              <a:ext cx="2406787" cy="307777"/>
            </a:xfrm>
            <a:prstGeom prst="rect">
              <a:avLst/>
            </a:prstGeom>
            <a:noFill/>
          </p:spPr>
          <p:txBody>
            <a:bodyPr wrap="square" rtlCol="0">
              <a:spAutoFit/>
            </a:bodyPr>
            <a:lstStyle/>
            <a:p>
              <a:pPr algn="ctr"/>
              <a:r>
                <a:rPr lang="en-US" sz="1400" dirty="0"/>
                <a:t>(     : crack starting location)</a:t>
              </a:r>
            </a:p>
          </p:txBody>
        </p:sp>
        <p:pic>
          <p:nvPicPr>
            <p:cNvPr id="15" name="Picture 14">
              <a:extLst>
                <a:ext uri="{FF2B5EF4-FFF2-40B4-BE49-F238E27FC236}">
                  <a16:creationId xmlns="" xmlns:a16="http://schemas.microsoft.com/office/drawing/2014/main" id="{277D3491-61A0-0D45-828B-334CEA657BD4}"/>
                </a:ext>
              </a:extLst>
            </p:cNvPr>
            <p:cNvPicPr>
              <a:picLocks noChangeAspect="1"/>
            </p:cNvPicPr>
            <p:nvPr/>
          </p:nvPicPr>
          <p:blipFill>
            <a:blip r:embed="rId10"/>
            <a:stretch>
              <a:fillRect/>
            </a:stretch>
          </p:blipFill>
          <p:spPr>
            <a:xfrm>
              <a:off x="6923892" y="4506418"/>
              <a:ext cx="215900" cy="177800"/>
            </a:xfrm>
            <a:prstGeom prst="rect">
              <a:avLst/>
            </a:prstGeom>
          </p:spPr>
        </p:pic>
      </p:grpSp>
      <p:grpSp>
        <p:nvGrpSpPr>
          <p:cNvPr id="21" name="Group 20">
            <a:extLst>
              <a:ext uri="{FF2B5EF4-FFF2-40B4-BE49-F238E27FC236}">
                <a16:creationId xmlns="" xmlns:a16="http://schemas.microsoft.com/office/drawing/2014/main" id="{041A8FB6-CF22-5D48-82B8-F891C9FF6917}"/>
              </a:ext>
            </a:extLst>
          </p:cNvPr>
          <p:cNvGrpSpPr/>
          <p:nvPr/>
        </p:nvGrpSpPr>
        <p:grpSpPr>
          <a:xfrm>
            <a:off x="7228261" y="5642890"/>
            <a:ext cx="2132217" cy="415131"/>
            <a:chOff x="7323511" y="5642890"/>
            <a:chExt cx="2132217" cy="415131"/>
          </a:xfrm>
        </p:grpSpPr>
        <p:sp>
          <p:nvSpPr>
            <p:cNvPr id="49" name="TextBox 48">
              <a:extLst>
                <a:ext uri="{FF2B5EF4-FFF2-40B4-BE49-F238E27FC236}">
                  <a16:creationId xmlns="" xmlns:a16="http://schemas.microsoft.com/office/drawing/2014/main" id="{80BAB5B9-277A-B64D-A92C-9E4E1639A16D}"/>
                </a:ext>
              </a:extLst>
            </p:cNvPr>
            <p:cNvSpPr txBox="1"/>
            <p:nvPr/>
          </p:nvSpPr>
          <p:spPr>
            <a:xfrm>
              <a:off x="7323511" y="5781022"/>
              <a:ext cx="2132217" cy="276999"/>
            </a:xfrm>
            <a:prstGeom prst="rect">
              <a:avLst/>
            </a:prstGeom>
            <a:noFill/>
          </p:spPr>
          <p:txBody>
            <a:bodyPr wrap="square" rtlCol="0">
              <a:spAutoFit/>
            </a:bodyPr>
            <a:lstStyle/>
            <a:p>
              <a:r>
                <a:rPr lang="en-US" sz="1200" dirty="0"/>
                <a:t>Crack starting location</a:t>
              </a:r>
            </a:p>
          </p:txBody>
        </p:sp>
        <p:cxnSp>
          <p:nvCxnSpPr>
            <p:cNvPr id="20" name="Straight Arrow Connector 19">
              <a:extLst>
                <a:ext uri="{FF2B5EF4-FFF2-40B4-BE49-F238E27FC236}">
                  <a16:creationId xmlns="" xmlns:a16="http://schemas.microsoft.com/office/drawing/2014/main" id="{E3727A1C-06AD-7247-AD90-94BEDF36A6D7}"/>
                </a:ext>
              </a:extLst>
            </p:cNvPr>
            <p:cNvCxnSpPr/>
            <p:nvPr/>
          </p:nvCxnSpPr>
          <p:spPr>
            <a:xfrm flipV="1">
              <a:off x="7458100" y="5642890"/>
              <a:ext cx="2573" cy="18288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0036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34" grpId="0"/>
      <p:bldP spid="35" grpId="0"/>
      <p:bldP spid="36" grpId="0"/>
      <p:bldP spid="6" grpId="0" animBg="1"/>
      <p:bldP spid="7" grpId="0"/>
      <p:bldP spid="39" grpId="0"/>
    </p:bldLst>
  </p:timing>
</p:sld>
</file>

<file path=ppt/theme/theme1.xml><?xml version="1.0" encoding="utf-8"?>
<a:theme xmlns:a="http://schemas.openxmlformats.org/drawingml/2006/main" name="Peer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ASA Standard">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als_Overview.potx" id="{5375ED31-5905-47D1-96C0-AC699FB60271}" vid="{3AD7EFE6-2263-4BAA-978B-C6644646B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6866</TotalTime>
  <Words>1183</Words>
  <Application>Microsoft Macintosh PowerPoint</Application>
  <PresentationFormat>On-screen Show (4:3)</PresentationFormat>
  <Paragraphs>222</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Courier</vt:lpstr>
      <vt:lpstr>Helvetica</vt:lpstr>
      <vt:lpstr>Wingdings</vt:lpstr>
      <vt:lpstr>Arial</vt:lpstr>
      <vt:lpstr>Peer_template</vt:lpstr>
      <vt:lpstr>Rapid Uncertainty Propagation for High-Fidelity Prognostics Using SROMPy and Python   James Warner1, Patrick Leser1, Jacob Hochhalter2  1. NASA Langley Research Center (LaRC) 2. University of Utah, formerly NASA LaRC   10th Annual Conference of the Prognostics and Health Management Society Philadelphia, PA September 25th, 2018 </vt:lpstr>
      <vt:lpstr>Motivation</vt:lpstr>
      <vt:lpstr>Uncertainty Propagation</vt:lpstr>
      <vt:lpstr>Uncertainty Propagation</vt:lpstr>
      <vt:lpstr>Rapid High-Fidelity Prognostics</vt:lpstr>
      <vt:lpstr>Stochastic Reduced Order Models (SROMs)</vt:lpstr>
      <vt:lpstr>Forming a SROM</vt:lpstr>
      <vt:lpstr>Ex: Forming a SROM with SROMPy </vt:lpstr>
      <vt:lpstr>Probabilistic Prognostics with SROMs</vt:lpstr>
      <vt:lpstr>Example: Non-Planar Crack Growth</vt:lpstr>
      <vt:lpstr>Results: SROMs Vs. Monte Carlo</vt:lpstr>
      <vt:lpstr>Complete SROM Code</vt:lpstr>
      <vt:lpstr>Summary</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Prognosis of Non-Planar Fatigue Crack Growth   Patrick Leser1, J. Andy Newman1, James Warner1, W. Paul Leser1, Jacob Hochhalter1, and Fuh-Gwo Yuan2  1 NASA Langley Research Center 2 North Carolina State University   Prognostics and Health Management Conference, Denver, CO, October 3-6, 2016</dc:title>
  <dc:creator>LESER, PATRICK E. (LARC-D309)</dc:creator>
  <cp:lastModifiedBy>Jim Warner</cp:lastModifiedBy>
  <cp:revision>576</cp:revision>
  <cp:lastPrinted>2018-09-12T18:59:11Z</cp:lastPrinted>
  <dcterms:created xsi:type="dcterms:W3CDTF">2016-12-12T14:07:06Z</dcterms:created>
  <dcterms:modified xsi:type="dcterms:W3CDTF">2018-09-25T18:13:57Z</dcterms:modified>
</cp:coreProperties>
</file>