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3"/>
  </p:notesMasterIdLst>
  <p:handoutMasterIdLst>
    <p:handoutMasterId r:id="rId34"/>
  </p:handoutMasterIdLst>
  <p:sldIdLst>
    <p:sldId id="403" r:id="rId2"/>
    <p:sldId id="406" r:id="rId3"/>
    <p:sldId id="425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6" r:id="rId23"/>
    <p:sldId id="427" r:id="rId24"/>
    <p:sldId id="428" r:id="rId25"/>
    <p:sldId id="429" r:id="rId26"/>
    <p:sldId id="430" r:id="rId27"/>
    <p:sldId id="431" r:id="rId28"/>
    <p:sldId id="432" r:id="rId29"/>
    <p:sldId id="435" r:id="rId30"/>
    <p:sldId id="404" r:id="rId31"/>
    <p:sldId id="434" r:id="rId32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B6B6"/>
    <a:srgbClr val="355469"/>
    <a:srgbClr val="FF1414"/>
    <a:srgbClr val="8BAAC3"/>
    <a:srgbClr val="FF0000"/>
    <a:srgbClr val="DC0000"/>
    <a:srgbClr val="820000"/>
    <a:srgbClr val="C90000"/>
    <a:srgbClr val="DC1414"/>
    <a:srgbClr val="B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1" autoAdjust="0"/>
    <p:restoredTop sz="68439" autoAdjust="0"/>
  </p:normalViewPr>
  <p:slideViewPr>
    <p:cSldViewPr snapToGrid="0">
      <p:cViewPr>
        <p:scale>
          <a:sx n="100" d="100"/>
          <a:sy n="100" d="100"/>
        </p:scale>
        <p:origin x="-660" y="504"/>
      </p:cViewPr>
      <p:guideLst>
        <p:guide orient="horz" pos="1492"/>
        <p:guide orient="horz" pos="842"/>
        <p:guide orient="horz" pos="540"/>
        <p:guide orient="horz" pos="2281"/>
        <p:guide orient="horz" pos="2776"/>
        <p:guide orient="horz" pos="648"/>
        <p:guide orient="horz" pos="1739"/>
        <p:guide pos="2880"/>
        <p:guide pos="5619"/>
        <p:guide pos="3091"/>
        <p:guide pos="291"/>
        <p:guide pos="23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-2724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333BE-0D34-4F62-BD6E-2C3B14663373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ABB6E-EB62-4D88-B3E7-408903A4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D1F94-724F-43BD-B41B-43157E9B4550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2501-53DA-4152-84B0-51135B15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2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57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In this presentation, you’ll be focusing</a:t>
            </a:r>
            <a:r>
              <a:rPr lang="en-US" baseline="0" dirty="0" smtClean="0"/>
              <a:t> on new features in </a:t>
            </a:r>
            <a:r>
              <a:rPr lang="en-US" baseline="0" dirty="0" err="1" smtClean="0"/>
              <a:t>NetBeans</a:t>
            </a:r>
            <a:r>
              <a:rPr lang="en-US" baseline="0" dirty="0" smtClean="0"/>
              <a:t> IDE, </a:t>
            </a:r>
            <a:br>
              <a:rPr lang="en-US" baseline="0" dirty="0" smtClean="0"/>
            </a:br>
            <a:r>
              <a:rPr lang="en-US" baseline="0" dirty="0" smtClean="0"/>
              <a:t>while also providing a context for those of your audience who are not familiar with </a:t>
            </a:r>
            <a:r>
              <a:rPr lang="en-US" baseline="0" dirty="0" err="1" smtClean="0"/>
              <a:t>NetBeans</a:t>
            </a:r>
            <a:r>
              <a:rPr lang="en-US" baseline="0" dirty="0" smtClean="0"/>
              <a:t> 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Here you’re giving a high level overview of </a:t>
            </a:r>
            <a:r>
              <a:rPr lang="en-US" dirty="0" err="1" smtClean="0"/>
              <a:t>NetBeans</a:t>
            </a:r>
            <a:r>
              <a:rPr lang="en-US" dirty="0" smtClean="0"/>
              <a:t> IDE. It’s two key features are that </a:t>
            </a:r>
          </a:p>
          <a:p>
            <a:pPr marL="228600" indent="-228600">
              <a:buFontTx/>
              <a:buAutoNum type="arabicParenBoth"/>
            </a:pPr>
            <a:r>
              <a:rPr lang="en-US" dirty="0" smtClean="0"/>
              <a:t>It has everything</a:t>
            </a:r>
            <a:r>
              <a:rPr lang="en-US" baseline="0" dirty="0" smtClean="0"/>
              <a:t> needed for getting started with Java development, out of the box. (Unlike Eclipse.)</a:t>
            </a:r>
          </a:p>
          <a:p>
            <a:pPr marL="228600" indent="-228600">
              <a:buFontTx/>
              <a:buAutoNum type="arabicParenBoth"/>
            </a:pPr>
            <a:r>
              <a:rPr lang="en-US" baseline="0" dirty="0" smtClean="0"/>
              <a:t>It is free. (Unlike </a:t>
            </a:r>
            <a:r>
              <a:rPr lang="en-US" baseline="0" dirty="0" err="1" smtClean="0"/>
              <a:t>IntelliJ</a:t>
            </a:r>
            <a:r>
              <a:rPr lang="en-US" baseline="0" dirty="0" smtClean="0"/>
              <a:t> IDEA.) </a:t>
            </a:r>
          </a:p>
          <a:p>
            <a:pPr marL="228600" indent="-228600">
              <a:buFontTx/>
              <a:buAutoNum type="arabicParenBoth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Talk on each of the bullets, just sharing your own knowledge on these points.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The main focus of this presentation is the new HTML5 support,</a:t>
            </a:r>
            <a:br>
              <a:rPr lang="en-US" baseline="0" dirty="0" smtClean="0"/>
            </a:br>
            <a:r>
              <a:rPr lang="en-US" baseline="0" dirty="0" smtClean="0"/>
              <a:t>though point out that Java development continues to be the main focus of the IDE.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Many developers don’t know that </a:t>
            </a:r>
            <a:r>
              <a:rPr lang="en-US" baseline="0" dirty="0" err="1" smtClean="0"/>
              <a:t>NetBeans</a:t>
            </a:r>
            <a:r>
              <a:rPr lang="en-US" baseline="0" dirty="0" smtClean="0"/>
              <a:t> is not only available via installers, but also as a ZIP file.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57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Java, PHP, and C/C++</a:t>
            </a:r>
            <a:r>
              <a:rPr lang="en-US" baseline="0" dirty="0" smtClean="0"/>
              <a:t> are the main language platforms supported by the IDE,</a:t>
            </a:r>
            <a:r>
              <a:rPr lang="en-US" baseline="0" dirty="0"/>
              <a:t> 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now with the addition of HTML5.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Groovy is also supported and some attention has been given to it in the past few releases,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See blogs.oracle.com/</a:t>
            </a:r>
            <a:r>
              <a:rPr lang="en-US" baseline="0" dirty="0" err="1" smtClean="0"/>
              <a:t>netbeansgroovy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But the IDE is pluggable and provides many editor APIs, </a:t>
            </a:r>
            <a:br>
              <a:rPr lang="en-US" baseline="0" dirty="0" smtClean="0"/>
            </a:br>
            <a:r>
              <a:rPr lang="en-US" baseline="0" dirty="0" smtClean="0"/>
              <a:t>making it possible for Python,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, Ruby, and other languages to be supported.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 smtClean="0"/>
              <a:t>NetBeans</a:t>
            </a:r>
            <a:r>
              <a:rPr lang="en-US" dirty="0" smtClean="0"/>
              <a:t> is an IDE, an application framework, and a large international community.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In 2011, </a:t>
            </a:r>
            <a:r>
              <a:rPr lang="en-US" dirty="0" err="1" smtClean="0"/>
              <a:t>NetBeans</a:t>
            </a:r>
            <a:r>
              <a:rPr lang="en-US" dirty="0" smtClean="0"/>
              <a:t> attained the</a:t>
            </a:r>
            <a:r>
              <a:rPr lang="en-US" baseline="0" dirty="0" smtClean="0"/>
              <a:t> 1,000,000 active user status, and it continues to grow.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Again, mention</a:t>
            </a:r>
            <a:r>
              <a:rPr lang="en-US" baseline="0" dirty="0" smtClean="0"/>
              <a:t> the “out of the box” and “free” aspects a lot.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Java EE and Maven – there’s no better IDE for these technologies than </a:t>
            </a:r>
            <a:r>
              <a:rPr lang="en-US" baseline="0" dirty="0" err="1" smtClean="0"/>
              <a:t>NetBeans</a:t>
            </a:r>
            <a:r>
              <a:rPr lang="en-US" baseline="0" dirty="0" smtClean="0"/>
              <a:t> IDE.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There’s also a large community working on creating plugins (i.e., the ‘customizable </a:t>
            </a:r>
            <a:r>
              <a:rPr lang="en-US" baseline="0" smtClean="0"/>
              <a:t>and extensible’ item above).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7200" y="1412030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19160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950" y="479424"/>
            <a:ext cx="19621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905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995085" y="1159938"/>
            <a:ext cx="6148915" cy="2971799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rgbClr val="595959"/>
              </a:gs>
            </a:gsLst>
            <a:lin ang="16200000" scaled="0"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3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707971"/>
            <a:ext cx="4000500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39989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latin typeface="Arial" pitchFamily="-106" charset="0"/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034367" y="1156648"/>
            <a:ext cx="5109632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406397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199" y="480486"/>
            <a:ext cx="8348134" cy="42378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0852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5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52455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70829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1" y="1517907"/>
            <a:ext cx="2607406" cy="2488686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18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284538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5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c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Java_clr.bmp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27" y="681179"/>
            <a:ext cx="5802373" cy="30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 &amp; Guidelines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71557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8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Instruction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839"/>
            <a:ext cx="8229600" cy="2929889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400"/>
            </a:lvl1pPr>
            <a:lvl2pPr>
              <a:buClr>
                <a:schemeClr val="accent1"/>
              </a:buClr>
              <a:defRPr sz="1100"/>
            </a:lvl2pPr>
            <a:lvl3pPr>
              <a:buClr>
                <a:schemeClr val="accent1"/>
              </a:buClr>
              <a:defRPr sz="1100"/>
            </a:lvl3pPr>
            <a:lvl4pPr>
              <a:buClr>
                <a:schemeClr val="accent1"/>
              </a:buCl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5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Instruction subhead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3514"/>
            <a:ext cx="8229600" cy="2929889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400"/>
            </a:lvl1pPr>
            <a:lvl2pPr>
              <a:buClr>
                <a:schemeClr val="accent1"/>
              </a:buClr>
              <a:defRPr sz="1100"/>
            </a:lvl2pPr>
            <a:lvl3pPr>
              <a:buClr>
                <a:schemeClr val="accent1"/>
              </a:buClr>
              <a:defRPr sz="1100"/>
            </a:lvl3pPr>
            <a:lvl4pPr>
              <a:buClr>
                <a:schemeClr val="accent1"/>
              </a:buCl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19160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149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19160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11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3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43598" y="0"/>
            <a:ext cx="3200402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1485" y="2053590"/>
            <a:ext cx="4636982" cy="760334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0850" y="2914276"/>
            <a:ext cx="4636982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943600" y="0"/>
            <a:ext cx="32004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8" name="Picture 7" descr="O_signature_wh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35" y="332179"/>
            <a:ext cx="1338765" cy="4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3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ogo without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4964"/>
            <a:ext cx="9144000" cy="5168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943598" y="-24964"/>
            <a:ext cx="3200402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943600" y="-25400"/>
            <a:ext cx="32004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1485" y="2053590"/>
            <a:ext cx="4636982" cy="760334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0850" y="2914276"/>
            <a:ext cx="4636982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0" name="Picture 9" descr="O_signature_wh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35" y="332179"/>
            <a:ext cx="1338765" cy="4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1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558801" y="4887247"/>
            <a:ext cx="4868332" cy="25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361054" y="0"/>
            <a:ext cx="6782945" cy="5143500"/>
          </a:xfrm>
          <a:prstGeom prst="rect">
            <a:avLst/>
          </a:prstGeom>
          <a:gradFill flip="none" rotWithShape="1">
            <a:gsLst>
              <a:gs pos="10000">
                <a:srgbClr val="FFFFFF"/>
              </a:gs>
              <a:gs pos="80000">
                <a:srgbClr val="B3B3B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681095" y="-2117"/>
            <a:ext cx="6462904" cy="514561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835" y="1171557"/>
            <a:ext cx="1724448" cy="760334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3175011" y="1122129"/>
            <a:ext cx="5544524" cy="3116236"/>
          </a:xfrm>
        </p:spPr>
        <p:txBody>
          <a:bodyPr lIns="0" tIns="0"/>
          <a:lstStyle>
            <a:lvl1pPr marL="342900" indent="-342900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97807" y="4913790"/>
            <a:ext cx="4584912" cy="219168"/>
            <a:chOff x="597807" y="4913790"/>
            <a:chExt cx="4584912" cy="219168"/>
          </a:xfrm>
        </p:grpSpPr>
        <p:sp>
          <p:nvSpPr>
            <p:cNvPr id="18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r>
                <a:rPr lang="en-US" sz="600" dirty="0" smtClean="0">
                  <a:solidFill>
                    <a:srgbClr val="424545"/>
                  </a:solidFill>
                </a:rPr>
                <a:t>Copyright</a:t>
              </a:r>
              <a:r>
                <a:rPr lang="en-US" sz="600" baseline="0" dirty="0" smtClean="0">
                  <a:solidFill>
                    <a:srgbClr val="424545"/>
                  </a:solidFill>
                </a:rPr>
                <a:t> </a:t>
              </a:r>
              <a:r>
                <a:rPr lang="en-US" sz="600" dirty="0" smtClean="0">
                  <a:solidFill>
                    <a:srgbClr val="424545"/>
                  </a:solidFill>
                </a:rPr>
                <a:t>©</a:t>
              </a:r>
              <a:r>
                <a:rPr lang="en-US" sz="600" baseline="0" dirty="0" smtClean="0">
                  <a:solidFill>
                    <a:srgbClr val="424545"/>
                  </a:solidFill>
                </a:rPr>
                <a:t> 2012, Oracle and/or its affiliates. All rights reserved.</a:t>
              </a:r>
              <a:endParaRPr lang="en-US" sz="600" dirty="0" smtClean="0">
                <a:solidFill>
                  <a:srgbClr val="424545"/>
                </a:solidFill>
              </a:endParaRPr>
            </a:p>
          </p:txBody>
        </p:sp>
        <p:cxnSp>
          <p:nvCxnSpPr>
            <p:cNvPr id="19" name="Straight Connector 18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rgbClr val="42454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 Box 14"/>
            <p:cNvSpPr txBox="1">
              <a:spLocks noChangeArrowheads="1"/>
            </p:cNvSpPr>
            <p:nvPr userDrawn="1"/>
          </p:nvSpPr>
          <p:spPr bwMode="auto">
            <a:xfrm>
              <a:off x="2923362" y="4913790"/>
              <a:ext cx="2259357" cy="219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r>
                <a:rPr lang="en-US" sz="600" dirty="0" smtClean="0">
                  <a:solidFill>
                    <a:schemeClr val="tx2"/>
                  </a:solidFill>
                </a:rPr>
                <a:t>Insert Information Protection Policy Classification from Slide 16</a:t>
              </a:r>
              <a:endParaRPr lang="en-US" sz="800" dirty="0" smtClean="0">
                <a:solidFill>
                  <a:schemeClr val="tx2"/>
                </a:solidFill>
              </a:endParaRPr>
            </a:p>
          </p:txBody>
        </p:sp>
        <p:cxnSp>
          <p:nvCxnSpPr>
            <p:cNvPr id="21" name="Straight Connector 20"/>
            <p:cNvCxnSpPr/>
            <p:nvPr userDrawn="1"/>
          </p:nvCxnSpPr>
          <p:spPr>
            <a:xfrm flipH="1">
              <a:off x="2893332" y="4935973"/>
              <a:ext cx="1092" cy="96623"/>
            </a:xfrm>
            <a:prstGeom prst="line">
              <a:avLst/>
            </a:prstGeom>
            <a:ln w="6350" cmpd="sng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 userDrawn="1"/>
        </p:nvGrpSpPr>
        <p:grpSpPr>
          <a:xfrm>
            <a:off x="6765364" y="4646084"/>
            <a:ext cx="2038432" cy="457200"/>
            <a:chOff x="6765364" y="4646084"/>
            <a:chExt cx="2038432" cy="457200"/>
          </a:xfrm>
        </p:grpSpPr>
        <p:pic>
          <p:nvPicPr>
            <p:cNvPr id="22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Java_clr_hori.bmp"/>
            <p:cNvPicPr>
              <a:picLocks noChangeAspect="1"/>
            </p:cNvPicPr>
            <p:nvPr userDrawn="1"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59" b="15044"/>
            <a:stretch/>
          </p:blipFill>
          <p:spPr>
            <a:xfrm>
              <a:off x="6765364" y="4646084"/>
              <a:ext cx="948422" cy="436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302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73894"/>
            <a:ext cx="5030787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943599" y="0"/>
            <a:ext cx="3200400" cy="5143500"/>
          </a:xfrm>
          <a:prstGeom prst="rect">
            <a:avLst/>
          </a:prstGeom>
          <a:gradFill flip="none" rotWithShape="1">
            <a:gsLst>
              <a:gs pos="10000">
                <a:srgbClr val="FFFFFF"/>
              </a:gs>
              <a:gs pos="80000">
                <a:srgbClr val="B3B3B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263639" y="0"/>
            <a:ext cx="2880361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765364" y="4646084"/>
            <a:ext cx="2038432" cy="457200"/>
            <a:chOff x="6765364" y="4646084"/>
            <a:chExt cx="2038432" cy="457200"/>
          </a:xfrm>
        </p:grpSpPr>
        <p:pic>
          <p:nvPicPr>
            <p:cNvPr id="9" name="Picture 8" descr="O_signature_wht_rgb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52" y="4819820"/>
              <a:ext cx="919344" cy="283464"/>
            </a:xfrm>
            <a:prstGeom prst="rect">
              <a:avLst/>
            </a:prstGeom>
          </p:spPr>
        </p:pic>
        <p:pic>
          <p:nvPicPr>
            <p:cNvPr id="14" name="Picture 13" descr="Java_clr_hori.bmp"/>
            <p:cNvPicPr>
              <a:picLocks noChangeAspect="1"/>
            </p:cNvPicPr>
            <p:nvPr userDrawn="1"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59" b="15044"/>
            <a:stretch/>
          </p:blipFill>
          <p:spPr>
            <a:xfrm>
              <a:off x="6765364" y="4646084"/>
              <a:ext cx="948422" cy="436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455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73894"/>
            <a:ext cx="5030787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498418" y="0"/>
            <a:ext cx="645582" cy="463126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5943598" y="-2117"/>
            <a:ext cx="320041" cy="4631267"/>
          </a:xfrm>
          <a:prstGeom prst="rect">
            <a:avLst/>
          </a:prstGeom>
          <a:gradFill flip="none" rotWithShape="1">
            <a:gsLst>
              <a:gs pos="10000">
                <a:srgbClr val="FFFFFF"/>
              </a:gs>
              <a:gs pos="80000">
                <a:srgbClr val="B3B3B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263640" y="-2117"/>
            <a:ext cx="2234778" cy="463126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263640" y="-2117"/>
            <a:ext cx="2234778" cy="463126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6258138" y="0"/>
            <a:ext cx="224028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147733" y="4631267"/>
            <a:ext cx="3996267" cy="5122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6765364" y="4646084"/>
            <a:ext cx="2038432" cy="457200"/>
            <a:chOff x="6446993" y="4546600"/>
            <a:chExt cx="2374390" cy="532552"/>
          </a:xfrm>
        </p:grpSpPr>
        <p:pic>
          <p:nvPicPr>
            <p:cNvPr id="18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770" y="4749944"/>
              <a:ext cx="1072613" cy="329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Java_clr_hori.bmp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59" b="15044"/>
            <a:stretch/>
          </p:blipFill>
          <p:spPr>
            <a:xfrm>
              <a:off x="6446993" y="4546600"/>
              <a:ext cx="1104733" cy="50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997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rgbClr val="595959"/>
              </a:gs>
            </a:gsLst>
            <a:lin ang="16200000" scaled="0"/>
          </a:gradFill>
          <a:ln>
            <a:noFill/>
          </a:ln>
          <a:effectLst>
            <a:outerShdw blurRad="152400" dist="635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586246"/>
            <a:ext cx="4822538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</p:txBody>
      </p:sp>
      <p:pic>
        <p:nvPicPr>
          <p:cNvPr id="14" name="Picture 13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9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3514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631886" y="4913790"/>
            <a:ext cx="4550833" cy="219168"/>
            <a:chOff x="631886" y="4913790"/>
            <a:chExt cx="4550833" cy="219168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endParaRPr lang="en-US" sz="600" dirty="0" smtClean="0">
                <a:solidFill>
                  <a:srgbClr val="424545"/>
                </a:solidFill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 userDrawn="1"/>
          </p:nvSpPr>
          <p:spPr bwMode="auto">
            <a:xfrm>
              <a:off x="2923362" y="4913790"/>
              <a:ext cx="2259357" cy="219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endParaRPr lang="en-US" sz="800" dirty="0" smtClean="0">
                <a:solidFill>
                  <a:schemeClr val="tx2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chemeClr val="tx2"/>
                </a:solidFill>
              </a:rPr>
              <a:t>‹#›</a:t>
            </a:fld>
            <a:endParaRPr lang="en-US" sz="600" dirty="0">
              <a:solidFill>
                <a:schemeClr val="tx2"/>
              </a:solidFill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6765364" y="4646084"/>
            <a:ext cx="2038432" cy="457200"/>
            <a:chOff x="6446993" y="4546600"/>
            <a:chExt cx="2374390" cy="532552"/>
          </a:xfrm>
        </p:grpSpPr>
        <p:pic>
          <p:nvPicPr>
            <p:cNvPr id="21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770" y="4749944"/>
              <a:ext cx="1072613" cy="329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Java_clr_hori.bmp"/>
            <p:cNvPicPr>
              <a:picLocks noChangeAspect="1"/>
            </p:cNvPicPr>
            <p:nvPr userDrawn="1"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59" b="15044"/>
            <a:stretch/>
          </p:blipFill>
          <p:spPr>
            <a:xfrm>
              <a:off x="6446993" y="4546600"/>
              <a:ext cx="1104733" cy="50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98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692" r:id="rId2"/>
    <p:sldLayoutId id="2147483691" r:id="rId3"/>
    <p:sldLayoutId id="2147483740" r:id="rId4"/>
    <p:sldLayoutId id="2147483747" r:id="rId5"/>
    <p:sldLayoutId id="2147483738" r:id="rId6"/>
    <p:sldLayoutId id="2147483733" r:id="rId7"/>
    <p:sldLayoutId id="2147483744" r:id="rId8"/>
    <p:sldLayoutId id="2147483694" r:id="rId9"/>
    <p:sldLayoutId id="2147483695" r:id="rId10"/>
    <p:sldLayoutId id="2147483701" r:id="rId11"/>
    <p:sldLayoutId id="2147483719" r:id="rId12"/>
    <p:sldLayoutId id="2147483700" r:id="rId13"/>
    <p:sldLayoutId id="2147483746" r:id="rId14"/>
    <p:sldLayoutId id="2147483745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Arial" pitchFamily="34" charset="0"/>
        <a:buChar char="–"/>
        <a:defRPr sz="1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Arial" pitchFamily="34" charset="0"/>
        <a:buChar char="–"/>
        <a:defRPr sz="1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hyperlink" Target="http://www.oracle.com/technetwork/java/index.html" TargetMode="External"/><Relationship Id="rId7" Type="http://schemas.openxmlformats.org/officeDocument/2006/relationships/hyperlink" Target="mailto:otnfeedback_us@oracle.com?subject=Community%20Submission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ilovejava" TargetMode="External"/><Relationship Id="rId5" Type="http://schemas.openxmlformats.org/officeDocument/2006/relationships/hyperlink" Target="https://twitter.com/java" TargetMode="External"/><Relationship Id="rId4" Type="http://schemas.openxmlformats.org/officeDocument/2006/relationships/hyperlink" Target="events.oracle.com" TargetMode="External"/><Relationship Id="rId9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68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Preview &amp; Responsive Design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600" dirty="0" smtClean="0"/>
              <a:t>Deep integration with </a:t>
            </a:r>
            <a:r>
              <a:rPr lang="en-US" sz="1600" dirty="0" err="1" smtClean="0"/>
              <a:t>WebKit</a:t>
            </a:r>
            <a:r>
              <a:rPr lang="en-US" sz="1600" dirty="0"/>
              <a:t> </a:t>
            </a:r>
            <a:r>
              <a:rPr lang="en-US" sz="1600" dirty="0" smtClean="0"/>
              <a:t>API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Integration with embedded browser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Instant feedback from page design</a:t>
            </a:r>
            <a:br>
              <a:rPr lang="en-US" sz="1600" dirty="0" smtClean="0"/>
            </a:br>
            <a:endParaRPr lang="en-US" sz="1600" dirty="0"/>
          </a:p>
          <a:p>
            <a:r>
              <a:rPr lang="en-US" sz="1600" dirty="0" smtClean="0"/>
              <a:t>Select in browser, see related code in IDE,</a:t>
            </a:r>
            <a:br>
              <a:rPr lang="en-US" sz="1600" dirty="0" smtClean="0"/>
            </a:br>
            <a:r>
              <a:rPr lang="en-US" sz="1600" dirty="0" smtClean="0"/>
              <a:t>and reverse… without needing to save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Multiple form factors, e.g., desktop or mobile,</a:t>
            </a:r>
            <a:br>
              <a:rPr lang="en-US" sz="1600" dirty="0" smtClean="0"/>
            </a:br>
            <a:r>
              <a:rPr lang="en-US" sz="1600" dirty="0" smtClean="0"/>
              <a:t>in browser</a:t>
            </a:r>
            <a:br>
              <a:rPr lang="en-US" sz="1600" dirty="0" smtClean="0"/>
            </a:br>
            <a:endParaRPr lang="en-US" sz="1600" dirty="0" smtClean="0"/>
          </a:p>
          <a:p>
            <a:pPr marL="60325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Smarter and Faster Way to Code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4" y="1609724"/>
            <a:ext cx="366020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81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Editor on </a:t>
            </a:r>
            <a:r>
              <a:rPr lang="en-US" dirty="0" err="1" smtClean="0"/>
              <a:t>Nashorn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600" dirty="0" smtClean="0"/>
              <a:t>Early build of </a:t>
            </a:r>
            <a:r>
              <a:rPr lang="en-US" sz="1600" dirty="0" err="1" smtClean="0"/>
              <a:t>Nashorn</a:t>
            </a:r>
            <a:r>
              <a:rPr lang="en-US" sz="1600" dirty="0" smtClean="0"/>
              <a:t> used for parsing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Syntax coloring, code completion,</a:t>
            </a:r>
            <a:br>
              <a:rPr lang="en-US" sz="1600" dirty="0" smtClean="0"/>
            </a:br>
            <a:r>
              <a:rPr lang="en-US" sz="1600" dirty="0" smtClean="0"/>
              <a:t>pattern recognition, </a:t>
            </a:r>
            <a:r>
              <a:rPr lang="en-US" sz="1600" dirty="0" err="1" smtClean="0"/>
              <a:t>jQuery</a:t>
            </a:r>
            <a:r>
              <a:rPr lang="en-US" sz="1600" dirty="0" smtClean="0"/>
              <a:t>, and JSON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JavaScript refactoring</a:t>
            </a:r>
            <a:br>
              <a:rPr lang="en-US" sz="1600" dirty="0" smtClean="0"/>
            </a:br>
            <a:endParaRPr lang="en-US" sz="1600" dirty="0"/>
          </a:p>
          <a:p>
            <a:r>
              <a:rPr lang="en-US" sz="1600" dirty="0" smtClean="0"/>
              <a:t>Many customization settings </a:t>
            </a:r>
            <a:br>
              <a:rPr lang="en-US" sz="1600" dirty="0" smtClean="0"/>
            </a:br>
            <a:r>
              <a:rPr lang="en-US" sz="1600" dirty="0" smtClean="0"/>
              <a:t>in Options window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60325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Smarter and Faster Way to Code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1676400"/>
            <a:ext cx="40576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6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Debugger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600" dirty="0" smtClean="0"/>
              <a:t>HTML5 applications are automatically</a:t>
            </a:r>
            <a:br>
              <a:rPr lang="en-US" sz="1600" dirty="0" smtClean="0"/>
            </a:br>
            <a:r>
              <a:rPr lang="en-US" sz="1600" dirty="0" smtClean="0"/>
              <a:t>in debug mode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Set breakpoints in JavaScript file,</a:t>
            </a:r>
            <a:br>
              <a:rPr lang="en-US" sz="1600" dirty="0" smtClean="0"/>
            </a:br>
            <a:r>
              <a:rPr lang="en-US" sz="1600" dirty="0" smtClean="0"/>
              <a:t>on Line, DOM, Event, </a:t>
            </a:r>
            <a:br>
              <a:rPr lang="en-US" sz="1600" dirty="0" smtClean="0"/>
            </a:br>
            <a:r>
              <a:rPr lang="en-US" sz="1600" dirty="0" smtClean="0"/>
              <a:t>or </a:t>
            </a:r>
            <a:r>
              <a:rPr lang="en-US" sz="1600" dirty="0" err="1" smtClean="0"/>
              <a:t>XMLHTTPRequest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Refresh the browser and </a:t>
            </a:r>
            <a:br>
              <a:rPr lang="en-US" sz="1600" dirty="0" smtClean="0"/>
            </a:br>
            <a:r>
              <a:rPr lang="en-US" sz="1600" dirty="0" smtClean="0"/>
              <a:t>immediately you can step through code</a:t>
            </a:r>
            <a:br>
              <a:rPr lang="en-US" sz="1600" dirty="0" smtClean="0"/>
            </a:br>
            <a:endParaRPr lang="en-US" sz="1600" dirty="0"/>
          </a:p>
          <a:p>
            <a:r>
              <a:rPr lang="en-US" sz="1600" dirty="0" smtClean="0"/>
              <a:t>Use Debugger windows to monitor</a:t>
            </a:r>
            <a:br>
              <a:rPr lang="en-US" sz="1600" dirty="0" smtClean="0"/>
            </a:br>
            <a:r>
              <a:rPr lang="en-US" sz="1600" dirty="0" smtClean="0"/>
              <a:t>watches, threads, and breakpoints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60325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Smarter and Faster Way to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1488788"/>
            <a:ext cx="4289038" cy="242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3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Editors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600" dirty="0" smtClean="0"/>
              <a:t>Inspect and edit CSS from CSS Styles window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Inspect styles applied to HTML elements</a:t>
            </a:r>
            <a:br>
              <a:rPr lang="en-US" sz="1600" dirty="0" smtClean="0"/>
            </a:br>
            <a:r>
              <a:rPr lang="en-US" sz="1600" dirty="0" smtClean="0"/>
              <a:t>in Navigator window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Change in CSS Editor is immediately</a:t>
            </a:r>
            <a:br>
              <a:rPr lang="en-US" sz="1600" dirty="0" smtClean="0"/>
            </a:br>
            <a:r>
              <a:rPr lang="en-US" sz="1600" dirty="0" smtClean="0"/>
              <a:t>reflected in the browser</a:t>
            </a:r>
            <a:br>
              <a:rPr lang="en-US" sz="1600" dirty="0" smtClean="0"/>
            </a:br>
            <a:endParaRPr lang="en-US" sz="1600" dirty="0"/>
          </a:p>
          <a:p>
            <a:pPr marL="60325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60325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Smarter and Faster Way to Code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38" y="1409699"/>
            <a:ext cx="2947987" cy="257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0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Backbone.js Client Generation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600" dirty="0" smtClean="0"/>
              <a:t>Create or open an HTML5 application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Generate a Backbone.js frontend</a:t>
            </a:r>
            <a:br>
              <a:rPr lang="en-US" sz="1600" dirty="0" smtClean="0"/>
            </a:br>
            <a:r>
              <a:rPr lang="en-US" sz="1600" dirty="0" smtClean="0"/>
              <a:t>from </a:t>
            </a:r>
            <a:r>
              <a:rPr lang="en-US" sz="1600" dirty="0" err="1" smtClean="0"/>
              <a:t>RESTful</a:t>
            </a:r>
            <a:r>
              <a:rPr lang="en-US" sz="1600" dirty="0" smtClean="0"/>
              <a:t> web services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JavaScript file</a:t>
            </a:r>
            <a:br>
              <a:rPr lang="en-US" sz="1600" dirty="0" smtClean="0"/>
            </a:br>
            <a:r>
              <a:rPr lang="en-US" sz="1600" dirty="0" smtClean="0"/>
              <a:t>with HTML file is generated</a:t>
            </a:r>
            <a:br>
              <a:rPr lang="en-US" sz="1600" dirty="0" smtClean="0"/>
            </a:br>
            <a:r>
              <a:rPr lang="en-US" sz="1600" dirty="0" smtClean="0"/>
              <a:t>and can immediately</a:t>
            </a:r>
            <a:br>
              <a:rPr lang="en-US" sz="1600" dirty="0" smtClean="0"/>
            </a:br>
            <a:r>
              <a:rPr lang="en-US" sz="1600" dirty="0" smtClean="0"/>
              <a:t>be opened in the browser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Expose a database in</a:t>
            </a:r>
            <a:br>
              <a:rPr lang="en-US" sz="1600" dirty="0" smtClean="0"/>
            </a:br>
            <a:r>
              <a:rPr lang="en-US" sz="1600" dirty="0" smtClean="0"/>
              <a:t>an HTML5 application</a:t>
            </a:r>
            <a:br>
              <a:rPr lang="en-US" sz="1600" dirty="0" smtClean="0"/>
            </a:br>
            <a:r>
              <a:rPr lang="en-US" sz="1600" dirty="0" smtClean="0"/>
              <a:t>within 5 minutes </a:t>
            </a:r>
            <a:br>
              <a:rPr lang="en-US" sz="1600" dirty="0" smtClean="0"/>
            </a:br>
            <a:endParaRPr lang="en-US" sz="1600" dirty="0"/>
          </a:p>
          <a:p>
            <a:pPr marL="60325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60325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Smarter and Faster Way to Code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38" y="1057275"/>
            <a:ext cx="3208419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2783293"/>
            <a:ext cx="2952750" cy="187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8" y="2948595"/>
            <a:ext cx="21050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47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Feedback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Smarter and Faster Way to Code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309688"/>
            <a:ext cx="47529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1890713"/>
            <a:ext cx="48196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2652713"/>
            <a:ext cx="4876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3314700"/>
            <a:ext cx="48577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081463"/>
            <a:ext cx="34290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34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More Productive When Coding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600" dirty="0" smtClean="0"/>
              <a:t>Java Editor is</a:t>
            </a:r>
            <a:br>
              <a:rPr lang="en-US" sz="1600" dirty="0" smtClean="0"/>
            </a:br>
            <a:r>
              <a:rPr lang="en-US" sz="1600" dirty="0" smtClean="0"/>
              <a:t>main feature of </a:t>
            </a:r>
            <a:r>
              <a:rPr lang="en-US" sz="1600" dirty="0" err="1" smtClean="0"/>
              <a:t>NetBeans</a:t>
            </a:r>
            <a:r>
              <a:rPr lang="en-US" sz="1600" dirty="0" smtClean="0"/>
              <a:t> IDE</a:t>
            </a:r>
          </a:p>
          <a:p>
            <a:r>
              <a:rPr lang="en-US" sz="1600" dirty="0" smtClean="0"/>
              <a:t>Developed in </a:t>
            </a:r>
            <a:br>
              <a:rPr lang="en-US" sz="1600" dirty="0" smtClean="0"/>
            </a:br>
            <a:r>
              <a:rPr lang="en-US" sz="1600" dirty="0" smtClean="0"/>
              <a:t>close co-operation</a:t>
            </a:r>
            <a:br>
              <a:rPr lang="en-US" sz="1600" dirty="0" smtClean="0"/>
            </a:br>
            <a:r>
              <a:rPr lang="en-US" sz="1600" dirty="0" smtClean="0"/>
              <a:t>with Java SE Team</a:t>
            </a:r>
          </a:p>
          <a:p>
            <a:r>
              <a:rPr lang="en-US" sz="1600" dirty="0" smtClean="0"/>
              <a:t>First editor to</a:t>
            </a:r>
            <a:br>
              <a:rPr lang="en-US" sz="1600" dirty="0" smtClean="0"/>
            </a:br>
            <a:r>
              <a:rPr lang="en-US" sz="1600" dirty="0" smtClean="0"/>
              <a:t>support Java technologies,</a:t>
            </a:r>
            <a:br>
              <a:rPr lang="en-US" sz="1600" dirty="0" smtClean="0"/>
            </a:br>
            <a:r>
              <a:rPr lang="en-US" sz="1600" dirty="0" smtClean="0"/>
              <a:t>e.g., Java, Java EE, </a:t>
            </a:r>
            <a:r>
              <a:rPr lang="en-US" sz="1600" dirty="0" err="1" smtClean="0"/>
              <a:t>JavaFX</a:t>
            </a:r>
            <a:endParaRPr lang="en-US" sz="1600" dirty="0" smtClean="0"/>
          </a:p>
          <a:p>
            <a:r>
              <a:rPr lang="en-US" sz="1600" dirty="0" smtClean="0"/>
              <a:t>“</a:t>
            </a:r>
            <a:r>
              <a:rPr lang="en-US" sz="1600" dirty="0" err="1" smtClean="0"/>
              <a:t>javac</a:t>
            </a:r>
            <a:r>
              <a:rPr lang="en-US" sz="1600" dirty="0" smtClean="0"/>
              <a:t>” is our parser,</a:t>
            </a:r>
            <a:br>
              <a:rPr lang="en-US" sz="1600" dirty="0" smtClean="0"/>
            </a:br>
            <a:r>
              <a:rPr lang="en-US" sz="1600" dirty="0" smtClean="0"/>
              <a:t>all language features</a:t>
            </a:r>
            <a:br>
              <a:rPr lang="en-US" sz="1600" dirty="0" smtClean="0"/>
            </a:br>
            <a:r>
              <a:rPr lang="en-US" sz="1600" dirty="0" smtClean="0"/>
              <a:t>are always in sync</a:t>
            </a:r>
            <a:br>
              <a:rPr lang="en-US" sz="1600" dirty="0" smtClean="0"/>
            </a:br>
            <a:r>
              <a:rPr lang="en-US" sz="1600" dirty="0" smtClean="0"/>
              <a:t>with Java</a:t>
            </a:r>
            <a:br>
              <a:rPr lang="en-US" sz="1600" dirty="0" smtClean="0"/>
            </a:br>
            <a:endParaRPr lang="en-US" sz="16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Improved Java Editor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94" y="1489074"/>
            <a:ext cx="4505355" cy="279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7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Java Editor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600" dirty="0" smtClean="0"/>
              <a:t>Rewritten Hierarchy window</a:t>
            </a:r>
            <a:br>
              <a:rPr lang="en-US" sz="1600" dirty="0" smtClean="0"/>
            </a:br>
            <a:r>
              <a:rPr lang="en-US" sz="1600" dirty="0" smtClean="0"/>
              <a:t>for </a:t>
            </a:r>
            <a:r>
              <a:rPr lang="en-US" sz="1600" dirty="0" err="1" smtClean="0"/>
              <a:t>supertypes</a:t>
            </a:r>
            <a:r>
              <a:rPr lang="en-US" sz="1600" dirty="0" smtClean="0"/>
              <a:t> and subtypes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New Breadcrumb Toolbar</a:t>
            </a:r>
            <a:br>
              <a:rPr lang="en-US" sz="1600" dirty="0" smtClean="0"/>
            </a:br>
            <a:r>
              <a:rPr lang="en-US" sz="1600" dirty="0" smtClean="0"/>
              <a:t>beneath editor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New Brace Matching Bar</a:t>
            </a:r>
            <a:br>
              <a:rPr lang="en-US" sz="1600" dirty="0" smtClean="0"/>
            </a:br>
            <a:r>
              <a:rPr lang="en-US" sz="1600" dirty="0" smtClean="0"/>
              <a:t>above editor</a:t>
            </a:r>
            <a:br>
              <a:rPr lang="en-US" sz="1600" dirty="0" smtClean="0"/>
            </a:br>
            <a:endParaRPr lang="en-US" sz="16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Enhanced Code Navigation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552" y="1412181"/>
            <a:ext cx="5442123" cy="294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97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4" y="1009009"/>
            <a:ext cx="3286125" cy="302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Java Editor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600" dirty="0" smtClean="0"/>
              <a:t>Access to clipboard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Specify “save actions”</a:t>
            </a:r>
            <a:br>
              <a:rPr lang="en-US" sz="1600" dirty="0" smtClean="0"/>
            </a:br>
            <a:r>
              <a:rPr lang="en-US" sz="1600" dirty="0" smtClean="0"/>
              <a:t>to be performed</a:t>
            </a:r>
            <a:br>
              <a:rPr lang="en-US" sz="1600" dirty="0" smtClean="0"/>
            </a:br>
            <a:r>
              <a:rPr lang="en-US" sz="1600" dirty="0" smtClean="0"/>
              <a:t>when files are saved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New hints and </a:t>
            </a:r>
            <a:r>
              <a:rPr lang="en-US" sz="1600" dirty="0" err="1" smtClean="0"/>
              <a:t>refactorings</a:t>
            </a:r>
            <a:r>
              <a:rPr lang="en-US" sz="1600" dirty="0" smtClean="0"/>
              <a:t>,</a:t>
            </a:r>
            <a:br>
              <a:rPr lang="en-US" sz="1600" dirty="0" smtClean="0"/>
            </a:br>
            <a:r>
              <a:rPr lang="en-US" sz="1600" dirty="0" smtClean="0"/>
              <a:t>e.g., identify potential</a:t>
            </a:r>
            <a:br>
              <a:rPr lang="en-US" sz="1600" dirty="0" smtClean="0"/>
            </a:br>
            <a:r>
              <a:rPr lang="en-US" sz="1600" dirty="0" err="1" smtClean="0"/>
              <a:t>NullPointerExceptions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Find Usages filters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Enhanced Tools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54" y="1009009"/>
            <a:ext cx="3774495" cy="197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001" y="3762375"/>
            <a:ext cx="38195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677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&amp; Enhancements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600" dirty="0" smtClean="0"/>
              <a:t>Java EE</a:t>
            </a:r>
            <a:endParaRPr lang="en-US" sz="1600" dirty="0"/>
          </a:p>
          <a:p>
            <a:r>
              <a:rPr lang="en-US" sz="1600" dirty="0" err="1" smtClean="0"/>
              <a:t>JavaFX</a:t>
            </a:r>
            <a:endParaRPr lang="en-US" sz="1600" dirty="0" smtClean="0"/>
          </a:p>
          <a:p>
            <a:r>
              <a:rPr lang="en-US" sz="1600" dirty="0" smtClean="0"/>
              <a:t>Maven</a:t>
            </a:r>
          </a:p>
          <a:p>
            <a:r>
              <a:rPr lang="en-US" sz="1600" dirty="0" smtClean="0"/>
              <a:t>Groovy</a:t>
            </a:r>
          </a:p>
          <a:p>
            <a:r>
              <a:rPr lang="en-US" sz="1600" dirty="0" smtClean="0"/>
              <a:t>Profiler</a:t>
            </a:r>
          </a:p>
          <a:p>
            <a:r>
              <a:rPr lang="en-US" sz="1600" dirty="0" smtClean="0"/>
              <a:t>PHP</a:t>
            </a:r>
          </a:p>
          <a:p>
            <a:r>
              <a:rPr lang="en-US" sz="1600" dirty="0" smtClean="0"/>
              <a:t>C/C++</a:t>
            </a:r>
            <a:br>
              <a:rPr lang="en-US" sz="1600" dirty="0" smtClean="0"/>
            </a:br>
            <a:endParaRPr lang="en-US" sz="16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Smarter and Faster Way to Code</a:t>
            </a:r>
          </a:p>
        </p:txBody>
      </p:sp>
    </p:spTree>
    <p:extLst>
      <p:ext uri="{BB962C8B-B14F-4D97-AF65-F5344CB8AC3E}">
        <p14:creationId xmlns:p14="http://schemas.microsoft.com/office/powerpoint/2010/main" val="172572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525" y="2337861"/>
            <a:ext cx="6081713" cy="395814"/>
          </a:xfrm>
        </p:spPr>
        <p:txBody>
          <a:bodyPr/>
          <a:lstStyle/>
          <a:p>
            <a:r>
              <a:rPr lang="en-US" sz="4800" dirty="0" smtClean="0"/>
              <a:t>What’s New </a:t>
            </a:r>
            <a:br>
              <a:rPr lang="en-US" sz="4800" dirty="0" smtClean="0"/>
            </a:br>
            <a:r>
              <a:rPr lang="en-US" sz="4800" dirty="0" smtClean="0"/>
              <a:t>in </a:t>
            </a:r>
            <a:r>
              <a:rPr lang="en-US" sz="4800" dirty="0" err="1" smtClean="0"/>
              <a:t>NetBeans</a:t>
            </a:r>
            <a:r>
              <a:rPr lang="en-US" sz="4800" dirty="0" smtClean="0"/>
              <a:t> IDE 7.3</a:t>
            </a:r>
            <a:endParaRPr lang="en-US" sz="4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38" y="1042988"/>
            <a:ext cx="1190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35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in </a:t>
            </a:r>
            <a:r>
              <a:rPr lang="en-US" dirty="0" err="1" smtClean="0"/>
              <a:t>NetBeans</a:t>
            </a:r>
            <a:r>
              <a:rPr lang="en-US" dirty="0"/>
              <a:t> </a:t>
            </a:r>
            <a:r>
              <a:rPr lang="en-US" dirty="0" smtClean="0"/>
              <a:t>for Java EE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600" dirty="0" smtClean="0"/>
              <a:t>Developed in  close co-operation</a:t>
            </a:r>
            <a:br>
              <a:rPr lang="en-US" sz="1600" dirty="0" smtClean="0"/>
            </a:br>
            <a:r>
              <a:rPr lang="en-US" sz="1600" dirty="0" smtClean="0"/>
              <a:t>with </a:t>
            </a:r>
            <a:r>
              <a:rPr lang="en-US" sz="1600" dirty="0" err="1" smtClean="0"/>
              <a:t>GlassFish</a:t>
            </a:r>
            <a:r>
              <a:rPr lang="en-US" sz="1600" dirty="0" smtClean="0"/>
              <a:t> and </a:t>
            </a:r>
            <a:r>
              <a:rPr lang="en-US" sz="1600" dirty="0" err="1" smtClean="0"/>
              <a:t>WebLogic</a:t>
            </a:r>
            <a:r>
              <a:rPr lang="en-US" sz="1600" dirty="0" smtClean="0"/>
              <a:t> teams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Best in breed </a:t>
            </a:r>
            <a:r>
              <a:rPr lang="en-US" sz="1600" dirty="0" err="1" smtClean="0"/>
              <a:t>GlassFish</a:t>
            </a:r>
            <a:r>
              <a:rPr lang="en-US" sz="1600" dirty="0" smtClean="0"/>
              <a:t> integration,</a:t>
            </a:r>
            <a:br>
              <a:rPr lang="en-US" sz="1600" dirty="0" smtClean="0"/>
            </a:br>
            <a:r>
              <a:rPr lang="en-US" sz="1600" dirty="0" smtClean="0"/>
              <a:t>strong support for </a:t>
            </a:r>
            <a:r>
              <a:rPr lang="en-US" sz="1600" dirty="0" err="1" smtClean="0"/>
              <a:t>WebLogic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and other servers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First day support for standards, </a:t>
            </a:r>
            <a:br>
              <a:rPr lang="en-US" sz="1600" dirty="0" smtClean="0"/>
            </a:br>
            <a:r>
              <a:rPr lang="en-US" sz="1600" dirty="0" smtClean="0"/>
              <a:t>e.g., Java EE 6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Ready to use out of the box</a:t>
            </a:r>
            <a:br>
              <a:rPr lang="en-US" sz="1600" dirty="0" smtClean="0"/>
            </a:br>
            <a:endParaRPr lang="en-US" sz="16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Out of the Box Java EE Support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8" y="1490663"/>
            <a:ext cx="23717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73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Java EE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600" dirty="0" smtClean="0"/>
              <a:t>JPQL Query Tester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From </a:t>
            </a:r>
            <a:r>
              <a:rPr lang="en-US" sz="1600" dirty="0" err="1" smtClean="0"/>
              <a:t>RESTful</a:t>
            </a:r>
            <a:r>
              <a:rPr lang="en-US" sz="1600" dirty="0" smtClean="0"/>
              <a:t> Web Services</a:t>
            </a:r>
            <a:br>
              <a:rPr lang="en-US" sz="1600" dirty="0" smtClean="0"/>
            </a:br>
            <a:r>
              <a:rPr lang="en-US" sz="1600" dirty="0" smtClean="0"/>
              <a:t>to JavaScript without coding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Groovy integration</a:t>
            </a:r>
            <a:endParaRPr lang="en-US" sz="16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Out of the Box Java EE Support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8" y="1409700"/>
            <a:ext cx="444817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82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in </a:t>
            </a:r>
            <a:r>
              <a:rPr lang="en-US" dirty="0" err="1" smtClean="0"/>
              <a:t>NetBeans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JavaFX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600" dirty="0" smtClean="0"/>
              <a:t>First IDE to provide </a:t>
            </a:r>
            <a:r>
              <a:rPr lang="en-US" sz="1600" dirty="0" err="1" smtClean="0"/>
              <a:t>JavaFX</a:t>
            </a:r>
            <a:r>
              <a:rPr lang="en-US" sz="1600" dirty="0" smtClean="0"/>
              <a:t> tools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Developed in close co-operation</a:t>
            </a:r>
            <a:br>
              <a:rPr lang="en-US" sz="1600" dirty="0" smtClean="0"/>
            </a:br>
            <a:r>
              <a:rPr lang="en-US" sz="1600" dirty="0" smtClean="0"/>
              <a:t>with the </a:t>
            </a:r>
            <a:r>
              <a:rPr lang="en-US" sz="1600" dirty="0" err="1" smtClean="0"/>
              <a:t>JavaFX</a:t>
            </a:r>
            <a:r>
              <a:rPr lang="en-US" sz="1600" dirty="0" smtClean="0"/>
              <a:t> team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Supports create, edit, </a:t>
            </a:r>
            <a:br>
              <a:rPr lang="en-US" sz="1600" dirty="0" smtClean="0"/>
            </a:br>
            <a:r>
              <a:rPr lang="en-US" sz="1600" dirty="0" smtClean="0"/>
              <a:t>compile, deploy cycle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Integrated with Scene Builder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Library of ready to use samples</a:t>
            </a:r>
            <a:br>
              <a:rPr lang="en-US" sz="1600" dirty="0" smtClean="0"/>
            </a:br>
            <a:r>
              <a:rPr lang="en-US" sz="1600" dirty="0" smtClean="0"/>
              <a:t>out of the box</a:t>
            </a:r>
            <a:br>
              <a:rPr lang="en-US" sz="1600" dirty="0" smtClean="0"/>
            </a:br>
            <a:endParaRPr lang="en-US" sz="16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Out of the Box </a:t>
            </a:r>
            <a:r>
              <a:rPr lang="en-US" dirty="0" err="1" smtClean="0"/>
              <a:t>JavaFX</a:t>
            </a:r>
            <a:r>
              <a:rPr lang="en-US" dirty="0" smtClean="0"/>
              <a:t> Support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9" y="1441223"/>
            <a:ext cx="4100513" cy="305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0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</a:t>
            </a:r>
            <a:r>
              <a:rPr lang="en-US" dirty="0" err="1" smtClean="0"/>
              <a:t>JavaFX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600" dirty="0" smtClean="0"/>
              <a:t>Code completion for</a:t>
            </a:r>
            <a:br>
              <a:rPr lang="en-US" sz="1600" dirty="0" smtClean="0"/>
            </a:br>
            <a:r>
              <a:rPr lang="en-US" sz="1600" dirty="0" smtClean="0"/>
              <a:t>FXML Source Editor</a:t>
            </a:r>
            <a:endParaRPr lang="en-US" sz="1600" dirty="0"/>
          </a:p>
          <a:p>
            <a:r>
              <a:rPr lang="en-US" sz="1600" dirty="0" smtClean="0"/>
              <a:t>Generate controllers or update existing controllers</a:t>
            </a:r>
            <a:endParaRPr lang="en-US" sz="1600" dirty="0"/>
          </a:p>
          <a:p>
            <a:r>
              <a:rPr lang="en-US" sz="1600" dirty="0" smtClean="0"/>
              <a:t>Partial validation</a:t>
            </a:r>
            <a:br>
              <a:rPr lang="en-US" sz="1600" dirty="0" smtClean="0"/>
            </a:br>
            <a:r>
              <a:rPr lang="en-US" sz="1600" dirty="0" smtClean="0"/>
              <a:t>with error hints</a:t>
            </a:r>
          </a:p>
          <a:p>
            <a:r>
              <a:rPr lang="en-US" sz="1600" dirty="0" smtClean="0"/>
              <a:t>JavaScript event handler</a:t>
            </a:r>
            <a:br>
              <a:rPr lang="en-US" sz="1600" dirty="0" smtClean="0"/>
            </a:br>
            <a:r>
              <a:rPr lang="en-US" sz="1600" dirty="0" smtClean="0"/>
              <a:t>syntax colors</a:t>
            </a:r>
            <a:br>
              <a:rPr lang="en-US" sz="1600" dirty="0" smtClean="0"/>
            </a:br>
            <a:r>
              <a:rPr lang="en-US" sz="1600" dirty="0" smtClean="0"/>
              <a:t>and code completion</a:t>
            </a:r>
            <a:endParaRPr lang="en-US" sz="16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Out of the Box </a:t>
            </a:r>
            <a:r>
              <a:rPr lang="en-US" dirty="0" err="1" smtClean="0"/>
              <a:t>JavaFX</a:t>
            </a:r>
            <a:r>
              <a:rPr lang="en-US" dirty="0" smtClean="0"/>
              <a:t> Support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3781425"/>
            <a:ext cx="89058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2371725"/>
            <a:ext cx="58864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507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Maven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600" dirty="0" smtClean="0"/>
              <a:t>Less memory needed</a:t>
            </a:r>
            <a:br>
              <a:rPr lang="en-US" sz="1600" dirty="0" smtClean="0"/>
            </a:br>
            <a:r>
              <a:rPr lang="en-US" sz="1600" dirty="0" smtClean="0"/>
              <a:t>for Maven projects</a:t>
            </a:r>
            <a:br>
              <a:rPr lang="en-US" sz="1600" dirty="0" smtClean="0"/>
            </a:br>
            <a:endParaRPr lang="en-US" sz="1600" dirty="0"/>
          </a:p>
          <a:p>
            <a:r>
              <a:rPr lang="en-US" sz="1600" dirty="0" smtClean="0"/>
              <a:t>Effective POM tab</a:t>
            </a:r>
            <a:br>
              <a:rPr lang="en-US" sz="1600" dirty="0" smtClean="0"/>
            </a:br>
            <a:r>
              <a:rPr lang="en-US" sz="1600" dirty="0" smtClean="0"/>
              <a:t>shows origin of elements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Code Generator</a:t>
            </a:r>
            <a:br>
              <a:rPr lang="en-US" sz="1600" dirty="0" smtClean="0"/>
            </a:br>
            <a:r>
              <a:rPr lang="en-US" sz="1600" dirty="0" smtClean="0"/>
              <a:t>for POM files</a:t>
            </a:r>
            <a:br>
              <a:rPr lang="en-US" sz="1600" dirty="0" smtClean="0"/>
            </a:br>
            <a:r>
              <a:rPr lang="en-US" sz="1600" dirty="0" smtClean="0"/>
              <a:t>to generate license headers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60325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Out of the Box Maven Support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9" y="1404939"/>
            <a:ext cx="4900612" cy="287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63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Groovy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600" dirty="0" smtClean="0"/>
              <a:t>Groovy 2.0.5</a:t>
            </a:r>
            <a:br>
              <a:rPr lang="en-US" sz="1600" dirty="0" smtClean="0"/>
            </a:br>
            <a:endParaRPr lang="en-US" sz="1600" dirty="0"/>
          </a:p>
          <a:p>
            <a:r>
              <a:rPr lang="en-US" sz="1600" dirty="0" smtClean="0"/>
              <a:t>Integration with Java EE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Groovy </a:t>
            </a:r>
            <a:r>
              <a:rPr lang="en-US" sz="1600" dirty="0" err="1" smtClean="0"/>
              <a:t>JUnit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Find Usages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Rename Refactoring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60325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Out of the Box Groovy Support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431322"/>
            <a:ext cx="4276725" cy="300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58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the </a:t>
            </a:r>
            <a:r>
              <a:rPr lang="en-US" dirty="0" err="1" smtClean="0"/>
              <a:t>NetBeans</a:t>
            </a:r>
            <a:r>
              <a:rPr lang="en-US" dirty="0" smtClean="0"/>
              <a:t> Profiler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600" dirty="0" smtClean="0"/>
              <a:t>Simplified memory profiling</a:t>
            </a:r>
            <a:br>
              <a:rPr lang="en-US" sz="1600" dirty="0" smtClean="0"/>
            </a:br>
            <a:endParaRPr lang="en-US" sz="1600" dirty="0"/>
          </a:p>
          <a:p>
            <a:r>
              <a:rPr lang="en-US" sz="1600" dirty="0" smtClean="0"/>
              <a:t>Memory profiler provides</a:t>
            </a:r>
            <a:br>
              <a:rPr lang="en-US" sz="1600" dirty="0" smtClean="0"/>
            </a:br>
            <a:r>
              <a:rPr lang="en-US" sz="1600" dirty="0" smtClean="0"/>
              <a:t>sampled histograms of live objects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CPU snapshots can be compared,</a:t>
            </a:r>
            <a:br>
              <a:rPr lang="en-US" sz="1600" dirty="0" smtClean="0"/>
            </a:br>
            <a:r>
              <a:rPr lang="en-US" sz="1600" dirty="0" smtClean="0"/>
              <a:t>just like memory snapshots</a:t>
            </a:r>
            <a:endParaRPr lang="en-US" sz="1600" dirty="0"/>
          </a:p>
          <a:p>
            <a:pPr marL="60325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Out of the Box Java Profiler Support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87" y="1538289"/>
            <a:ext cx="4148138" cy="273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97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PHP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600" dirty="0" smtClean="0"/>
              <a:t>Composer integration</a:t>
            </a:r>
            <a:br>
              <a:rPr lang="en-US" sz="1600" dirty="0" smtClean="0"/>
            </a:br>
            <a:endParaRPr lang="en-US" sz="1600" dirty="0"/>
          </a:p>
          <a:p>
            <a:r>
              <a:rPr lang="en-US" sz="1600" dirty="0" smtClean="0"/>
              <a:t>Detect and resolve memory problems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Enhancements for </a:t>
            </a:r>
          </a:p>
          <a:p>
            <a:pPr lvl="1"/>
            <a:r>
              <a:rPr lang="en-US" sz="1400" dirty="0" smtClean="0"/>
              <a:t>Smarty</a:t>
            </a:r>
          </a:p>
          <a:p>
            <a:pPr lvl="1"/>
            <a:r>
              <a:rPr lang="en-US" sz="1400" dirty="0" smtClean="0"/>
              <a:t>Twig</a:t>
            </a:r>
            <a:endParaRPr lang="en-US" sz="1400" dirty="0"/>
          </a:p>
          <a:p>
            <a:pPr marL="60325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Out of the Box PHP Support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1181100"/>
            <a:ext cx="3371850" cy="3417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03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C/C++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600" b="1" dirty="0" smtClean="0"/>
              <a:t>Memory usage improvements. </a:t>
            </a:r>
            <a:r>
              <a:rPr lang="en-US" sz="1600" dirty="0" smtClean="0"/>
              <a:t>Requires 2x less memory for big projects.</a:t>
            </a:r>
            <a:br>
              <a:rPr lang="en-US" sz="1600" dirty="0" smtClean="0"/>
            </a:br>
            <a:endParaRPr lang="en-US" sz="1600" dirty="0"/>
          </a:p>
          <a:p>
            <a:r>
              <a:rPr lang="en-US" sz="1600" b="1" dirty="0" smtClean="0"/>
              <a:t>Parser. </a:t>
            </a:r>
            <a:r>
              <a:rPr lang="en-US" sz="1600" dirty="0" smtClean="0"/>
              <a:t>Speed and scalability improvements.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b="1" dirty="0" err="1" smtClean="0"/>
              <a:t>Relocatable</a:t>
            </a:r>
            <a:r>
              <a:rPr lang="en-US" sz="1600" b="1" dirty="0" smtClean="0"/>
              <a:t> Index. </a:t>
            </a:r>
            <a:r>
              <a:rPr lang="en-US" sz="1600" dirty="0" smtClean="0"/>
              <a:t>Project index may be kept with the project metadata</a:t>
            </a:r>
            <a:br>
              <a:rPr lang="en-US" sz="1600" dirty="0" smtClean="0"/>
            </a:br>
            <a:r>
              <a:rPr lang="en-US" sz="1600" dirty="0" smtClean="0"/>
              <a:t>and used when project is moved.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b="1" dirty="0" smtClean="0"/>
              <a:t>VCS Ready Projects.</a:t>
            </a:r>
            <a:r>
              <a:rPr lang="en-US" sz="1600" dirty="0" smtClean="0"/>
              <a:t> Major improvements in how projects are stored.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b="1" dirty="0" smtClean="0"/>
              <a:t>Breakpoint Groupings. </a:t>
            </a:r>
            <a:r>
              <a:rPr lang="en-US" sz="1600" dirty="0" smtClean="0"/>
              <a:t>Per file, per project, per type.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Out of the Box C/C++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8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987744"/>
            <a:ext cx="6372226" cy="367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04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NetBeans</a:t>
            </a:r>
            <a:r>
              <a:rPr lang="en-US" dirty="0" smtClean="0"/>
              <a:t> IDE?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600" dirty="0" smtClean="0"/>
              <a:t>Ready to use out of the box</a:t>
            </a:r>
          </a:p>
          <a:p>
            <a:r>
              <a:rPr lang="en-US" sz="1600" dirty="0" smtClean="0"/>
              <a:t>Support for latest Java </a:t>
            </a:r>
            <a:br>
              <a:rPr lang="en-US" sz="1600" dirty="0" smtClean="0"/>
            </a:br>
            <a:r>
              <a:rPr lang="en-US" sz="1600" dirty="0" smtClean="0"/>
              <a:t>specifications &amp; standards</a:t>
            </a:r>
          </a:p>
          <a:p>
            <a:r>
              <a:rPr lang="en-US" sz="1600" dirty="0" smtClean="0"/>
              <a:t>Other platforms too </a:t>
            </a:r>
            <a:br>
              <a:rPr lang="en-US" sz="1600" dirty="0" smtClean="0"/>
            </a:br>
            <a:r>
              <a:rPr lang="en-US" sz="1600" dirty="0" smtClean="0"/>
              <a:t>(HTML5, PHP, C/C++)</a:t>
            </a:r>
          </a:p>
          <a:p>
            <a:r>
              <a:rPr lang="en-US" sz="1600" dirty="0" smtClean="0"/>
              <a:t>Intuitive workflow</a:t>
            </a:r>
          </a:p>
          <a:p>
            <a:r>
              <a:rPr lang="en-US" sz="1600" dirty="0" smtClean="0"/>
              <a:t>Debugger, Profiler, </a:t>
            </a:r>
            <a:br>
              <a:rPr lang="en-US" sz="1600" dirty="0" smtClean="0"/>
            </a:br>
            <a:r>
              <a:rPr lang="en-US" sz="1600" dirty="0" smtClean="0"/>
              <a:t>Refactoring, etc.</a:t>
            </a:r>
          </a:p>
          <a:p>
            <a:r>
              <a:rPr lang="en-US" sz="1600" dirty="0" smtClean="0"/>
              <a:t>Binaries and ZIPs for Mac OS, </a:t>
            </a:r>
            <a:br>
              <a:rPr lang="en-US" sz="1600" dirty="0" smtClean="0"/>
            </a:br>
            <a:r>
              <a:rPr lang="en-US" sz="1600" dirty="0" smtClean="0"/>
              <a:t>Linux, and Windows</a:t>
            </a:r>
            <a:br>
              <a:rPr lang="en-US" sz="1600" dirty="0" smtClean="0"/>
            </a:br>
            <a:endParaRPr lang="en-US" sz="1600" dirty="0"/>
          </a:p>
          <a:p>
            <a:pPr marL="60325" indent="0">
              <a:buNone/>
            </a:pPr>
            <a:r>
              <a:rPr lang="en-US" sz="1600" dirty="0" smtClean="0"/>
              <a:t>Simply download and run on any operating system!</a:t>
            </a:r>
            <a:endParaRPr lang="en-US" sz="16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Comprehensive &amp; Modular IDE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94" y="1489074"/>
            <a:ext cx="4505355" cy="279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013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Technology Network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0325" indent="0">
              <a:buNone/>
            </a:pPr>
            <a:r>
              <a:rPr lang="en-US" sz="1600" dirty="0"/>
              <a:t>Resources for You</a:t>
            </a:r>
          </a:p>
          <a:p>
            <a:r>
              <a:rPr lang="en-US" sz="1600" dirty="0"/>
              <a:t>Technical Content on </a:t>
            </a:r>
            <a:r>
              <a:rPr lang="en-US" sz="1600" dirty="0">
                <a:hlinkClick r:id="rId3"/>
              </a:rPr>
              <a:t>oracle.com/</a:t>
            </a:r>
            <a:r>
              <a:rPr lang="en-US" sz="1600" dirty="0" smtClean="0">
                <a:hlinkClick r:id="rId3"/>
              </a:rPr>
              <a:t>technetwork/java</a:t>
            </a:r>
            <a:endParaRPr lang="en-US" sz="1600" dirty="0" smtClean="0"/>
          </a:p>
          <a:p>
            <a:r>
              <a:rPr lang="en-US" sz="1600" i="1" dirty="0" smtClean="0"/>
              <a:t>Java Magazine </a:t>
            </a:r>
            <a:r>
              <a:rPr lang="en-US" sz="1600" dirty="0" smtClean="0"/>
              <a:t>(100K subscribers)</a:t>
            </a:r>
          </a:p>
          <a:p>
            <a:r>
              <a:rPr lang="en-US" sz="1600" dirty="0" smtClean="0"/>
              <a:t>Java Developer Newsletter (700K subscribers)</a:t>
            </a:r>
            <a:endParaRPr lang="en-US" sz="1600" dirty="0"/>
          </a:p>
          <a:p>
            <a:r>
              <a:rPr lang="en-US" sz="1600" dirty="0"/>
              <a:t>Free Developer Days </a:t>
            </a:r>
            <a:r>
              <a:rPr lang="en-US" sz="1600" dirty="0" smtClean="0">
                <a:hlinkClick r:id="rId4" action="ppaction://hlinkfile"/>
              </a:rPr>
              <a:t>events.oracle.com</a:t>
            </a:r>
            <a:endParaRPr lang="en-US" sz="1600" dirty="0" smtClean="0"/>
          </a:p>
          <a:p>
            <a:r>
              <a:rPr lang="en-US" sz="1600" dirty="0" smtClean="0"/>
              <a:t>Project space on </a:t>
            </a:r>
            <a:r>
              <a:rPr lang="en-US" sz="1600" dirty="0" err="1" smtClean="0"/>
              <a:t>java.net</a:t>
            </a:r>
            <a:r>
              <a:rPr lang="en-US" sz="1600" smtClean="0"/>
              <a:t> (7K+ </a:t>
            </a:r>
            <a:r>
              <a:rPr lang="en-US" sz="1600" dirty="0" smtClean="0"/>
              <a:t>projects)</a:t>
            </a:r>
            <a:endParaRPr lang="en-US" sz="1600" dirty="0"/>
          </a:p>
          <a:p>
            <a:r>
              <a:rPr lang="en-US" sz="1600" dirty="0" smtClean="0">
                <a:hlinkClick r:id="rId5"/>
              </a:rPr>
              <a:t>@java</a:t>
            </a:r>
            <a:r>
              <a:rPr lang="en-US" sz="1600" dirty="0" smtClean="0"/>
              <a:t>, </a:t>
            </a:r>
            <a:r>
              <a:rPr lang="en-US" sz="1600" dirty="0">
                <a:hlinkClick r:id="rId6"/>
              </a:rPr>
              <a:t>Facebook</a:t>
            </a:r>
            <a:r>
              <a:rPr lang="en-US" sz="1600" dirty="0" smtClean="0">
                <a:hlinkClick r:id="rId6"/>
              </a:rPr>
              <a:t>/</a:t>
            </a:r>
            <a:r>
              <a:rPr lang="en-US" sz="1600" dirty="0" err="1" smtClean="0">
                <a:hlinkClick r:id="rId6"/>
              </a:rPr>
              <a:t>IloveJava</a:t>
            </a:r>
            <a:endParaRPr lang="en-US" sz="1600" dirty="0"/>
          </a:p>
          <a:p>
            <a:pPr marL="60325" indent="0">
              <a:buNone/>
            </a:pPr>
            <a:r>
              <a:rPr lang="en-US" sz="1600" dirty="0"/>
              <a:t>Path to Recognition</a:t>
            </a:r>
          </a:p>
          <a:p>
            <a:r>
              <a:rPr lang="en-US" sz="1600" dirty="0" smtClean="0"/>
              <a:t>Content by You!</a:t>
            </a:r>
            <a:endParaRPr lang="en-US" sz="1600" dirty="0"/>
          </a:p>
          <a:p>
            <a:r>
              <a:rPr lang="en-US" sz="1600" dirty="0"/>
              <a:t>Send links to blogs, videos, and proposals for </a:t>
            </a:r>
            <a:r>
              <a:rPr lang="en-US" sz="1600" dirty="0" smtClean="0"/>
              <a:t>articles to </a:t>
            </a:r>
            <a:r>
              <a:rPr lang="en-US" sz="1600" dirty="0">
                <a:hlinkClick r:id="rId7"/>
              </a:rPr>
              <a:t>otnfeedback_us@oracle.com</a:t>
            </a:r>
            <a:endParaRPr lang="en-US" sz="16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For Java Developers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8927" y="1532470"/>
            <a:ext cx="1828800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6991" y="1058334"/>
            <a:ext cx="1439333" cy="57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6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814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NetBeans</a:t>
            </a:r>
            <a:r>
              <a:rPr lang="en-US" dirty="0" smtClean="0"/>
              <a:t> IDE?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Comprehensive &amp; Modular IDE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58" y="1250950"/>
            <a:ext cx="6549092" cy="349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7-Point Star 3"/>
          <p:cNvSpPr/>
          <p:nvPr/>
        </p:nvSpPr>
        <p:spPr>
          <a:xfrm rot="1508303">
            <a:off x="5711338" y="2093693"/>
            <a:ext cx="1791679" cy="1447804"/>
          </a:xfrm>
          <a:prstGeom prst="star7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NEW!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HTML5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Support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64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NetBeans</a:t>
            </a:r>
            <a:r>
              <a:rPr lang="en-US" dirty="0" smtClean="0"/>
              <a:t> IDE?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Comprehensive &amp; Modular IDE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84" y="1233810"/>
            <a:ext cx="6488338" cy="347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79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NetBeans</a:t>
            </a:r>
            <a:r>
              <a:rPr lang="en-US" dirty="0" smtClean="0"/>
              <a:t> IDE?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600" dirty="0" smtClean="0"/>
              <a:t>Works out of the box</a:t>
            </a:r>
          </a:p>
          <a:p>
            <a:r>
              <a:rPr lang="en-US" sz="1600" dirty="0" smtClean="0"/>
              <a:t>Freely available</a:t>
            </a:r>
          </a:p>
          <a:p>
            <a:r>
              <a:rPr lang="en-US" sz="1600" dirty="0" smtClean="0"/>
              <a:t>Open source</a:t>
            </a:r>
          </a:p>
          <a:p>
            <a:r>
              <a:rPr lang="en-US" sz="1600" dirty="0" smtClean="0"/>
              <a:t>Support for Java standards &amp;</a:t>
            </a:r>
            <a:br>
              <a:rPr lang="en-US" sz="1600" dirty="0" smtClean="0"/>
            </a:br>
            <a:r>
              <a:rPr lang="en-US" sz="1600" dirty="0" smtClean="0"/>
              <a:t>other popular platforms, such as HTML5</a:t>
            </a:r>
          </a:p>
          <a:p>
            <a:r>
              <a:rPr lang="en-US" sz="1600" dirty="0" smtClean="0"/>
              <a:t>Deeply integrated Maven support</a:t>
            </a:r>
          </a:p>
          <a:p>
            <a:r>
              <a:rPr lang="en-US" sz="1600" dirty="0" smtClean="0"/>
              <a:t>Extensible Java desktop framework</a:t>
            </a:r>
          </a:p>
          <a:p>
            <a:r>
              <a:rPr lang="en-US" sz="1600" dirty="0" smtClean="0"/>
              <a:t>Powerful, award winning GUI Builder</a:t>
            </a:r>
          </a:p>
          <a:p>
            <a:r>
              <a:rPr lang="en-US" sz="1600" dirty="0" smtClean="0"/>
              <a:t>Profiling and debugging tools</a:t>
            </a:r>
          </a:p>
          <a:p>
            <a:r>
              <a:rPr lang="en-US" sz="1600" dirty="0" smtClean="0"/>
              <a:t>Customizable and extensible</a:t>
            </a:r>
            <a:br>
              <a:rPr lang="en-US" sz="1600" dirty="0" smtClean="0"/>
            </a:br>
            <a:endParaRPr lang="en-US" sz="16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Increase Developer Productivity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64" y="1208896"/>
            <a:ext cx="3471861" cy="3283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3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Areas of </a:t>
            </a:r>
            <a:r>
              <a:rPr lang="en-US" dirty="0" err="1" smtClean="0"/>
              <a:t>NetBeans</a:t>
            </a:r>
            <a:r>
              <a:rPr lang="en-US" dirty="0" smtClean="0"/>
              <a:t> IDE 7.3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600" dirty="0" smtClean="0"/>
              <a:t>HTML5 rich client-side web and mobile development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Java Editor enhancements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Miscellaneous Enhancements</a:t>
            </a:r>
          </a:p>
          <a:p>
            <a:pPr lvl="1"/>
            <a:r>
              <a:rPr lang="en-US" sz="1400" dirty="0" smtClean="0"/>
              <a:t>Java EE</a:t>
            </a:r>
          </a:p>
          <a:p>
            <a:pPr lvl="1"/>
            <a:r>
              <a:rPr lang="en-US" sz="1400" dirty="0" err="1" smtClean="0"/>
              <a:t>JavaFX</a:t>
            </a:r>
            <a:endParaRPr lang="en-US" sz="1400" dirty="0" smtClean="0"/>
          </a:p>
          <a:p>
            <a:pPr lvl="1"/>
            <a:r>
              <a:rPr lang="en-US" sz="1400" dirty="0" smtClean="0"/>
              <a:t>Maven</a:t>
            </a:r>
          </a:p>
          <a:p>
            <a:pPr lvl="1"/>
            <a:r>
              <a:rPr lang="en-US" sz="1400" dirty="0" smtClean="0"/>
              <a:t>Groovy</a:t>
            </a:r>
          </a:p>
          <a:p>
            <a:pPr lvl="1"/>
            <a:r>
              <a:rPr lang="en-US" sz="1400" dirty="0" smtClean="0"/>
              <a:t>PHP</a:t>
            </a:r>
          </a:p>
          <a:p>
            <a:pPr lvl="1"/>
            <a:r>
              <a:rPr lang="en-US" sz="1400" dirty="0" smtClean="0"/>
              <a:t>C/C++</a:t>
            </a:r>
          </a:p>
          <a:p>
            <a:pPr marL="60325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Smarter and Faster Way to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5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Rich Client Development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600" dirty="0" smtClean="0"/>
              <a:t>Accelerated HTML5 Development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Live Web Preview and Responsive Web Design 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Rewritten JavaScript Editor on </a:t>
            </a:r>
            <a:r>
              <a:rPr lang="en-US" sz="1600" dirty="0" err="1" smtClean="0"/>
              <a:t>Nashorn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  <a:p>
            <a:r>
              <a:rPr lang="en-US" sz="1600" dirty="0" smtClean="0"/>
              <a:t>JavaScript Debugger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CSS3 Editor, Style Editor, and Rule Editor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Backbone.js Client Generation from </a:t>
            </a:r>
            <a:br>
              <a:rPr lang="en-US" sz="1600" dirty="0" smtClean="0"/>
            </a:br>
            <a:r>
              <a:rPr lang="en-US" sz="1600" dirty="0" smtClean="0"/>
              <a:t>Existing </a:t>
            </a:r>
            <a:r>
              <a:rPr lang="en-US" sz="1600" dirty="0" err="1" smtClean="0"/>
              <a:t>RESTful</a:t>
            </a:r>
            <a:r>
              <a:rPr lang="en-US" sz="1600" dirty="0" smtClean="0"/>
              <a:t> Web Service Project</a:t>
            </a:r>
            <a:br>
              <a:rPr lang="en-US" sz="1600" dirty="0" smtClean="0"/>
            </a:br>
            <a:endParaRPr lang="en-US" sz="16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Smarter and Faster Way to Code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336" y="1438275"/>
            <a:ext cx="3621127" cy="264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48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Accelerated HTML5 Development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600" dirty="0" smtClean="0"/>
              <a:t>Create applications from popular templates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Open existing HTML5 applications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Open applications from ZIP file</a:t>
            </a:r>
            <a:br>
              <a:rPr lang="en-US" sz="1600" dirty="0" smtClean="0"/>
            </a:br>
            <a:endParaRPr lang="en-US" sz="1600" dirty="0"/>
          </a:p>
          <a:p>
            <a:r>
              <a:rPr lang="en-US" sz="1600" dirty="0" smtClean="0"/>
              <a:t>Use popular tutorial samples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New JavaScript Library Manager</a:t>
            </a:r>
            <a:br>
              <a:rPr lang="en-US" sz="1600" dirty="0" smtClean="0"/>
            </a:br>
            <a:endParaRPr lang="en-US" sz="1600" dirty="0" smtClean="0"/>
          </a:p>
          <a:p>
            <a:pPr marL="60325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Smarter and Faster Way to Code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00" y="1485900"/>
            <a:ext cx="35814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77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presotemplate">
  <a:themeElements>
    <a:clrScheme name="Custom 19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javapresotemplate.potx</Template>
  <TotalTime>7743</TotalTime>
  <Words>674</Words>
  <Application>Microsoft Office PowerPoint</Application>
  <PresentationFormat>On-screen Show (16:9)</PresentationFormat>
  <Paragraphs>259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javapresotemplate</vt:lpstr>
      <vt:lpstr>PowerPoint Presentation</vt:lpstr>
      <vt:lpstr>What’s New  in NetBeans IDE 7.3</vt:lpstr>
      <vt:lpstr>What is NetBeans IDE?</vt:lpstr>
      <vt:lpstr>What is NetBeans IDE?</vt:lpstr>
      <vt:lpstr>What is NetBeans IDE?</vt:lpstr>
      <vt:lpstr>Why Use NetBeans IDE?</vt:lpstr>
      <vt:lpstr>Focus Areas of NetBeans IDE 7.3</vt:lpstr>
      <vt:lpstr>HTML5 Rich Client Development</vt:lpstr>
      <vt:lpstr>Accelerated HTML5 Development</vt:lpstr>
      <vt:lpstr>Live Preview &amp; Responsive Design</vt:lpstr>
      <vt:lpstr>JavaScript Editor on Nashorn</vt:lpstr>
      <vt:lpstr>JavaScript Debugger</vt:lpstr>
      <vt:lpstr>CSS3 Editors</vt:lpstr>
      <vt:lpstr>Backbone.js Client Generation</vt:lpstr>
      <vt:lpstr>Community Feedback</vt:lpstr>
      <vt:lpstr>Be More Productive When Coding</vt:lpstr>
      <vt:lpstr>Improved Java Editor</vt:lpstr>
      <vt:lpstr>Improved Java Editor</vt:lpstr>
      <vt:lpstr>New Features &amp; Enhancements</vt:lpstr>
      <vt:lpstr>Support in NetBeans for Java EE</vt:lpstr>
      <vt:lpstr>New in Java EE</vt:lpstr>
      <vt:lpstr>Support in NetBeans for JavaFX</vt:lpstr>
      <vt:lpstr>New in JavaFX</vt:lpstr>
      <vt:lpstr>New in Maven</vt:lpstr>
      <vt:lpstr>New in Groovy</vt:lpstr>
      <vt:lpstr>New in the NetBeans Profiler</vt:lpstr>
      <vt:lpstr>New in PHP</vt:lpstr>
      <vt:lpstr>New in C/C++</vt:lpstr>
      <vt:lpstr>Next Steps</vt:lpstr>
      <vt:lpstr>Oracle Technology Network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Duarte, Inc.</dc:creator>
  <cp:lastModifiedBy>Geertjan</cp:lastModifiedBy>
  <cp:revision>923</cp:revision>
  <cp:lastPrinted>2012-06-18T19:05:44Z</cp:lastPrinted>
  <dcterms:created xsi:type="dcterms:W3CDTF">2012-05-31T20:53:14Z</dcterms:created>
  <dcterms:modified xsi:type="dcterms:W3CDTF">2013-02-27T16:31:51Z</dcterms:modified>
</cp:coreProperties>
</file>