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2" r:id="rId2"/>
    <p:sldId id="290" r:id="rId3"/>
    <p:sldId id="304" r:id="rId4"/>
    <p:sldId id="305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12121"/>
    <a:srgbClr val="00A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4622" autoAdjust="0"/>
  </p:normalViewPr>
  <p:slideViewPr>
    <p:cSldViewPr>
      <p:cViewPr varScale="1">
        <p:scale>
          <a:sx n="163" d="100"/>
          <a:sy n="163" d="100"/>
        </p:scale>
        <p:origin x="-108" y="-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082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5F7F1-F889-4D74-942F-624A1581BF5E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0FAB2-2F38-40E1-A7DC-ABF0A7332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D778C-8326-4DC4-A87C-A2C1FCEE3308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6DA6E-D54D-4A14-9B34-89CF549B5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698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23528" y="1113590"/>
            <a:ext cx="8496945" cy="3509963"/>
          </a:xfrm>
          <a:prstGeom prst="rect">
            <a:avLst/>
          </a:prstGeom>
        </p:spPr>
        <p:txBody>
          <a:bodyPr/>
          <a:lstStyle>
            <a:lvl1pPr marL="514350" indent="-514350">
              <a:buFont typeface="Wingdings" pitchFamily="2" charset="2"/>
              <a:buChar char="§"/>
              <a:defRPr/>
            </a:lvl1pPr>
            <a:lvl2pPr marL="971550" indent="-514350">
              <a:buFont typeface="Wingdings" pitchFamily="2" charset="2"/>
              <a:buChar char="§"/>
              <a:defRPr/>
            </a:lvl2pPr>
            <a:lvl3pPr marL="1371600" indent="-4572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34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251520" y="87474"/>
            <a:ext cx="8568952" cy="702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79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3000" b="0" i="0" kern="1200">
          <a:solidFill>
            <a:schemeClr val="tx1"/>
          </a:solidFill>
          <a:latin typeface="Signika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Signika" pitchFamily="2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Signik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example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95536" y="1059582"/>
            <a:ext cx="2304256" cy="2880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8" name="Rechteck 7"/>
          <p:cNvSpPr/>
          <p:nvPr/>
        </p:nvSpPr>
        <p:spPr>
          <a:xfrm>
            <a:off x="539552" y="3450654"/>
            <a:ext cx="2016224" cy="345232"/>
          </a:xfrm>
          <a:prstGeom prst="rect">
            <a:avLst/>
          </a:prstGeom>
          <a:solidFill>
            <a:schemeClr val="accent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9" name="Rechteck 8"/>
          <p:cNvSpPr/>
          <p:nvPr/>
        </p:nvSpPr>
        <p:spPr>
          <a:xfrm>
            <a:off x="539552" y="1319744"/>
            <a:ext cx="2016224" cy="1972086"/>
          </a:xfrm>
          <a:prstGeom prst="rect">
            <a:avLst/>
          </a:prstGeom>
          <a:solidFill>
            <a:schemeClr val="accent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0" name="Rechteck 9"/>
          <p:cNvSpPr/>
          <p:nvPr/>
        </p:nvSpPr>
        <p:spPr>
          <a:xfrm>
            <a:off x="676564" y="1634600"/>
            <a:ext cx="1742199" cy="158522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2" name="Rechteck 11"/>
          <p:cNvSpPr/>
          <p:nvPr/>
        </p:nvSpPr>
        <p:spPr>
          <a:xfrm>
            <a:off x="857648" y="2715766"/>
            <a:ext cx="1368152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4" name="Rechteck 13"/>
          <p:cNvSpPr/>
          <p:nvPr/>
        </p:nvSpPr>
        <p:spPr>
          <a:xfrm>
            <a:off x="863587" y="1958917"/>
            <a:ext cx="1368152" cy="6128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5" name="Textfeld 14"/>
          <p:cNvSpPr txBox="1"/>
          <p:nvPr/>
        </p:nvSpPr>
        <p:spPr>
          <a:xfrm>
            <a:off x="395536" y="1059582"/>
            <a:ext cx="1569660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/content</a:t>
            </a:r>
          </a:p>
          <a:p>
            <a:endParaRPr lang="en-US" sz="1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/tenant1</a:t>
            </a:r>
          </a:p>
          <a:p>
            <a:endParaRPr lang="en-US" sz="1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/region1</a:t>
            </a:r>
          </a:p>
          <a:p>
            <a:r>
              <a:rPr lang="en-US" sz="1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/site1</a:t>
            </a:r>
          </a:p>
          <a:p>
            <a:r>
              <a:rPr lang="en-US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/language1</a:t>
            </a:r>
          </a:p>
          <a:p>
            <a:r>
              <a:rPr lang="en-US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/language2</a:t>
            </a:r>
          </a:p>
          <a:p>
            <a:endParaRPr lang="en-US" sz="1000" b="1" noProof="1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noProof="1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/site2</a:t>
            </a:r>
          </a:p>
          <a:p>
            <a:r>
              <a:rPr lang="en-US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/language1</a:t>
            </a:r>
          </a:p>
          <a:p>
            <a:endParaRPr lang="en-US" sz="1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noProof="1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noProof="1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/tenant2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563888" y="1347614"/>
            <a:ext cx="2120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ignika" panose="02010003020600000004" pitchFamily="2" charset="0"/>
              </a:rPr>
              <a:t>Tenant-specific configuration</a:t>
            </a:r>
            <a:endParaRPr lang="en-US" sz="1200" dirty="0">
              <a:latin typeface="Signika" panose="02010003020600000004" pitchFamily="2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563888" y="1635646"/>
            <a:ext cx="213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ignika" panose="02010003020600000004" pitchFamily="2" charset="0"/>
              </a:rPr>
              <a:t>Region-specific configuration</a:t>
            </a:r>
            <a:endParaRPr lang="en-US" sz="1200" dirty="0">
              <a:latin typeface="Signika" panose="02010003020600000004" pitchFamily="2" charset="0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2843808" y="1491630"/>
            <a:ext cx="752721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2843808" y="1779662"/>
            <a:ext cx="752721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2843808" y="2067694"/>
            <a:ext cx="752721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3563888" y="1923678"/>
            <a:ext cx="284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ignika" panose="02010003020600000004" pitchFamily="2" charset="0"/>
              </a:rPr>
              <a:t>Site-specific configuration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2987824" y="283016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ignika" panose="02010003020600000004" pitchFamily="2" charset="0"/>
              </a:rPr>
              <a:t>Context-aware = </a:t>
            </a:r>
            <a:r>
              <a:rPr lang="en-US" sz="1200" b="1" dirty="0" smtClean="0">
                <a:latin typeface="Signika" panose="02010003020600000004" pitchFamily="2" charset="0"/>
              </a:rPr>
              <a:t>different configuration</a:t>
            </a:r>
          </a:p>
          <a:p>
            <a:r>
              <a:rPr lang="en-US" sz="1200" b="1" dirty="0" smtClean="0">
                <a:latin typeface="Signika" panose="02010003020600000004" pitchFamily="2" charset="0"/>
              </a:rPr>
              <a:t>for different subtrees in resource hierarchy</a:t>
            </a:r>
          </a:p>
        </p:txBody>
      </p:sp>
    </p:spTree>
    <p:extLst>
      <p:ext uri="{BB962C8B-B14F-4D97-AF65-F5344CB8AC3E}">
        <p14:creationId xmlns:p14="http://schemas.microsoft.com/office/powerpoint/2010/main" val="16584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 and configuration references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63294" y="1131590"/>
            <a:ext cx="32624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/content</a:t>
            </a:r>
          </a:p>
          <a:p>
            <a:r>
              <a:rPr lang="en-US" sz="1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/mysite</a:t>
            </a:r>
          </a:p>
          <a:p>
            <a:r>
              <a:rPr lang="en-US" sz="1000" b="1" noProof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noProof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@</a:t>
            </a:r>
            <a:r>
              <a:rPr lang="en-US" sz="1000" b="1" noProof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sling:configRef </a:t>
            </a:r>
            <a:r>
              <a:rPr lang="en-US" sz="1000" b="1" noProof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"/</a:t>
            </a:r>
            <a:r>
              <a:rPr lang="en-US" sz="1000" b="1" noProof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conf/mysite"</a:t>
            </a:r>
            <a:endParaRPr lang="en-US" sz="1000" b="1" noProof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/page1</a:t>
            </a:r>
          </a:p>
          <a:p>
            <a:endParaRPr lang="en-US" sz="1000" b="1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/conf</a:t>
            </a:r>
            <a:endParaRPr lang="en-US" sz="10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/mysite</a:t>
            </a:r>
            <a:endParaRPr lang="en-US" sz="10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/sling:configs</a:t>
            </a:r>
            <a:endParaRPr lang="en-US" sz="1000" b="1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x.y.z.MyConfig</a:t>
            </a:r>
            <a:endParaRPr lang="en-US" sz="10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noProof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@param1 </a:t>
            </a:r>
            <a:r>
              <a:rPr lang="en-US" sz="1000" b="1" noProof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b="1" noProof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"value1"</a:t>
            </a:r>
            <a:endParaRPr lang="en-US" sz="10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211960" y="1274916"/>
            <a:ext cx="1939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Context / Content resources</a:t>
            </a:r>
            <a:endParaRPr lang="en-US" sz="1200" dirty="0"/>
          </a:p>
        </p:txBody>
      </p:sp>
      <p:sp>
        <p:nvSpPr>
          <p:cNvPr id="9" name="Pfeil nach links 8"/>
          <p:cNvSpPr/>
          <p:nvPr/>
        </p:nvSpPr>
        <p:spPr>
          <a:xfrm>
            <a:off x="3776087" y="2165064"/>
            <a:ext cx="39604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4211960" y="2180961"/>
            <a:ext cx="1672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Configuration resources</a:t>
            </a:r>
            <a:endParaRPr lang="en-US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323528" y="3075806"/>
            <a:ext cx="649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noProof="1" smtClean="0">
                <a:solidFill>
                  <a:srgbClr val="64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de-DE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1" noProof="1" smtClean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de-DE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00" b="1" noProof="1" smtClean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de-DE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.adaptTo(ConfigurationBuilder.</a:t>
            </a:r>
            <a:r>
              <a:rPr lang="de-DE" sz="1000" b="1" noProof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).as(</a:t>
            </a:r>
            <a:r>
              <a:rPr lang="de-DE" sz="1000" b="1" noProof="1" smtClean="0">
                <a:solidFill>
                  <a:srgbClr val="64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de-DE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000" b="1" noProof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e-DE" sz="1000" b="1" noProof="1" smtClean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param1</a:t>
            </a:r>
            <a:r>
              <a:rPr lang="de-DE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00" b="1" noProof="1" smtClean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de-DE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.param1();</a:t>
            </a:r>
            <a:endParaRPr lang="de-DE" sz="1000" b="1" noProof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Freihandform 20"/>
          <p:cNvSpPr/>
          <p:nvPr/>
        </p:nvSpPr>
        <p:spPr>
          <a:xfrm>
            <a:off x="1345053" y="1671650"/>
            <a:ext cx="1570764" cy="493414"/>
          </a:xfrm>
          <a:custGeom>
            <a:avLst/>
            <a:gdLst>
              <a:gd name="connsiteX0" fmla="*/ 2560320 w 2560320"/>
              <a:gd name="connsiteY0" fmla="*/ 0 h 884903"/>
              <a:gd name="connsiteX1" fmla="*/ 1982183 w 2560320"/>
              <a:gd name="connsiteY1" fmla="*/ 548640 h 884903"/>
              <a:gd name="connsiteX2" fmla="*/ 1126777 w 2560320"/>
              <a:gd name="connsiteY2" fmla="*/ 784614 h 884903"/>
              <a:gd name="connsiteX3" fmla="*/ 0 w 2560320"/>
              <a:gd name="connsiteY3" fmla="*/ 884903 h 88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20" h="884903">
                <a:moveTo>
                  <a:pt x="2560320" y="0"/>
                </a:moveTo>
                <a:cubicBezTo>
                  <a:pt x="2390713" y="208935"/>
                  <a:pt x="2221107" y="417871"/>
                  <a:pt x="1982183" y="548640"/>
                </a:cubicBezTo>
                <a:cubicBezTo>
                  <a:pt x="1743259" y="679409"/>
                  <a:pt x="1457141" y="728570"/>
                  <a:pt x="1126777" y="784614"/>
                </a:cubicBezTo>
                <a:cubicBezTo>
                  <a:pt x="796413" y="840658"/>
                  <a:pt x="398206" y="862780"/>
                  <a:pt x="0" y="884903"/>
                </a:cubicBezTo>
              </a:path>
            </a:pathLst>
          </a:cu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ot"/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 flipV="1">
            <a:off x="2495428" y="2477727"/>
            <a:ext cx="3274142" cy="619434"/>
          </a:xfrm>
          <a:custGeom>
            <a:avLst/>
            <a:gdLst>
              <a:gd name="connsiteX0" fmla="*/ 2560320 w 2560320"/>
              <a:gd name="connsiteY0" fmla="*/ 0 h 884903"/>
              <a:gd name="connsiteX1" fmla="*/ 1982183 w 2560320"/>
              <a:gd name="connsiteY1" fmla="*/ 548640 h 884903"/>
              <a:gd name="connsiteX2" fmla="*/ 1126777 w 2560320"/>
              <a:gd name="connsiteY2" fmla="*/ 784614 h 884903"/>
              <a:gd name="connsiteX3" fmla="*/ 0 w 2560320"/>
              <a:gd name="connsiteY3" fmla="*/ 884903 h 88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20" h="884903">
                <a:moveTo>
                  <a:pt x="2560320" y="0"/>
                </a:moveTo>
                <a:cubicBezTo>
                  <a:pt x="2390713" y="208935"/>
                  <a:pt x="2221107" y="417871"/>
                  <a:pt x="1982183" y="548640"/>
                </a:cubicBezTo>
                <a:cubicBezTo>
                  <a:pt x="1743259" y="679409"/>
                  <a:pt x="1457141" y="728570"/>
                  <a:pt x="1126777" y="784614"/>
                </a:cubicBezTo>
                <a:cubicBezTo>
                  <a:pt x="796413" y="840658"/>
                  <a:pt x="398206" y="862780"/>
                  <a:pt x="0" y="884903"/>
                </a:cubicBezTo>
              </a:path>
            </a:pathLst>
          </a:cu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ot"/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links 11"/>
          <p:cNvSpPr/>
          <p:nvPr/>
        </p:nvSpPr>
        <p:spPr>
          <a:xfrm>
            <a:off x="3776087" y="1275606"/>
            <a:ext cx="39604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63294" y="771550"/>
            <a:ext cx="6692858" cy="4072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/content</a:t>
            </a:r>
          </a:p>
          <a:p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/tenant1</a:t>
            </a:r>
          </a:p>
          <a:p>
            <a:r>
              <a:rPr lang="en-US" sz="1200" b="1" noProof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@</a:t>
            </a:r>
            <a:r>
              <a:rPr lang="en-US" sz="1200" b="1" noProof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sling:configRef </a:t>
            </a:r>
            <a:r>
              <a:rPr lang="en-US" sz="1200" b="1" noProof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noProof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"/conf/brand1/tenant1"</a:t>
            </a:r>
          </a:p>
          <a:p>
            <a:r>
              <a:rPr lang="en-US" sz="12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/region1</a:t>
            </a:r>
          </a:p>
          <a:p>
            <a:r>
              <a:rPr lang="en-US" sz="1200" b="1" noProof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b="1" noProof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b="1" noProof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sling:configRef </a:t>
            </a:r>
            <a:r>
              <a:rPr lang="en-US" sz="1200" b="1" noProof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"/</a:t>
            </a:r>
            <a:r>
              <a:rPr lang="en-US" sz="1200" b="1" noProof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conf/brand1/tenant1/region1"</a:t>
            </a:r>
          </a:p>
          <a:p>
            <a:r>
              <a:rPr lang="en-US" sz="12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/site1</a:t>
            </a:r>
          </a:p>
          <a:p>
            <a:r>
              <a:rPr lang="en-US" sz="1200" b="1" noProof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@</a:t>
            </a:r>
            <a:r>
              <a:rPr lang="en-US" sz="1200" b="1" noProof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sling:configRef </a:t>
            </a:r>
            <a:r>
              <a:rPr lang="en-US" sz="1200" b="1" noProof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noProof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"/conf/brand1/tenant1/region1/site1"</a:t>
            </a:r>
            <a:endParaRPr lang="en-US" sz="1200" b="1" noProof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12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/conf</a:t>
            </a:r>
          </a:p>
          <a:p>
            <a:pPr>
              <a:spcBef>
                <a:spcPts val="1000"/>
              </a:spcBef>
            </a:pPr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/brand1</a:t>
            </a:r>
          </a:p>
          <a:p>
            <a:pPr>
              <a:spcBef>
                <a:spcPts val="1000"/>
              </a:spcBef>
            </a:pPr>
            <a:r>
              <a:rPr lang="en-US" sz="12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/tenant1</a:t>
            </a:r>
          </a:p>
          <a:p>
            <a:pPr>
              <a:spcBef>
                <a:spcPts val="1000"/>
              </a:spcBef>
            </a:pPr>
            <a:r>
              <a:rPr lang="en-US" sz="12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/region1</a:t>
            </a:r>
            <a:endParaRPr lang="en-US" sz="12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/site1</a:t>
            </a:r>
          </a:p>
          <a:p>
            <a:pPr>
              <a:spcBef>
                <a:spcPts val="1000"/>
              </a:spcBef>
            </a:pPr>
            <a:r>
              <a:rPr lang="en-US" sz="12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/conf/global</a:t>
            </a:r>
          </a:p>
          <a:p>
            <a:pPr>
              <a:spcBef>
                <a:spcPts val="1000"/>
              </a:spcBef>
            </a:pPr>
            <a:r>
              <a:rPr lang="en-US" sz="12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/apps/conf</a:t>
            </a:r>
          </a:p>
          <a:p>
            <a:pPr>
              <a:spcBef>
                <a:spcPts val="1000"/>
              </a:spcBef>
            </a:pPr>
            <a:r>
              <a:rPr lang="en-US" sz="12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/libs/conf</a:t>
            </a:r>
            <a:endParaRPr lang="en-US" sz="12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Bogen 31"/>
          <p:cNvSpPr/>
          <p:nvPr/>
        </p:nvSpPr>
        <p:spPr>
          <a:xfrm>
            <a:off x="1436610" y="2714888"/>
            <a:ext cx="816943" cy="1284876"/>
          </a:xfrm>
          <a:prstGeom prst="arc">
            <a:avLst>
              <a:gd name="adj1" fmla="val 6765357"/>
              <a:gd name="adj2" fmla="val 1404388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lg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resource lookup</a:t>
            </a:r>
            <a:endParaRPr lang="en-US" dirty="0"/>
          </a:p>
        </p:txBody>
      </p:sp>
      <p:sp>
        <p:nvSpPr>
          <p:cNvPr id="20" name="Ellipse 19"/>
          <p:cNvSpPr/>
          <p:nvPr/>
        </p:nvSpPr>
        <p:spPr>
          <a:xfrm>
            <a:off x="2596175" y="3593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1</a:t>
            </a:r>
            <a:endParaRPr lang="de-DE" sz="1200" b="1" dirty="0"/>
          </a:p>
        </p:txBody>
      </p:sp>
      <p:sp>
        <p:nvSpPr>
          <p:cNvPr id="22" name="Ellipse 21"/>
          <p:cNvSpPr/>
          <p:nvPr/>
        </p:nvSpPr>
        <p:spPr>
          <a:xfrm>
            <a:off x="2346270" y="327499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2</a:t>
            </a:r>
            <a:endParaRPr lang="de-DE" sz="1200" b="1" dirty="0"/>
          </a:p>
        </p:txBody>
      </p:sp>
      <p:sp>
        <p:nvSpPr>
          <p:cNvPr id="23" name="Ellipse 22"/>
          <p:cNvSpPr/>
          <p:nvPr/>
        </p:nvSpPr>
        <p:spPr>
          <a:xfrm>
            <a:off x="1991799" y="296093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3</a:t>
            </a:r>
            <a:endParaRPr lang="de-DE" sz="1200" b="1" dirty="0"/>
          </a:p>
        </p:txBody>
      </p:sp>
      <p:sp>
        <p:nvSpPr>
          <p:cNvPr id="24" name="Ellipse 23"/>
          <p:cNvSpPr/>
          <p:nvPr/>
        </p:nvSpPr>
        <p:spPr>
          <a:xfrm>
            <a:off x="1591126" y="38962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5</a:t>
            </a:r>
            <a:endParaRPr lang="de-DE" sz="1200" b="1" dirty="0"/>
          </a:p>
        </p:txBody>
      </p:sp>
      <p:sp>
        <p:nvSpPr>
          <p:cNvPr id="25" name="Ellipse 24"/>
          <p:cNvSpPr/>
          <p:nvPr/>
        </p:nvSpPr>
        <p:spPr>
          <a:xfrm>
            <a:off x="1447110" y="420705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6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499992" y="2895123"/>
            <a:ext cx="1948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Resource lookup order</a:t>
            </a:r>
          </a:p>
          <a:p>
            <a:r>
              <a:rPr lang="en-US" sz="1200" dirty="0" smtClean="0"/>
              <a:t>for configuration hierarchies</a:t>
            </a:r>
          </a:p>
        </p:txBody>
      </p:sp>
      <p:sp>
        <p:nvSpPr>
          <p:cNvPr id="28" name="Bogen 27"/>
          <p:cNvSpPr/>
          <p:nvPr/>
        </p:nvSpPr>
        <p:spPr>
          <a:xfrm>
            <a:off x="1264702" y="1842602"/>
            <a:ext cx="1939146" cy="2039334"/>
          </a:xfrm>
          <a:prstGeom prst="arc">
            <a:avLst>
              <a:gd name="adj1" fmla="val 16083568"/>
              <a:gd name="adj2" fmla="val 2944534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ot"/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29" name="Bogen 28"/>
          <p:cNvSpPr/>
          <p:nvPr/>
        </p:nvSpPr>
        <p:spPr>
          <a:xfrm>
            <a:off x="2575288" y="3282409"/>
            <a:ext cx="308919" cy="280613"/>
          </a:xfrm>
          <a:prstGeom prst="arc">
            <a:avLst>
              <a:gd name="adj1" fmla="val 13596525"/>
              <a:gd name="adj2" fmla="val 3816426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lg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30" name="Bogen 29"/>
          <p:cNvSpPr/>
          <p:nvPr/>
        </p:nvSpPr>
        <p:spPr>
          <a:xfrm>
            <a:off x="1720028" y="2738316"/>
            <a:ext cx="382217" cy="319480"/>
          </a:xfrm>
          <a:prstGeom prst="arc">
            <a:avLst>
              <a:gd name="adj1" fmla="val 14391499"/>
              <a:gd name="adj2" fmla="val 42346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lg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33" name="Bogen 32"/>
          <p:cNvSpPr/>
          <p:nvPr/>
        </p:nvSpPr>
        <p:spPr>
          <a:xfrm>
            <a:off x="1645301" y="4040280"/>
            <a:ext cx="368840" cy="330478"/>
          </a:xfrm>
          <a:prstGeom prst="arc">
            <a:avLst>
              <a:gd name="adj1" fmla="val 18194658"/>
              <a:gd name="adj2" fmla="val 6391209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ot"/>
            <a:headEnd type="none"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34" name="Pfeil nach links 33"/>
          <p:cNvSpPr/>
          <p:nvPr/>
        </p:nvSpPr>
        <p:spPr>
          <a:xfrm>
            <a:off x="2431630" y="4227374"/>
            <a:ext cx="576064" cy="2867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Textfeld 34"/>
          <p:cNvSpPr txBox="1"/>
          <p:nvPr/>
        </p:nvSpPr>
        <p:spPr>
          <a:xfrm>
            <a:off x="3059832" y="4227374"/>
            <a:ext cx="3878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Fallback to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/global</a:t>
            </a:r>
            <a:r>
              <a:rPr lang="en-US" sz="1200" dirty="0" smtClean="0"/>
              <a:t> an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/apps/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1200" dirty="0" smtClean="0"/>
              <a:t> and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/libs/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1517919" y="26639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4</a:t>
            </a:r>
          </a:p>
        </p:txBody>
      </p:sp>
      <p:sp>
        <p:nvSpPr>
          <p:cNvPr id="21" name="Ellipse 20"/>
          <p:cNvSpPr/>
          <p:nvPr/>
        </p:nvSpPr>
        <p:spPr>
          <a:xfrm>
            <a:off x="1437624" y="452572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7</a:t>
            </a:r>
            <a:endParaRPr lang="de-DE" sz="1200" b="1" dirty="0"/>
          </a:p>
        </p:txBody>
      </p:sp>
      <p:sp>
        <p:nvSpPr>
          <p:cNvPr id="31" name="Bogen 30"/>
          <p:cNvSpPr/>
          <p:nvPr/>
        </p:nvSpPr>
        <p:spPr>
          <a:xfrm>
            <a:off x="2287256" y="3046085"/>
            <a:ext cx="308919" cy="280613"/>
          </a:xfrm>
          <a:prstGeom prst="arc">
            <a:avLst>
              <a:gd name="adj1" fmla="val 13596525"/>
              <a:gd name="adj2" fmla="val 1415071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 w="lg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36" name="Bogen 35"/>
          <p:cNvSpPr/>
          <p:nvPr/>
        </p:nvSpPr>
        <p:spPr>
          <a:xfrm>
            <a:off x="1510873" y="4444754"/>
            <a:ext cx="400263" cy="224983"/>
          </a:xfrm>
          <a:prstGeom prst="arc">
            <a:avLst>
              <a:gd name="adj1" fmla="val 17914195"/>
              <a:gd name="adj2" fmla="val 3625818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ot"/>
            <a:headEnd type="none"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37" name="Pfeil nach links 36"/>
          <p:cNvSpPr/>
          <p:nvPr/>
        </p:nvSpPr>
        <p:spPr>
          <a:xfrm>
            <a:off x="3851920" y="2960939"/>
            <a:ext cx="576064" cy="2867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9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gen 12"/>
          <p:cNvSpPr/>
          <p:nvPr/>
        </p:nvSpPr>
        <p:spPr>
          <a:xfrm>
            <a:off x="-581255" y="1692601"/>
            <a:ext cx="3528392" cy="920813"/>
          </a:xfrm>
          <a:prstGeom prst="arc">
            <a:avLst>
              <a:gd name="adj1" fmla="val 18656320"/>
              <a:gd name="adj2" fmla="val 5294561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ot"/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4" name="Bogen 13"/>
          <p:cNvSpPr/>
          <p:nvPr/>
        </p:nvSpPr>
        <p:spPr>
          <a:xfrm>
            <a:off x="-977299" y="1705140"/>
            <a:ext cx="4320480" cy="1433317"/>
          </a:xfrm>
          <a:prstGeom prst="arc">
            <a:avLst>
              <a:gd name="adj1" fmla="val 17977853"/>
              <a:gd name="adj2" fmla="val 5284443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ot"/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inheritance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63294" y="1131590"/>
            <a:ext cx="34163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/content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/site1</a:t>
            </a:r>
          </a:p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@</a:t>
            </a:r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sling:configRef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"/</a:t>
            </a:r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/site1"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/page1</a:t>
            </a:r>
          </a:p>
          <a:p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/site1/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sling:configs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feature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sling:configCollectionInherit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true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/global/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sling:configs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feature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B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23528" y="3507854"/>
            <a:ext cx="5955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noProof="1" smtClean="0">
                <a:solidFill>
                  <a:srgbClr val="64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Collection&lt;ValueMap&gt;</a:t>
            </a:r>
            <a:r>
              <a:rPr lang="de-DE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1" noProof="1" smtClean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configs</a:t>
            </a:r>
            <a:r>
              <a:rPr lang="de-DE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00" b="1" noProof="1" smtClean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de-DE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.adaptTo(ConfigurationBuilder.</a:t>
            </a:r>
            <a:r>
              <a:rPr lang="de-DE" sz="1000" b="1" noProof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0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.name(</a:t>
            </a:r>
            <a:r>
              <a:rPr lang="de-DE" sz="1000" b="1" noProof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"feature"</a:t>
            </a:r>
            <a:r>
              <a:rPr lang="de-DE" sz="1000" b="1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).asValueMapCollection();</a:t>
            </a:r>
          </a:p>
        </p:txBody>
      </p:sp>
    </p:spTree>
    <p:extLst>
      <p:ext uri="{BB962C8B-B14F-4D97-AF65-F5344CB8AC3E}">
        <p14:creationId xmlns:p14="http://schemas.microsoft.com/office/powerpoint/2010/main" val="8322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aptTo2015_Presentation">
  <a:themeElements>
    <a:clrScheme name="Benutzerdefiniert 2">
      <a:dk1>
        <a:srgbClr val="333333"/>
      </a:dk1>
      <a:lt1>
        <a:sysClr val="window" lastClr="FFFFFF"/>
      </a:lt1>
      <a:dk2>
        <a:srgbClr val="666666"/>
      </a:dk2>
      <a:lt2>
        <a:srgbClr val="CCCCCC"/>
      </a:lt2>
      <a:accent1>
        <a:srgbClr val="00ADEE"/>
      </a:accent1>
      <a:accent2>
        <a:srgbClr val="33BDF1"/>
      </a:accent2>
      <a:accent3>
        <a:srgbClr val="66CEF5"/>
      </a:accent3>
      <a:accent4>
        <a:srgbClr val="99DEF8"/>
      </a:accent4>
      <a:accent5>
        <a:srgbClr val="FF9D32"/>
      </a:accent5>
      <a:accent6>
        <a:srgbClr val="FFDA3B"/>
      </a:accent6>
      <a:hlink>
        <a:srgbClr val="00ADEE"/>
      </a:hlink>
      <a:folHlink>
        <a:srgbClr val="00ADE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adaptTo2012_Presentation</Template>
  <TotalTime>0</TotalTime>
  <Words>226</Words>
  <Application>Microsoft Office PowerPoint</Application>
  <PresentationFormat>Bildschirmpräsentation (16:9)</PresentationFormat>
  <Paragraphs>82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adaptTo2015_Presentation</vt:lpstr>
      <vt:lpstr>Configuration example</vt:lpstr>
      <vt:lpstr>Contexts and configuration references</vt:lpstr>
      <vt:lpstr>Configuration resource lookup</vt:lpstr>
      <vt:lpstr>Resource inheritance</vt:lpstr>
    </vt:vector>
  </TitlesOfParts>
  <Company>pro!vision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Sling Context-Aware Configuration</dc:title>
  <dc:creator>Stefan Seifert</dc:creator>
  <cp:lastModifiedBy>Stefan Seifert</cp:lastModifiedBy>
  <cp:revision>257</cp:revision>
  <dcterms:created xsi:type="dcterms:W3CDTF">2012-07-31T11:30:35Z</dcterms:created>
  <dcterms:modified xsi:type="dcterms:W3CDTF">2016-10-14T13:40:51Z</dcterms:modified>
</cp:coreProperties>
</file>