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056" y="-10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781429832"/>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4" name="Shape 12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Image taken from: http://blog.walty8.com/wp-content/uploads/2016/06/SVN-Git-Git-Actions.png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You end up with a million copies of your code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svn workflow image from: http://www.ranorex.com/blog/wp-content/uploads/2012/02/Ranorex-With-SVN-546x364.png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a:t>Image taken from: http://www.ranorex.com/blog/wp-content/uploads/2012/02/Ranorex-With-SVN-546x364.png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2" name="Shape 11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w="76200" cap="flat" cmpd="sng">
            <a:solidFill>
              <a:schemeClr val="lt2"/>
            </a:solidFill>
            <a:prstDash val="solid"/>
            <a:round/>
            <a:headEnd type="none" w="med" len="med"/>
            <a:tailEnd type="none" w="med" len="med"/>
          </a:ln>
        </p:spPr>
      </p:cxnSp>
      <p:cxnSp>
        <p:nvCxnSpPr>
          <p:cNvPr id="11" name="Shape 11"/>
          <p:cNvCxnSpPr/>
          <p:nvPr/>
        </p:nvCxnSpPr>
        <p:spPr>
          <a:xfrm>
            <a:off x="1575034" y="3158251"/>
            <a:ext cx="562200" cy="0"/>
          </a:xfrm>
          <a:prstGeom prst="straightConnector1">
            <a:avLst/>
          </a:prstGeom>
          <a:noFill/>
          <a:ln w="76200" cap="flat" cmpd="sng">
            <a:solidFill>
              <a:schemeClr val="lt2"/>
            </a:solidFill>
            <a:prstDash val="solid"/>
            <a:round/>
            <a:headEnd type="none" w="med" len="med"/>
            <a:tailEnd type="none" w="med" len="med"/>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4" name="Shape 14"/>
            <p:cNvCxnSpPr/>
            <p:nvPr/>
          </p:nvCxnSpPr>
          <p:spPr>
            <a:xfrm rot="10800000">
              <a:off x="1346428" y="1163700"/>
              <a:ext cx="6452100" cy="0"/>
            </a:xfrm>
            <a:prstGeom prst="straightConnector1">
              <a:avLst/>
            </a:prstGeom>
            <a:noFill/>
            <a:ln w="9525" cap="flat" cmpd="sng">
              <a:solidFill>
                <a:schemeClr val="accent3"/>
              </a:solidFill>
              <a:prstDash val="solid"/>
              <a:round/>
              <a:headEnd type="none" w="med" len="med"/>
              <a:tailEnd type="none" w="med" len="med"/>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w="76200" cap="flat" cmpd="sng">
              <a:solidFill>
                <a:schemeClr val="accent3"/>
              </a:solidFill>
              <a:prstDash val="solid"/>
              <a:round/>
              <a:headEnd type="none" w="med" len="med"/>
              <a:tailEnd type="none" w="med" len="med"/>
            </a:ln>
          </p:spPr>
        </p:cxnSp>
        <p:cxnSp>
          <p:nvCxnSpPr>
            <p:cNvPr id="17" name="Shape 17"/>
            <p:cNvCxnSpPr/>
            <p:nvPr/>
          </p:nvCxnSpPr>
          <p:spPr>
            <a:xfrm>
              <a:off x="1346435" y="3969087"/>
              <a:ext cx="6452100" cy="0"/>
            </a:xfrm>
            <a:prstGeom prst="straightConnector1">
              <a:avLst/>
            </a:prstGeom>
            <a:noFill/>
            <a:ln w="9525" cap="flat" cmpd="sng">
              <a:solidFill>
                <a:schemeClr val="accent3"/>
              </a:solidFill>
              <a:prstDash val="solid"/>
              <a:round/>
              <a:headEnd type="none" w="med" len="med"/>
              <a:tailEnd type="none" w="med" len="med"/>
            </a:ln>
          </p:spPr>
        </p:cxnSp>
      </p:grpSp>
      <p:sp>
        <p:nvSpPr>
          <p:cNvPr id="18" name="Shape 18"/>
          <p:cNvSpPr txBox="1">
            <a:spLocks noGrp="1"/>
          </p:cNvSpPr>
          <p:nvPr>
            <p:ph type="ctrTitle"/>
          </p:nvPr>
        </p:nvSpPr>
        <p:spPr>
          <a:xfrm>
            <a:off x="1004150" y="1751764"/>
            <a:ext cx="7136700" cy="1022400"/>
          </a:xfrm>
          <a:prstGeom prst="rect">
            <a:avLst/>
          </a:prstGeom>
        </p:spPr>
        <p:txBody>
          <a:bodyPr lIns="91425" tIns="91425" rIns="91425" bIns="91425" anchor="b" anchorCtr="0"/>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a:endParaRPr/>
          </a:p>
        </p:txBody>
      </p:sp>
      <p:sp>
        <p:nvSpPr>
          <p:cNvPr id="19" name="Shape 19"/>
          <p:cNvSpPr txBox="1">
            <a:spLocks noGrp="1"/>
          </p:cNvSpPr>
          <p:nvPr>
            <p:ph type="subTitle" idx="1"/>
          </p:nvPr>
        </p:nvSpPr>
        <p:spPr>
          <a:xfrm>
            <a:off x="2137225" y="2850039"/>
            <a:ext cx="48705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a:endParaRPr/>
          </a:p>
        </p:txBody>
      </p:sp>
      <p:sp>
        <p:nvSpPr>
          <p:cNvPr id="20" name="Shape 2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7" name="Shape 57"/>
          <p:cNvSpPr txBox="1">
            <a:spLocks noGrp="1"/>
          </p:cNvSpPr>
          <p:nvPr>
            <p:ph type="title"/>
          </p:nvPr>
        </p:nvSpPr>
        <p:spPr>
          <a:xfrm>
            <a:off x="311700" y="1304850"/>
            <a:ext cx="8520600" cy="1538400"/>
          </a:xfrm>
          <a:prstGeom prst="rect">
            <a:avLst/>
          </a:prstGeom>
        </p:spPr>
        <p:txBody>
          <a:bodyPr lIns="91425" tIns="91425" rIns="91425" bIns="91425" anchor="ctr" anchorCtr="0"/>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a:endParaRPr/>
          </a:p>
        </p:txBody>
      </p:sp>
      <p:sp>
        <p:nvSpPr>
          <p:cNvPr id="58" name="Shape 58"/>
          <p:cNvSpPr txBox="1">
            <a:spLocks noGrp="1"/>
          </p:cNvSpPr>
          <p:nvPr>
            <p:ph type="body" idx="1"/>
          </p:nvPr>
        </p:nvSpPr>
        <p:spPr>
          <a:xfrm>
            <a:off x="311700" y="29956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9" name="Shape 5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0"/>
        <p:cNvGrpSpPr/>
        <p:nvPr/>
      </p:nvGrpSpPr>
      <p:grpSpPr>
        <a:xfrm>
          <a:off x="0" y="0"/>
          <a:ext cx="0" cy="0"/>
          <a:chOff x="0" y="0"/>
          <a:chExt cx="0" cy="0"/>
        </a:xfrm>
      </p:grpSpPr>
      <p:sp>
        <p:nvSpPr>
          <p:cNvPr id="61" name="Shape 6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3" name="Shape 23"/>
          <p:cNvSpPr txBox="1">
            <a:spLocks noGrp="1"/>
          </p:cNvSpPr>
          <p:nvPr>
            <p:ph type="title"/>
          </p:nvPr>
        </p:nvSpPr>
        <p:spPr>
          <a:xfrm>
            <a:off x="311700" y="814800"/>
            <a:ext cx="8571300" cy="942000"/>
          </a:xfrm>
          <a:prstGeom prst="rect">
            <a:avLst/>
          </a:prstGeom>
        </p:spPr>
        <p:txBody>
          <a:bodyPr lIns="91425" tIns="91425" rIns="91425" bIns="91425" anchor="ctr"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27" name="Shape 27"/>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11700" y="1266325"/>
            <a:ext cx="8520600" cy="330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9" name="Shape 2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body" idx="1"/>
          </p:nvPr>
        </p:nvSpPr>
        <p:spPr>
          <a:xfrm>
            <a:off x="3117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3" name="Shape 33"/>
          <p:cNvSpPr txBox="1">
            <a:spLocks noGrp="1"/>
          </p:cNvSpPr>
          <p:nvPr>
            <p:ph type="body" idx="2"/>
          </p:nvPr>
        </p:nvSpPr>
        <p:spPr>
          <a:xfrm>
            <a:off x="4832400" y="1266175"/>
            <a:ext cx="3999900" cy="33027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311700" y="445025"/>
            <a:ext cx="8520600" cy="707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0" name="Shape 4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6"/>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490250" y="526350"/>
            <a:ext cx="5613600" cy="4090800"/>
          </a:xfrm>
          <a:prstGeom prst="rect">
            <a:avLst/>
          </a:prstGeom>
        </p:spPr>
        <p:txBody>
          <a:bodyPr lIns="91425" tIns="91425" rIns="91425" bIns="91425" anchor="ctr" anchorCtr="0"/>
          <a:lstStyle>
            <a:lvl1pPr lvl="0">
              <a:spcBef>
                <a:spcPts val="0"/>
              </a:spcBef>
              <a:buClr>
                <a:schemeClr val="dk2"/>
              </a:buClr>
              <a:buSzPct val="100000"/>
              <a:defRPr sz="5400" b="0">
                <a:solidFill>
                  <a:schemeClr val="dk2"/>
                </a:solidFill>
              </a:defRPr>
            </a:lvl1pPr>
            <a:lvl2pPr lvl="1">
              <a:spcBef>
                <a:spcPts val="0"/>
              </a:spcBef>
              <a:buClr>
                <a:schemeClr val="dk2"/>
              </a:buClr>
              <a:buSzPct val="100000"/>
              <a:defRPr sz="5400" b="0">
                <a:solidFill>
                  <a:schemeClr val="dk2"/>
                </a:solidFill>
              </a:defRPr>
            </a:lvl2pPr>
            <a:lvl3pPr lvl="2">
              <a:spcBef>
                <a:spcPts val="0"/>
              </a:spcBef>
              <a:buClr>
                <a:schemeClr val="dk2"/>
              </a:buClr>
              <a:buSzPct val="100000"/>
              <a:defRPr sz="5400" b="0">
                <a:solidFill>
                  <a:schemeClr val="dk2"/>
                </a:solidFill>
              </a:defRPr>
            </a:lvl3pPr>
            <a:lvl4pPr lvl="3">
              <a:spcBef>
                <a:spcPts val="0"/>
              </a:spcBef>
              <a:buClr>
                <a:schemeClr val="dk2"/>
              </a:buClr>
              <a:buSzPct val="100000"/>
              <a:defRPr sz="5400" b="0">
                <a:solidFill>
                  <a:schemeClr val="dk2"/>
                </a:solidFill>
              </a:defRPr>
            </a:lvl4pPr>
            <a:lvl5pPr lvl="4">
              <a:spcBef>
                <a:spcPts val="0"/>
              </a:spcBef>
              <a:buClr>
                <a:schemeClr val="dk2"/>
              </a:buClr>
              <a:buSzPct val="100000"/>
              <a:defRPr sz="5400" b="0">
                <a:solidFill>
                  <a:schemeClr val="dk2"/>
                </a:solidFill>
              </a:defRPr>
            </a:lvl5pPr>
            <a:lvl6pPr lvl="5">
              <a:spcBef>
                <a:spcPts val="0"/>
              </a:spcBef>
              <a:buClr>
                <a:schemeClr val="dk2"/>
              </a:buClr>
              <a:buSzPct val="100000"/>
              <a:defRPr sz="5400" b="0">
                <a:solidFill>
                  <a:schemeClr val="dk2"/>
                </a:solidFill>
              </a:defRPr>
            </a:lvl6pPr>
            <a:lvl7pPr lvl="6">
              <a:spcBef>
                <a:spcPts val="0"/>
              </a:spcBef>
              <a:buClr>
                <a:schemeClr val="dk2"/>
              </a:buClr>
              <a:buSzPct val="100000"/>
              <a:defRPr sz="5400" b="0">
                <a:solidFill>
                  <a:schemeClr val="dk2"/>
                </a:solidFill>
              </a:defRPr>
            </a:lvl7pPr>
            <a:lvl8pPr lvl="7">
              <a:spcBef>
                <a:spcPts val="0"/>
              </a:spcBef>
              <a:buClr>
                <a:schemeClr val="dk2"/>
              </a:buClr>
              <a:buSzPct val="100000"/>
              <a:defRPr sz="5400" b="0">
                <a:solidFill>
                  <a:schemeClr val="dk2"/>
                </a:solidFill>
              </a:defRPr>
            </a:lvl8pPr>
            <a:lvl9pPr lvl="8">
              <a:spcBef>
                <a:spcPts val="0"/>
              </a:spcBef>
              <a:buClr>
                <a:schemeClr val="dk2"/>
              </a:buClr>
              <a:buSzPct val="100000"/>
              <a:defRPr sz="5400" b="0">
                <a:solidFill>
                  <a:schemeClr val="dk2"/>
                </a:solidFill>
              </a:defRPr>
            </a:lvl9pPr>
          </a:lstStyle>
          <a:p>
            <a:endParaRPr/>
          </a:p>
        </p:txBody>
      </p:sp>
      <p:sp>
        <p:nvSpPr>
          <p:cNvPr id="44" name="Shape 4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cxnSp>
        <p:nvCxnSpPr>
          <p:cNvPr id="47" name="Shape 47"/>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8" name="Shape 48"/>
          <p:cNvSpPr txBox="1">
            <a:spLocks noGrp="1"/>
          </p:cNvSpPr>
          <p:nvPr>
            <p:ph type="title"/>
          </p:nvPr>
        </p:nvSpPr>
        <p:spPr>
          <a:xfrm>
            <a:off x="265500" y="1039675"/>
            <a:ext cx="4045200" cy="16758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9" name="Shape 49"/>
          <p:cNvSpPr txBox="1">
            <a:spLocks noGrp="1"/>
          </p:cNvSpPr>
          <p:nvPr>
            <p:ph type="subTitle" idx="1"/>
          </p:nvPr>
        </p:nvSpPr>
        <p:spPr>
          <a:xfrm>
            <a:off x="265500" y="27268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0" name="Shape 50"/>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1" name="Shape 5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311700" y="4230725"/>
            <a:ext cx="5998800" cy="598800"/>
          </a:xfrm>
          <a:prstGeom prst="rect">
            <a:avLst/>
          </a:prstGeom>
        </p:spPr>
        <p:txBody>
          <a:bodyPr lIns="91425" tIns="91425" rIns="91425" bIns="91425" anchor="ctr" anchorCtr="0"/>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a:endParaRPr/>
          </a:p>
        </p:txBody>
      </p:sp>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707400"/>
          </a:xfrm>
          <a:prstGeom prst="rect">
            <a:avLst/>
          </a:prstGeom>
          <a:noFill/>
          <a:ln>
            <a:noFill/>
          </a:ln>
        </p:spPr>
        <p:txBody>
          <a:bodyPr lIns="91425" tIns="91425" rIns="91425" bIns="91425" anchor="t" anchorCtr="0"/>
          <a:lstStyle>
            <a:lvl1pPr lvl="0">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Shape 7"/>
          <p:cNvSpPr txBox="1">
            <a:spLocks noGrp="1"/>
          </p:cNvSpPr>
          <p:nvPr>
            <p:ph type="body" idx="1"/>
          </p:nvPr>
        </p:nvSpPr>
        <p:spPr>
          <a:xfrm>
            <a:off x="311700" y="1266325"/>
            <a:ext cx="8520600" cy="33027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endParaRPr lang="en" sz="1000">
              <a:solidFill>
                <a:schemeClr val="dk2"/>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scm.com/book/en/v1/Git-Branching-What-a-Branch-Is" TargetMode="External"/><Relationship Id="rId4" Type="http://schemas.openxmlformats.org/officeDocument/2006/relationships/hyperlink" Target="http://blog.walty8.com/comparison-of-git-and-svn/" TargetMode="External"/><Relationship Id="rId5" Type="http://schemas.openxmlformats.org/officeDocument/2006/relationships/hyperlink" Target="https://git.wiki.kernel.org/index.php/GitSvnComparison" TargetMode="External"/><Relationship Id="rId6" Type="http://schemas.openxmlformats.org/officeDocument/2006/relationships/hyperlink" Target="https://www.git-tower.com/learn/" TargetMode="External"/><Relationship Id="rId7" Type="http://schemas.openxmlformats.org/officeDocument/2006/relationships/hyperlink" Target="https://www.atlassian.com/git/tutorials/comparing-workflows"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1004150" y="1751764"/>
            <a:ext cx="7136700" cy="1022400"/>
          </a:xfrm>
          <a:prstGeom prst="rect">
            <a:avLst/>
          </a:prstGeom>
        </p:spPr>
        <p:txBody>
          <a:bodyPr lIns="91425" tIns="91425" rIns="91425" bIns="91425" anchor="b" anchorCtr="0">
            <a:noAutofit/>
          </a:bodyPr>
          <a:lstStyle/>
          <a:p>
            <a:pPr lvl="0">
              <a:spcBef>
                <a:spcPts val="0"/>
              </a:spcBef>
              <a:buNone/>
            </a:pPr>
            <a:r>
              <a:rPr lang="en"/>
              <a:t>Git and SVN</a:t>
            </a:r>
          </a:p>
        </p:txBody>
      </p:sp>
      <p:sp>
        <p:nvSpPr>
          <p:cNvPr id="67" name="Shape 67"/>
          <p:cNvSpPr txBox="1">
            <a:spLocks noGrp="1"/>
          </p:cNvSpPr>
          <p:nvPr>
            <p:ph type="subTitle" idx="1"/>
          </p:nvPr>
        </p:nvSpPr>
        <p:spPr>
          <a:xfrm>
            <a:off x="2137225" y="2850039"/>
            <a:ext cx="4870500" cy="792600"/>
          </a:xfrm>
          <a:prstGeom prst="rect">
            <a:avLst/>
          </a:prstGeom>
        </p:spPr>
        <p:txBody>
          <a:bodyPr lIns="91425" tIns="91425" rIns="91425" bIns="91425" anchor="t" anchorCtr="0">
            <a:noAutofit/>
          </a:bodyPr>
          <a:lstStyle/>
          <a:p>
            <a:pPr lvl="0">
              <a:spcBef>
                <a:spcPts val="0"/>
              </a:spcBef>
              <a:buNone/>
            </a:pPr>
            <a:r>
              <a:rPr lang="en"/>
              <a:t>Version control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Git</a:t>
            </a:r>
          </a:p>
        </p:txBody>
      </p:sp>
      <p:sp>
        <p:nvSpPr>
          <p:cNvPr id="121" name="Shape 121"/>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1000"/>
              </a:spcAft>
              <a:buNone/>
            </a:pPr>
            <a:r>
              <a:rPr lang="en" dirty="0"/>
              <a:t>Git introduces the concept of a </a:t>
            </a:r>
            <a:r>
              <a:rPr lang="en" b="1" dirty="0"/>
              <a:t>local repository</a:t>
            </a:r>
            <a:r>
              <a:rPr lang="en" dirty="0"/>
              <a:t>, where you have version control for your local changes</a:t>
            </a:r>
          </a:p>
          <a:p>
            <a:pPr marL="457200" lvl="0" indent="-317500" rtl="0">
              <a:spcBef>
                <a:spcPts val="0"/>
              </a:spcBef>
              <a:spcAft>
                <a:spcPts val="1000"/>
              </a:spcAft>
              <a:buSzPct val="100000"/>
              <a:buFont typeface="Arial"/>
              <a:buChar char="•"/>
            </a:pPr>
            <a:r>
              <a:rPr lang="en" sz="1400" dirty="0"/>
              <a:t>Why it is a good idea to have version control on your local changes: </a:t>
            </a:r>
            <a:br>
              <a:rPr lang="en" sz="1400" dirty="0"/>
            </a:br>
            <a:r>
              <a:rPr lang="en" sz="1400" dirty="0"/>
              <a:t>You have been working pretty hard on several features over the past week, but suddenly, the customer doesn’t want one of the features anymore and now you have to remove all of the code relating to it.</a:t>
            </a:r>
          </a:p>
          <a:p>
            <a:pPr marL="457200" lvl="0" indent="-317500" rtl="0">
              <a:spcBef>
                <a:spcPts val="0"/>
              </a:spcBef>
              <a:spcAft>
                <a:spcPts val="1000"/>
              </a:spcAft>
              <a:buSzPct val="100000"/>
              <a:buFont typeface="Arial"/>
              <a:buChar char="•"/>
            </a:pPr>
            <a:r>
              <a:rPr lang="en" sz="1400" dirty="0"/>
              <a:t>In SVN, you would have to manually go through each file, find the code related to the unwanted feature, and then delete it.</a:t>
            </a:r>
          </a:p>
          <a:p>
            <a:pPr marL="457200" lvl="0" indent="-317500" rtl="0">
              <a:spcBef>
                <a:spcPts val="0"/>
              </a:spcBef>
              <a:spcAft>
                <a:spcPts val="0"/>
              </a:spcAft>
              <a:buSzPct val="100000"/>
              <a:buFont typeface="Arial"/>
              <a:buChar char="•"/>
            </a:pPr>
            <a:r>
              <a:rPr lang="en" sz="1400" dirty="0"/>
              <a:t>In Git, you can simply delete the commit of the unwanted feature, assuming you were committing after each feature. Now you can push the rest of the commits to master.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Git</a:t>
            </a:r>
          </a:p>
        </p:txBody>
      </p:sp>
      <p:sp>
        <p:nvSpPr>
          <p:cNvPr id="127" name="Shape 127"/>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285750" lvl="0" indent="-285750" rtl="0">
              <a:spcBef>
                <a:spcPts val="0"/>
              </a:spcBef>
              <a:buFont typeface="Arial"/>
              <a:buChar char="•"/>
            </a:pPr>
            <a:r>
              <a:rPr lang="en" dirty="0"/>
              <a:t>Git’s main selling point is their encouragement of and easy use of </a:t>
            </a:r>
            <a:r>
              <a:rPr lang="en" b="1" dirty="0" smtClean="0"/>
              <a:t>branching</a:t>
            </a:r>
            <a:r>
              <a:rPr lang="en" dirty="0" smtClean="0"/>
              <a:t>.</a:t>
            </a:r>
            <a:endParaRPr lang="en-US" smtClean="0"/>
          </a:p>
          <a:p>
            <a:pPr marL="285750" lvl="0" indent="-285750" rtl="0">
              <a:spcBef>
                <a:spcPts val="0"/>
              </a:spcBef>
              <a:buFont typeface="Arial"/>
              <a:buChar char="•"/>
            </a:pPr>
            <a:r>
              <a:rPr lang="en" smtClean="0"/>
              <a:t>Branches </a:t>
            </a:r>
            <a:r>
              <a:rPr lang="en" dirty="0"/>
              <a:t>allow the developer to create and work on multiple copies of the code. However, these multiple copies aren’t literally stored as multiple copies of code -- Git only keeps track of the diff each branch has with master, and applies/un-applies them as you switch between branches*!</a:t>
            </a:r>
          </a:p>
        </p:txBody>
      </p:sp>
      <p:sp>
        <p:nvSpPr>
          <p:cNvPr id="128" name="Shape 128"/>
          <p:cNvSpPr txBox="1"/>
          <p:nvPr/>
        </p:nvSpPr>
        <p:spPr>
          <a:xfrm>
            <a:off x="311700" y="4569025"/>
            <a:ext cx="2735700" cy="256200"/>
          </a:xfrm>
          <a:prstGeom prst="rect">
            <a:avLst/>
          </a:prstGeom>
          <a:noFill/>
          <a:ln>
            <a:noFill/>
          </a:ln>
        </p:spPr>
        <p:txBody>
          <a:bodyPr lIns="91425" tIns="91425" rIns="91425" bIns="91425" anchor="t" anchorCtr="0">
            <a:noAutofit/>
          </a:bodyPr>
          <a:lstStyle/>
          <a:p>
            <a:pPr lvl="0" rtl="0">
              <a:spcBef>
                <a:spcPts val="0"/>
              </a:spcBef>
              <a:buNone/>
            </a:pPr>
            <a:r>
              <a:rPr lang="en" i="1"/>
              <a:t>* simplified explanation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body" idx="1"/>
          </p:nvPr>
        </p:nvSpPr>
        <p:spPr>
          <a:xfrm>
            <a:off x="311700" y="4230725"/>
            <a:ext cx="5998800" cy="598800"/>
          </a:xfrm>
          <a:prstGeom prst="rect">
            <a:avLst/>
          </a:prstGeom>
        </p:spPr>
        <p:txBody>
          <a:bodyPr lIns="91425" tIns="91425" rIns="91425" bIns="91425" anchor="ctr" anchorCtr="0">
            <a:noAutofit/>
          </a:bodyPr>
          <a:lstStyle/>
          <a:p>
            <a:pPr lvl="0" rtl="0">
              <a:spcBef>
                <a:spcPts val="0"/>
              </a:spcBef>
              <a:buNone/>
            </a:pPr>
            <a:r>
              <a:rPr lang="en">
                <a:latin typeface="Open Sans"/>
                <a:ea typeface="Open Sans"/>
                <a:cs typeface="Open Sans"/>
                <a:sym typeface="Open Sans"/>
              </a:rPr>
              <a:t>Git workflow</a:t>
            </a:r>
          </a:p>
        </p:txBody>
      </p:sp>
      <p:sp>
        <p:nvSpPr>
          <p:cNvPr id="134" name="Shape 134"/>
          <p:cNvSpPr/>
          <p:nvPr/>
        </p:nvSpPr>
        <p:spPr>
          <a:xfrm>
            <a:off x="4542000" y="3431575"/>
            <a:ext cx="324000" cy="1542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135" name="Shape 135" descr="SVN-Git-Git-Actions.png"/>
          <p:cNvPicPr preferRelativeResize="0"/>
          <p:nvPr/>
        </p:nvPicPr>
        <p:blipFill rotWithShape="1">
          <a:blip r:embed="rId3">
            <a:alphaModFix/>
          </a:blip>
          <a:srcRect b="50263"/>
          <a:stretch/>
        </p:blipFill>
        <p:spPr>
          <a:xfrm>
            <a:off x="2290800" y="107725"/>
            <a:ext cx="4562385" cy="4000373"/>
          </a:xfrm>
          <a:prstGeom prst="rect">
            <a:avLst/>
          </a:prstGeom>
          <a:noFill/>
          <a:ln>
            <a:noFill/>
          </a:ln>
        </p:spPr>
      </p:pic>
      <p:sp>
        <p:nvSpPr>
          <p:cNvPr id="136" name="Shape 136"/>
          <p:cNvSpPr/>
          <p:nvPr/>
        </p:nvSpPr>
        <p:spPr>
          <a:xfrm>
            <a:off x="3264925" y="1316025"/>
            <a:ext cx="1195500" cy="3816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solidFill>
                <a:srgbClr val="FFFFFF"/>
              </a:solidFill>
            </a:endParaRPr>
          </a:p>
        </p:txBody>
      </p:sp>
      <p:cxnSp>
        <p:nvCxnSpPr>
          <p:cNvPr id="137" name="Shape 137"/>
          <p:cNvCxnSpPr/>
          <p:nvPr/>
        </p:nvCxnSpPr>
        <p:spPr>
          <a:xfrm rot="10800000" flipH="1">
            <a:off x="3401150" y="3503850"/>
            <a:ext cx="996300" cy="311400"/>
          </a:xfrm>
          <a:prstGeom prst="straightConnector1">
            <a:avLst/>
          </a:prstGeom>
          <a:noFill/>
          <a:ln w="9525" cap="flat" cmpd="sng">
            <a:solidFill>
              <a:srgbClr val="000000"/>
            </a:solidFill>
            <a:prstDash val="solid"/>
            <a:round/>
            <a:headEnd type="none" w="lg" len="lg"/>
            <a:tailEnd type="triangle" w="lg" len="lg"/>
          </a:ln>
        </p:spPr>
      </p:cxnSp>
      <p:cxnSp>
        <p:nvCxnSpPr>
          <p:cNvPr id="138" name="Shape 138"/>
          <p:cNvCxnSpPr/>
          <p:nvPr/>
        </p:nvCxnSpPr>
        <p:spPr>
          <a:xfrm rot="10800000" flipH="1">
            <a:off x="3374300" y="3418075"/>
            <a:ext cx="1010100" cy="181200"/>
          </a:xfrm>
          <a:prstGeom prst="straightConnector1">
            <a:avLst/>
          </a:prstGeom>
          <a:noFill/>
          <a:ln w="9525" cap="flat" cmpd="sng">
            <a:solidFill>
              <a:srgbClr val="000000"/>
            </a:solidFill>
            <a:prstDash val="solid"/>
            <a:round/>
            <a:headEnd type="none" w="lg" len="lg"/>
            <a:tailEnd type="triangle" w="lg" len="lg"/>
          </a:ln>
        </p:spPr>
      </p:cxnSp>
      <p:cxnSp>
        <p:nvCxnSpPr>
          <p:cNvPr id="139" name="Shape 139"/>
          <p:cNvCxnSpPr/>
          <p:nvPr/>
        </p:nvCxnSpPr>
        <p:spPr>
          <a:xfrm>
            <a:off x="3394850" y="3074050"/>
            <a:ext cx="969000" cy="198000"/>
          </a:xfrm>
          <a:prstGeom prst="straightConnector1">
            <a:avLst/>
          </a:prstGeom>
          <a:noFill/>
          <a:ln w="9525" cap="flat" cmpd="sng">
            <a:solidFill>
              <a:srgbClr val="000000"/>
            </a:solidFill>
            <a:prstDash val="solid"/>
            <a:round/>
            <a:headEnd type="none" w="lg" len="lg"/>
            <a:tailEnd type="triangle" w="lg" len="lg"/>
          </a:ln>
        </p:spPr>
      </p:cxnSp>
      <p:sp>
        <p:nvSpPr>
          <p:cNvPr id="140" name="Shape 140"/>
          <p:cNvSpPr txBox="1"/>
          <p:nvPr/>
        </p:nvSpPr>
        <p:spPr>
          <a:xfrm rot="702449">
            <a:off x="3610991" y="2956401"/>
            <a:ext cx="576595" cy="197925"/>
          </a:xfrm>
          <a:prstGeom prst="rect">
            <a:avLst/>
          </a:prstGeom>
          <a:noFill/>
          <a:ln>
            <a:noFill/>
          </a:ln>
        </p:spPr>
        <p:txBody>
          <a:bodyPr lIns="91425" tIns="91425" rIns="91425" bIns="91425" anchor="t" anchorCtr="0">
            <a:noAutofit/>
          </a:bodyPr>
          <a:lstStyle/>
          <a:p>
            <a:pPr lvl="0">
              <a:spcBef>
                <a:spcPts val="0"/>
              </a:spcBef>
              <a:buNone/>
            </a:pPr>
            <a:r>
              <a:rPr lang="en" sz="800"/>
              <a:t>Commit</a:t>
            </a:r>
          </a:p>
        </p:txBody>
      </p:sp>
      <p:sp>
        <p:nvSpPr>
          <p:cNvPr id="141" name="Shape 141"/>
          <p:cNvSpPr txBox="1"/>
          <p:nvPr/>
        </p:nvSpPr>
        <p:spPr>
          <a:xfrm rot="-613330">
            <a:off x="3574445" y="3321620"/>
            <a:ext cx="576449" cy="197838"/>
          </a:xfrm>
          <a:prstGeom prst="rect">
            <a:avLst/>
          </a:prstGeom>
          <a:noFill/>
          <a:ln>
            <a:noFill/>
          </a:ln>
        </p:spPr>
        <p:txBody>
          <a:bodyPr lIns="91425" tIns="91425" rIns="91425" bIns="91425" anchor="t" anchorCtr="0">
            <a:noAutofit/>
          </a:bodyPr>
          <a:lstStyle/>
          <a:p>
            <a:pPr lvl="0" rtl="0">
              <a:spcBef>
                <a:spcPts val="0"/>
              </a:spcBef>
              <a:buNone/>
            </a:pPr>
            <a:r>
              <a:rPr lang="en" sz="800"/>
              <a:t>Commit</a:t>
            </a:r>
          </a:p>
        </p:txBody>
      </p:sp>
      <p:sp>
        <p:nvSpPr>
          <p:cNvPr id="142" name="Shape 142"/>
          <p:cNvSpPr txBox="1"/>
          <p:nvPr/>
        </p:nvSpPr>
        <p:spPr>
          <a:xfrm rot="-1148536">
            <a:off x="3574414" y="3473979"/>
            <a:ext cx="576369" cy="197814"/>
          </a:xfrm>
          <a:prstGeom prst="rect">
            <a:avLst/>
          </a:prstGeom>
          <a:noFill/>
          <a:ln>
            <a:noFill/>
          </a:ln>
        </p:spPr>
        <p:txBody>
          <a:bodyPr lIns="91425" tIns="91425" rIns="91425" bIns="91425" anchor="t" anchorCtr="0">
            <a:noAutofit/>
          </a:bodyPr>
          <a:lstStyle/>
          <a:p>
            <a:pPr lvl="0" rtl="0">
              <a:spcBef>
                <a:spcPts val="0"/>
              </a:spcBef>
              <a:buNone/>
            </a:pPr>
            <a:r>
              <a:rPr lang="en" sz="800"/>
              <a:t>Commit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Common Git commands</a:t>
            </a:r>
          </a:p>
        </p:txBody>
      </p:sp>
      <p:sp>
        <p:nvSpPr>
          <p:cNvPr id="148" name="Shape 148"/>
          <p:cNvSpPr txBox="1">
            <a:spLocks noGrp="1"/>
          </p:cNvSpPr>
          <p:nvPr>
            <p:ph type="body" idx="1"/>
          </p:nvPr>
        </p:nvSpPr>
        <p:spPr>
          <a:xfrm>
            <a:off x="311700" y="1152425"/>
            <a:ext cx="8520600" cy="3302700"/>
          </a:xfrm>
          <a:prstGeom prst="rect">
            <a:avLst/>
          </a:prstGeom>
        </p:spPr>
        <p:txBody>
          <a:bodyPr lIns="91425" tIns="91425" rIns="91425" bIns="91425" anchor="t" anchorCtr="0">
            <a:noAutofit/>
          </a:bodyPr>
          <a:lstStyle/>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clone [url]</a:t>
            </a:r>
            <a:r>
              <a:rPr lang="en" dirty="0"/>
              <a:t> - get a copy of the code located at </a:t>
            </a:r>
            <a:r>
              <a:rPr lang="en" dirty="0">
                <a:latin typeface="Consolas"/>
                <a:ea typeface="Consolas"/>
                <a:cs typeface="Consolas"/>
                <a:sym typeface="Consolas"/>
              </a:rPr>
              <a:t>url</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pull</a:t>
            </a:r>
            <a:r>
              <a:rPr lang="en" dirty="0"/>
              <a:t> - pull in and update your local repo with any changes from master that you don’t have</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status</a:t>
            </a:r>
            <a:r>
              <a:rPr lang="en" dirty="0"/>
              <a:t> - lists the files you’ve made changes to in your local</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diff [file]</a:t>
            </a:r>
            <a:r>
              <a:rPr lang="en" dirty="0"/>
              <a:t> - show the changes you’ve made in </a:t>
            </a:r>
            <a:r>
              <a:rPr lang="en" dirty="0">
                <a:latin typeface="Consolas"/>
                <a:ea typeface="Consolas"/>
                <a:cs typeface="Consolas"/>
                <a:sym typeface="Consolas"/>
              </a:rPr>
              <a:t>file</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add/rm [file]</a:t>
            </a:r>
            <a:r>
              <a:rPr lang="en" dirty="0"/>
              <a:t> - add or remove </a:t>
            </a:r>
            <a:r>
              <a:rPr lang="en" dirty="0">
                <a:latin typeface="Consolas"/>
                <a:ea typeface="Consolas"/>
                <a:cs typeface="Consolas"/>
                <a:sym typeface="Consolas"/>
              </a:rPr>
              <a:t>file</a:t>
            </a:r>
            <a:r>
              <a:rPr lang="en" dirty="0"/>
              <a:t> to/from the staging area</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commit -m “this is my bug fix”</a:t>
            </a:r>
            <a:r>
              <a:rPr lang="en" dirty="0"/>
              <a:t> - commit the staged file changes to your local repo, passing in a message describing the change</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log</a:t>
            </a:r>
            <a:r>
              <a:rPr lang="en" dirty="0"/>
              <a:t> - show the history of commits</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git push</a:t>
            </a:r>
            <a:r>
              <a:rPr lang="en" dirty="0"/>
              <a:t> - push all the committed changes to master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That’s it for SVN and Git!</a:t>
            </a:r>
          </a:p>
        </p:txBody>
      </p:sp>
      <p:sp>
        <p:nvSpPr>
          <p:cNvPr id="154" name="Shape 154"/>
          <p:cNvSpPr txBox="1"/>
          <p:nvPr/>
        </p:nvSpPr>
        <p:spPr>
          <a:xfrm>
            <a:off x="3663150" y="2608725"/>
            <a:ext cx="1817700" cy="253500"/>
          </a:xfrm>
          <a:prstGeom prst="rect">
            <a:avLst/>
          </a:prstGeom>
          <a:noFill/>
          <a:ln>
            <a:noFill/>
          </a:ln>
        </p:spPr>
        <p:txBody>
          <a:bodyPr lIns="91425" tIns="91425" rIns="91425" bIns="91425" anchor="t" anchorCtr="0">
            <a:noAutofit/>
          </a:bodyPr>
          <a:lstStyle/>
          <a:p>
            <a:pPr lvl="0">
              <a:spcBef>
                <a:spcPts val="0"/>
              </a:spcBef>
              <a:buNone/>
            </a:pPr>
            <a:r>
              <a:rPr lang="en" sz="1800">
                <a:solidFill>
                  <a:srgbClr val="FFFFFF"/>
                </a:solidFill>
                <a:latin typeface="Open Sans"/>
                <a:ea typeface="Open Sans"/>
                <a:cs typeface="Open Sans"/>
                <a:sym typeface="Open Sans"/>
              </a:rPr>
              <a:t>Any questions?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References</a:t>
            </a:r>
          </a:p>
        </p:txBody>
      </p:sp>
      <p:sp>
        <p:nvSpPr>
          <p:cNvPr id="160" name="Shape 160"/>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457200" lvl="0" indent="-228600" rtl="0">
              <a:spcBef>
                <a:spcPts val="0"/>
              </a:spcBef>
            </a:pPr>
            <a:r>
              <a:rPr lang="en" u="sng">
                <a:solidFill>
                  <a:schemeClr val="hlink"/>
                </a:solidFill>
                <a:hlinkClick r:id="rId3"/>
              </a:rPr>
              <a:t>https://git-scm.com/book/en/v1/Git-Branching-What-a-Branch-Is</a:t>
            </a:r>
          </a:p>
          <a:p>
            <a:pPr marL="457200" lvl="0" indent="-228600" rtl="0">
              <a:spcBef>
                <a:spcPts val="0"/>
              </a:spcBef>
            </a:pPr>
            <a:r>
              <a:rPr lang="en" u="sng">
                <a:solidFill>
                  <a:schemeClr val="hlink"/>
                </a:solidFill>
                <a:hlinkClick r:id="rId4"/>
              </a:rPr>
              <a:t>http://blog.walty8.com/comparison-of-git-and-svn/</a:t>
            </a:r>
          </a:p>
          <a:p>
            <a:pPr marL="457200" lvl="0" indent="-228600" rtl="0">
              <a:spcBef>
                <a:spcPts val="0"/>
              </a:spcBef>
            </a:pPr>
            <a:r>
              <a:rPr lang="en" u="sng">
                <a:solidFill>
                  <a:schemeClr val="hlink"/>
                </a:solidFill>
                <a:hlinkClick r:id="rId5"/>
              </a:rPr>
              <a:t>https://git.wiki.kernel.org/index.php/GitSvnComparison</a:t>
            </a:r>
            <a:r>
              <a:rPr lang="en"/>
              <a:t> </a:t>
            </a:r>
          </a:p>
          <a:p>
            <a:pPr marL="457200" lvl="0" indent="-228600" rtl="0">
              <a:spcBef>
                <a:spcPts val="0"/>
              </a:spcBef>
            </a:pPr>
            <a:r>
              <a:rPr lang="en" u="sng">
                <a:solidFill>
                  <a:schemeClr val="hlink"/>
                </a:solidFill>
                <a:hlinkClick r:id="rId6"/>
              </a:rPr>
              <a:t>https://www.git-tower.com/learn/</a:t>
            </a:r>
            <a:r>
              <a:rPr lang="en"/>
              <a:t> </a:t>
            </a:r>
          </a:p>
          <a:p>
            <a:pPr marL="457200" lvl="0" indent="-228600" rtl="0">
              <a:spcBef>
                <a:spcPts val="0"/>
              </a:spcBef>
            </a:pPr>
            <a:r>
              <a:rPr lang="en" u="sng">
                <a:solidFill>
                  <a:schemeClr val="hlink"/>
                </a:solidFill>
                <a:hlinkClick r:id="rId7"/>
              </a:rPr>
              <a:t>https://www.atlassian.com/git/tutorials/comparing-workflows</a:t>
            </a:r>
            <a:r>
              <a:rPr lang="en"/>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Solo versus group work</a:t>
            </a:r>
          </a:p>
        </p:txBody>
      </p:sp>
      <p:sp>
        <p:nvSpPr>
          <p:cNvPr id="73" name="Shape 73"/>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US" dirty="0" smtClean="0"/>
              <a:t>A</a:t>
            </a:r>
            <a:r>
              <a:rPr lang="en" dirty="0" smtClean="0"/>
              <a:t>ll </a:t>
            </a:r>
            <a:r>
              <a:rPr lang="en" dirty="0"/>
              <a:t>is fine and dandy when you are the only person working on a coding </a:t>
            </a:r>
            <a:r>
              <a:rPr lang="en" dirty="0" smtClean="0"/>
              <a:t>project. But if you were working on that coding project with other people, how would you consolidate all the changes everyone’s made?</a:t>
            </a:r>
          </a:p>
          <a:p>
            <a:pPr marL="514350" lvl="0" indent="-285750" rtl="0">
              <a:spcBef>
                <a:spcPts val="0"/>
              </a:spcBef>
              <a:spcAft>
                <a:spcPts val="1000"/>
              </a:spcAft>
              <a:buFont typeface="Arial"/>
              <a:buChar char="•"/>
            </a:pPr>
            <a:r>
              <a:rPr lang="en" dirty="0" smtClean="0"/>
              <a:t>One </a:t>
            </a:r>
            <a:r>
              <a:rPr lang="en" dirty="0"/>
              <a:t>option is to email each other the changes you have made. But...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311700" y="4230725"/>
            <a:ext cx="5998800" cy="598800"/>
          </a:xfrm>
          <a:prstGeom prst="rect">
            <a:avLst/>
          </a:prstGeom>
        </p:spPr>
        <p:txBody>
          <a:bodyPr lIns="91425" tIns="91425" rIns="91425" bIns="91425" anchor="ctr" anchorCtr="0">
            <a:noAutofit/>
          </a:bodyPr>
          <a:lstStyle/>
          <a:p>
            <a:pPr lvl="0">
              <a:spcBef>
                <a:spcPts val="0"/>
              </a:spcBef>
              <a:buNone/>
            </a:pPr>
            <a:r>
              <a:rPr lang="en" sz="1800">
                <a:latin typeface="Open Sans"/>
                <a:ea typeface="Open Sans"/>
                <a:cs typeface="Open Sans"/>
                <a:sym typeface="Open Sans"/>
              </a:rPr>
              <a:t>What happens when you don’t have a VCS</a:t>
            </a:r>
          </a:p>
        </p:txBody>
      </p:sp>
      <p:pic>
        <p:nvPicPr>
          <p:cNvPr id="79" name="Shape 79"/>
          <p:cNvPicPr preferRelativeResize="0"/>
          <p:nvPr/>
        </p:nvPicPr>
        <p:blipFill rotWithShape="1">
          <a:blip r:embed="rId3">
            <a:alphaModFix/>
          </a:blip>
          <a:srcRect t="-11221" b="24835"/>
          <a:stretch/>
        </p:blipFill>
        <p:spPr>
          <a:xfrm>
            <a:off x="3099775" y="543025"/>
            <a:ext cx="2944450" cy="3391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rtl="0">
              <a:spcBef>
                <a:spcPts val="0"/>
              </a:spcBef>
              <a:buNone/>
            </a:pPr>
            <a:r>
              <a:rPr lang="en"/>
              <a:t>Version control system (VCS)</a:t>
            </a:r>
          </a:p>
        </p:txBody>
      </p:sp>
      <p:sp>
        <p:nvSpPr>
          <p:cNvPr id="85" name="Shape 8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t>A version control system is a code management tool that helps you track and manage code changes. It allows you to easily roll back to a previous version of the code, or merge new changes into existing code.</a:t>
            </a:r>
          </a:p>
          <a:p>
            <a:pPr marL="514350" lvl="0" indent="-285750" rtl="0">
              <a:spcBef>
                <a:spcPts val="0"/>
              </a:spcBef>
              <a:spcAft>
                <a:spcPts val="1000"/>
              </a:spcAft>
              <a:buFont typeface="Arial"/>
              <a:buChar char="•"/>
            </a:pPr>
            <a:r>
              <a:rPr lang="en" dirty="0"/>
              <a:t>SVN and Git are two of the most popular VCSs.</a:t>
            </a:r>
          </a:p>
          <a:p>
            <a:pPr marL="514350" lvl="0" indent="-285750" rtl="0">
              <a:spcBef>
                <a:spcPts val="0"/>
              </a:spcBef>
              <a:spcAft>
                <a:spcPts val="1000"/>
              </a:spcAft>
              <a:buFont typeface="Arial"/>
              <a:buChar char="•"/>
            </a:pPr>
            <a:r>
              <a:rPr lang="en" dirty="0"/>
              <a:t>Github is a public online VCS that uses Git. Companies generally each have their own VCS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Keywords</a:t>
            </a:r>
          </a:p>
        </p:txBody>
      </p:sp>
      <p:sp>
        <p:nvSpPr>
          <p:cNvPr id="91" name="Shape 91"/>
          <p:cNvSpPr txBox="1">
            <a:spLocks noGrp="1"/>
          </p:cNvSpPr>
          <p:nvPr>
            <p:ph type="body" idx="1"/>
          </p:nvPr>
        </p:nvSpPr>
        <p:spPr>
          <a:xfrm>
            <a:off x="311700" y="1266325"/>
            <a:ext cx="8571900" cy="3302700"/>
          </a:xfrm>
          <a:prstGeom prst="rect">
            <a:avLst/>
          </a:prstGeom>
        </p:spPr>
        <p:txBody>
          <a:bodyPr lIns="91425" tIns="91425" rIns="91425" bIns="91425" anchor="t" anchorCtr="0">
            <a:noAutofit/>
          </a:bodyPr>
          <a:lstStyle/>
          <a:p>
            <a:pPr marL="457200" lvl="0" indent="-317500" rtl="0">
              <a:spcBef>
                <a:spcPts val="0"/>
              </a:spcBef>
              <a:spcAft>
                <a:spcPts val="1000"/>
              </a:spcAft>
              <a:buSzPct val="100000"/>
              <a:buFont typeface="Arial"/>
              <a:buChar char="•"/>
            </a:pPr>
            <a:r>
              <a:rPr lang="en" dirty="0"/>
              <a:t>Repository (repo)/codebase - the code in its entirety, regardless of where it’s stored</a:t>
            </a:r>
          </a:p>
          <a:p>
            <a:pPr marL="457200" lvl="0" indent="-317500" rtl="0">
              <a:lnSpc>
                <a:spcPct val="100000"/>
              </a:lnSpc>
              <a:spcBef>
                <a:spcPts val="0"/>
              </a:spcBef>
              <a:spcAft>
                <a:spcPts val="1000"/>
              </a:spcAft>
              <a:buSzPct val="100000"/>
              <a:buFont typeface="Arial"/>
              <a:buChar char="•"/>
            </a:pPr>
            <a:r>
              <a:rPr lang="en" dirty="0"/>
              <a:t>Local/working copy/working directory - the copy of the code that lives on your computer; this is the copy you make changes to</a:t>
            </a:r>
          </a:p>
          <a:p>
            <a:pPr marL="457200" lvl="0" indent="-317500" rtl="0">
              <a:spcBef>
                <a:spcPts val="0"/>
              </a:spcBef>
              <a:spcAft>
                <a:spcPts val="1000"/>
              </a:spcAft>
              <a:buSzPct val="100000"/>
              <a:buFont typeface="Arial"/>
              <a:buChar char="•"/>
            </a:pPr>
            <a:r>
              <a:rPr lang="en" dirty="0"/>
              <a:t>Master/remote - the official copy of the code that lives on the VCS server</a:t>
            </a:r>
          </a:p>
          <a:p>
            <a:pPr marL="457200" lvl="0" indent="-317500" rtl="0">
              <a:spcBef>
                <a:spcPts val="0"/>
              </a:spcBef>
              <a:spcAft>
                <a:spcPts val="1000"/>
              </a:spcAft>
              <a:buSzPct val="100000"/>
              <a:buFont typeface="Arial"/>
              <a:buChar char="•"/>
            </a:pPr>
            <a:r>
              <a:rPr lang="en" dirty="0"/>
              <a:t>Check in/push - sending your changes to the master</a:t>
            </a:r>
          </a:p>
          <a:p>
            <a:pPr marL="457200" lvl="0" indent="-317500" rtl="0">
              <a:lnSpc>
                <a:spcPct val="100000"/>
              </a:lnSpc>
              <a:spcBef>
                <a:spcPts val="0"/>
              </a:spcBef>
              <a:spcAft>
                <a:spcPts val="1000"/>
              </a:spcAft>
              <a:buSzPct val="100000"/>
              <a:buFont typeface="Arial"/>
              <a:buChar char="•"/>
            </a:pPr>
            <a:r>
              <a:rPr lang="en" dirty="0"/>
              <a:t>Check out/pull - getting a copy of the master code for the first time, or updating your local with any changes </a:t>
            </a:r>
            <a:r>
              <a:rPr lang="en" dirty="0" smtClean="0"/>
              <a:t>to master </a:t>
            </a:r>
            <a:r>
              <a:rPr lang="en" dirty="0"/>
              <a:t>since the last time you pulled</a:t>
            </a:r>
          </a:p>
          <a:p>
            <a:pPr marL="457200" lvl="0" indent="-317500" rtl="0">
              <a:lnSpc>
                <a:spcPct val="100000"/>
              </a:lnSpc>
              <a:spcBef>
                <a:spcPts val="0"/>
              </a:spcBef>
              <a:spcAft>
                <a:spcPts val="1000"/>
              </a:spcAft>
              <a:buSzPct val="100000"/>
              <a:buFont typeface="Arial"/>
              <a:buChar char="•"/>
            </a:pPr>
            <a:r>
              <a:rPr lang="en" dirty="0"/>
              <a:t>Commit - a group of similar changes </a:t>
            </a:r>
            <a:r>
              <a:rPr lang="en" dirty="0" smtClean="0"/>
              <a:t>that </a:t>
            </a:r>
            <a:r>
              <a:rPr lang="en" dirty="0"/>
              <a:t>you bundle </a:t>
            </a:r>
            <a:r>
              <a:rPr lang="en" dirty="0" smtClean="0"/>
              <a:t>into</a:t>
            </a:r>
            <a:r>
              <a:rPr lang="en-US" dirty="0" smtClean="0"/>
              <a:t> a</a:t>
            </a:r>
            <a:r>
              <a:rPr lang="en" dirty="0" smtClean="0"/>
              <a:t> </a:t>
            </a:r>
            <a:r>
              <a:rPr lang="en" dirty="0"/>
              <a:t>single push to master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814800"/>
            <a:ext cx="8571300" cy="942000"/>
          </a:xfrm>
          <a:prstGeom prst="rect">
            <a:avLst/>
          </a:prstGeom>
        </p:spPr>
        <p:txBody>
          <a:bodyPr lIns="91425" tIns="91425" rIns="91425" bIns="91425" anchor="ctr" anchorCtr="0">
            <a:noAutofit/>
          </a:bodyPr>
          <a:lstStyle/>
          <a:p>
            <a:pPr lvl="0">
              <a:spcBef>
                <a:spcPts val="0"/>
              </a:spcBef>
              <a:buNone/>
            </a:pPr>
            <a:r>
              <a:rPr lang="en"/>
              <a:t>Any questions about version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Subversion (SVN)</a:t>
            </a:r>
          </a:p>
        </p:txBody>
      </p:sp>
      <p:sp>
        <p:nvSpPr>
          <p:cNvPr id="102" name="Shape 102"/>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lvl="0" rtl="0">
              <a:spcBef>
                <a:spcPts val="0"/>
              </a:spcBef>
              <a:spcAft>
                <a:spcPts val="1000"/>
              </a:spcAft>
              <a:buNone/>
            </a:pPr>
            <a:r>
              <a:rPr lang="en" dirty="0"/>
              <a:t>SVN is the most intuitive way of thinking about VCSs. </a:t>
            </a:r>
          </a:p>
          <a:p>
            <a:pPr marL="514350" lvl="0" indent="-285750" rtl="0">
              <a:spcBef>
                <a:spcPts val="0"/>
              </a:spcBef>
              <a:spcAft>
                <a:spcPts val="1000"/>
              </a:spcAft>
              <a:buFont typeface="Arial"/>
              <a:buChar char="•"/>
            </a:pPr>
            <a:r>
              <a:rPr lang="en" dirty="0"/>
              <a:t>You check-out from the master, make your changes, test your changes, then check-in your changes back into the master. </a:t>
            </a:r>
          </a:p>
          <a:p>
            <a:pPr marL="514350" lvl="0" indent="-285750" rtl="0">
              <a:spcBef>
                <a:spcPts val="0"/>
              </a:spcBef>
              <a:spcAft>
                <a:spcPts val="1000"/>
              </a:spcAft>
              <a:buFont typeface="Arial"/>
              <a:buChar char="•"/>
            </a:pPr>
            <a:r>
              <a:rPr lang="en" dirty="0"/>
              <a:t>Then your partner runs </a:t>
            </a:r>
            <a:r>
              <a:rPr lang="en" dirty="0">
                <a:solidFill>
                  <a:srgbClr val="000000"/>
                </a:solidFill>
                <a:latin typeface="Consolas"/>
                <a:ea typeface="Consolas"/>
                <a:cs typeface="Consolas"/>
                <a:sym typeface="Consolas"/>
              </a:rPr>
              <a:t>svn update</a:t>
            </a:r>
            <a:r>
              <a:rPr lang="en" dirty="0"/>
              <a:t> to update their local with your changes.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311700" y="4230725"/>
            <a:ext cx="5998800" cy="598800"/>
          </a:xfrm>
          <a:prstGeom prst="rect">
            <a:avLst/>
          </a:prstGeom>
        </p:spPr>
        <p:txBody>
          <a:bodyPr lIns="91425" tIns="91425" rIns="91425" bIns="91425" anchor="ctr" anchorCtr="0">
            <a:noAutofit/>
          </a:bodyPr>
          <a:lstStyle/>
          <a:p>
            <a:pPr lvl="0" rtl="0">
              <a:spcBef>
                <a:spcPts val="0"/>
              </a:spcBef>
              <a:buNone/>
            </a:pPr>
            <a:r>
              <a:rPr lang="en">
                <a:latin typeface="Open Sans"/>
                <a:ea typeface="Open Sans"/>
                <a:cs typeface="Open Sans"/>
                <a:sym typeface="Open Sans"/>
              </a:rPr>
              <a:t>SVN workflow</a:t>
            </a:r>
          </a:p>
        </p:txBody>
      </p:sp>
      <p:sp>
        <p:nvSpPr>
          <p:cNvPr id="108" name="Shape 108"/>
          <p:cNvSpPr/>
          <p:nvPr/>
        </p:nvSpPr>
        <p:spPr>
          <a:xfrm>
            <a:off x="4542000" y="3431575"/>
            <a:ext cx="324000" cy="1542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109" name="Shape 109" descr="Ranorex-With-SVN-546x364.png"/>
          <p:cNvPicPr preferRelativeResize="0"/>
          <p:nvPr/>
        </p:nvPicPr>
        <p:blipFill>
          <a:blip r:embed="rId3">
            <a:alphaModFix/>
          </a:blip>
          <a:stretch>
            <a:fillRect/>
          </a:stretch>
        </p:blipFill>
        <p:spPr>
          <a:xfrm>
            <a:off x="2226925" y="743850"/>
            <a:ext cx="4690161" cy="3126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311700" y="445025"/>
            <a:ext cx="8520600" cy="707400"/>
          </a:xfrm>
          <a:prstGeom prst="rect">
            <a:avLst/>
          </a:prstGeom>
        </p:spPr>
        <p:txBody>
          <a:bodyPr lIns="91425" tIns="91425" rIns="91425" bIns="91425" anchor="t" anchorCtr="0">
            <a:noAutofit/>
          </a:bodyPr>
          <a:lstStyle/>
          <a:p>
            <a:pPr lvl="0">
              <a:spcBef>
                <a:spcPts val="0"/>
              </a:spcBef>
              <a:buNone/>
            </a:pPr>
            <a:r>
              <a:rPr lang="en"/>
              <a:t>Common SVN commands</a:t>
            </a:r>
          </a:p>
        </p:txBody>
      </p:sp>
      <p:sp>
        <p:nvSpPr>
          <p:cNvPr id="115" name="Shape 115"/>
          <p:cNvSpPr txBox="1">
            <a:spLocks noGrp="1"/>
          </p:cNvSpPr>
          <p:nvPr>
            <p:ph type="body" idx="1"/>
          </p:nvPr>
        </p:nvSpPr>
        <p:spPr>
          <a:xfrm>
            <a:off x="311700" y="1266325"/>
            <a:ext cx="8520600" cy="3302700"/>
          </a:xfrm>
          <a:prstGeom prst="rect">
            <a:avLst/>
          </a:prstGeom>
        </p:spPr>
        <p:txBody>
          <a:bodyPr lIns="91425" tIns="91425" rIns="91425" bIns="91425" anchor="t" anchorCtr="0">
            <a:noAutofit/>
          </a:bodyPr>
          <a:lstStyle/>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checkout [url]</a:t>
            </a:r>
            <a:r>
              <a:rPr lang="en" dirty="0">
                <a:solidFill>
                  <a:srgbClr val="000000"/>
                </a:solidFill>
              </a:rPr>
              <a:t> </a:t>
            </a:r>
            <a:r>
              <a:rPr lang="en" dirty="0"/>
              <a:t>- get a copy of the code located at </a:t>
            </a:r>
            <a:r>
              <a:rPr lang="en" dirty="0">
                <a:latin typeface="Consolas"/>
                <a:ea typeface="Consolas"/>
                <a:cs typeface="Consolas"/>
                <a:sym typeface="Consolas"/>
              </a:rPr>
              <a:t>url</a:t>
            </a:r>
          </a:p>
          <a:p>
            <a:pPr marL="514350" lvl="0" indent="-285750" rtl="0">
              <a:lnSpc>
                <a:spcPct val="100000"/>
              </a:lnSpc>
              <a:spcBef>
                <a:spcPts val="0"/>
              </a:spcBef>
              <a:spcAft>
                <a:spcPts val="1000"/>
              </a:spcAft>
              <a:buFont typeface="Arial"/>
              <a:buChar char="•"/>
            </a:pPr>
            <a:r>
              <a:rPr lang="en" dirty="0">
                <a:solidFill>
                  <a:srgbClr val="000000"/>
                </a:solidFill>
                <a:latin typeface="Consolas"/>
                <a:ea typeface="Consolas"/>
                <a:cs typeface="Consolas"/>
                <a:sym typeface="Consolas"/>
              </a:rPr>
              <a:t>svn status/svn st</a:t>
            </a:r>
            <a:r>
              <a:rPr lang="en" dirty="0"/>
              <a:t> - lists the files you’ve made changes to locally</a:t>
            </a:r>
          </a:p>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diff [file]</a:t>
            </a:r>
            <a:r>
              <a:rPr lang="en" dirty="0"/>
              <a:t> - show the changes you’ve made in </a:t>
            </a:r>
            <a:r>
              <a:rPr lang="en" dirty="0">
                <a:latin typeface="Consolas"/>
                <a:ea typeface="Consolas"/>
                <a:cs typeface="Consolas"/>
                <a:sym typeface="Consolas"/>
              </a:rPr>
              <a:t>file</a:t>
            </a:r>
          </a:p>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add [file]</a:t>
            </a:r>
            <a:r>
              <a:rPr lang="en" dirty="0"/>
              <a:t> - add a new file you’ve created locally to SVN</a:t>
            </a:r>
          </a:p>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commit -m “this is my bug fix”</a:t>
            </a:r>
            <a:r>
              <a:rPr lang="en" dirty="0"/>
              <a:t> - push the changes you’ve made locally to master, passing in a message describing the change</a:t>
            </a:r>
          </a:p>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log</a:t>
            </a:r>
            <a:r>
              <a:rPr lang="en" dirty="0"/>
              <a:t> - show the history of commits</a:t>
            </a:r>
          </a:p>
          <a:p>
            <a:pPr marL="514350" lvl="0" indent="-285750" rtl="0">
              <a:spcBef>
                <a:spcPts val="0"/>
              </a:spcBef>
              <a:spcAft>
                <a:spcPts val="1000"/>
              </a:spcAft>
              <a:buFont typeface="Arial"/>
              <a:buChar char="•"/>
            </a:pPr>
            <a:r>
              <a:rPr lang="en" dirty="0">
                <a:solidFill>
                  <a:srgbClr val="000000"/>
                </a:solidFill>
                <a:latin typeface="Consolas"/>
                <a:ea typeface="Consolas"/>
                <a:cs typeface="Consolas"/>
                <a:sym typeface="Consolas"/>
              </a:rPr>
              <a:t>svn update/svn up</a:t>
            </a:r>
            <a:r>
              <a:rPr lang="en" dirty="0"/>
              <a:t> - pull in and update your local with changes from master that you don’t have</a:t>
            </a: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724</Words>
  <Application>Microsoft Macintosh PowerPoint</Application>
  <PresentationFormat>On-screen Show (16:9)</PresentationFormat>
  <Paragraphs>65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tropic</vt:lpstr>
      <vt:lpstr>Git and SVN</vt:lpstr>
      <vt:lpstr>Solo versus group work</vt:lpstr>
      <vt:lpstr>PowerPoint Presentation</vt:lpstr>
      <vt:lpstr>Version control system (VCS)</vt:lpstr>
      <vt:lpstr>Keywords</vt:lpstr>
      <vt:lpstr>Any questions about version control?</vt:lpstr>
      <vt:lpstr>Subversion (SVN)</vt:lpstr>
      <vt:lpstr>PowerPoint Presentation</vt:lpstr>
      <vt:lpstr>Common SVN commands</vt:lpstr>
      <vt:lpstr>Git</vt:lpstr>
      <vt:lpstr>Git</vt:lpstr>
      <vt:lpstr>PowerPoint Presentation</vt:lpstr>
      <vt:lpstr>Common Git commands</vt:lpstr>
      <vt:lpstr>That’s it for SVN and Git!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SVN</dc:title>
  <cp:lastModifiedBy>Nicole Ng</cp:lastModifiedBy>
  <cp:revision>7</cp:revision>
  <dcterms:modified xsi:type="dcterms:W3CDTF">2017-05-24T03:05:30Z</dcterms:modified>
</cp:coreProperties>
</file>