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9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890526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 of some most commonly used commands. DO NOT. I REPEAT DO NOT STRESS OVER MEMORIZING ALL OF THESE COMMANDS. As you use them you will just naturally remember. Until then feel free to use the cheat sheet.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not, DO NOT just copy and paste any command you find on the internet when you are stuck on a problem. ALWAYS UNDERSTAND WHAT THE COMMAND IS DOING. There will be some people trolling and you will end up erasing your entire file system.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USING TAB IS SUPER USEFUL! 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hape 14"/>
          <p:cNvCxnSpPr/>
          <p:nvPr/>
        </p:nvCxnSpPr>
        <p:spPr>
          <a:xfrm>
            <a:off x="7007735" y="4235850"/>
            <a:ext cx="562199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Shape 15"/>
          <p:cNvCxnSpPr/>
          <p:nvPr/>
        </p:nvCxnSpPr>
        <p:spPr>
          <a:xfrm>
            <a:off x="1575033" y="4211001"/>
            <a:ext cx="562199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" name="Shape 16"/>
          <p:cNvGrpSpPr/>
          <p:nvPr/>
        </p:nvGrpSpPr>
        <p:grpSpPr>
          <a:xfrm>
            <a:off x="1004143" y="1362665"/>
            <a:ext cx="7136667" cy="203193"/>
            <a:chOff x="1346427" y="1011300"/>
            <a:chExt cx="6452100" cy="152400"/>
          </a:xfrm>
        </p:grpSpPr>
        <p:cxnSp>
          <p:nvCxnSpPr>
            <p:cNvPr id="17" name="Shape 17"/>
            <p:cNvCxnSpPr/>
            <p:nvPr/>
          </p:nvCxnSpPr>
          <p:spPr>
            <a:xfrm rot="10800000">
              <a:off x="1346427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Shape 18"/>
            <p:cNvCxnSpPr/>
            <p:nvPr/>
          </p:nvCxnSpPr>
          <p:spPr>
            <a:xfrm rot="10800000">
              <a:off x="1346427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9" name="Shape 19"/>
          <p:cNvGrpSpPr/>
          <p:nvPr/>
        </p:nvGrpSpPr>
        <p:grpSpPr>
          <a:xfrm>
            <a:off x="1004150" y="5292000"/>
            <a:ext cx="7136667" cy="203193"/>
            <a:chOff x="1346434" y="3969087"/>
            <a:chExt cx="6452100" cy="152400"/>
          </a:xfrm>
        </p:grpSpPr>
        <p:cxnSp>
          <p:nvCxnSpPr>
            <p:cNvPr id="20" name="Shape 20"/>
            <p:cNvCxnSpPr/>
            <p:nvPr/>
          </p:nvCxnSpPr>
          <p:spPr>
            <a:xfrm>
              <a:off x="1346434" y="4121487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Shape 21"/>
            <p:cNvCxnSpPr/>
            <p:nvPr/>
          </p:nvCxnSpPr>
          <p:spPr>
            <a:xfrm>
              <a:off x="1346434" y="3969087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1004150" y="2335684"/>
            <a:ext cx="7136700" cy="13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5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5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5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5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5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5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5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5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2137225" y="3800051"/>
            <a:ext cx="4870499" cy="105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-75" y="6727600"/>
            <a:ext cx="9144000" cy="130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11700" y="1739800"/>
            <a:ext cx="8520599" cy="205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PT Sans Narrow"/>
              <a:buNone/>
              <a:defRPr sz="13000" b="1" i="0" u="none" strike="noStrike" cap="non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sz="13000" b="1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indent="0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sz="13000" b="1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indent="0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sz="13000" b="1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indent="0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sz="13000" b="1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indent="0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sz="13000" b="1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indent="0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sz="13000" b="1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indent="0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sz="13000" b="1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indent="0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sz="13000" b="1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11700" y="3994200"/>
            <a:ext cx="8520599" cy="142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7010400" y="152397"/>
            <a:ext cx="1981199" cy="655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8" name="Shape 68"/>
          <p:cNvSpPr/>
          <p:nvPr/>
        </p:nvSpPr>
        <p:spPr>
          <a:xfrm>
            <a:off x="152400" y="153921"/>
            <a:ext cx="6705599" cy="655319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9" name="Shape 69"/>
          <p:cNvSpPr txBox="1">
            <a:spLocks noGrp="1"/>
          </p:cNvSpPr>
          <p:nvPr>
            <p:ph type="subTitle" idx="1"/>
          </p:nvPr>
        </p:nvSpPr>
        <p:spPr>
          <a:xfrm>
            <a:off x="7010400" y="2052958"/>
            <a:ext cx="1981199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15000"/>
              </a:lnSpc>
              <a:spcBef>
                <a:spcPts val="380"/>
              </a:spcBef>
              <a:spcAft>
                <a:spcPts val="1600"/>
              </a:spcAft>
              <a:buClr>
                <a:schemeClr val="accent1"/>
              </a:buClr>
              <a:buFont typeface="Noto Sans Symbols"/>
              <a:buNone/>
              <a:defRPr sz="19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ctr" rtl="0">
              <a:lnSpc>
                <a:spcPct val="115000"/>
              </a:lnSpc>
              <a:spcBef>
                <a:spcPts val="360"/>
              </a:spcBef>
              <a:spcAft>
                <a:spcPts val="1600"/>
              </a:spcAft>
              <a:buClr>
                <a:schemeClr val="accent2"/>
              </a:buClr>
              <a:buFont typeface="Noto Sans Symbols"/>
              <a:buNone/>
              <a:defRPr sz="1800" b="0" i="0" u="none" strike="noStrike" cap="none">
                <a:solidFill>
                  <a:srgbClr val="888D9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ctr" rtl="0">
              <a:lnSpc>
                <a:spcPct val="115000"/>
              </a:lnSpc>
              <a:spcBef>
                <a:spcPts val="320"/>
              </a:spcBef>
              <a:spcAft>
                <a:spcPts val="1600"/>
              </a:spcAft>
              <a:buClr>
                <a:schemeClr val="accent3"/>
              </a:buClr>
              <a:buFont typeface="Noto Sans Symbols"/>
              <a:buNone/>
              <a:defRPr sz="1600" b="0" i="0" u="none" strike="noStrike" cap="none">
                <a:solidFill>
                  <a:srgbClr val="888D9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ctr" rtl="0">
              <a:lnSpc>
                <a:spcPct val="115000"/>
              </a:lnSpc>
              <a:spcBef>
                <a:spcPts val="280"/>
              </a:spcBef>
              <a:spcAft>
                <a:spcPts val="1600"/>
              </a:spcAft>
              <a:buClr>
                <a:schemeClr val="accent4"/>
              </a:buClr>
              <a:buFont typeface="Noto Sans Symbols"/>
              <a:buNone/>
              <a:defRPr sz="1400" b="0" i="0" u="none" strike="noStrike" cap="none">
                <a:solidFill>
                  <a:srgbClr val="888D9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ctr" rtl="0">
              <a:lnSpc>
                <a:spcPct val="115000"/>
              </a:lnSpc>
              <a:spcBef>
                <a:spcPts val="260"/>
              </a:spcBef>
              <a:spcAft>
                <a:spcPts val="1600"/>
              </a:spcAft>
              <a:buClr>
                <a:schemeClr val="accent6"/>
              </a:buClr>
              <a:buFont typeface="Noto Sans Symbols"/>
              <a:buNone/>
              <a:defRPr sz="1300" b="0" i="0" u="none" strike="noStrike" cap="none">
                <a:solidFill>
                  <a:srgbClr val="888D9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ctr" rtl="0">
              <a:lnSpc>
                <a:spcPct val="115000"/>
              </a:lnSpc>
              <a:spcBef>
                <a:spcPts val="240"/>
              </a:spcBef>
              <a:spcAft>
                <a:spcPts val="160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D9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ctr" rtl="0">
              <a:lnSpc>
                <a:spcPct val="115000"/>
              </a:lnSpc>
              <a:spcBef>
                <a:spcPts val="240"/>
              </a:spcBef>
              <a:spcAft>
                <a:spcPts val="160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rgbClr val="888D9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ctr" rtl="0">
              <a:lnSpc>
                <a:spcPct val="115000"/>
              </a:lnSpc>
              <a:spcBef>
                <a:spcPts val="240"/>
              </a:spcBef>
              <a:spcAft>
                <a:spcPts val="1600"/>
              </a:spcAft>
              <a:buClr>
                <a:schemeClr val="accent3"/>
              </a:buClr>
              <a:buFont typeface="Noto Sans Symbols"/>
              <a:buNone/>
              <a:defRPr sz="1200" b="0" i="0" u="none" strike="noStrike" cap="none">
                <a:solidFill>
                  <a:srgbClr val="888D9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ctr" rtl="0">
              <a:lnSpc>
                <a:spcPct val="115000"/>
              </a:lnSpc>
              <a:spcBef>
                <a:spcPts val="240"/>
              </a:spcBef>
              <a:spcAft>
                <a:spcPts val="1600"/>
              </a:spcAft>
              <a:buClr>
                <a:schemeClr val="accent5"/>
              </a:buClr>
              <a:buFont typeface="Noto Sans Symbols"/>
              <a:buNone/>
              <a:defRPr sz="1200" b="0" i="0" u="none" strike="noStrike" cap="none">
                <a:solidFill>
                  <a:srgbClr val="888D9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370887" y="6356350"/>
            <a:ext cx="2133599" cy="27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Source Sans Pro"/>
              <a:buNone/>
              <a:defRPr sz="11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234678" y="6355080"/>
            <a:ext cx="582899" cy="274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ource Sans Pro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0" i="0" u="none" strike="noStrike" cap="non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048000" y="6356350"/>
            <a:ext cx="3352799" cy="27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Source Sans Pro"/>
              <a:buNone/>
              <a:defRPr sz="11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052958"/>
            <a:ext cx="6324600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42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 rtl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1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indent="0" rtl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1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indent="0" rtl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1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indent="0" rtl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1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indent="0" rtl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1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indent="0" rtl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1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indent="0" rtl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1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indent="0" rtl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1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7010400" y="152397"/>
            <a:ext cx="1981199" cy="6556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152400" y="153921"/>
            <a:ext cx="6705599" cy="6553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7162799" y="2892275"/>
            <a:ext cx="1600199" cy="1645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15000"/>
              </a:lnSpc>
              <a:spcBef>
                <a:spcPts val="400"/>
              </a:spcBef>
              <a:spcAft>
                <a:spcPts val="1600"/>
              </a:spcAft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360"/>
              </a:spcBef>
              <a:spcAft>
                <a:spcPts val="1600"/>
              </a:spcAft>
              <a:buClr>
                <a:schemeClr val="accent2"/>
              </a:buClr>
              <a:buFont typeface="Noto Sans Symbols"/>
              <a:buNone/>
              <a:defRPr sz="1800" b="0" i="0" u="none" strike="noStrike" cap="none">
                <a:solidFill>
                  <a:srgbClr val="888D9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320"/>
              </a:spcBef>
              <a:spcAft>
                <a:spcPts val="1600"/>
              </a:spcAft>
              <a:buClr>
                <a:schemeClr val="accent3"/>
              </a:buClr>
              <a:buFont typeface="Noto Sans Symbols"/>
              <a:buNone/>
              <a:defRPr sz="1600" b="0" i="0" u="none" strike="noStrike" cap="none">
                <a:solidFill>
                  <a:srgbClr val="888D9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280"/>
              </a:spcBef>
              <a:spcAft>
                <a:spcPts val="1600"/>
              </a:spcAft>
              <a:buClr>
                <a:schemeClr val="accent4"/>
              </a:buClr>
              <a:buFont typeface="Noto Sans Symbols"/>
              <a:buNone/>
              <a:defRPr sz="1400" b="0" i="0" u="none" strike="noStrike" cap="none">
                <a:solidFill>
                  <a:srgbClr val="888D9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280"/>
              </a:spcBef>
              <a:spcAft>
                <a:spcPts val="1600"/>
              </a:spcAft>
              <a:buClr>
                <a:schemeClr val="accent6"/>
              </a:buClr>
              <a:buFont typeface="Noto Sans Symbols"/>
              <a:buNone/>
              <a:defRPr sz="1400" b="0" i="0" u="none" strike="noStrike" cap="none">
                <a:solidFill>
                  <a:srgbClr val="888D9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280"/>
              </a:spcBef>
              <a:spcAft>
                <a:spcPts val="160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D9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280"/>
              </a:spcBef>
              <a:spcAft>
                <a:spcPts val="1600"/>
              </a:spcAft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rgbClr val="888D9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280"/>
              </a:spcBef>
              <a:spcAft>
                <a:spcPts val="1600"/>
              </a:spcAft>
              <a:buClr>
                <a:schemeClr val="accent3"/>
              </a:buClr>
              <a:buFont typeface="Noto Sans Symbols"/>
              <a:buNone/>
              <a:defRPr sz="1400" b="0" i="0" u="none" strike="noStrike" cap="none">
                <a:solidFill>
                  <a:srgbClr val="888D9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280"/>
              </a:spcBef>
              <a:spcAft>
                <a:spcPts val="1600"/>
              </a:spcAft>
              <a:buClr>
                <a:schemeClr val="accent5"/>
              </a:buClr>
              <a:buFont typeface="Noto Sans Symbols"/>
              <a:buNone/>
              <a:defRPr sz="1400" b="0" i="0" u="none" strike="noStrike" cap="none">
                <a:solidFill>
                  <a:srgbClr val="888D9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370887" y="6356350"/>
            <a:ext cx="2133599" cy="27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1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234678" y="6355080"/>
            <a:ext cx="582899" cy="274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Source Sans Pro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0" i="0" u="none" strike="noStrike" cap="none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3048000" y="6356350"/>
            <a:ext cx="3352799" cy="27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1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81000" y="2892275"/>
            <a:ext cx="6324600" cy="1645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42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 rtl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1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indent="0" rtl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1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indent="0" rtl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1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indent="0" rtl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1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indent="0" rtl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1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indent="0" rtl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1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indent="0" rtl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1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indent="0" rtl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1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80997" y="1719071"/>
            <a:ext cx="8407799" cy="440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17779" algn="l" rtl="0">
              <a:lnSpc>
                <a:spcPct val="115000"/>
              </a:lnSpc>
              <a:spcBef>
                <a:spcPts val="40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Noto Sans Symbols"/>
              <a:buChar char="◼"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548640" marR="0" lvl="1" indent="35559" algn="l" rtl="0">
              <a:lnSpc>
                <a:spcPct val="115000"/>
              </a:lnSpc>
              <a:spcBef>
                <a:spcPts val="360"/>
              </a:spcBef>
              <a:spcAft>
                <a:spcPts val="160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822960" marR="0" lvl="2" indent="15239" algn="l" rtl="0">
              <a:lnSpc>
                <a:spcPct val="115000"/>
              </a:lnSpc>
              <a:spcBef>
                <a:spcPts val="32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097280" marR="0" lvl="3" indent="-5080" algn="l" rtl="0">
              <a:lnSpc>
                <a:spcPct val="115000"/>
              </a:lnSpc>
              <a:spcBef>
                <a:spcPts val="280"/>
              </a:spcBef>
              <a:spcAft>
                <a:spcPts val="1600"/>
              </a:spcAft>
              <a:buClr>
                <a:schemeClr val="accent4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280160" marR="0" lvl="4" indent="-29210" algn="l" rtl="0">
              <a:lnSpc>
                <a:spcPct val="115000"/>
              </a:lnSpc>
              <a:spcBef>
                <a:spcPts val="260"/>
              </a:spcBef>
              <a:spcAft>
                <a:spcPts val="1600"/>
              </a:spcAft>
              <a:buClr>
                <a:schemeClr val="accent6"/>
              </a:buClr>
              <a:buSzPct val="100000"/>
              <a:buFont typeface="Noto Sans Symbols"/>
              <a:buChar char="▪"/>
              <a:defRPr sz="13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1554480" marR="0" lvl="5" indent="-30480" algn="l" rtl="0">
              <a:lnSpc>
                <a:spcPct val="115000"/>
              </a:lnSpc>
              <a:spcBef>
                <a:spcPts val="24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1828800" marR="0" lvl="6" indent="-38100" algn="l" rtl="0">
              <a:lnSpc>
                <a:spcPct val="115000"/>
              </a:lnSpc>
              <a:spcBef>
                <a:spcPts val="240"/>
              </a:spcBef>
              <a:spcAft>
                <a:spcPts val="160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2103120" marR="0" lvl="7" indent="-33020" algn="l" rtl="0">
              <a:lnSpc>
                <a:spcPct val="115000"/>
              </a:lnSpc>
              <a:spcBef>
                <a:spcPts val="24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2377440" marR="0" lvl="8" indent="-40639" algn="l" rtl="0">
              <a:lnSpc>
                <a:spcPct val="115000"/>
              </a:lnSpc>
              <a:spcBef>
                <a:spcPts val="240"/>
              </a:spcBef>
              <a:spcAft>
                <a:spcPts val="1600"/>
              </a:spcAft>
              <a:buClr>
                <a:schemeClr val="accent5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370887" y="6356350"/>
            <a:ext cx="2133599" cy="27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  <a:defRPr sz="1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3048000" y="6356350"/>
            <a:ext cx="3352799" cy="27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  <a:defRPr sz="1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234678" y="6355080"/>
            <a:ext cx="582899" cy="274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381000" y="355845"/>
            <a:ext cx="8381400" cy="105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32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 rtl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1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indent="0" rtl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1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indent="0" rtl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1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indent="0" rtl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1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indent="0" rtl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1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indent="0" rtl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1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indent="0" rtl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1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indent="0" rtl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1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6727600"/>
            <a:ext cx="9144000" cy="1304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94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11700" y="1688433"/>
            <a:ext cx="8520599" cy="440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-50" y="3429200"/>
            <a:ext cx="9144000" cy="34286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1086400"/>
            <a:ext cx="8571300" cy="125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94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688233"/>
            <a:ext cx="3999899" cy="440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4832400" y="1688233"/>
            <a:ext cx="3999899" cy="440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94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7999" cy="10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sz="2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2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2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2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2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2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2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2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2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7999" cy="42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6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5613599" cy="545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T Sans Narrow"/>
              <a:buNone/>
              <a:defRPr sz="5400" b="0" i="0" u="none" strike="noStrike" cap="non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sz="5400" b="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indent="0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sz="5400" b="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indent="0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sz="5400" b="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indent="0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sz="5400" b="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indent="0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sz="5400" b="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indent="0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sz="5400" b="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indent="0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sz="5400" b="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indent="0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sz="5400" b="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" name="Shape 51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265500" y="1386233"/>
            <a:ext cx="4045199" cy="2234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sz="42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4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4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4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4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4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4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4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4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ubTitle" idx="1"/>
          </p:nvPr>
        </p:nvSpPr>
        <p:spPr>
          <a:xfrm>
            <a:off x="265500" y="3635832"/>
            <a:ext cx="4045199" cy="164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311700" y="5640966"/>
            <a:ext cx="5998800" cy="79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T Sans Narrow"/>
              <a:buNone/>
              <a:defRPr sz="2400" b="0" i="0" u="none" strike="noStrike" cap="non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94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11700" y="1688433"/>
            <a:ext cx="8520599" cy="440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-US" sz="1000" b="0" i="0" u="none" strike="noStrike" cap="non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ctrTitle"/>
          </p:nvPr>
        </p:nvSpPr>
        <p:spPr>
          <a:xfrm>
            <a:off x="1004150" y="2335684"/>
            <a:ext cx="7136700" cy="13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-US"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The Terminal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subTitle" idx="1"/>
          </p:nvPr>
        </p:nvSpPr>
        <p:spPr>
          <a:xfrm>
            <a:off x="2137225" y="3800051"/>
            <a:ext cx="4870499" cy="105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Navigating without a GUI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94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-US"/>
              <a:t>Command Prompt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11700" y="1688433"/>
            <a:ext cx="8520599" cy="440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-US"/>
              <a:t>Back when computers were first introduced, there was n</a:t>
            </a:r>
            <a:r>
              <a:rPr lang="en-US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 GUI</a:t>
            </a:r>
            <a:r>
              <a:rPr lang="en-US"/>
              <a:t> -- the </a:t>
            </a:r>
            <a:r>
              <a:rPr lang="en-US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only way of </a:t>
            </a:r>
            <a:r>
              <a:rPr lang="en-US"/>
              <a:t>navigating around or doing anything</a:t>
            </a:r>
            <a:r>
              <a:rPr lang="en-US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was </a:t>
            </a:r>
            <a:r>
              <a:rPr lang="en-US"/>
              <a:t>using a</a:t>
            </a:r>
            <a:r>
              <a:rPr lang="en-US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terminal</a:t>
            </a:r>
          </a:p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US"/>
              <a:t>However, not all terminals are created equal!</a:t>
            </a:r>
          </a:p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US"/>
              <a:t>Command Prompt is a command-line interpreter that comes with Windows; this is the terminal that you will be using for this course if you’re on a PC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94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-US"/>
              <a:t>Command Prompt</a:t>
            </a:r>
            <a:r>
              <a:rPr lang="en-US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commands on </a:t>
            </a:r>
            <a:r>
              <a:rPr lang="en-US"/>
              <a:t>PCs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11700" y="1688433"/>
            <a:ext cx="8520599" cy="440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-US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There will be times when it will be easier to use </a:t>
            </a:r>
            <a:r>
              <a:rPr lang="en-US"/>
              <a:t>a</a:t>
            </a:r>
            <a:r>
              <a:rPr lang="en-US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terminal to do actions than clicking around in the </a:t>
            </a:r>
            <a:r>
              <a:rPr lang="en-US"/>
              <a:t>Windows Explorer</a:t>
            </a:r>
            <a:r>
              <a:rPr lang="en-US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-US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Examples of actions that are faster using </a:t>
            </a:r>
            <a:r>
              <a:rPr lang="en-US"/>
              <a:t>a</a:t>
            </a:r>
            <a:r>
              <a:rPr lang="en-US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terminal:</a:t>
            </a:r>
          </a:p>
          <a:p>
            <a: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Open Sans"/>
              <a:buChar char="○"/>
            </a:pPr>
            <a:r>
              <a:rPr lang="en-US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Creating empty files in bulk</a:t>
            </a:r>
          </a:p>
          <a:p>
            <a: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Open Sans"/>
              <a:buChar char="○"/>
            </a:pPr>
            <a:r>
              <a:rPr lang="en-US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Deleting files that start with the letter “A”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-US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On </a:t>
            </a:r>
            <a:r>
              <a:rPr lang="en-US"/>
              <a:t>PCs</a:t>
            </a:r>
            <a:r>
              <a:rPr lang="en-US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, the </a:t>
            </a:r>
            <a:r>
              <a:rPr lang="en-US"/>
              <a:t>Command Prompt</a:t>
            </a:r>
            <a:r>
              <a:rPr lang="en-US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looks like this</a:t>
            </a:r>
          </a:p>
          <a:p>
            <a: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Open Sans"/>
              <a:buChar char="○"/>
            </a:pPr>
            <a:r>
              <a:rPr lang="en-US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You can also find it by </a:t>
            </a:r>
            <a:r>
              <a:rPr lang="en-US"/>
              <a:t>going to Start and typing “Command Prompt”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-US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Let’s take a look at the anatomy of </a:t>
            </a:r>
            <a:r>
              <a:rPr lang="en-US"/>
              <a:t>the Command Prompt</a:t>
            </a:r>
          </a:p>
        </p:txBody>
      </p:sp>
      <p:pic>
        <p:nvPicPr>
          <p:cNvPr id="109" name="Shape 109" descr="Screen Shot 2017-05-09 at 12.53.55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6500" y="3690258"/>
            <a:ext cx="476250" cy="40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94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-US"/>
              <a:t>C:\</a:t>
            </a:r>
            <a:r>
              <a:rPr lang="en-US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The left side</a:t>
            </a:r>
            <a:r>
              <a:rPr lang="en-US"/>
              <a:t>&gt;</a:t>
            </a:r>
          </a:p>
        </p:txBody>
      </p:sp>
      <p:cxnSp>
        <p:nvCxnSpPr>
          <p:cNvPr id="116" name="Shape 116"/>
          <p:cNvCxnSpPr/>
          <p:nvPr/>
        </p:nvCxnSpPr>
        <p:spPr>
          <a:xfrm>
            <a:off x="899075" y="2394800"/>
            <a:ext cx="0" cy="3206699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17" name="Shape 117"/>
          <p:cNvSpPr txBox="1"/>
          <p:nvPr/>
        </p:nvSpPr>
        <p:spPr>
          <a:xfrm>
            <a:off x="676824" y="5665050"/>
            <a:ext cx="5286299" cy="36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D4B9"/>
              </a:buClr>
              <a:buSzPct val="25000"/>
              <a:buFont typeface="Source Sans Pro"/>
              <a:buNone/>
            </a:pPr>
            <a:r>
              <a:rPr lang="en-US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C:\path\to\current\working\directory</a:t>
            </a:r>
          </a:p>
        </p:txBody>
      </p:sp>
      <p:pic>
        <p:nvPicPr>
          <p:cNvPr id="118" name="Shape 118" descr="the_left_sid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26440"/>
            <a:ext cx="247650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94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-US"/>
              <a:t>&gt; </a:t>
            </a:r>
            <a:r>
              <a:rPr lang="en-US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the right side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311700" y="1688225"/>
            <a:ext cx="1955399" cy="440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cd </a:t>
            </a:r>
            <a:r>
              <a:rPr lang="en-US" b="1" i="1"/>
              <a:t>path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US" b="1"/>
              <a:t>dir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mkdir </a:t>
            </a:r>
            <a:r>
              <a:rPr lang="en-US" sz="1400" b="1" i="1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dir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US" b="1"/>
              <a:t>notepad </a:t>
            </a:r>
            <a:r>
              <a:rPr lang="en-US" b="1" i="1"/>
              <a:t>file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US" b="1"/>
              <a:t>del</a:t>
            </a:r>
            <a:r>
              <a:rPr lang="en-US" sz="14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400" b="1" i="1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file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US" b="1"/>
              <a:t>type</a:t>
            </a:r>
            <a:r>
              <a:rPr lang="en-US" sz="14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400" b="1" i="1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file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US" b="1"/>
              <a:t>help </a:t>
            </a:r>
            <a:r>
              <a:rPr lang="en-US" sz="1400" b="1" i="1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command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2"/>
          </p:nvPr>
        </p:nvSpPr>
        <p:spPr>
          <a:xfrm>
            <a:off x="2591100" y="1688225"/>
            <a:ext cx="6241199" cy="440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US"/>
              <a:t>C</a:t>
            </a:r>
            <a:r>
              <a:rPr lang="en-US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hange directory: go into this folder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US"/>
              <a:t>D</a:t>
            </a:r>
            <a:r>
              <a:rPr lang="en-US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isplay everything in </a:t>
            </a:r>
            <a:r>
              <a:rPr lang="en-US"/>
              <a:t>the current</a:t>
            </a:r>
            <a:r>
              <a:rPr lang="en-US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folder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US"/>
              <a:t>M</a:t>
            </a:r>
            <a:r>
              <a:rPr lang="en-US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ake directory: create a folder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US"/>
              <a:t>Open </a:t>
            </a:r>
            <a:r>
              <a:rPr lang="en-US" i="1"/>
              <a:t>file</a:t>
            </a:r>
            <a:r>
              <a:rPr lang="en-US"/>
              <a:t> as if you had double clicked the file’s icon into Notepad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US"/>
              <a:t>D</a:t>
            </a:r>
            <a:r>
              <a:rPr lang="en-US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eletes </a:t>
            </a:r>
            <a:r>
              <a:rPr lang="en-US" sz="1400" b="0" i="1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file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US"/>
              <a:t>P</a:t>
            </a:r>
            <a:r>
              <a:rPr lang="en-US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rint out the content of the file onto the terminal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US"/>
              <a:t>T</a:t>
            </a:r>
            <a:r>
              <a:rPr lang="en-US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ell me about this command and how to use it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94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-US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Pop Quiz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311700" y="1688433"/>
            <a:ext cx="8520599" cy="440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US"/>
              <a:t>rename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US"/>
              <a:t>cls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Hint: You might want to try to use </a:t>
            </a:r>
            <a:r>
              <a:rPr lang="en-US"/>
              <a:t>help</a:t>
            </a:r>
            <a:r>
              <a:rPr lang="en-US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b="0" i="1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command </a:t>
            </a:r>
            <a:r>
              <a:rPr lang="en-US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to know more about these.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94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-US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Getting around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311700" y="1688433"/>
            <a:ext cx="8520599" cy="440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.. means the above directory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cd .. means to go back up the previous directory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cd ../.. means to go back up 2 directories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endParaRPr sz="1800" b="0" i="0" u="none" strike="noStrike" cap="non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. means this current directory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US"/>
              <a:t>dir</a:t>
            </a:r>
            <a:r>
              <a:rPr lang="en-US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. means to list all of the files and folders in this directory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whereas </a:t>
            </a:r>
            <a:r>
              <a:rPr lang="en-US"/>
              <a:t>dir</a:t>
            </a:r>
            <a:r>
              <a:rPr lang="en-US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.. means to list all of the files and folders of the directory above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endParaRPr sz="1800" b="0" i="0" u="none" strike="noStrike" cap="non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Hit Tab to autocomplete the name if the file or folder exists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endParaRPr sz="1800" b="0" i="0" u="none" strike="noStrike" cap="non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311700" y="1086400"/>
            <a:ext cx="8571300" cy="125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-US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That’s it for the Terminal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3656700" y="3464200"/>
            <a:ext cx="1830599" cy="30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Any questions?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467</Words>
  <Application>Microsoft Macintosh PowerPoint</Application>
  <PresentationFormat>On-screen Show (4:3)</PresentationFormat>
  <Paragraphs>60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PT Sans Narrow</vt:lpstr>
      <vt:lpstr>Source Sans Pro</vt:lpstr>
      <vt:lpstr>Open Sans</vt:lpstr>
      <vt:lpstr>tropic</vt:lpstr>
      <vt:lpstr>The Terminal</vt:lpstr>
      <vt:lpstr>Command Prompt</vt:lpstr>
      <vt:lpstr>Command Prompt commands on PCs</vt:lpstr>
      <vt:lpstr>C:\The left side&gt;</vt:lpstr>
      <vt:lpstr>&gt; the right side</vt:lpstr>
      <vt:lpstr>Pop Quiz</vt:lpstr>
      <vt:lpstr>Getting around</vt:lpstr>
      <vt:lpstr>That’s it for the Terminal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Terminal</dc:title>
  <cp:lastModifiedBy>Nicole Ng</cp:lastModifiedBy>
  <cp:revision>1</cp:revision>
  <dcterms:modified xsi:type="dcterms:W3CDTF">2017-05-09T21:30:54Z</dcterms:modified>
</cp:coreProperties>
</file>