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9" d="100"/>
          <a:sy n="129" d="100"/>
        </p:scale>
        <p:origin x="-1056"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1pPr>
            <a:lvl2pPr marL="457200" marR="0" lvl="1"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5211496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sccweb.scea.wa.edu.au/C3_IT/Cert%20III%20IT%20ICA30105%20Alternate%20materials/ICAB4135A_Create_Simple_Markup_Doc/lo/1755/graphics/1755_act5_f07.gif"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s://www.w3schools.com/js/js_htmldom.asp"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 sz="1100" b="0" i="0" u="none" strike="noStrike" cap="none">
                <a:solidFill>
                  <a:schemeClr val="dk1"/>
                </a:solidFill>
                <a:latin typeface="Arial"/>
                <a:ea typeface="Arial"/>
                <a:cs typeface="Arial"/>
                <a:sym typeface="Arial"/>
              </a:rPr>
              <a:t>The img tag is an example of a self-closing tag!</a:t>
            </a:r>
          </a:p>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The alt attribute is very important and is required. Can anyone guess what the “alt” attribute does?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 sz="1100" b="0" i="0" u="none" strike="noStrike" cap="none">
                <a:solidFill>
                  <a:schemeClr val="dk1"/>
                </a:solidFill>
                <a:latin typeface="Arial"/>
                <a:ea typeface="Arial"/>
                <a:cs typeface="Arial"/>
                <a:sym typeface="Arial"/>
              </a:rPr>
              <a:t>Id uniquely identifies an element</a:t>
            </a:r>
          </a:p>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Class identifies all elements marked with the same class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41" name="Shape 14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14</a:t>
            </a:fld>
            <a:endParaRPr lang="en"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 sz="1100" b="0" i="0" u="none" strike="noStrike" cap="none">
                <a:solidFill>
                  <a:schemeClr val="dk1"/>
                </a:solidFill>
                <a:latin typeface="Arial"/>
                <a:ea typeface="Arial"/>
                <a:cs typeface="Arial"/>
                <a:sym typeface="Arial"/>
              </a:rPr>
              <a:t>Generally a bad idea to write CSS inline; generally people will write them in separate files to keep it organized.</a:t>
            </a:r>
          </a:p>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Color codes correspond to best &gt; worst practices.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457200" marR="0" lvl="0" indent="-228600" algn="l" rtl="0">
              <a:spcBef>
                <a:spcPts val="0"/>
              </a:spcBef>
              <a:spcAft>
                <a:spcPts val="0"/>
              </a:spcAft>
              <a:buClr>
                <a:schemeClr val="dk1"/>
              </a:buClr>
              <a:buSzPct val="100000"/>
              <a:buFont typeface="Arial"/>
              <a:buChar char="●"/>
            </a:pPr>
            <a:r>
              <a:rPr lang="en" sz="1100" b="0" i="0" u="none" strike="noStrike" cap="none">
                <a:solidFill>
                  <a:schemeClr val="dk1"/>
                </a:solidFill>
                <a:latin typeface="Arial"/>
                <a:ea typeface="Arial"/>
                <a:cs typeface="Arial"/>
                <a:sym typeface="Arial"/>
              </a:rPr>
              <a:t>Don’t use the universal selector</a:t>
            </a:r>
          </a:p>
          <a:p>
            <a:pPr marL="457200" marR="0" lvl="0" indent="-228600" algn="l" rtl="0">
              <a:spcBef>
                <a:spcPts val="0"/>
              </a:spcBef>
              <a:spcAft>
                <a:spcPts val="0"/>
              </a:spcAft>
              <a:buClr>
                <a:schemeClr val="dk1"/>
              </a:buClr>
              <a:buSzPct val="100000"/>
              <a:buFont typeface="Arial"/>
              <a:buChar char="●"/>
            </a:pPr>
            <a:r>
              <a:rPr lang="en" sz="1100" b="0" i="0" u="none" strike="noStrike" cap="none">
                <a:solidFill>
                  <a:schemeClr val="dk1"/>
                </a:solidFill>
                <a:latin typeface="Arial"/>
                <a:ea typeface="Arial"/>
                <a:cs typeface="Arial"/>
                <a:sym typeface="Arial"/>
              </a:rPr>
              <a:t>CSS styling definitions go inside those {}</a:t>
            </a:r>
          </a:p>
          <a:p>
            <a:pPr marL="457200" marR="0" lvl="0" indent="-228600" algn="l" rtl="0">
              <a:spcBef>
                <a:spcPts val="0"/>
              </a:spcBef>
              <a:spcAft>
                <a:spcPts val="0"/>
              </a:spcAft>
              <a:buClr>
                <a:schemeClr val="dk1"/>
              </a:buClr>
              <a:buSzPct val="100000"/>
              <a:buFont typeface="Arial"/>
              <a:buChar char="●"/>
            </a:pPr>
            <a:r>
              <a:rPr lang="en" sz="1100" b="0" i="0" u="none" strike="noStrike" cap="none">
                <a:solidFill>
                  <a:schemeClr val="dk1"/>
                </a:solidFill>
                <a:latin typeface="Arial"/>
                <a:ea typeface="Arial"/>
                <a:cs typeface="Arial"/>
                <a:sym typeface="Arial"/>
              </a:rPr>
              <a:t>Child vs. descendent: child is nested only one layer deep. Descendant can be nested many layers deep.</a:t>
            </a:r>
          </a:p>
          <a:p>
            <a:pPr marL="457200" marR="0" lvl="0" indent="-228600" algn="l" rtl="0">
              <a:spcBef>
                <a:spcPts val="0"/>
              </a:spcBef>
              <a:spcAft>
                <a:spcPts val="0"/>
              </a:spcAft>
              <a:buClr>
                <a:schemeClr val="dk1"/>
              </a:buClr>
              <a:buSzPct val="100000"/>
              <a:buFont typeface="Arial"/>
              <a:buChar char="●"/>
            </a:pPr>
            <a:r>
              <a:rPr lang="en" sz="1100" b="0" i="0" u="none" strike="noStrike" cap="none">
                <a:solidFill>
                  <a:schemeClr val="dk1"/>
                </a:solidFill>
                <a:latin typeface="Arial"/>
                <a:ea typeface="Arial"/>
                <a:cs typeface="Arial"/>
                <a:sym typeface="Arial"/>
              </a:rPr>
              <a:t>There are many other ways in CSS to traverse elements in relation to each other--child and descendant selectors are not the only ways. There are also sibling selectors, among others.</a:t>
            </a:r>
          </a:p>
          <a:p>
            <a:pPr marL="457200" marR="0" lvl="0" indent="-228600" algn="l" rtl="0">
              <a:spcBef>
                <a:spcPts val="0"/>
              </a:spcBef>
              <a:buClr>
                <a:schemeClr val="dk1"/>
              </a:buClr>
              <a:buSzPct val="100000"/>
              <a:buFont typeface="Arial"/>
              <a:buChar char="●"/>
            </a:pPr>
            <a:r>
              <a:rPr lang="en" sz="1100" b="0" i="0" u="none" strike="noStrike" cap="none">
                <a:solidFill>
                  <a:schemeClr val="dk1"/>
                </a:solidFill>
                <a:latin typeface="Arial"/>
                <a:ea typeface="Arial"/>
                <a:cs typeface="Arial"/>
                <a:sym typeface="Arial"/>
              </a:rPr>
              <a:t>You can also select by attribute. Attribute selectors allow you to apply styles to all elements that have a certain attribute value.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 sz="1100" b="0" i="0" u="none" strike="noStrike" cap="none">
                <a:solidFill>
                  <a:schemeClr val="dk1"/>
                </a:solidFill>
                <a:latin typeface="Arial"/>
                <a:ea typeface="Arial"/>
                <a:cs typeface="Arial"/>
                <a:sym typeface="Arial"/>
              </a:rPr>
              <a:t>Q: Which text gets colored red? </a:t>
            </a:r>
          </a:p>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A: “Hello”</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Image from: </a:t>
            </a:r>
            <a:r>
              <a:rPr lang="en" u="sng">
                <a:solidFill>
                  <a:schemeClr val="hlink"/>
                </a:solidFill>
                <a:hlinkClick r:id="rId3"/>
              </a:rPr>
              <a:t>http://sccweb.scea.wa.edu.au/C3_IT/Cert%20III%20IT%20ICA30105%20Alternate%20materials/ICAB4135A_Create_Simple_Markup_Doc/lo/1755/graphics/1755_act5_f07.gif</a:t>
            </a:r>
          </a:p>
          <a:p>
            <a:pPr lvl="0">
              <a:spcBef>
                <a:spcPts val="0"/>
              </a:spcBef>
              <a:buNone/>
            </a:pPr>
            <a:endParaRPr/>
          </a:p>
          <a:p>
            <a:pPr lvl="0">
              <a:spcBef>
                <a:spcPts val="0"/>
              </a:spcBef>
              <a:buNone/>
            </a:pPr>
            <a:r>
              <a:rPr lang="en"/>
              <a:t>HTML is the basis for all web pages that you visit.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5" name="Shape 19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Image from https://image.slidesharecdn.com/css-boxmodel-130811120108-phpapp02/95/css-box-model-2-638.jpg?cb=1376222562</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3" name="Shape 20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5" name="Shape 21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1" name="Shape 22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222" name="Shape 22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27</a:t>
            </a:fld>
            <a:endParaRPr lang="en"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8" name="Shape 22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 sz="1100" b="0" i="0" u="none" strike="noStrike" cap="none">
                <a:solidFill>
                  <a:schemeClr val="dk1"/>
                </a:solidFill>
                <a:latin typeface="Arial"/>
                <a:ea typeface="Arial"/>
                <a:cs typeface="Arial"/>
                <a:sym typeface="Arial"/>
              </a:rPr>
              <a:t>Definition from </a:t>
            </a:r>
            <a:r>
              <a:rPr lang="en" sz="1100" b="0" i="0" u="sng" strike="noStrike" cap="none">
                <a:solidFill>
                  <a:schemeClr val="hlink"/>
                </a:solidFill>
                <a:latin typeface="Arial"/>
                <a:ea typeface="Arial"/>
                <a:cs typeface="Arial"/>
                <a:sym typeface="Arial"/>
                <a:hlinkClick r:id="rId3"/>
              </a:rPr>
              <a:t>https://www.w3schools.com/js/js_htmldom.asp</a:t>
            </a:r>
          </a:p>
          <a:p>
            <a:pPr marL="0" marR="0" lvl="0" indent="0" algn="l" rtl="0">
              <a:spcBef>
                <a:spcPts val="0"/>
              </a:spcBef>
              <a:spcAft>
                <a:spcPts val="0"/>
              </a:spcAft>
              <a:buClr>
                <a:schemeClr val="dk1"/>
              </a:buClr>
              <a:buSzPct val="25000"/>
              <a:buFont typeface="Arial"/>
              <a:buNone/>
            </a:pP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rgbClr val="000000"/>
              </a:buClr>
              <a:buSzPct val="25000"/>
              <a:buFont typeface="Arial"/>
              <a:buNone/>
            </a:pPr>
            <a:r>
              <a:rPr lang="en" sz="1100" b="0" i="0" u="none" strike="noStrike" cap="none">
                <a:solidFill>
                  <a:schemeClr val="dk1"/>
                </a:solidFill>
                <a:latin typeface="Arial"/>
                <a:ea typeface="Arial"/>
                <a:cs typeface="Arial"/>
                <a:sym typeface="Arial"/>
              </a:rPr>
              <a:t>Analogy: HTML is a wooden marionette puppet. The DOM is like the strings; they define how you can manipulate the puppet.</a:t>
            </a:r>
          </a:p>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0" name="Shape 8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Proper indentation meaning you indent every time you define a new element within a tag. No hard rules, but you’ll see people generally following certain formatting patterns.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While lecturing, create a demo HTML page and show how each of these tags format text.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1" name="Shape 11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5"/>
            <a:ext cx="562199"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3" y="3158250"/>
            <a:ext cx="562199"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3" y="1022025"/>
            <a:ext cx="7136667" cy="152400"/>
            <a:chOff x="1346427" y="1011300"/>
            <a:chExt cx="6452100" cy="152400"/>
          </a:xfrm>
        </p:grpSpPr>
        <p:cxnSp>
          <p:nvCxnSpPr>
            <p:cNvPr id="13" name="Shape 13"/>
            <p:cNvCxnSpPr/>
            <p:nvPr/>
          </p:nvCxnSpPr>
          <p:spPr>
            <a:xfrm rot="10800000">
              <a:off x="1346427"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7"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49" y="3969100"/>
            <a:ext cx="7136667" cy="152400"/>
            <a:chOff x="1346433" y="3969087"/>
            <a:chExt cx="6452100" cy="152400"/>
          </a:xfrm>
        </p:grpSpPr>
        <p:cxnSp>
          <p:nvCxnSpPr>
            <p:cNvPr id="16" name="Shape 16"/>
            <p:cNvCxnSpPr/>
            <p:nvPr/>
          </p:nvCxnSpPr>
          <p:spPr>
            <a:xfrm>
              <a:off x="1346433"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3"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398"/>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accent1"/>
              </a:buClr>
              <a:buFont typeface="PT Sans Narrow"/>
              <a:buNone/>
              <a:defRPr sz="5400" b="1" i="0" u="none" strike="noStrike" cap="none">
                <a:solidFill>
                  <a:schemeClr val="accent1"/>
                </a:solidFill>
                <a:latin typeface="PT Sans Narrow"/>
                <a:ea typeface="PT Sans Narrow"/>
                <a:cs typeface="PT Sans Narrow"/>
                <a:sym typeface="PT Sans Narrow"/>
              </a:defRPr>
            </a:lvl1pPr>
            <a:lvl2pPr lvl="1"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2pPr>
            <a:lvl3pPr lvl="2"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3pPr>
            <a:lvl4pPr lvl="3"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4pPr>
            <a:lvl5pPr lvl="4"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5pPr>
            <a:lvl6pPr lvl="5"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6pPr>
            <a:lvl7pPr lvl="6"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7pPr>
            <a:lvl8pPr lvl="7"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8pPr>
            <a:lvl9pPr lvl="8"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9pPr>
          </a:lstStyle>
          <a:p>
            <a:endParaRPr/>
          </a:p>
        </p:txBody>
      </p:sp>
      <p:sp>
        <p:nvSpPr>
          <p:cNvPr id="19" name="Shape 19"/>
          <p:cNvSpPr txBox="1">
            <a:spLocks noGrp="1"/>
          </p:cNvSpPr>
          <p:nvPr>
            <p:ph type="subTitle" idx="1"/>
          </p:nvPr>
        </p:nvSpPr>
        <p:spPr>
          <a:xfrm>
            <a:off x="2137225" y="2850039"/>
            <a:ext cx="4870498" cy="7926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1pPr>
            <a:lvl2pPr marL="457200" marR="0" lvl="1"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2pPr>
            <a:lvl3pPr marL="914400" marR="0" lvl="2"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3pPr>
            <a:lvl4pPr marL="1371600" marR="0" lvl="3"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4pPr>
            <a:lvl5pPr marL="1828800" marR="0" lvl="4"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5pPr>
            <a:lvl6pPr marL="2286000" marR="0" lvl="5"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6pPr>
            <a:lvl7pPr marL="2743200" marR="0" lvl="6"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7pPr>
            <a:lvl8pPr marL="3200400" marR="0" lvl="7"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8pPr>
            <a:lvl9pPr marL="3657600" marR="0" lvl="8"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9pPr>
          </a:lstStyle>
          <a:p>
            <a:endParaRPr/>
          </a:p>
        </p:txBody>
      </p:sp>
      <p:sp>
        <p:nvSpPr>
          <p:cNvPr id="20" name="Shape 20"/>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7" name="Shape 57"/>
          <p:cNvSpPr txBox="1">
            <a:spLocks noGrp="1"/>
          </p:cNvSpPr>
          <p:nvPr>
            <p:ph type="title"/>
          </p:nvPr>
        </p:nvSpPr>
        <p:spPr>
          <a:xfrm>
            <a:off x="311700" y="1304850"/>
            <a:ext cx="8520599" cy="15383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accent3"/>
              </a:buClr>
              <a:buFont typeface="PT Sans Narrow"/>
              <a:buNone/>
              <a:defRPr sz="13000" b="1" i="0" u="none" strike="noStrike" cap="none">
                <a:solidFill>
                  <a:schemeClr val="accent3"/>
                </a:solidFill>
                <a:latin typeface="PT Sans Narrow"/>
                <a:ea typeface="PT Sans Narrow"/>
                <a:cs typeface="PT Sans Narrow"/>
                <a:sym typeface="PT Sans Narrow"/>
              </a:defRPr>
            </a:lvl1pPr>
            <a:lvl2pPr lvl="1"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2pPr>
            <a:lvl3pPr lvl="2"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3pPr>
            <a:lvl4pPr lvl="3"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4pPr>
            <a:lvl5pPr lvl="4"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5pPr>
            <a:lvl6pPr lvl="5"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6pPr>
            <a:lvl7pPr lvl="6"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7pPr>
            <a:lvl8pPr lvl="7"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8pPr>
            <a:lvl9pPr lvl="8"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9pPr>
          </a:lstStyle>
          <a:p>
            <a:endParaRPr/>
          </a:p>
        </p:txBody>
      </p:sp>
      <p:sp>
        <p:nvSpPr>
          <p:cNvPr id="58" name="Shape 58"/>
          <p:cNvSpPr txBox="1">
            <a:spLocks noGrp="1"/>
          </p:cNvSpPr>
          <p:nvPr>
            <p:ph type="body" idx="1"/>
          </p:nvPr>
        </p:nvSpPr>
        <p:spPr>
          <a:xfrm>
            <a:off x="311700" y="2995650"/>
            <a:ext cx="8520599" cy="1071599"/>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chemeClr val="dk2"/>
              </a:buClr>
              <a:buFont typeface="Open Sans"/>
              <a:buNone/>
              <a:defRPr sz="1800" b="0" i="0" u="none" strike="noStrike" cap="none">
                <a:solidFill>
                  <a:schemeClr val="dk2"/>
                </a:solidFill>
                <a:latin typeface="Open Sans"/>
                <a:ea typeface="Open Sans"/>
                <a:cs typeface="Open Sans"/>
                <a:sym typeface="Open Sans"/>
              </a:defRPr>
            </a:lvl1pPr>
            <a:lvl2pPr marL="457200" marR="0" lvl="1"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L="914400" marR="0" lvl="2"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L="1371600" marR="0" lvl="3"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L="1828800" marR="0" lvl="4"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L="2286000" marR="0" lvl="5"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L="2743200" marR="0" lvl="6"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L="3200400" marR="0" lvl="7"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L="3657600" marR="0" lvl="8"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endParaRPr/>
          </a:p>
        </p:txBody>
      </p:sp>
      <p:sp>
        <p:nvSpPr>
          <p:cNvPr id="59" name="Shape 59"/>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1"/>
        <p:cNvGrpSpPr/>
        <p:nvPr/>
      </p:nvGrpSpPr>
      <p:grpSpPr>
        <a:xfrm>
          <a:off x="0" y="0"/>
          <a:ext cx="0" cy="0"/>
          <a:chOff x="0" y="0"/>
          <a:chExt cx="0" cy="0"/>
        </a:xfrm>
      </p:grpSpPr>
      <p:sp>
        <p:nvSpPr>
          <p:cNvPr id="22" name="Shape 22"/>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3" name="Shape 23"/>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24" name="Shape 24"/>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8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endParaRPr/>
          </a:p>
        </p:txBody>
      </p:sp>
      <p:sp>
        <p:nvSpPr>
          <p:cNvPr id="25" name="Shape 25"/>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28" name="Shape 28"/>
          <p:cNvSpPr txBox="1">
            <a:spLocks noGrp="1"/>
          </p:cNvSpPr>
          <p:nvPr>
            <p:ph type="body" idx="1"/>
          </p:nvPr>
        </p:nvSpPr>
        <p:spPr>
          <a:xfrm>
            <a:off x="311700" y="1266175"/>
            <a:ext cx="3999898" cy="33027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9pPr>
          </a:lstStyle>
          <a:p>
            <a:endParaRPr/>
          </a:p>
        </p:txBody>
      </p:sp>
      <p:sp>
        <p:nvSpPr>
          <p:cNvPr id="29" name="Shape 29"/>
          <p:cNvSpPr txBox="1">
            <a:spLocks noGrp="1"/>
          </p:cNvSpPr>
          <p:nvPr>
            <p:ph type="body" idx="2"/>
          </p:nvPr>
        </p:nvSpPr>
        <p:spPr>
          <a:xfrm>
            <a:off x="4832400" y="1266175"/>
            <a:ext cx="3999898" cy="33027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9pPr>
          </a:lstStyle>
          <a:p>
            <a:endParaRPr/>
          </a:p>
        </p:txBody>
      </p:sp>
      <p:sp>
        <p:nvSpPr>
          <p:cNvPr id="30" name="Shape 30"/>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sp>
        <p:nvSpPr>
          <p:cNvPr id="32" name="Shape 3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3" name="Shape 33"/>
          <p:cNvSpPr txBox="1">
            <a:spLocks noGrp="1"/>
          </p:cNvSpPr>
          <p:nvPr>
            <p:ph type="title"/>
          </p:nvPr>
        </p:nvSpPr>
        <p:spPr>
          <a:xfrm>
            <a:off x="311700" y="814800"/>
            <a:ext cx="8571300" cy="942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34" name="Shape 34"/>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37" name="Shape 3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7999" cy="755698"/>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accent1"/>
              </a:buClr>
              <a:buFont typeface="PT Sans Narrow"/>
              <a:buNone/>
              <a:defRPr sz="24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9pPr>
          </a:lstStyle>
          <a:p>
            <a:endParaRPr/>
          </a:p>
        </p:txBody>
      </p:sp>
      <p:sp>
        <p:nvSpPr>
          <p:cNvPr id="40" name="Shape 40"/>
          <p:cNvSpPr txBox="1">
            <a:spLocks noGrp="1"/>
          </p:cNvSpPr>
          <p:nvPr>
            <p:ph type="body" idx="1"/>
          </p:nvPr>
        </p:nvSpPr>
        <p:spPr>
          <a:xfrm>
            <a:off x="311700" y="1389600"/>
            <a:ext cx="2807999" cy="3179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9pPr>
          </a:lstStyle>
          <a:p>
            <a:endParaRPr/>
          </a:p>
        </p:txBody>
      </p:sp>
      <p:sp>
        <p:nvSpPr>
          <p:cNvPr id="41" name="Shape 4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598"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PT Sans Narrow"/>
              <a:buNone/>
              <a:defRPr sz="5400" b="0" i="0" u="none" strike="noStrike" cap="none">
                <a:solidFill>
                  <a:schemeClr val="dk2"/>
                </a:solidFill>
                <a:latin typeface="PT Sans Narrow"/>
                <a:ea typeface="PT Sans Narrow"/>
                <a:cs typeface="PT Sans Narrow"/>
                <a:sym typeface="PT Sans Narrow"/>
              </a:defRPr>
            </a:lvl1pPr>
            <a:lvl2pPr lvl="1"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2pPr>
            <a:lvl3pPr lvl="2"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3pPr>
            <a:lvl4pPr lvl="3"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4pPr>
            <a:lvl5pPr lvl="4"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5pPr>
            <a:lvl6pPr lvl="5"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6pPr>
            <a:lvl7pPr lvl="6"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7pPr>
            <a:lvl8pPr lvl="7"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8pPr>
            <a:lvl9pPr lvl="8"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9pPr>
          </a:lstStyle>
          <a:p>
            <a:endParaRPr/>
          </a:p>
        </p:txBody>
      </p:sp>
      <p:sp>
        <p:nvSpPr>
          <p:cNvPr id="44" name="Shape 44"/>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499"/>
          </a:xfrm>
          <a:prstGeom prst="rect">
            <a:avLst/>
          </a:prstGeom>
          <a:solidFill>
            <a:schemeClr val="accent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198" cy="16758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accent1"/>
              </a:buClr>
              <a:buFont typeface="PT Sans Narrow"/>
              <a:buNone/>
              <a:defRPr sz="4200" b="1" i="0" u="none" strike="noStrike" cap="none">
                <a:solidFill>
                  <a:schemeClr val="accent1"/>
                </a:solidFill>
                <a:latin typeface="PT Sans Narrow"/>
                <a:ea typeface="PT Sans Narrow"/>
                <a:cs typeface="PT Sans Narrow"/>
                <a:sym typeface="PT Sans Narrow"/>
              </a:defRPr>
            </a:lvl1pPr>
            <a:lvl2pPr lvl="1"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2pPr>
            <a:lvl3pPr lvl="2"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3pPr>
            <a:lvl4pPr lvl="3"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4pPr>
            <a:lvl5pPr lvl="4"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5pPr>
            <a:lvl6pPr lvl="5"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6pPr>
            <a:lvl7pPr lvl="6"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7pPr>
            <a:lvl8pPr lvl="7"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8pPr>
            <a:lvl9pPr lvl="8"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9pPr>
          </a:lstStyle>
          <a:p>
            <a:endParaRPr/>
          </a:p>
        </p:txBody>
      </p:sp>
      <p:sp>
        <p:nvSpPr>
          <p:cNvPr id="49" name="Shape 49"/>
          <p:cNvSpPr txBox="1">
            <a:spLocks noGrp="1"/>
          </p:cNvSpPr>
          <p:nvPr>
            <p:ph type="subTitle" idx="1"/>
          </p:nvPr>
        </p:nvSpPr>
        <p:spPr>
          <a:xfrm>
            <a:off x="265500" y="2726875"/>
            <a:ext cx="4045198" cy="12351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1pPr>
            <a:lvl2pPr marL="457200" marR="0" lvl="1"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2pPr>
            <a:lvl3pPr marL="914400" marR="0" lvl="2"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3pPr>
            <a:lvl4pPr marL="1371600" marR="0" lvl="3"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4pPr>
            <a:lvl5pPr marL="1828800" marR="0" lvl="4"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5pPr>
            <a:lvl6pPr marL="2286000" marR="0" lvl="5"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6pPr>
            <a:lvl7pPr marL="2743200" marR="0" lvl="6"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7pPr>
            <a:lvl8pPr marL="3200400" marR="0" lvl="7"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8pPr>
            <a:lvl9pPr marL="3657600" marR="0" lvl="8"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9pPr>
          </a:lstStyle>
          <a:p>
            <a:endParaRPr/>
          </a:p>
        </p:txBody>
      </p:sp>
      <p:sp>
        <p:nvSpPr>
          <p:cNvPr id="50" name="Shape 50"/>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Open Sans"/>
              <a:buNone/>
              <a:defRPr sz="1800" b="0" i="0" u="none" strike="noStrike" cap="none">
                <a:solidFill>
                  <a:schemeClr val="lt1"/>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9pPr>
          </a:lstStyle>
          <a:p>
            <a:endParaRPr/>
          </a:p>
        </p:txBody>
      </p:sp>
      <p:sp>
        <p:nvSpPr>
          <p:cNvPr id="51" name="Shape 5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7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PT Sans Narrow"/>
              <a:buNone/>
              <a:defRPr sz="2400" b="0" i="0" u="none" strike="noStrike" cap="none">
                <a:solidFill>
                  <a:schemeClr val="dk2"/>
                </a:solidFill>
                <a:latin typeface="PT Sans Narrow"/>
                <a:ea typeface="PT Sans Narrow"/>
                <a:cs typeface="PT Sans Narrow"/>
                <a:sym typeface="PT Sans Narrow"/>
              </a:defRPr>
            </a:lvl1pPr>
            <a:lvl2pPr marL="457200" marR="0" lvl="1"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endParaRPr/>
          </a:p>
        </p:txBody>
      </p:sp>
      <p:sp>
        <p:nvSpPr>
          <p:cNvPr id="54" name="Shape 54"/>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8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dk2"/>
              </a:buClr>
              <a:buSzPct val="25000"/>
              <a:buFont typeface="Open Sans"/>
              <a:buNone/>
            </a:pPr>
            <a:fld id="{00000000-1234-1234-1234-123412341234}" type="slidenum">
              <a:rPr lang="en" sz="1000" b="0" i="0" u="none" strike="noStrike" cap="none">
                <a:solidFill>
                  <a:schemeClr val="dk2"/>
                </a:solidFill>
                <a:latin typeface="Open Sans"/>
                <a:ea typeface="Open Sans"/>
                <a:cs typeface="Open Sans"/>
                <a:sym typeface="Open Sans"/>
              </a:rPr>
              <a:t>‹#›</a:t>
            </a:fld>
            <a:endParaRPr lang="en" sz="1000" b="0" i="0" u="none" strike="noStrike" cap="none">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hyperlink" Target="http://www.htmlandcssbook.com/code-samples/" TargetMode="External"/><Relationship Id="rId4" Type="http://schemas.openxmlformats.org/officeDocument/2006/relationships/hyperlink" Target="http://www.w3schools.com/html/" TargetMode="External"/><Relationship Id="rId5" Type="http://schemas.openxmlformats.org/officeDocument/2006/relationships/hyperlink" Target="http://www.w3schools.com/css/" TargetMode="External"/><Relationship Id="rId6" Type="http://schemas.openxmlformats.org/officeDocument/2006/relationships/hyperlink" Target="http://onwebdev.blogspot.com/2011/01/css-understanding-document-flow.html" TargetMode="External"/><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399"/>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accent1"/>
              </a:buClr>
              <a:buSzPct val="25000"/>
              <a:buFont typeface="PT Sans Narrow"/>
              <a:buNone/>
            </a:pPr>
            <a:r>
              <a:rPr lang="en" sz="5400" b="1" i="0" u="none" strike="noStrike" cap="none">
                <a:solidFill>
                  <a:schemeClr val="accent1"/>
                </a:solidFill>
                <a:latin typeface="PT Sans Narrow"/>
                <a:ea typeface="PT Sans Narrow"/>
                <a:cs typeface="PT Sans Narrow"/>
                <a:sym typeface="PT Sans Narrow"/>
              </a:rPr>
              <a:t>HTML &amp; CSS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HTML Images</a:t>
            </a:r>
          </a:p>
          <a:p>
            <a:pPr marL="0" marR="0" lvl="0" indent="0" algn="l" rtl="0">
              <a:lnSpc>
                <a:spcPct val="100000"/>
              </a:lnSpc>
              <a:spcBef>
                <a:spcPts val="0"/>
              </a:spcBef>
              <a:spcAft>
                <a:spcPts val="0"/>
              </a:spcAft>
              <a:buClr>
                <a:schemeClr val="accent1"/>
              </a:buClr>
              <a:buSzPct val="25000"/>
              <a:buFont typeface="PT Sans Narrow"/>
              <a:buNone/>
            </a:pPr>
            <a:endParaRPr sz="3600" b="1" i="0" u="none" strike="noStrike" cap="none">
              <a:solidFill>
                <a:schemeClr val="accent1"/>
              </a:solidFill>
              <a:latin typeface="PT Sans Narrow"/>
              <a:ea typeface="PT Sans Narrow"/>
              <a:cs typeface="PT Sans Narrow"/>
              <a:sym typeface="PT Sans Narrow"/>
            </a:endParaRPr>
          </a:p>
        </p:txBody>
      </p:sp>
      <p:sp>
        <p:nvSpPr>
          <p:cNvPr id="120" name="Shape 120"/>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Image formats: JPEG, GIF, PNG</a:t>
            </a:r>
          </a:p>
          <a:p>
            <a:pPr marL="0" marR="0" lvl="0" indent="0" algn="l" rtl="0">
              <a:lnSpc>
                <a:spcPct val="115000"/>
              </a:lnSpc>
              <a:spcBef>
                <a:spcPts val="160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Size is measured in pixels</a:t>
            </a:r>
          </a:p>
          <a:p>
            <a:pPr marL="0" marR="0" lvl="0" indent="0" algn="l" rtl="0">
              <a:lnSpc>
                <a:spcPct val="115000"/>
              </a:lnSpc>
              <a:spcBef>
                <a:spcPts val="160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Good practice to have a folder that organizes the images on your </a:t>
            </a:r>
            <a:r>
              <a:rPr lang="en" sz="1800" b="0" i="0" u="none" strike="noStrike" cap="none" dirty="0" smtClean="0">
                <a:solidFill>
                  <a:schemeClr val="dk2"/>
                </a:solidFill>
                <a:latin typeface="Open Sans"/>
                <a:ea typeface="Open Sans"/>
                <a:cs typeface="Open Sans"/>
                <a:sym typeface="Open Sans"/>
              </a:rPr>
              <a:t>site</a:t>
            </a:r>
          </a:p>
          <a:p>
            <a:pPr marL="457200" marR="0" lvl="0" indent="-317500" algn="l" rtl="0">
              <a:lnSpc>
                <a:spcPct val="115000"/>
              </a:lnSpc>
              <a:spcBef>
                <a:spcPts val="16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&lt;img src=”images/frog.jpg” alt=”a green frog on a lilypad” title=”Frog” width=”50” height=”40</a:t>
            </a:r>
            <a:r>
              <a:rPr lang="en" sz="1400" b="0" i="0" u="none" strike="noStrike" cap="none" dirty="0" smtClean="0">
                <a:solidFill>
                  <a:schemeClr val="dk2"/>
                </a:solidFill>
                <a:latin typeface="Open Sans"/>
                <a:ea typeface="Open Sans"/>
                <a:cs typeface="Open Sans"/>
                <a:sym typeface="Open Sans"/>
              </a:rPr>
              <a:t>”&gt;</a:t>
            </a:r>
            <a:endParaRPr lang="en-US" sz="1400" b="0" i="0" u="none" strike="noStrike" cap="none" dirty="0" smtClean="0">
              <a:solidFill>
                <a:schemeClr val="dk2"/>
              </a:solidFill>
              <a:latin typeface="Open Sans"/>
              <a:ea typeface="Open Sans"/>
              <a:cs typeface="Open Sans"/>
              <a:sym typeface="Open Sans"/>
            </a:endParaRPr>
          </a:p>
          <a:p>
            <a:pPr marL="139700">
              <a:spcBef>
                <a:spcPts val="1600"/>
              </a:spcBef>
              <a:spcAft>
                <a:spcPts val="0"/>
              </a:spcAft>
              <a:buSzPct val="100000"/>
            </a:pPr>
            <a:r>
              <a:rPr lang="en" dirty="0" smtClean="0"/>
              <a:t>Images </a:t>
            </a:r>
            <a:r>
              <a:rPr lang="en" dirty="0"/>
              <a:t>can be animated, transparent, have captions… and more</a:t>
            </a:r>
            <a:r>
              <a:rPr lang="en" dirty="0" smtClean="0"/>
              <a:t>!</a:t>
            </a:r>
            <a:endParaRPr lang="en-US" b="0" i="0" u="none" strike="noStrike" cap="none" dirty="0" smtClean="0">
              <a:solidFill>
                <a:schemeClr val="dk2"/>
              </a:solidFill>
              <a:sym typeface="Open Sans"/>
            </a:endParaRPr>
          </a:p>
          <a:p>
            <a:pPr marL="457200" indent="-317500">
              <a:spcBef>
                <a:spcPts val="1600"/>
              </a:spcBef>
              <a:spcAft>
                <a:spcPts val="0"/>
              </a:spcAft>
              <a:buSzPct val="100000"/>
              <a:buFont typeface="Open Sans"/>
              <a:buChar char="●"/>
            </a:pPr>
            <a:r>
              <a:rPr lang="en" sz="1400" dirty="0"/>
              <a:t>&lt;figure&gt; &lt;img src=”images/pigs.jpg” /&gt; &lt;figcaption&gt;Piglets&lt;/figcaption&gt;&lt;/figure</a:t>
            </a:r>
            <a:r>
              <a:rPr lang="en" sz="1400" dirty="0" smtClean="0"/>
              <a:t>&gt;</a:t>
            </a:r>
            <a:r>
              <a:rPr lang="en" b="0" i="0" u="none" strike="noStrike" cap="none" dirty="0">
                <a:solidFill>
                  <a:schemeClr val="dk2"/>
                </a:solidFill>
                <a:latin typeface="Open Sans"/>
                <a:ea typeface="Open Sans"/>
                <a:cs typeface="Open Sans"/>
                <a:sym typeface="Open Sans"/>
              </a:rPr>
              <a:t/>
            </a:r>
            <a:br>
              <a:rPr lang="en" b="0" i="0" u="none" strike="noStrike" cap="none" dirty="0">
                <a:solidFill>
                  <a:schemeClr val="dk2"/>
                </a:solidFill>
                <a:latin typeface="Open Sans"/>
                <a:ea typeface="Open Sans"/>
                <a:cs typeface="Open Sans"/>
                <a:sym typeface="Open Sans"/>
              </a:rPr>
            </a:br>
            <a:endParaRPr lang="en" b="0" i="0" u="none" strike="noStrike" cap="none" dirty="0">
              <a:solidFill>
                <a:schemeClr val="dk2"/>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HTML Tables</a:t>
            </a:r>
          </a:p>
        </p:txBody>
      </p:sp>
      <p:sp>
        <p:nvSpPr>
          <p:cNvPr id="126" name="Shape 126"/>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20000"/>
              </a:lnSpc>
              <a:spcBef>
                <a:spcPts val="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Used for displaying tabular data</a:t>
            </a:r>
          </a:p>
          <a:p>
            <a:pPr marL="457200" marR="0" lvl="0" indent="-228600" algn="l" rtl="0">
              <a:lnSpc>
                <a:spcPct val="120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&lt;table&gt;, &lt;tr&gt; row, &lt;td&gt; cell</a:t>
            </a:r>
          </a:p>
          <a:p>
            <a:pPr marL="457200" marR="0" lvl="0" indent="-228600" algn="l" rtl="0">
              <a:lnSpc>
                <a:spcPct val="120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&lt;th&gt; row or column heading</a:t>
            </a:r>
          </a:p>
          <a:p>
            <a:pPr marL="457200" marR="0" lvl="0" indent="-228600" algn="l" rtl="0">
              <a:lnSpc>
                <a:spcPct val="120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rowspan, colspan attributes </a:t>
            </a:r>
          </a:p>
          <a:p>
            <a:pPr marL="457200" marR="0" lvl="0" indent="-228600" algn="l" rtl="0">
              <a:lnSpc>
                <a:spcPct val="120000"/>
              </a:lnSpc>
              <a:spcBef>
                <a:spcPts val="0"/>
              </a:spcBef>
              <a:spcAft>
                <a:spcPts val="0"/>
              </a:spcAft>
              <a:buClr>
                <a:schemeClr val="dk2"/>
              </a:buClr>
              <a:buSzPct val="100000"/>
              <a:buFont typeface="Open Sans"/>
              <a:buChar char="●"/>
            </a:pPr>
            <a:r>
              <a:rPr lang="en" sz="1400" dirty="0"/>
              <a:t>&lt;thead&gt;, &lt;tbody&gt;, and &lt;tfoot&gt; will not affect the layout of the table by default. However, you can use CSS to style these elements.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Shape 131"/>
          <p:cNvPicPr preferRelativeResize="0"/>
          <p:nvPr/>
        </p:nvPicPr>
        <p:blipFill>
          <a:blip r:embed="rId3">
            <a:alphaModFix/>
          </a:blip>
          <a:stretch>
            <a:fillRect/>
          </a:stretch>
        </p:blipFill>
        <p:spPr>
          <a:xfrm>
            <a:off x="152400" y="475700"/>
            <a:ext cx="8839200" cy="41920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Other HTML Markup</a:t>
            </a:r>
          </a:p>
        </p:txBody>
      </p:sp>
      <p:sp>
        <p:nvSpPr>
          <p:cNvPr id="137" name="Shape 137"/>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Here are some more HTML features:</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Doctype: tells the browser that this is an HTML document and which version of HTML it is</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Comments are formatted like so:  &lt;!-- comment --&gt;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Id attribute: &lt;p id=”my-paragraph”&gt;...&lt;/p&gt;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Class attribute: class &lt;p class=”important”&gt;&lt;/p&gt;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Block elements &lt;h1&gt;, &lt;p&gt;, &lt;ul&gt;, &lt;li&gt;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Inline elements &lt;a&gt;, &lt;b&gt;, &lt;i&gt;, &lt;em&gt;, &lt;img&gt;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Grouping in a block: &lt;div&gt;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Grouping inline: &lt;span&gt;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&lt;iframe&gt;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&lt;meta&gt; tags: description, keywords, robots, author, pragma, expires</a:t>
            </a:r>
          </a:p>
          <a:p>
            <a:pPr marL="0" marR="0" lvl="0" indent="0" algn="l" rtl="0">
              <a:lnSpc>
                <a:spcPct val="115000"/>
              </a:lnSpc>
              <a:spcBef>
                <a:spcPts val="100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...Don’t bother trying to memorize everything!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11700" y="814800"/>
            <a:ext cx="8571300" cy="942075"/>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Enough HTML... Let’s learn CSS!</a:t>
            </a:r>
          </a:p>
        </p:txBody>
      </p:sp>
      <p:sp>
        <p:nvSpPr>
          <p:cNvPr id="144" name="Shape 144"/>
          <p:cNvSpPr txBox="1"/>
          <p:nvPr/>
        </p:nvSpPr>
        <p:spPr>
          <a:xfrm>
            <a:off x="3049351" y="2641725"/>
            <a:ext cx="3045299" cy="3300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FFFFFF"/>
              </a:buClr>
              <a:buSzPct val="25000"/>
              <a:buFont typeface="Open Sans"/>
              <a:buNone/>
            </a:pPr>
            <a:r>
              <a:rPr lang="en" sz="1800" b="0" i="0" u="none" strike="noStrike" cap="none">
                <a:solidFill>
                  <a:srgbClr val="FFFFFF"/>
                </a:solidFill>
                <a:latin typeface="Open Sans"/>
                <a:ea typeface="Open Sans"/>
                <a:cs typeface="Open Sans"/>
                <a:sym typeface="Open Sans"/>
              </a:rPr>
              <a:t>But first, any questions?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Cascading Style Sheets (CSS)</a:t>
            </a:r>
          </a:p>
        </p:txBody>
      </p:sp>
      <p:sp>
        <p:nvSpPr>
          <p:cNvPr id="150" name="Shape 150"/>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457200" indent="-317500">
              <a:lnSpc>
                <a:spcPct val="100000"/>
              </a:lnSpc>
              <a:spcAft>
                <a:spcPts val="0"/>
              </a:spcAft>
              <a:buSzPct val="100000"/>
              <a:buFont typeface="Open Sans"/>
              <a:buChar char="●"/>
            </a:pPr>
            <a:r>
              <a:rPr lang="en" dirty="0" smtClean="0"/>
              <a:t>Associates </a:t>
            </a:r>
            <a:r>
              <a:rPr lang="en" dirty="0"/>
              <a:t>style rules with HTML elements, and dictates how they’re </a:t>
            </a:r>
            <a:r>
              <a:rPr lang="en" dirty="0" smtClean="0"/>
              <a:t>displayed</a:t>
            </a:r>
            <a:endParaRPr lang="en-US" dirty="0" smtClean="0"/>
          </a:p>
          <a:p>
            <a:pPr marL="457200" lvl="0" indent="-317500">
              <a:lnSpc>
                <a:spcPct val="100000"/>
              </a:lnSpc>
              <a:spcAft>
                <a:spcPts val="0"/>
              </a:spcAft>
              <a:buSzPct val="100000"/>
              <a:buFont typeface="Open Sans"/>
              <a:buChar char="●"/>
            </a:pPr>
            <a:r>
              <a:rPr lang="en" dirty="0">
                <a:solidFill>
                  <a:schemeClr val="bg2"/>
                </a:solidFill>
              </a:rPr>
              <a:t>Can be defined in an HTML document inside a &lt;style&gt; tag inside the &lt;head</a:t>
            </a:r>
            <a:r>
              <a:rPr lang="en" dirty="0" smtClean="0">
                <a:solidFill>
                  <a:schemeClr val="bg2"/>
                </a:solidFill>
              </a:rPr>
              <a:t>&gt;:</a:t>
            </a:r>
          </a:p>
          <a:p>
            <a:pPr marL="457200" lvl="0">
              <a:lnSpc>
                <a:spcPct val="100000"/>
              </a:lnSpc>
              <a:spcAft>
                <a:spcPts val="0"/>
              </a:spcAft>
              <a:buSzPct val="25000"/>
            </a:pPr>
            <a:r>
              <a:rPr lang="en" sz="1400" dirty="0" smtClean="0">
                <a:latin typeface="Consolas"/>
                <a:cs typeface="Consolas"/>
              </a:rPr>
              <a:t>&lt;head&gt;</a:t>
            </a:r>
          </a:p>
          <a:p>
            <a:pPr marL="457200" lvl="0">
              <a:lnSpc>
                <a:spcPct val="100000"/>
              </a:lnSpc>
              <a:spcAft>
                <a:spcPts val="0"/>
              </a:spcAft>
              <a:buSzPct val="25000"/>
            </a:pPr>
            <a:r>
              <a:rPr lang="en" sz="1400" dirty="0" smtClean="0">
                <a:latin typeface="Consolas"/>
                <a:cs typeface="Consolas"/>
              </a:rPr>
              <a:t>  &lt;</a:t>
            </a:r>
            <a:r>
              <a:rPr lang="en" sz="1400" dirty="0">
                <a:latin typeface="Consolas"/>
                <a:cs typeface="Consolas"/>
              </a:rPr>
              <a:t>style&gt;		</a:t>
            </a:r>
            <a:r>
              <a:rPr lang="en" sz="1400" dirty="0" smtClean="0">
                <a:solidFill>
                  <a:srgbClr val="A6A6A6"/>
                </a:solidFill>
                <a:latin typeface="Consolas"/>
                <a:cs typeface="Consolas"/>
              </a:rPr>
              <a:t>&lt;!-- </a:t>
            </a:r>
            <a:r>
              <a:rPr lang="en" sz="1400" dirty="0">
                <a:solidFill>
                  <a:srgbClr val="A6A6A6"/>
                </a:solidFill>
                <a:latin typeface="Consolas"/>
                <a:cs typeface="Consolas"/>
              </a:rPr>
              <a:t>CSS goes inside this tag --&gt;</a:t>
            </a:r>
          </a:p>
          <a:p>
            <a:pPr marL="457200" lvl="0">
              <a:lnSpc>
                <a:spcPct val="100000"/>
              </a:lnSpc>
              <a:spcAft>
                <a:spcPts val="0"/>
              </a:spcAft>
              <a:buSzPct val="25000"/>
            </a:pPr>
            <a:r>
              <a:rPr lang="en" sz="1400" dirty="0">
                <a:latin typeface="Consolas"/>
                <a:cs typeface="Consolas"/>
              </a:rPr>
              <a:t>    </a:t>
            </a:r>
            <a:r>
              <a:rPr lang="en" sz="1400" dirty="0" smtClean="0">
                <a:latin typeface="Consolas"/>
                <a:cs typeface="Consolas"/>
              </a:rPr>
              <a:t>#</a:t>
            </a:r>
            <a:r>
              <a:rPr lang="en" sz="1400" dirty="0">
                <a:latin typeface="Consolas"/>
                <a:cs typeface="Consolas"/>
              </a:rPr>
              <a:t>my-div {	</a:t>
            </a:r>
            <a:r>
              <a:rPr lang="en-US" sz="1400" dirty="0" smtClean="0">
                <a:latin typeface="Consolas"/>
                <a:cs typeface="Consolas"/>
              </a:rPr>
              <a:t>	</a:t>
            </a:r>
            <a:r>
              <a:rPr lang="en" sz="1400" dirty="0" smtClean="0">
                <a:solidFill>
                  <a:srgbClr val="A6A6A6"/>
                </a:solidFill>
                <a:latin typeface="Consolas"/>
                <a:cs typeface="Consolas"/>
              </a:rPr>
              <a:t>&lt;!</a:t>
            </a:r>
            <a:r>
              <a:rPr lang="mr-IN" sz="1400" dirty="0" smtClean="0">
                <a:solidFill>
                  <a:srgbClr val="A6A6A6"/>
                </a:solidFill>
                <a:latin typeface="Consolas"/>
                <a:cs typeface="Consolas"/>
              </a:rPr>
              <a:t>–</a:t>
            </a:r>
            <a:r>
              <a:rPr lang="en-US" sz="1400" dirty="0" smtClean="0">
                <a:solidFill>
                  <a:srgbClr val="A6A6A6"/>
                </a:solidFill>
                <a:latin typeface="Consolas"/>
                <a:cs typeface="Consolas"/>
              </a:rPr>
              <a:t>-</a:t>
            </a:r>
            <a:r>
              <a:rPr lang="en" sz="1400" dirty="0" smtClean="0">
                <a:solidFill>
                  <a:srgbClr val="A6A6A6"/>
                </a:solidFill>
                <a:latin typeface="Consolas"/>
                <a:cs typeface="Consolas"/>
              </a:rPr>
              <a:t> </a:t>
            </a:r>
            <a:r>
              <a:rPr lang="en-US" sz="1400" dirty="0" smtClean="0">
                <a:solidFill>
                  <a:srgbClr val="A6A6A6"/>
                </a:solidFill>
                <a:latin typeface="Consolas"/>
                <a:cs typeface="Consolas"/>
              </a:rPr>
              <a:t>define </a:t>
            </a:r>
            <a:r>
              <a:rPr lang="en" sz="1400" dirty="0" smtClean="0">
                <a:solidFill>
                  <a:srgbClr val="A6A6A6"/>
                </a:solidFill>
                <a:latin typeface="Consolas"/>
                <a:cs typeface="Consolas"/>
              </a:rPr>
              <a:t>styling </a:t>
            </a:r>
            <a:r>
              <a:rPr lang="en" sz="1400" dirty="0">
                <a:solidFill>
                  <a:srgbClr val="A6A6A6"/>
                </a:solidFill>
                <a:latin typeface="Consolas"/>
                <a:cs typeface="Consolas"/>
              </a:rPr>
              <a:t>for the element with </a:t>
            </a:r>
            <a:r>
              <a:rPr lang="en" sz="1400" dirty="0" smtClean="0">
                <a:solidFill>
                  <a:srgbClr val="A6A6A6"/>
                </a:solidFill>
                <a:latin typeface="Consolas"/>
                <a:cs typeface="Consolas"/>
              </a:rPr>
              <a:t>id</a:t>
            </a:r>
            <a:r>
              <a:rPr lang="en-US" sz="1400" dirty="0">
                <a:solidFill>
                  <a:srgbClr val="A6A6A6"/>
                </a:solidFill>
                <a:latin typeface="Consolas"/>
                <a:cs typeface="Consolas"/>
              </a:rPr>
              <a:t> </a:t>
            </a:r>
            <a:r>
              <a:rPr lang="en" sz="1400" dirty="0" smtClean="0">
                <a:solidFill>
                  <a:srgbClr val="A6A6A6"/>
                </a:solidFill>
                <a:latin typeface="Consolas"/>
                <a:cs typeface="Consolas"/>
              </a:rPr>
              <a:t>“my_div”</a:t>
            </a:r>
            <a:r>
              <a:rPr lang="en-US" sz="1400" dirty="0" smtClean="0">
                <a:solidFill>
                  <a:srgbClr val="A6A6A6"/>
                </a:solidFill>
                <a:latin typeface="Consolas"/>
                <a:cs typeface="Consolas"/>
              </a:rPr>
              <a:t> --&gt;</a:t>
            </a:r>
            <a:r>
              <a:rPr lang="en" sz="1400" dirty="0" smtClean="0">
                <a:solidFill>
                  <a:srgbClr val="A6A6A6"/>
                </a:solidFill>
                <a:latin typeface="Consolas"/>
                <a:cs typeface="Consolas"/>
                <a:sym typeface="Wingdings"/>
              </a:rPr>
              <a:t/>
            </a:r>
            <a:br>
              <a:rPr lang="en" sz="1400" dirty="0" smtClean="0">
                <a:solidFill>
                  <a:srgbClr val="A6A6A6"/>
                </a:solidFill>
                <a:latin typeface="Consolas"/>
                <a:cs typeface="Consolas"/>
                <a:sym typeface="Wingdings"/>
              </a:rPr>
            </a:br>
            <a:r>
              <a:rPr lang="en" sz="1400" dirty="0" smtClean="0">
                <a:solidFill>
                  <a:srgbClr val="A6A6A6"/>
                </a:solidFill>
                <a:latin typeface="Consolas"/>
                <a:cs typeface="Consolas"/>
                <a:sym typeface="Wingdings"/>
              </a:rPr>
              <a:t>      </a:t>
            </a:r>
            <a:r>
              <a:rPr lang="en-US" sz="1400" dirty="0" smtClean="0">
                <a:latin typeface="Consolas"/>
                <a:cs typeface="Consolas"/>
              </a:rPr>
              <a:t>c</a:t>
            </a:r>
            <a:r>
              <a:rPr lang="en" sz="1400" dirty="0" smtClean="0">
                <a:latin typeface="Consolas"/>
                <a:cs typeface="Consolas"/>
              </a:rPr>
              <a:t>olor</a:t>
            </a:r>
            <a:r>
              <a:rPr lang="en" sz="1400" dirty="0">
                <a:latin typeface="Consolas"/>
                <a:cs typeface="Consolas"/>
              </a:rPr>
              <a:t>: blue;	</a:t>
            </a:r>
            <a:r>
              <a:rPr lang="en" sz="1400" dirty="0" smtClean="0">
                <a:solidFill>
                  <a:schemeClr val="bg1">
                    <a:lumMod val="65000"/>
                  </a:schemeClr>
                </a:solidFill>
                <a:latin typeface="Consolas"/>
                <a:cs typeface="Consolas"/>
              </a:rPr>
              <a:t>&lt;!-- </a:t>
            </a:r>
            <a:r>
              <a:rPr lang="en" sz="1400" dirty="0">
                <a:solidFill>
                  <a:schemeClr val="bg1">
                    <a:lumMod val="65000"/>
                  </a:schemeClr>
                </a:solidFill>
                <a:latin typeface="Consolas"/>
                <a:cs typeface="Consolas"/>
              </a:rPr>
              <a:t>make the text color blue --&gt;</a:t>
            </a:r>
          </a:p>
          <a:p>
            <a:pPr marL="457200" lvl="0">
              <a:lnSpc>
                <a:spcPct val="100000"/>
              </a:lnSpc>
              <a:spcAft>
                <a:spcPts val="0"/>
              </a:spcAft>
              <a:buSzPct val="25000"/>
            </a:pPr>
            <a:r>
              <a:rPr lang="en" sz="1400" dirty="0">
                <a:latin typeface="Consolas"/>
                <a:cs typeface="Consolas"/>
              </a:rPr>
              <a:t>    </a:t>
            </a:r>
            <a:r>
              <a:rPr lang="en" sz="1400" dirty="0" smtClean="0">
                <a:latin typeface="Consolas"/>
                <a:cs typeface="Consolas"/>
              </a:rPr>
              <a:t>}</a:t>
            </a:r>
            <a:endParaRPr lang="en" sz="1400" dirty="0">
              <a:latin typeface="Consolas"/>
              <a:cs typeface="Consolas"/>
            </a:endParaRPr>
          </a:p>
          <a:p>
            <a:pPr marL="457200" lvl="0">
              <a:lnSpc>
                <a:spcPct val="100000"/>
              </a:lnSpc>
              <a:spcAft>
                <a:spcPts val="0"/>
              </a:spcAft>
              <a:buSzPct val="25000"/>
            </a:pPr>
            <a:r>
              <a:rPr lang="en" sz="1400" dirty="0">
                <a:latin typeface="Consolas"/>
                <a:cs typeface="Consolas"/>
              </a:rPr>
              <a:t>  </a:t>
            </a:r>
            <a:r>
              <a:rPr lang="en" sz="1400" dirty="0" smtClean="0">
                <a:latin typeface="Consolas"/>
                <a:cs typeface="Consolas"/>
              </a:rPr>
              <a:t>&lt;/</a:t>
            </a:r>
            <a:r>
              <a:rPr lang="en" sz="1400" dirty="0">
                <a:latin typeface="Consolas"/>
                <a:cs typeface="Consolas"/>
              </a:rPr>
              <a:t>style&gt;</a:t>
            </a:r>
          </a:p>
          <a:p>
            <a:pPr marL="457200" lvl="0">
              <a:lnSpc>
                <a:spcPct val="100000"/>
              </a:lnSpc>
              <a:spcAft>
                <a:spcPts val="0"/>
              </a:spcAft>
              <a:buSzPct val="25000"/>
            </a:pPr>
            <a:r>
              <a:rPr lang="en" sz="1400" dirty="0">
                <a:latin typeface="Consolas"/>
                <a:cs typeface="Consolas"/>
              </a:rPr>
              <a:t>&lt;/head</a:t>
            </a:r>
            <a:r>
              <a:rPr lang="en" sz="1400" dirty="0" smtClean="0">
                <a:latin typeface="Consolas"/>
                <a:cs typeface="Consolas"/>
              </a:rPr>
              <a:t>&gt;</a:t>
            </a:r>
            <a:endParaRPr lang="en" sz="1400" dirty="0">
              <a:latin typeface="Consolas"/>
              <a:cs typeface="Consolas"/>
            </a:endParaRPr>
          </a:p>
          <a:p>
            <a:pPr marL="457200" lvl="0" indent="-317500">
              <a:lnSpc>
                <a:spcPct val="100000"/>
              </a:lnSpc>
              <a:spcAft>
                <a:spcPts val="0"/>
              </a:spcAft>
              <a:buSzPct val="100000"/>
              <a:buFont typeface="Open Sans"/>
              <a:buChar char="●"/>
            </a:pPr>
            <a:r>
              <a:rPr lang="en" sz="1800" b="0" i="0" u="none" strike="noStrike" cap="none" dirty="0" smtClean="0">
                <a:solidFill>
                  <a:srgbClr val="695D46"/>
                </a:solidFill>
                <a:latin typeface="Open Sans"/>
                <a:ea typeface="Open Sans"/>
                <a:cs typeface="Open Sans"/>
                <a:sym typeface="Open Sans"/>
              </a:rPr>
              <a:t>Or </a:t>
            </a:r>
            <a:r>
              <a:rPr lang="en" sz="1800" b="0" i="0" u="none" strike="noStrike" cap="none" dirty="0">
                <a:solidFill>
                  <a:srgbClr val="695D46"/>
                </a:solidFill>
                <a:latin typeface="Open Sans"/>
                <a:ea typeface="Open Sans"/>
                <a:cs typeface="Open Sans"/>
                <a:sym typeface="Open Sans"/>
              </a:rPr>
              <a:t>it can be defined in-line with the HTML</a:t>
            </a:r>
            <a:r>
              <a:rPr lang="en" sz="1800" b="0" i="0" u="none" strike="noStrike" cap="none" dirty="0" smtClean="0">
                <a:solidFill>
                  <a:srgbClr val="695D46"/>
                </a:solidFill>
                <a:latin typeface="Open Sans"/>
                <a:ea typeface="Open Sans"/>
                <a:cs typeface="Open Sans"/>
                <a:sym typeface="Open Sans"/>
              </a:rPr>
              <a:t>:</a:t>
            </a:r>
            <a:endParaRPr lang="en-US" sz="1800" b="0" i="0" u="none" strike="noStrike" cap="none" dirty="0" smtClean="0">
              <a:solidFill>
                <a:srgbClr val="695D46"/>
              </a:solidFill>
              <a:latin typeface="Open Sans"/>
              <a:ea typeface="Open Sans"/>
              <a:cs typeface="Open Sans"/>
              <a:sym typeface="Open Sans"/>
            </a:endParaRPr>
          </a:p>
          <a:p>
            <a:pPr marL="139700">
              <a:lnSpc>
                <a:spcPct val="100000"/>
              </a:lnSpc>
              <a:spcAft>
                <a:spcPts val="0"/>
              </a:spcAft>
              <a:buSzPct val="100000"/>
            </a:pPr>
            <a:r>
              <a:rPr lang="en-US" sz="1400" dirty="0" smtClean="0">
                <a:solidFill>
                  <a:srgbClr val="695D46"/>
                </a:solidFill>
              </a:rPr>
              <a:t>      </a:t>
            </a:r>
            <a:r>
              <a:rPr lang="en" sz="1400" dirty="0" smtClean="0"/>
              <a:t>&lt;</a:t>
            </a:r>
            <a:r>
              <a:rPr lang="en" sz="1400" dirty="0"/>
              <a:t>div style=”background-color: red;”&gt;&lt;/div</a:t>
            </a:r>
            <a:r>
              <a:rPr lang="en" sz="1400" dirty="0" smtClean="0"/>
              <a:t>&gt;</a:t>
            </a:r>
            <a:endParaRPr lang="en-US" sz="1400" b="0" i="0" u="none" strike="noStrike" cap="none" dirty="0" smtClean="0">
              <a:solidFill>
                <a:srgbClr val="695D46"/>
              </a:solidFill>
              <a:sym typeface="Open Sans"/>
            </a:endParaRPr>
          </a:p>
          <a:p>
            <a:pPr marL="457200" indent="-317500">
              <a:lnSpc>
                <a:spcPct val="100000"/>
              </a:lnSpc>
              <a:spcAft>
                <a:spcPts val="0"/>
              </a:spcAft>
              <a:buSzPct val="100000"/>
              <a:buFont typeface="Open Sans"/>
              <a:buChar char="●"/>
            </a:pPr>
            <a:r>
              <a:rPr lang="en" dirty="0">
                <a:solidFill>
                  <a:srgbClr val="695D46"/>
                </a:solidFill>
              </a:rPr>
              <a:t>Or it can even be pulled into an HTML document from a file externally:</a:t>
            </a:r>
          </a:p>
          <a:p>
            <a:pPr marL="139700" marR="0" lvl="0" algn="l" rtl="0">
              <a:lnSpc>
                <a:spcPct val="100000"/>
              </a:lnSpc>
              <a:spcBef>
                <a:spcPts val="0"/>
              </a:spcBef>
              <a:spcAft>
                <a:spcPts val="0"/>
              </a:spcAft>
              <a:buClr>
                <a:schemeClr val="dk2"/>
              </a:buClr>
              <a:buSzPct val="100000"/>
            </a:pPr>
            <a:r>
              <a:rPr lang="en-US" sz="1400" dirty="0"/>
              <a:t> </a:t>
            </a:r>
            <a:r>
              <a:rPr lang="en-US" sz="1400" dirty="0" smtClean="0"/>
              <a:t>     </a:t>
            </a:r>
            <a:r>
              <a:rPr lang="en" sz="1400" b="0" i="0" u="none" strike="noStrike" cap="none" dirty="0" smtClean="0">
                <a:solidFill>
                  <a:schemeClr val="dk2"/>
                </a:solidFill>
                <a:latin typeface="Open Sans"/>
                <a:ea typeface="Open Sans"/>
                <a:cs typeface="Open Sans"/>
                <a:sym typeface="Open Sans"/>
              </a:rPr>
              <a:t>&lt;</a:t>
            </a:r>
            <a:r>
              <a:rPr lang="en" sz="1400" b="0" i="0" u="none" strike="noStrike" cap="none" dirty="0">
                <a:solidFill>
                  <a:schemeClr val="dk2"/>
                </a:solidFill>
                <a:latin typeface="Open Sans"/>
                <a:ea typeface="Open Sans"/>
                <a:cs typeface="Open Sans"/>
                <a:sym typeface="Open Sans"/>
              </a:rPr>
              <a:t>link href=”css/styles.css” type=”text/css” rel=”stylesheet” /&gt;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CSS Selectors</a:t>
            </a:r>
          </a:p>
        </p:txBody>
      </p:sp>
      <p:sp>
        <p:nvSpPr>
          <p:cNvPr id="156" name="Shape 156"/>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In order to use CSS to style elements, you have to be able to select which elements you want your styling to apply to (</a:t>
            </a:r>
            <a:r>
              <a:rPr lang="en"/>
              <a:t>styling definitions go inside the {})</a:t>
            </a:r>
            <a:r>
              <a:rPr lang="en" sz="1800" b="0" i="0" u="none" strike="noStrike" cap="none">
                <a:solidFill>
                  <a:schemeClr val="dk2"/>
                </a:solidFill>
                <a:latin typeface="Open Sans"/>
                <a:ea typeface="Open Sans"/>
                <a:cs typeface="Open Sans"/>
                <a:sym typeface="Open Sans"/>
              </a:rPr>
              <a: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Universal selector: * {}</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Tag/element selector: h1, h2, h3 {}</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Class selector: .note {}, p.note {}</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ID selector: #intro {}</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Child selector: li&gt;a {}</a:t>
            </a:r>
          </a:p>
          <a:p>
            <a:pPr marL="914400" marR="0" lvl="1"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Targets only the anchor elements which are children of list elements, but not other anchor elements on the page</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Descendent selector: p a {}</a:t>
            </a:r>
          </a:p>
          <a:p>
            <a:pPr marL="914400" marR="0" lvl="1"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Targets only the anchor elements which are inside a paragraph element, even if there are other elements nested between them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Example!</a:t>
            </a:r>
          </a:p>
        </p:txBody>
      </p:sp>
      <p:sp>
        <p:nvSpPr>
          <p:cNvPr id="162" name="Shape 162"/>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&lt;html&gt;</a:t>
            </a:r>
          </a:p>
          <a:p>
            <a:pPr marL="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&lt;head&gt;</a:t>
            </a:r>
          </a:p>
          <a:p>
            <a:pPr marL="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	&lt;</a:t>
            </a:r>
            <a:r>
              <a:rPr lang="en" sz="1200" b="0" i="0" u="none" strike="noStrike" cap="none" dirty="0" smtClean="0">
                <a:solidFill>
                  <a:schemeClr val="dk2"/>
                </a:solidFill>
                <a:latin typeface="Open Sans"/>
                <a:ea typeface="Open Sans"/>
                <a:cs typeface="Open Sans"/>
                <a:sym typeface="Open Sans"/>
              </a:rPr>
              <a:t>style&gt;</a:t>
            </a:r>
            <a:endParaRPr lang="en-US" sz="1200" b="0" i="0" u="none" strike="noStrike" cap="none" dirty="0" smtClean="0">
              <a:solidFill>
                <a:schemeClr val="dk2"/>
              </a:solidFill>
              <a:latin typeface="Open Sans"/>
              <a:ea typeface="Open Sans"/>
              <a:cs typeface="Open Sans"/>
              <a:sym typeface="Open Sans"/>
            </a:endParaRPr>
          </a:p>
          <a:p>
            <a:pPr marL="0" marR="0" lvl="0" indent="457200" algn="l" rtl="0">
              <a:lnSpc>
                <a:spcPct val="100000"/>
              </a:lnSpc>
              <a:spcBef>
                <a:spcPts val="0"/>
              </a:spcBef>
              <a:spcAft>
                <a:spcPts val="0"/>
              </a:spcAft>
              <a:buClr>
                <a:schemeClr val="dk2"/>
              </a:buClr>
              <a:buSzPct val="25000"/>
              <a:buFont typeface="Open Sans"/>
              <a:buNone/>
            </a:pPr>
            <a:r>
              <a:rPr lang="en-US" sz="1200" dirty="0"/>
              <a:t>	 </a:t>
            </a:r>
            <a:r>
              <a:rPr lang="en-US" sz="1200" dirty="0" smtClean="0"/>
              <a:t>         </a:t>
            </a:r>
            <a:r>
              <a:rPr lang="en" sz="1200" dirty="0" smtClean="0"/>
              <a:t>div </a:t>
            </a:r>
            <a:r>
              <a:rPr lang="en" sz="1200" b="0" i="0" u="none" strike="noStrike" cap="none" dirty="0">
                <a:solidFill>
                  <a:schemeClr val="dk2"/>
                </a:solidFill>
                <a:latin typeface="Open Sans"/>
                <a:ea typeface="Open Sans"/>
                <a:cs typeface="Open Sans"/>
                <a:sym typeface="Open Sans"/>
              </a:rPr>
              <a:t>p.foo { color: red; }</a:t>
            </a:r>
          </a:p>
          <a:p>
            <a:pPr marL="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	&lt;/style&gt;</a:t>
            </a:r>
          </a:p>
          <a:p>
            <a:pPr marL="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&lt;/head&gt;</a:t>
            </a:r>
          </a:p>
          <a:p>
            <a:pPr marL="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&lt;body&gt;</a:t>
            </a:r>
          </a:p>
          <a:p>
            <a:pPr marL="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	&lt;div id=”first-div”&gt;</a:t>
            </a:r>
          </a:p>
          <a:p>
            <a:pPr marL="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	</a:t>
            </a:r>
            <a:r>
              <a:rPr lang="en-US" sz="1200" dirty="0"/>
              <a:t> </a:t>
            </a:r>
            <a:r>
              <a:rPr lang="en-US" sz="1200" dirty="0" smtClean="0"/>
              <a:t>         </a:t>
            </a:r>
            <a:r>
              <a:rPr lang="en" sz="1200" b="0" i="0" u="none" strike="noStrike" cap="none" dirty="0" smtClean="0">
                <a:solidFill>
                  <a:schemeClr val="dk2"/>
                </a:solidFill>
                <a:latin typeface="Open Sans"/>
                <a:ea typeface="Open Sans"/>
                <a:cs typeface="Open Sans"/>
                <a:sym typeface="Open Sans"/>
              </a:rPr>
              <a:t>&lt;</a:t>
            </a:r>
            <a:r>
              <a:rPr lang="en" sz="1200" b="0" i="0" u="none" strike="noStrike" cap="none" dirty="0">
                <a:solidFill>
                  <a:schemeClr val="dk2"/>
                </a:solidFill>
                <a:latin typeface="Open Sans"/>
                <a:ea typeface="Open Sans"/>
                <a:cs typeface="Open Sans"/>
                <a:sym typeface="Open Sans"/>
              </a:rPr>
              <a:t>div id=”nested-div”&gt;</a:t>
            </a:r>
          </a:p>
          <a:p>
            <a:pPr marL="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	</a:t>
            </a:r>
            <a:r>
              <a:rPr lang="en-US" sz="1200" dirty="0"/>
              <a:t> </a:t>
            </a:r>
            <a:r>
              <a:rPr lang="en-US" sz="1200" dirty="0" smtClean="0"/>
              <a:t>                   </a:t>
            </a:r>
            <a:r>
              <a:rPr lang="en" sz="1200" b="0" i="0" u="none" strike="noStrike" cap="none" dirty="0" smtClean="0">
                <a:solidFill>
                  <a:schemeClr val="dk2"/>
                </a:solidFill>
                <a:latin typeface="Open Sans"/>
                <a:ea typeface="Open Sans"/>
                <a:cs typeface="Open Sans"/>
                <a:sym typeface="Open Sans"/>
              </a:rPr>
              <a:t>&lt;</a:t>
            </a:r>
            <a:r>
              <a:rPr lang="en" sz="1200" b="0" i="0" u="none" strike="noStrike" cap="none" dirty="0">
                <a:solidFill>
                  <a:schemeClr val="dk2"/>
                </a:solidFill>
                <a:latin typeface="Open Sans"/>
                <a:ea typeface="Open Sans"/>
                <a:cs typeface="Open Sans"/>
                <a:sym typeface="Open Sans"/>
              </a:rPr>
              <a:t>p class=”foo”&gt;Hello!&lt;/p&gt;</a:t>
            </a:r>
          </a:p>
          <a:p>
            <a:pPr marL="91440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&lt;/div&gt;</a:t>
            </a:r>
          </a:p>
          <a:p>
            <a:pPr marL="45720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&lt;/div&gt;</a:t>
            </a:r>
          </a:p>
          <a:p>
            <a:pPr marL="45720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&lt;p class=”foo”&gt;How are you?&lt;/p&gt;</a:t>
            </a:r>
          </a:p>
          <a:p>
            <a:pPr marL="45720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&lt;div id=”second-div”&gt;</a:t>
            </a:r>
          </a:p>
          <a:p>
            <a:pPr marL="457200" marR="0" lvl="0" indent="457200" algn="l" rtl="0">
              <a:lnSpc>
                <a:spcPct val="100000"/>
              </a:lnSpc>
              <a:spcBef>
                <a:spcPts val="0"/>
              </a:spcBef>
              <a:spcAft>
                <a:spcPts val="0"/>
              </a:spcAft>
              <a:buClr>
                <a:schemeClr val="dk2"/>
              </a:buClr>
              <a:buSzPct val="25000"/>
              <a:buFont typeface="Open Sans"/>
              <a:buNone/>
            </a:pPr>
            <a:r>
              <a:rPr lang="en-US" sz="1200" dirty="0"/>
              <a:t> </a:t>
            </a:r>
            <a:r>
              <a:rPr lang="en-US" sz="1200" dirty="0" smtClean="0"/>
              <a:t>         </a:t>
            </a:r>
            <a:r>
              <a:rPr lang="en" sz="1200" b="0" i="0" u="none" strike="noStrike" cap="none" dirty="0" smtClean="0">
                <a:solidFill>
                  <a:schemeClr val="dk2"/>
                </a:solidFill>
                <a:latin typeface="Open Sans"/>
                <a:ea typeface="Open Sans"/>
                <a:cs typeface="Open Sans"/>
                <a:sym typeface="Open Sans"/>
              </a:rPr>
              <a:t>&lt;</a:t>
            </a:r>
            <a:r>
              <a:rPr lang="en" sz="1200" b="0" i="0" u="none" strike="noStrike" cap="none" dirty="0">
                <a:solidFill>
                  <a:schemeClr val="dk2"/>
                </a:solidFill>
                <a:latin typeface="Open Sans"/>
                <a:ea typeface="Open Sans"/>
                <a:cs typeface="Open Sans"/>
                <a:sym typeface="Open Sans"/>
              </a:rPr>
              <a:t>p id=”foo”&gt;Goodbye!&lt;/p&gt;</a:t>
            </a:r>
          </a:p>
          <a:p>
            <a:pPr marL="45720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&lt;/div&gt;</a:t>
            </a:r>
          </a:p>
          <a:p>
            <a:pPr marL="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&lt;/body&gt;</a:t>
            </a:r>
          </a:p>
          <a:p>
            <a:pPr marL="0" marR="0" lvl="0" indent="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&lt;/html&gt;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ID vs. class</a:t>
            </a:r>
          </a:p>
        </p:txBody>
      </p:sp>
      <p:sp>
        <p:nvSpPr>
          <p:cNvPr id="168" name="Shape 168"/>
          <p:cNvSpPr txBox="1">
            <a:spLocks noGrp="1"/>
          </p:cNvSpPr>
          <p:nvPr>
            <p:ph type="body" idx="1"/>
          </p:nvPr>
        </p:nvSpPr>
        <p:spPr>
          <a:xfrm>
            <a:off x="311705" y="1152425"/>
            <a:ext cx="8520600" cy="3302700"/>
          </a:xfrm>
          <a:prstGeom prst="rect">
            <a:avLst/>
          </a:prstGeom>
          <a:noFill/>
          <a:ln>
            <a:noFill/>
          </a:ln>
        </p:spPr>
        <p:txBody>
          <a:bodyPr lIns="91425" tIns="91425" rIns="91425" bIns="91425" anchor="t" anchorCtr="0">
            <a:noAutofit/>
          </a:bodyPr>
          <a:lstStyle/>
          <a:p>
            <a:pPr marR="0" lvl="0" algn="l" rtl="0">
              <a:lnSpc>
                <a:spcPct val="120000"/>
              </a:lnSpc>
              <a:spcBef>
                <a:spcPts val="0"/>
              </a:spcBef>
              <a:spcAft>
                <a:spcPts val="1000"/>
              </a:spcAft>
              <a:buNone/>
            </a:pPr>
            <a:r>
              <a:rPr lang="en" dirty="0"/>
              <a:t>In the previous slide, you’ve seen IDs and classes defined for HTML elements. This is so we can use CSS selectors to apply styling to particular elements. What’s the difference between the IDs and classes?</a:t>
            </a:r>
          </a:p>
          <a:p>
            <a:pPr marL="457200" marR="0" lvl="0" indent="-203200" algn="l" rtl="0">
              <a:lnSpc>
                <a:spcPct val="120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ID: there should only be one of any given </a:t>
            </a:r>
            <a:r>
              <a:rPr lang="en" sz="1400" b="0" i="0" u="none" strike="noStrike" cap="none" dirty="0" smtClean="0">
                <a:solidFill>
                  <a:schemeClr val="dk2"/>
                </a:solidFill>
                <a:latin typeface="Open Sans"/>
                <a:ea typeface="Open Sans"/>
                <a:cs typeface="Open Sans"/>
                <a:sym typeface="Open Sans"/>
              </a:rPr>
              <a:t>ID</a:t>
            </a:r>
            <a:endParaRPr lang="en-US" sz="1400" dirty="0" smtClean="0"/>
          </a:p>
          <a:p>
            <a:pPr marL="914400" lvl="1" indent="-203200">
              <a:lnSpc>
                <a:spcPct val="120000"/>
              </a:lnSpc>
              <a:spcAft>
                <a:spcPts val="0"/>
              </a:spcAft>
              <a:buSzPct val="100000"/>
              <a:buFont typeface="Open Sans"/>
              <a:buChar char="●"/>
            </a:pPr>
            <a:r>
              <a:rPr lang="en" b="0" i="0" u="none" strike="noStrike" cap="none" dirty="0" smtClean="0">
                <a:solidFill>
                  <a:schemeClr val="dk2"/>
                </a:solidFill>
                <a:latin typeface="Open Sans"/>
                <a:ea typeface="Open Sans"/>
                <a:cs typeface="Open Sans"/>
                <a:sym typeface="Open Sans"/>
              </a:rPr>
              <a:t>IDs </a:t>
            </a:r>
            <a:r>
              <a:rPr lang="en" b="0" i="0" u="none" strike="noStrike" cap="none" dirty="0">
                <a:solidFill>
                  <a:schemeClr val="dk2"/>
                </a:solidFill>
                <a:latin typeface="Open Sans"/>
                <a:ea typeface="Open Sans"/>
                <a:cs typeface="Open Sans"/>
                <a:sym typeface="Open Sans"/>
              </a:rPr>
              <a:t>are used for uniquely identifying </a:t>
            </a:r>
            <a:r>
              <a:rPr lang="en" b="0" i="0" u="none" strike="noStrike" cap="none" dirty="0" smtClean="0">
                <a:solidFill>
                  <a:schemeClr val="dk2"/>
                </a:solidFill>
                <a:latin typeface="Open Sans"/>
                <a:ea typeface="Open Sans"/>
                <a:cs typeface="Open Sans"/>
                <a:sym typeface="Open Sans"/>
              </a:rPr>
              <a:t>elements</a:t>
            </a:r>
            <a:endParaRPr lang="en-US" dirty="0"/>
          </a:p>
          <a:p>
            <a:pPr marL="457200" indent="-203200">
              <a:lnSpc>
                <a:spcPct val="120000"/>
              </a:lnSpc>
              <a:spcAft>
                <a:spcPts val="0"/>
              </a:spcAft>
              <a:buSzPct val="100000"/>
              <a:buFont typeface="Open Sans"/>
              <a:buChar char="●"/>
            </a:pPr>
            <a:r>
              <a:rPr lang="en" sz="1400" b="0" i="0" u="none" strike="noStrike" cap="none" dirty="0" smtClean="0">
                <a:solidFill>
                  <a:schemeClr val="dk2"/>
                </a:solidFill>
                <a:sym typeface="Open Sans"/>
              </a:rPr>
              <a:t>Classes</a:t>
            </a:r>
            <a:r>
              <a:rPr lang="en" sz="1400" b="0" i="0" u="none" strike="noStrike" cap="none" dirty="0">
                <a:solidFill>
                  <a:schemeClr val="dk2"/>
                </a:solidFill>
                <a:sym typeface="Open Sans"/>
              </a:rPr>
              <a:t>: can be used across multiple </a:t>
            </a:r>
            <a:r>
              <a:rPr lang="en" sz="1400" b="0" i="0" u="none" strike="noStrike" cap="none" dirty="0" smtClean="0">
                <a:solidFill>
                  <a:schemeClr val="dk2"/>
                </a:solidFill>
                <a:sym typeface="Open Sans"/>
              </a:rPr>
              <a:t>elements</a:t>
            </a:r>
            <a:endParaRPr lang="en-US" sz="1400" dirty="0" smtClean="0"/>
          </a:p>
          <a:p>
            <a:pPr marL="914400" lvl="1" indent="-203200">
              <a:lnSpc>
                <a:spcPct val="120000"/>
              </a:lnSpc>
              <a:spcAft>
                <a:spcPts val="0"/>
              </a:spcAft>
              <a:buSzPct val="100000"/>
              <a:buFont typeface="Open Sans"/>
              <a:buChar char="●"/>
            </a:pPr>
            <a:r>
              <a:rPr lang="en" b="0" i="0" u="none" strike="noStrike" cap="none" dirty="0" smtClean="0">
                <a:solidFill>
                  <a:schemeClr val="dk2"/>
                </a:solidFill>
                <a:latin typeface="Open Sans"/>
                <a:ea typeface="Open Sans"/>
                <a:cs typeface="Open Sans"/>
                <a:sym typeface="Open Sans"/>
              </a:rPr>
              <a:t>Classes </a:t>
            </a:r>
            <a:r>
              <a:rPr lang="en" b="0" i="0" u="none" strike="noStrike" cap="none" dirty="0">
                <a:solidFill>
                  <a:schemeClr val="dk2"/>
                </a:solidFill>
                <a:latin typeface="Open Sans"/>
                <a:ea typeface="Open Sans"/>
                <a:cs typeface="Open Sans"/>
                <a:sym typeface="Open Sans"/>
              </a:rPr>
              <a:t>should reused to group </a:t>
            </a:r>
            <a:r>
              <a:rPr lang="en" b="0" i="0" u="none" strike="noStrike" cap="none" dirty="0" smtClean="0">
                <a:solidFill>
                  <a:schemeClr val="dk2"/>
                </a:solidFill>
                <a:latin typeface="Open Sans"/>
                <a:ea typeface="Open Sans"/>
                <a:cs typeface="Open Sans"/>
                <a:sym typeface="Open Sans"/>
              </a:rPr>
              <a:t>elements</a:t>
            </a:r>
            <a:endParaRPr lang="en-US" b="0" i="0" u="none" strike="noStrike" cap="none" dirty="0" smtClean="0">
              <a:solidFill>
                <a:schemeClr val="dk2"/>
              </a:solidFill>
              <a:latin typeface="Open Sans"/>
              <a:ea typeface="Open Sans"/>
              <a:cs typeface="Open Sans"/>
              <a:sym typeface="Open Sans"/>
            </a:endParaRPr>
          </a:p>
          <a:p>
            <a:pPr marL="457200" indent="-203200">
              <a:lnSpc>
                <a:spcPct val="120000"/>
              </a:lnSpc>
              <a:spcAft>
                <a:spcPts val="0"/>
              </a:spcAft>
              <a:buSzPct val="100000"/>
              <a:buFont typeface="Open Sans"/>
              <a:buChar char="●"/>
            </a:pPr>
            <a:r>
              <a:rPr lang="en" sz="1400" b="0" i="0" u="none" strike="noStrike" cap="none" dirty="0" smtClean="0">
                <a:solidFill>
                  <a:schemeClr val="dk2"/>
                </a:solidFill>
                <a:latin typeface="Open Sans"/>
                <a:ea typeface="Open Sans"/>
                <a:cs typeface="Open Sans"/>
                <a:sym typeface="Open Sans"/>
              </a:rPr>
              <a:t>Ideally</a:t>
            </a:r>
            <a:r>
              <a:rPr lang="en" sz="1400" b="0" i="0" u="none" strike="noStrike" cap="none" dirty="0">
                <a:solidFill>
                  <a:schemeClr val="dk2"/>
                </a:solidFill>
                <a:latin typeface="Open Sans"/>
                <a:ea typeface="Open Sans"/>
                <a:cs typeface="Open Sans"/>
                <a:sym typeface="Open Sans"/>
              </a:rPr>
              <a:t>, styles should be reusable across </a:t>
            </a:r>
            <a:r>
              <a:rPr lang="en" sz="1400" b="0" i="0" u="none" strike="noStrike" cap="none" dirty="0" smtClean="0">
                <a:solidFill>
                  <a:schemeClr val="dk2"/>
                </a:solidFill>
                <a:latin typeface="Open Sans"/>
                <a:ea typeface="Open Sans"/>
                <a:cs typeface="Open Sans"/>
                <a:sym typeface="Open Sans"/>
              </a:rPr>
              <a:t>elements</a:t>
            </a:r>
            <a:endParaRPr lang="en-US" sz="1400" b="0" i="0" u="none" strike="noStrike" cap="none" dirty="0" smtClean="0">
              <a:solidFill>
                <a:schemeClr val="dk2"/>
              </a:solidFill>
              <a:latin typeface="Open Sans"/>
              <a:ea typeface="Open Sans"/>
              <a:cs typeface="Open Sans"/>
              <a:sym typeface="Open Sans"/>
            </a:endParaRPr>
          </a:p>
          <a:p>
            <a:pPr marL="457200" indent="-203200">
              <a:lnSpc>
                <a:spcPct val="120000"/>
              </a:lnSpc>
              <a:spcAft>
                <a:spcPts val="0"/>
              </a:spcAft>
              <a:buSzPct val="100000"/>
              <a:buFont typeface="Open Sans"/>
              <a:buChar char="●"/>
            </a:pPr>
            <a:r>
              <a:rPr lang="en" sz="1400" b="0" i="0" u="none" strike="noStrike" cap="none" dirty="0" smtClean="0">
                <a:solidFill>
                  <a:schemeClr val="dk2"/>
                </a:solidFill>
                <a:latin typeface="Open Sans"/>
                <a:ea typeface="Open Sans"/>
                <a:cs typeface="Open Sans"/>
                <a:sym typeface="Open Sans"/>
              </a:rPr>
              <a:t>Best </a:t>
            </a:r>
            <a:r>
              <a:rPr lang="en" sz="1400" b="0" i="0" u="none" strike="noStrike" cap="none" dirty="0">
                <a:solidFill>
                  <a:schemeClr val="dk2"/>
                </a:solidFill>
                <a:latin typeface="Open Sans"/>
                <a:ea typeface="Open Sans"/>
                <a:cs typeface="Open Sans"/>
                <a:sym typeface="Open Sans"/>
              </a:rPr>
              <a:t>practice is to use classes for styling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CSS Specificity</a:t>
            </a:r>
          </a:p>
        </p:txBody>
      </p:sp>
      <p:sp>
        <p:nvSpPr>
          <p:cNvPr id="174" name="Shape 174"/>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20000"/>
              </a:lnSpc>
              <a:spcBef>
                <a:spcPts val="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If there are two or more rules that apply to the same element, which takes precedence? This is how CSS decides:</a:t>
            </a:r>
          </a:p>
          <a:p>
            <a:pPr marL="457200" marR="0" lvl="0" indent="-228600" algn="l" rtl="0">
              <a:lnSpc>
                <a:spcPct val="120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The last rule</a:t>
            </a:r>
          </a:p>
          <a:p>
            <a:pPr marL="457200" marR="0" lvl="0" indent="-228600" algn="l" rtl="0">
              <a:lnSpc>
                <a:spcPct val="120000"/>
              </a:lnSpc>
              <a:spcBef>
                <a:spcPts val="4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The most specific rule</a:t>
            </a:r>
          </a:p>
          <a:p>
            <a:pPr marL="457200" marR="0" lvl="0" indent="-228600" algn="l" rtl="0">
              <a:lnSpc>
                <a:spcPct val="120000"/>
              </a:lnSpc>
              <a:spcBef>
                <a:spcPts val="4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You can also add </a:t>
            </a:r>
            <a:r>
              <a:rPr lang="en" sz="1400" i="0" u="none" strike="noStrike" cap="none" dirty="0">
                <a:solidFill>
                  <a:schemeClr val="dk2"/>
                </a:solidFill>
                <a:latin typeface="Consolas"/>
                <a:ea typeface="Consolas"/>
                <a:cs typeface="Consolas"/>
                <a:sym typeface="Consolas"/>
              </a:rPr>
              <a:t>!important</a:t>
            </a:r>
            <a:r>
              <a:rPr lang="en" sz="1400" b="0" i="0" u="none" strike="noStrike" cap="none" dirty="0">
                <a:solidFill>
                  <a:schemeClr val="dk2"/>
                </a:solidFill>
                <a:latin typeface="Open Sans"/>
                <a:ea typeface="Open Sans"/>
                <a:cs typeface="Open Sans"/>
                <a:sym typeface="Open Sans"/>
              </a:rPr>
              <a:t> to override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Shape 71" descr="1755_act5_f07.gif"/>
          <p:cNvPicPr preferRelativeResize="0"/>
          <p:nvPr/>
        </p:nvPicPr>
        <p:blipFill>
          <a:blip r:embed="rId3">
            <a:alphaModFix/>
          </a:blip>
          <a:stretch>
            <a:fillRect/>
          </a:stretch>
        </p:blipFill>
        <p:spPr>
          <a:xfrm>
            <a:off x="1427262" y="362150"/>
            <a:ext cx="6289474" cy="43375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CSS Cascading</a:t>
            </a:r>
          </a:p>
        </p:txBody>
      </p:sp>
      <p:sp>
        <p:nvSpPr>
          <p:cNvPr id="180" name="Shape 180"/>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20000"/>
              </a:lnSpc>
              <a:spcBef>
                <a:spcPts val="0"/>
              </a:spcBef>
              <a:spcAft>
                <a:spcPts val="0"/>
              </a:spcAft>
              <a:buClr>
                <a:schemeClr val="dk2"/>
              </a:buClr>
              <a:buSzPct val="25000"/>
              <a:buFont typeface="Open Sans"/>
              <a:buNone/>
            </a:pPr>
            <a:r>
              <a:rPr lang="en" dirty="0"/>
              <a:t>It’s called “cascading” style sheets because the style rules cascade down</a:t>
            </a:r>
            <a:r>
              <a:rPr lang="en" dirty="0" smtClean="0"/>
              <a:t>!</a:t>
            </a:r>
            <a:endParaRPr dirty="0"/>
          </a:p>
          <a:p>
            <a:pPr marL="457200" marR="0" lvl="0" indent="-342900" algn="l" rtl="0">
              <a:lnSpc>
                <a:spcPct val="120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If you specify a rule like font-family to &lt;body&gt;, it will apply to most child elements</a:t>
            </a:r>
          </a:p>
          <a:p>
            <a:pPr marL="457200" marR="0" lvl="0" indent="-342900" algn="l" rtl="0">
              <a:lnSpc>
                <a:spcPct val="120000"/>
              </a:lnSpc>
              <a:spcBef>
                <a:spcPts val="16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Most properties are inherited by child elements</a:t>
            </a:r>
          </a:p>
          <a:p>
            <a:pPr marL="457200" marR="0" lvl="0" indent="-342900" algn="l" rtl="0">
              <a:lnSpc>
                <a:spcPct val="120000"/>
              </a:lnSpc>
              <a:spcBef>
                <a:spcPts val="16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A few properties are not inherited by child elements, like background-color and border</a:t>
            </a:r>
          </a:p>
          <a:p>
            <a:pPr marL="457200" marR="0" lvl="0" indent="-342900" algn="l" rtl="0">
              <a:lnSpc>
                <a:spcPct val="120000"/>
              </a:lnSpc>
              <a:spcBef>
                <a:spcPts val="16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Use inherit to force properties to inherit values from parent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CSS Color</a:t>
            </a:r>
          </a:p>
        </p:txBody>
      </p:sp>
      <p:sp>
        <p:nvSpPr>
          <p:cNvPr id="186" name="Shape 186"/>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Three ways to specify color:</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RGB values: rgb(102, 205, 170)</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Hex codes: #66cdaa</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Color names: MediumAquaMarine</a:t>
            </a:r>
          </a:p>
          <a:p>
            <a:pPr marL="0" marR="0" lvl="0" indent="0" algn="l" rtl="0">
              <a:lnSpc>
                <a:spcPct val="115000"/>
              </a:lnSpc>
              <a:spcBef>
                <a:spcPts val="20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Hue, Saturation, Lightness</a:t>
            </a:r>
          </a:p>
          <a:p>
            <a:pPr marL="0" marR="0" lvl="0" indent="0" algn="l" rtl="0">
              <a:lnSpc>
                <a:spcPct val="115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Opacity (alpha)</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hsla(0, 100%, 100%, 0.5)</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rgba(0, 0, 0, 0.5)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CSS Text</a:t>
            </a:r>
          </a:p>
        </p:txBody>
      </p:sp>
      <p:sp>
        <p:nvSpPr>
          <p:cNvPr id="192" name="Shape 192"/>
          <p:cNvSpPr txBox="1">
            <a:spLocks noGrp="1"/>
          </p:cNvSpPr>
          <p:nvPr>
            <p:ph type="body" idx="1"/>
          </p:nvPr>
        </p:nvSpPr>
        <p:spPr>
          <a:xfrm>
            <a:off x="311700" y="1080775"/>
            <a:ext cx="8520599" cy="3488100"/>
          </a:xfrm>
          <a:prstGeom prst="rect">
            <a:avLst/>
          </a:prstGeom>
          <a:noFill/>
          <a:ln>
            <a:noFill/>
          </a:ln>
        </p:spPr>
        <p:txBody>
          <a:bodyPr lIns="91425" tIns="91425" rIns="91425" bIns="91425" anchor="t" anchorCtr="0">
            <a:noAutofit/>
          </a:bodyPr>
          <a:lstStyle/>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font-family (serif, sans-serif, monospace)</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font-size</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@font-face {font-family: ‘Times’; src: url(‘fonts/times.eot’);}</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font-weight (normal, bold, ...)</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font-style (normal, italic, oblique)</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text-transform (uppercase,lowercase, capitalize)</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text-decoration (none, underline, overline line-through)</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line-height</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letter-spacing, word-spacing</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text-align (left, right, center, justify), vertical-align (top, middle, bottom, etc)</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text-indent</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text-shadow</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:first-letter, :first-line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CSS Box Model</a:t>
            </a:r>
          </a:p>
        </p:txBody>
      </p:sp>
      <p:pic>
        <p:nvPicPr>
          <p:cNvPr id="198" name="Shape 198"/>
          <p:cNvPicPr preferRelativeResize="0"/>
          <p:nvPr/>
        </p:nvPicPr>
        <p:blipFill rotWithShape="1">
          <a:blip r:embed="rId3">
            <a:alphaModFix/>
          </a:blip>
          <a:srcRect/>
          <a:stretch/>
        </p:blipFill>
        <p:spPr>
          <a:xfrm>
            <a:off x="1092900" y="1118725"/>
            <a:ext cx="6958200" cy="3597900"/>
          </a:xfrm>
          <a:prstGeom prst="rect">
            <a:avLst/>
          </a:prstGeom>
          <a:noFill/>
          <a:ln>
            <a:noFill/>
          </a:ln>
        </p:spPr>
      </p:pic>
      <p:sp>
        <p:nvSpPr>
          <p:cNvPr id="199" name="Shape 199"/>
          <p:cNvSpPr/>
          <p:nvPr/>
        </p:nvSpPr>
        <p:spPr>
          <a:xfrm>
            <a:off x="6548200" y="2360450"/>
            <a:ext cx="908399" cy="438299"/>
          </a:xfrm>
          <a:prstGeom prst="rect">
            <a:avLst/>
          </a:prstGeom>
          <a:solidFill>
            <a:srgbClr val="FDE4CD"/>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00" name="Shape 200"/>
          <p:cNvSpPr/>
          <p:nvPr/>
        </p:nvSpPr>
        <p:spPr>
          <a:xfrm>
            <a:off x="5179725" y="2512850"/>
            <a:ext cx="1664100" cy="285899"/>
          </a:xfrm>
          <a:prstGeom prst="rect">
            <a:avLst/>
          </a:prstGeom>
          <a:solidFill>
            <a:srgbClr val="FDE4CD"/>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CSS Boxes</a:t>
            </a:r>
          </a:p>
        </p:txBody>
      </p:sp>
      <p:sp>
        <p:nvSpPr>
          <p:cNvPr id="206" name="Shape 206"/>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width, height, min-width, max-width, min-height, max-height</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overflow (auto, hidden, scroll)</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border, margin, padding</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border-width, border-style, border-color</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display (inline, block, inline-block, none) - turns inline element into block-level element</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visibility (hidden, visible) - hide boxes from users</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border-image</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box-shadow</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border-radius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CSS Lists, Tables</a:t>
            </a:r>
          </a:p>
        </p:txBody>
      </p:sp>
      <p:sp>
        <p:nvSpPr>
          <p:cNvPr id="212" name="Shape 212"/>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Lists styles</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list-style-type (none, disc, circle, square, upper-roman, lower-alpha)</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list-style-image</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list-style-position</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list-style</a:t>
            </a:r>
          </a:p>
          <a:p>
            <a:pPr marL="0" marR="0" lvl="0" indent="0" algn="l" rtl="0">
              <a:lnSpc>
                <a:spcPct val="115000"/>
              </a:lnSpc>
              <a:spcBef>
                <a:spcPts val="20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Table properties</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width, padding</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border, border-collapse</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text-align</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vertical-align</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background-color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CSS Layout</a:t>
            </a:r>
          </a:p>
          <a:p>
            <a:pPr marL="0" marR="0" lvl="0" indent="0" algn="l" rtl="0">
              <a:lnSpc>
                <a:spcPct val="100000"/>
              </a:lnSpc>
              <a:spcBef>
                <a:spcPts val="0"/>
              </a:spcBef>
              <a:spcAft>
                <a:spcPts val="0"/>
              </a:spcAft>
              <a:buClr>
                <a:schemeClr val="accent1"/>
              </a:buClr>
              <a:buSzPct val="25000"/>
              <a:buFont typeface="PT Sans Narrow"/>
              <a:buNone/>
            </a:pPr>
            <a:endParaRPr sz="3600" b="1" i="0" u="none" strike="noStrike" cap="none">
              <a:solidFill>
                <a:schemeClr val="accent1"/>
              </a:solidFill>
              <a:latin typeface="PT Sans Narrow"/>
              <a:ea typeface="PT Sans Narrow"/>
              <a:cs typeface="PT Sans Narrow"/>
              <a:sym typeface="PT Sans Narrow"/>
            </a:endParaRPr>
          </a:p>
        </p:txBody>
      </p:sp>
      <p:sp>
        <p:nvSpPr>
          <p:cNvPr id="218" name="Shape 218"/>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Positioning elements</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Document flow</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Relative positioning</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Absolute positioning</a:t>
            </a:r>
          </a:p>
          <a:p>
            <a:pPr marL="0" marR="0" lvl="0" indent="0" algn="l" rtl="0">
              <a:lnSpc>
                <a:spcPct val="115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Overlapping/layering elements</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z-index</a:t>
            </a:r>
          </a:p>
          <a:p>
            <a:pPr marL="0" marR="0" lvl="0" indent="0" algn="l" rtl="0">
              <a:lnSpc>
                <a:spcPct val="115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Floating elements</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float</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Can be used to create multi-column layouts</a:t>
            </a:r>
          </a:p>
          <a:p>
            <a:pPr marL="0" marR="0" lvl="0" indent="0" algn="l" rtl="0">
              <a:lnSpc>
                <a:spcPct val="115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Fixed-width layouts vs liquid layouts (percentages)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311700" y="814800"/>
            <a:ext cx="8571300" cy="942075"/>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That’s it for CSS!</a:t>
            </a:r>
          </a:p>
        </p:txBody>
      </p:sp>
      <p:sp>
        <p:nvSpPr>
          <p:cNvPr id="225" name="Shape 225"/>
          <p:cNvSpPr txBox="1"/>
          <p:nvPr/>
        </p:nvSpPr>
        <p:spPr>
          <a:xfrm>
            <a:off x="3656700" y="2598150"/>
            <a:ext cx="1830599" cy="23242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Open Sans"/>
              <a:buNone/>
            </a:pPr>
            <a:r>
              <a:rPr lang="en" sz="1800" b="0" i="0" u="none" strike="noStrike" cap="none">
                <a:solidFill>
                  <a:srgbClr val="FFFFFF"/>
                </a:solidFill>
                <a:latin typeface="Open Sans"/>
                <a:ea typeface="Open Sans"/>
                <a:cs typeface="Open Sans"/>
                <a:sym typeface="Open Sans"/>
              </a:rPr>
              <a:t>Any questions?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Reference</a:t>
            </a:r>
          </a:p>
        </p:txBody>
      </p:sp>
      <p:sp>
        <p:nvSpPr>
          <p:cNvPr id="231" name="Shape 231"/>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sng" strike="noStrike" cap="none">
                <a:solidFill>
                  <a:schemeClr val="hlink"/>
                </a:solidFill>
                <a:latin typeface="Open Sans"/>
                <a:ea typeface="Open Sans"/>
                <a:cs typeface="Open Sans"/>
                <a:sym typeface="Open Sans"/>
                <a:hlinkClick r:id="rId3"/>
              </a:rPr>
              <a:t>http://www.htmlandcssbook.com/code-samples/</a:t>
            </a:r>
          </a:p>
          <a:p>
            <a:pPr marL="0" marR="0" lvl="0" indent="0" algn="l" rtl="0">
              <a:lnSpc>
                <a:spcPct val="115000"/>
              </a:lnSpc>
              <a:spcBef>
                <a:spcPts val="1600"/>
              </a:spcBef>
              <a:spcAft>
                <a:spcPts val="0"/>
              </a:spcAft>
              <a:buClr>
                <a:schemeClr val="dk2"/>
              </a:buClr>
              <a:buSzPct val="25000"/>
              <a:buFont typeface="Open Sans"/>
              <a:buNone/>
            </a:pPr>
            <a:r>
              <a:rPr lang="en" sz="1800" b="0" i="0" u="sng" strike="noStrike" cap="none">
                <a:solidFill>
                  <a:schemeClr val="hlink"/>
                </a:solidFill>
                <a:latin typeface="Open Sans"/>
                <a:ea typeface="Open Sans"/>
                <a:cs typeface="Open Sans"/>
                <a:sym typeface="Open Sans"/>
                <a:hlinkClick r:id="rId4"/>
              </a:rPr>
              <a:t>http://www.w3schools.com/html/</a:t>
            </a:r>
          </a:p>
          <a:p>
            <a:pPr marL="0" marR="0" lvl="0" indent="0" algn="l" rtl="0">
              <a:lnSpc>
                <a:spcPct val="115000"/>
              </a:lnSpc>
              <a:spcBef>
                <a:spcPts val="1600"/>
              </a:spcBef>
              <a:spcAft>
                <a:spcPts val="0"/>
              </a:spcAft>
              <a:buClr>
                <a:schemeClr val="dk2"/>
              </a:buClr>
              <a:buSzPct val="25000"/>
              <a:buFont typeface="Open Sans"/>
              <a:buNone/>
            </a:pPr>
            <a:r>
              <a:rPr lang="en" sz="1800" b="0" i="0" u="sng" strike="noStrike" cap="none">
                <a:solidFill>
                  <a:schemeClr val="hlink"/>
                </a:solidFill>
                <a:latin typeface="Open Sans"/>
                <a:ea typeface="Open Sans"/>
                <a:cs typeface="Open Sans"/>
                <a:sym typeface="Open Sans"/>
                <a:hlinkClick r:id="rId5"/>
              </a:rPr>
              <a:t>http://www.w3schools.com/css/</a:t>
            </a:r>
            <a:r>
              <a:rPr lang="en" sz="1800" b="0" i="0" u="none" strike="noStrike" cap="none">
                <a:solidFill>
                  <a:schemeClr val="dk2"/>
                </a:solidFill>
                <a:latin typeface="Open Sans"/>
                <a:ea typeface="Open Sans"/>
                <a:cs typeface="Open Sans"/>
                <a:sym typeface="Open Sans"/>
              </a:rPr>
              <a:t> </a:t>
            </a:r>
          </a:p>
          <a:p>
            <a:pPr marL="0" marR="0" lvl="0" indent="0" algn="l" rtl="0">
              <a:lnSpc>
                <a:spcPct val="115000"/>
              </a:lnSpc>
              <a:spcBef>
                <a:spcPts val="1600"/>
              </a:spcBef>
              <a:spcAft>
                <a:spcPts val="0"/>
              </a:spcAft>
              <a:buClr>
                <a:schemeClr val="dk2"/>
              </a:buClr>
              <a:buSzPct val="25000"/>
              <a:buFont typeface="Open Sans"/>
              <a:buNone/>
            </a:pPr>
            <a:r>
              <a:rPr lang="en" sz="1800" b="0" i="0" u="sng" strike="noStrike" cap="none">
                <a:solidFill>
                  <a:schemeClr val="hlink"/>
                </a:solidFill>
                <a:latin typeface="Open Sans"/>
                <a:ea typeface="Open Sans"/>
                <a:cs typeface="Open Sans"/>
                <a:sym typeface="Open Sans"/>
                <a:hlinkClick r:id="rId6"/>
              </a:rPr>
              <a:t>http://onwebdev.blogspot.com/2011/01/css-understanding-document-flow.html</a:t>
            </a:r>
          </a:p>
          <a:p>
            <a:pPr marL="0" marR="0" lvl="0" indent="0" algn="l" rtl="0">
              <a:lnSpc>
                <a:spcPct val="115000"/>
              </a:lnSpc>
              <a:spcBef>
                <a:spcPts val="1600"/>
              </a:spcBef>
              <a:spcAft>
                <a:spcPts val="0"/>
              </a:spcAft>
              <a:buClr>
                <a:schemeClr val="dk2"/>
              </a:buClr>
              <a:buSzPct val="25000"/>
              <a:buFont typeface="Open Sans"/>
              <a:buNone/>
            </a:pPr>
            <a:endParaRPr sz="1800" b="0" i="0" u="none" strike="noStrike" cap="none">
              <a:solidFill>
                <a:schemeClr val="dk2"/>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HTML</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Stands for HyperText Markup Language</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Describes the structure of web pages</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An HTML page is a text document with the .html extension</a:t>
            </a:r>
          </a:p>
          <a:p>
            <a:pPr marL="0" marR="0" lvl="0" indent="0" algn="l" rtl="0">
              <a:lnSpc>
                <a:spcPct val="115000"/>
              </a:lnSpc>
              <a:spcBef>
                <a:spcPts val="4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Document Object Model (DOM)</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common to HTML, XHTML, XML documents</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"The W3C Document Object Model (DOM) is a platform and language-neutral interface that allows programs and scripts to dynamically access and update the content, structure, and style of a document."</a:t>
            </a:r>
          </a:p>
          <a:p>
            <a:pPr marL="914400" marR="0" lvl="1"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In other words: “The HTML DOM is a standard for how to get, change, add, or delete HTML elements.”</a:t>
            </a:r>
            <a:br>
              <a:rPr lang="en" sz="1400" b="0" i="0" u="none" strike="noStrike" cap="none">
                <a:solidFill>
                  <a:schemeClr val="dk2"/>
                </a:solidFill>
                <a:latin typeface="Open Sans"/>
                <a:ea typeface="Open Sans"/>
                <a:cs typeface="Open Sans"/>
                <a:sym typeface="Open Sans"/>
              </a:rPr>
            </a:br>
            <a:endParaRPr lang="en" sz="1400" b="0" i="0" u="none" strike="noStrike" cap="none">
              <a:solidFill>
                <a:schemeClr val="dk2"/>
              </a:solidFill>
              <a:latin typeface="Open Sans"/>
              <a:ea typeface="Open Sans"/>
              <a:cs typeface="Open Sans"/>
              <a:sym typeface="Open Sans"/>
            </a:endParaRPr>
          </a:p>
        </p:txBody>
      </p:sp>
      <p:sp>
        <p:nvSpPr>
          <p:cNvPr id="77" name="Shape 77"/>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HTML overview, part 1</a:t>
            </a:r>
          </a:p>
          <a:p>
            <a:pPr marL="0" marR="0" lvl="0" indent="0" algn="l" rtl="0">
              <a:lnSpc>
                <a:spcPct val="100000"/>
              </a:lnSpc>
              <a:spcBef>
                <a:spcPts val="0"/>
              </a:spcBef>
              <a:spcAft>
                <a:spcPts val="0"/>
              </a:spcAft>
              <a:buClr>
                <a:schemeClr val="accent1"/>
              </a:buClr>
              <a:buSzPct val="25000"/>
              <a:buFont typeface="PT Sans Narrow"/>
              <a:buNone/>
            </a:pPr>
            <a:endParaRPr sz="3600" b="1" i="0" u="none" strike="noStrike" cap="none">
              <a:solidFill>
                <a:schemeClr val="accent1"/>
              </a:solidFill>
              <a:latin typeface="PT Sans Narrow"/>
              <a:ea typeface="PT Sans Narrow"/>
              <a:cs typeface="PT Sans Narrow"/>
              <a:sym typeface="PT Sans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HTML overview, part 2</a:t>
            </a:r>
          </a:p>
          <a:p>
            <a:pPr marL="0" marR="0" lvl="0" indent="0" algn="l" rtl="0">
              <a:lnSpc>
                <a:spcPct val="100000"/>
              </a:lnSpc>
              <a:spcBef>
                <a:spcPts val="0"/>
              </a:spcBef>
              <a:spcAft>
                <a:spcPts val="0"/>
              </a:spcAft>
              <a:buClr>
                <a:schemeClr val="accent1"/>
              </a:buClr>
              <a:buSzPct val="25000"/>
              <a:buFont typeface="PT Sans Narrow"/>
              <a:buNone/>
            </a:pPr>
            <a:endParaRPr sz="3600" b="1" i="0" u="none" strike="noStrike" cap="none">
              <a:solidFill>
                <a:schemeClr val="accent1"/>
              </a:solidFill>
              <a:latin typeface="PT Sans Narrow"/>
              <a:ea typeface="PT Sans Narrow"/>
              <a:cs typeface="PT Sans Narrow"/>
              <a:sym typeface="PT Sans Narrow"/>
            </a:endParaRPr>
          </a:p>
        </p:txBody>
      </p:sp>
      <p:sp>
        <p:nvSpPr>
          <p:cNvPr id="83" name="Shape 83"/>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An HTML document is composed of a tree of </a:t>
            </a:r>
            <a:r>
              <a:rPr lang="en" sz="1800" b="1" i="0" u="none" strike="noStrike" cap="none" dirty="0">
                <a:solidFill>
                  <a:schemeClr val="dk2"/>
                </a:solidFill>
                <a:latin typeface="Open Sans"/>
                <a:ea typeface="Open Sans"/>
                <a:cs typeface="Open Sans"/>
                <a:sym typeface="Open Sans"/>
              </a:rPr>
              <a:t>elements</a:t>
            </a:r>
          </a:p>
          <a:p>
            <a:pPr marL="457200" marR="0" lvl="0" indent="-228600" algn="l" rtl="0">
              <a:lnSpc>
                <a:spcPct val="100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Specific-purpose elements: &lt;table&gt;, &lt;form&gt;, &lt;img&gt;, &lt;h1&gt;</a:t>
            </a:r>
          </a:p>
          <a:p>
            <a:pPr marL="457200" marR="0" lvl="0" indent="-228600" algn="l" rtl="0">
              <a:lnSpc>
                <a:spcPct val="100000"/>
              </a:lnSpc>
              <a:spcBef>
                <a:spcPts val="40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General-purpose elements: &lt;div&gt;, &lt;span&gt;</a:t>
            </a:r>
          </a:p>
          <a:p>
            <a:pPr marL="0" marR="0" lvl="0" indent="0" algn="l" rtl="0">
              <a:lnSpc>
                <a:spcPct val="100000"/>
              </a:lnSpc>
              <a:spcBef>
                <a:spcPts val="200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An element usually has an opening and closing </a:t>
            </a:r>
            <a:r>
              <a:rPr lang="en" sz="1800" b="1" i="0" u="none" strike="noStrike" cap="none" dirty="0">
                <a:solidFill>
                  <a:schemeClr val="dk2"/>
                </a:solidFill>
                <a:latin typeface="Open Sans"/>
                <a:ea typeface="Open Sans"/>
                <a:cs typeface="Open Sans"/>
                <a:sym typeface="Open Sans"/>
              </a:rPr>
              <a:t>tag</a:t>
            </a:r>
          </a:p>
          <a:p>
            <a:pPr marL="457200" marR="0" lvl="0" indent="-228600" algn="l" rtl="0">
              <a:lnSpc>
                <a:spcPct val="100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For example, &lt;foo&gt; opens the tag, &lt;/foo&gt; closes the tag (but some tags are self-closing!)</a:t>
            </a:r>
          </a:p>
          <a:p>
            <a:pPr marL="457200" marR="0" lvl="0" indent="-228600" algn="l" rtl="0">
              <a:lnSpc>
                <a:spcPct val="100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Tags act as containers</a:t>
            </a:r>
          </a:p>
          <a:p>
            <a:pPr marL="457200" marR="0" lvl="0" indent="-228600" algn="l" rtl="0">
              <a:lnSpc>
                <a:spcPct val="100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Tags can be nested</a:t>
            </a:r>
          </a:p>
          <a:p>
            <a:pPr marL="0" marR="0" lvl="0" indent="0" algn="l" rtl="0">
              <a:lnSpc>
                <a:spcPct val="100000"/>
              </a:lnSpc>
              <a:spcBef>
                <a:spcPts val="1600"/>
              </a:spcBef>
              <a:spcAft>
                <a:spcPts val="0"/>
              </a:spcAft>
              <a:buClr>
                <a:schemeClr val="dk2"/>
              </a:buClr>
              <a:buSzPct val="25000"/>
              <a:buFont typeface="Open Sans"/>
              <a:buNone/>
            </a:pPr>
            <a:r>
              <a:rPr lang="en" sz="1800" b="1" i="0" u="none" strike="noStrike" cap="none" dirty="0">
                <a:solidFill>
                  <a:schemeClr val="dk2"/>
                </a:solidFill>
                <a:latin typeface="Open Sans"/>
                <a:ea typeface="Open Sans"/>
                <a:cs typeface="Open Sans"/>
                <a:sym typeface="Open Sans"/>
              </a:rPr>
              <a:t>Attributes</a:t>
            </a:r>
            <a:r>
              <a:rPr lang="en" sz="1800" b="0" i="0" u="none" strike="noStrike" cap="none" dirty="0">
                <a:solidFill>
                  <a:schemeClr val="dk2"/>
                </a:solidFill>
                <a:latin typeface="Open Sans"/>
                <a:ea typeface="Open Sans"/>
                <a:cs typeface="Open Sans"/>
                <a:sym typeface="Open Sans"/>
              </a:rPr>
              <a:t> provide descriptive information about elements</a:t>
            </a:r>
          </a:p>
          <a:p>
            <a:pPr marL="457200" marR="0" lvl="0" indent="-228600" algn="l" rtl="0">
              <a:lnSpc>
                <a:spcPct val="100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&lt;p lang=”en”&gt;Paragraph in English&lt;/p&gt;</a:t>
            </a:r>
          </a:p>
          <a:p>
            <a:pPr marL="0" marR="0" lvl="0" indent="0" algn="l" rtl="0">
              <a:lnSpc>
                <a:spcPct val="100000"/>
              </a:lnSpc>
              <a:spcBef>
                <a:spcPts val="160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Proper indentation is important to keep the code readable!</a:t>
            </a:r>
          </a:p>
          <a:p>
            <a:pPr marL="0" marR="0" lvl="0" indent="0" algn="l" rtl="0">
              <a:lnSpc>
                <a:spcPct val="100000"/>
              </a:lnSpc>
              <a:spcBef>
                <a:spcPts val="0"/>
              </a:spcBef>
              <a:spcAft>
                <a:spcPts val="0"/>
              </a:spcAft>
              <a:buClr>
                <a:schemeClr val="dk2"/>
              </a:buClr>
              <a:buSzPct val="25000"/>
              <a:buFont typeface="Open Sans"/>
              <a:buNone/>
            </a:pPr>
            <a:endParaRPr sz="1800" b="0" i="0" u="none" strike="noStrike" cap="none" dirty="0">
              <a:solidFill>
                <a:schemeClr val="dk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Good indentation vs no indentation</a:t>
            </a:r>
          </a:p>
        </p:txBody>
      </p:sp>
      <p:sp>
        <p:nvSpPr>
          <p:cNvPr id="89" name="Shape 89"/>
          <p:cNvSpPr txBox="1">
            <a:spLocks noGrp="1"/>
          </p:cNvSpPr>
          <p:nvPr>
            <p:ph type="body" idx="1"/>
          </p:nvPr>
        </p:nvSpPr>
        <p:spPr>
          <a:xfrm>
            <a:off x="311700" y="1266175"/>
            <a:ext cx="39998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dirty="0">
                <a:solidFill>
                  <a:srgbClr val="38761D"/>
                </a:solidFill>
                <a:latin typeface="Open Sans"/>
                <a:ea typeface="Open Sans"/>
                <a:cs typeface="Open Sans"/>
                <a:sym typeface="Open Sans"/>
              </a:rPr>
              <a:t>&lt;html&gt;</a:t>
            </a:r>
          </a:p>
          <a:p>
            <a:pPr marL="0" marR="0" lvl="0" indent="457200" algn="l" rtl="0">
              <a:lnSpc>
                <a:spcPct val="115000"/>
              </a:lnSpc>
              <a:spcBef>
                <a:spcPts val="0"/>
              </a:spcBef>
              <a:spcAft>
                <a:spcPts val="0"/>
              </a:spcAft>
              <a:buClr>
                <a:schemeClr val="dk2"/>
              </a:buClr>
              <a:buSzPct val="25000"/>
              <a:buFont typeface="Open Sans"/>
              <a:buNone/>
            </a:pPr>
            <a:r>
              <a:rPr lang="en" sz="1400" b="0" i="0" u="none" strike="noStrike" cap="none" dirty="0">
                <a:solidFill>
                  <a:srgbClr val="38761D"/>
                </a:solidFill>
                <a:latin typeface="Open Sans"/>
                <a:ea typeface="Open Sans"/>
                <a:cs typeface="Open Sans"/>
                <a:sym typeface="Open Sans"/>
              </a:rPr>
              <a:t>&lt;head&gt;</a:t>
            </a:r>
          </a:p>
          <a:p>
            <a:pPr marL="457200" marR="0" lvl="0" indent="457200" algn="l" rtl="0">
              <a:lnSpc>
                <a:spcPct val="115000"/>
              </a:lnSpc>
              <a:spcBef>
                <a:spcPts val="0"/>
              </a:spcBef>
              <a:spcAft>
                <a:spcPts val="0"/>
              </a:spcAft>
              <a:buClr>
                <a:schemeClr val="dk2"/>
              </a:buClr>
              <a:buSzPct val="25000"/>
              <a:buFont typeface="Open Sans"/>
              <a:buNone/>
            </a:pPr>
            <a:r>
              <a:rPr lang="en" sz="1400" b="0" i="0" u="none" strike="noStrike" cap="none" dirty="0">
                <a:solidFill>
                  <a:srgbClr val="38761D"/>
                </a:solidFill>
                <a:latin typeface="Open Sans"/>
                <a:ea typeface="Open Sans"/>
                <a:cs typeface="Open Sans"/>
                <a:sym typeface="Open Sans"/>
              </a:rPr>
              <a:t>&lt;title&gt;My First HTML!&lt;/title&gt;</a:t>
            </a:r>
          </a:p>
          <a:p>
            <a:pPr marL="0" marR="0" lvl="0" indent="457200" algn="l" rtl="0">
              <a:lnSpc>
                <a:spcPct val="115000"/>
              </a:lnSpc>
              <a:spcBef>
                <a:spcPts val="0"/>
              </a:spcBef>
              <a:spcAft>
                <a:spcPts val="0"/>
              </a:spcAft>
              <a:buClr>
                <a:schemeClr val="dk2"/>
              </a:buClr>
              <a:buSzPct val="25000"/>
              <a:buFont typeface="Open Sans"/>
              <a:buNone/>
            </a:pPr>
            <a:r>
              <a:rPr lang="en" sz="1400" b="0" i="0" u="none" strike="noStrike" cap="none" dirty="0">
                <a:solidFill>
                  <a:srgbClr val="38761D"/>
                </a:solidFill>
                <a:latin typeface="Open Sans"/>
                <a:ea typeface="Open Sans"/>
                <a:cs typeface="Open Sans"/>
                <a:sym typeface="Open Sans"/>
              </a:rPr>
              <a:t>&lt;/head&gt;</a:t>
            </a:r>
          </a:p>
          <a:p>
            <a:pPr marL="0" marR="0" lvl="0" indent="457200" algn="l" rtl="0">
              <a:lnSpc>
                <a:spcPct val="115000"/>
              </a:lnSpc>
              <a:spcBef>
                <a:spcPts val="0"/>
              </a:spcBef>
              <a:spcAft>
                <a:spcPts val="0"/>
              </a:spcAft>
              <a:buClr>
                <a:schemeClr val="dk2"/>
              </a:buClr>
              <a:buSzPct val="25000"/>
              <a:buFont typeface="Open Sans"/>
              <a:buNone/>
            </a:pPr>
            <a:r>
              <a:rPr lang="en" sz="1400" b="0" i="0" u="none" strike="noStrike" cap="none" dirty="0">
                <a:solidFill>
                  <a:srgbClr val="38761D"/>
                </a:solidFill>
                <a:latin typeface="Open Sans"/>
                <a:ea typeface="Open Sans"/>
                <a:cs typeface="Open Sans"/>
                <a:sym typeface="Open Sans"/>
              </a:rPr>
              <a:t>&lt;body&gt;</a:t>
            </a:r>
          </a:p>
          <a:p>
            <a:pPr marL="0" marR="0" lvl="0" indent="457200" algn="l" rtl="0">
              <a:lnSpc>
                <a:spcPct val="115000"/>
              </a:lnSpc>
              <a:spcBef>
                <a:spcPts val="0"/>
              </a:spcBef>
              <a:spcAft>
                <a:spcPts val="0"/>
              </a:spcAft>
              <a:buClr>
                <a:schemeClr val="dk2"/>
              </a:buClr>
              <a:buSzPct val="25000"/>
              <a:buFont typeface="Open Sans"/>
              <a:buNone/>
            </a:pPr>
            <a:r>
              <a:rPr lang="en" sz="1400" b="0" i="0" u="none" strike="noStrike" cap="none" dirty="0" smtClean="0">
                <a:solidFill>
                  <a:srgbClr val="38761D"/>
                </a:solidFill>
                <a:latin typeface="Open Sans"/>
                <a:ea typeface="Open Sans"/>
                <a:cs typeface="Open Sans"/>
                <a:sym typeface="Open Sans"/>
              </a:rPr>
              <a:t>	&lt;</a:t>
            </a:r>
            <a:r>
              <a:rPr lang="en" sz="1400" b="0" i="0" u="none" strike="noStrike" cap="none" dirty="0">
                <a:solidFill>
                  <a:srgbClr val="38761D"/>
                </a:solidFill>
                <a:latin typeface="Open Sans"/>
                <a:ea typeface="Open Sans"/>
                <a:cs typeface="Open Sans"/>
                <a:sym typeface="Open Sans"/>
              </a:rPr>
              <a:t>div&gt;</a:t>
            </a:r>
          </a:p>
          <a:p>
            <a:pPr marL="0" marR="0" lvl="0" indent="457200" algn="l" rtl="0">
              <a:lnSpc>
                <a:spcPct val="115000"/>
              </a:lnSpc>
              <a:spcBef>
                <a:spcPts val="0"/>
              </a:spcBef>
              <a:spcAft>
                <a:spcPts val="0"/>
              </a:spcAft>
              <a:buClr>
                <a:schemeClr val="dk2"/>
              </a:buClr>
              <a:buSzPct val="25000"/>
              <a:buFont typeface="Open Sans"/>
              <a:buNone/>
            </a:pPr>
            <a:r>
              <a:rPr lang="en" sz="1400" b="0" i="0" u="none" strike="noStrike" cap="none" dirty="0">
                <a:solidFill>
                  <a:srgbClr val="38761D"/>
                </a:solidFill>
                <a:latin typeface="Open Sans"/>
                <a:ea typeface="Open Sans"/>
                <a:cs typeface="Open Sans"/>
                <a:sym typeface="Open Sans"/>
              </a:rPr>
              <a:t>	</a:t>
            </a:r>
            <a:r>
              <a:rPr lang="en-US" sz="1400" b="0" i="0" u="none" strike="noStrike" cap="none" dirty="0" smtClean="0">
                <a:solidFill>
                  <a:srgbClr val="38761D"/>
                </a:solidFill>
                <a:latin typeface="Open Sans"/>
                <a:ea typeface="Open Sans"/>
                <a:cs typeface="Open Sans"/>
                <a:sym typeface="Open Sans"/>
              </a:rPr>
              <a:t>	</a:t>
            </a:r>
            <a:r>
              <a:rPr lang="en" sz="1400" b="0" i="0" u="none" strike="noStrike" cap="none" dirty="0" smtClean="0">
                <a:solidFill>
                  <a:srgbClr val="38761D"/>
                </a:solidFill>
                <a:latin typeface="Open Sans"/>
                <a:ea typeface="Open Sans"/>
                <a:cs typeface="Open Sans"/>
                <a:sym typeface="Open Sans"/>
              </a:rPr>
              <a:t>Here’s </a:t>
            </a:r>
            <a:r>
              <a:rPr lang="en" sz="1400" b="0" i="0" u="none" strike="noStrike" cap="none" dirty="0">
                <a:solidFill>
                  <a:srgbClr val="38761D"/>
                </a:solidFill>
                <a:latin typeface="Open Sans"/>
                <a:ea typeface="Open Sans"/>
                <a:cs typeface="Open Sans"/>
                <a:sym typeface="Open Sans"/>
              </a:rPr>
              <a:t>my first HTML</a:t>
            </a:r>
          </a:p>
          <a:p>
            <a:pPr marL="0" marR="0" lvl="0" indent="457200" algn="l" rtl="0">
              <a:lnSpc>
                <a:spcPct val="115000"/>
              </a:lnSpc>
              <a:spcBef>
                <a:spcPts val="0"/>
              </a:spcBef>
              <a:spcAft>
                <a:spcPts val="0"/>
              </a:spcAft>
              <a:buClr>
                <a:schemeClr val="dk2"/>
              </a:buClr>
              <a:buSzPct val="25000"/>
              <a:buFont typeface="Open Sans"/>
              <a:buNone/>
            </a:pPr>
            <a:r>
              <a:rPr lang="en" sz="1400" b="0" i="0" u="none" strike="noStrike" cap="none" dirty="0">
                <a:solidFill>
                  <a:srgbClr val="38761D"/>
                </a:solidFill>
                <a:latin typeface="Open Sans"/>
                <a:ea typeface="Open Sans"/>
                <a:cs typeface="Open Sans"/>
                <a:sym typeface="Open Sans"/>
              </a:rPr>
              <a:t>	&lt;/div&gt;</a:t>
            </a:r>
          </a:p>
          <a:p>
            <a:pPr marL="0" marR="0" lvl="0" indent="457200" algn="l" rtl="0">
              <a:lnSpc>
                <a:spcPct val="115000"/>
              </a:lnSpc>
              <a:spcBef>
                <a:spcPts val="0"/>
              </a:spcBef>
              <a:spcAft>
                <a:spcPts val="0"/>
              </a:spcAft>
              <a:buClr>
                <a:schemeClr val="dk2"/>
              </a:buClr>
              <a:buSzPct val="25000"/>
              <a:buFont typeface="Open Sans"/>
              <a:buNone/>
            </a:pPr>
            <a:r>
              <a:rPr lang="en" sz="1400" b="0" i="0" u="none" strike="noStrike" cap="none" dirty="0">
                <a:solidFill>
                  <a:srgbClr val="38761D"/>
                </a:solidFill>
                <a:latin typeface="Open Sans"/>
                <a:ea typeface="Open Sans"/>
                <a:cs typeface="Open Sans"/>
                <a:sym typeface="Open Sans"/>
              </a:rPr>
              <a:t>&lt;/body&gt;</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dirty="0">
                <a:solidFill>
                  <a:srgbClr val="38761D"/>
                </a:solidFill>
                <a:latin typeface="Open Sans"/>
                <a:ea typeface="Open Sans"/>
                <a:cs typeface="Open Sans"/>
                <a:sym typeface="Open Sans"/>
              </a:rPr>
              <a:t>&lt;/html&gt;</a:t>
            </a:r>
          </a:p>
        </p:txBody>
      </p:sp>
      <p:sp>
        <p:nvSpPr>
          <p:cNvPr id="90" name="Shape 90"/>
          <p:cNvSpPr txBox="1">
            <a:spLocks noGrp="1"/>
          </p:cNvSpPr>
          <p:nvPr>
            <p:ph type="body" idx="2"/>
          </p:nvPr>
        </p:nvSpPr>
        <p:spPr>
          <a:xfrm>
            <a:off x="4832400" y="1266175"/>
            <a:ext cx="39998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&lt;html&gt;</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&lt;head&gt;</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&lt;title&gt;My First HTML!&lt;/title&gt;</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&lt;/head&gt;</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&lt;body&gt;</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&lt;div&gt;</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Here’s my first HTML</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&lt;/div&gt;</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&lt;/body&gt;</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&lt;/html&gt;</a:t>
            </a:r>
          </a:p>
          <a:p>
            <a:pPr marL="914400" marR="0" lvl="0" indent="457200" algn="l" rtl="0">
              <a:lnSpc>
                <a:spcPct val="115000"/>
              </a:lnSpc>
              <a:spcBef>
                <a:spcPts val="0"/>
              </a:spcBef>
              <a:spcAft>
                <a:spcPts val="0"/>
              </a:spcAft>
              <a:buClr>
                <a:schemeClr val="dk2"/>
              </a:buClr>
              <a:buSzPct val="25000"/>
              <a:buFont typeface="Open Sans"/>
              <a:buNone/>
            </a:pPr>
            <a:r>
              <a:rPr lang="en" sz="1400" b="0" i="0" u="none" strike="noStrike" cap="none">
                <a:solidFill>
                  <a:schemeClr val="dk2"/>
                </a:solidFill>
                <a:latin typeface="Open Sans"/>
                <a:ea typeface="Open Sans"/>
                <a:cs typeface="Open Sans"/>
                <a:sym typeface="Open Sans"/>
              </a:rPr>
              <a:t>...or worse…</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&lt;html&gt;&lt;head&gt;&lt;title&gt;My First HTML!&lt;/title&gt;&lt;/head&gt;&lt;body&gt;&lt;div&gt;Here’s my first HTML&lt;/div&gt;&lt;/body&gt;&lt;/html&gt;</a:t>
            </a:r>
          </a:p>
          <a:p>
            <a:pPr marL="0" marR="0" lvl="0" indent="0" algn="l" rtl="0">
              <a:lnSpc>
                <a:spcPct val="115000"/>
              </a:lnSpc>
              <a:spcBef>
                <a:spcPts val="0"/>
              </a:spcBef>
              <a:spcAft>
                <a:spcPts val="0"/>
              </a:spcAft>
              <a:buClr>
                <a:schemeClr val="dk2"/>
              </a:buClr>
              <a:buSzPct val="25000"/>
              <a:buFont typeface="Open Sans"/>
              <a:buNone/>
            </a:pPr>
            <a:endParaRPr sz="1400" b="0" i="0" u="none" strike="noStrike" cap="none">
              <a:solidFill>
                <a:srgbClr val="990000"/>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Basic HTML Elements</a:t>
            </a:r>
          </a:p>
        </p:txBody>
      </p:sp>
      <p:sp>
        <p:nvSpPr>
          <p:cNvPr id="96" name="Shape 96"/>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800" b="0" i="0" u="none" strike="noStrike" cap="none" dirty="0">
                <a:solidFill>
                  <a:schemeClr val="dk2"/>
                </a:solidFill>
                <a:latin typeface="Open Sans"/>
                <a:ea typeface="Open Sans"/>
                <a:cs typeface="Open Sans"/>
                <a:sym typeface="Open Sans"/>
              </a:rPr>
              <a:t>Every HTML page will have at least these tags:</a:t>
            </a:r>
          </a:p>
          <a:p>
            <a:pPr marL="0" marR="0" lvl="0" indent="0" algn="l" rtl="0">
              <a:lnSpc>
                <a:spcPct val="100000"/>
              </a:lnSpc>
              <a:spcBef>
                <a:spcPts val="0"/>
              </a:spcBef>
              <a:spcAft>
                <a:spcPts val="0"/>
              </a:spcAft>
              <a:buClr>
                <a:srgbClr val="000000"/>
              </a:buClr>
              <a:buSzPct val="25000"/>
              <a:buFont typeface="Arial"/>
              <a:buNone/>
            </a:pPr>
            <a:endParaRPr sz="1800" b="0" i="0" u="none" strike="noStrike" cap="none" dirty="0">
              <a:solidFill>
                <a:srgbClr val="000000"/>
              </a:solidFill>
              <a:latin typeface="Open Sans"/>
              <a:ea typeface="Open Sans"/>
              <a:cs typeface="Open Sans"/>
              <a:sym typeface="Open Sans"/>
            </a:endParaRPr>
          </a:p>
          <a:p>
            <a:pPr marL="457200" marR="0" lvl="0" indent="-228600" algn="l" rtl="0">
              <a:lnSpc>
                <a:spcPct val="115000"/>
              </a:lnSpc>
              <a:spcBef>
                <a:spcPts val="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&lt;html&gt;   defines the whole document</a:t>
            </a:r>
          </a:p>
          <a:p>
            <a:pPr marL="457200" marR="0" lvl="0" indent="-228600" algn="l" rtl="0">
              <a:lnSpc>
                <a:spcPct val="115000"/>
              </a:lnSpc>
              <a:spcBef>
                <a:spcPts val="160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&lt;head&gt;  defines metadata for the document</a:t>
            </a:r>
          </a:p>
          <a:p>
            <a:pPr marL="457200" marR="0" lvl="0" indent="-228600" algn="l" rtl="0">
              <a:lnSpc>
                <a:spcPct val="115000"/>
              </a:lnSpc>
              <a:spcBef>
                <a:spcPts val="160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&lt;title&gt;    defines the title of the document</a:t>
            </a:r>
            <a:br>
              <a:rPr lang="en" sz="1800" b="0" i="0" u="none" strike="noStrike" cap="none" dirty="0">
                <a:solidFill>
                  <a:schemeClr val="dk2"/>
                </a:solidFill>
                <a:latin typeface="Open Sans"/>
                <a:ea typeface="Open Sans"/>
                <a:cs typeface="Open Sans"/>
                <a:sym typeface="Open Sans"/>
              </a:rPr>
            </a:br>
            <a:r>
              <a:rPr lang="en" sz="1800" b="0" i="0" u="none" strike="noStrike" cap="none" dirty="0">
                <a:solidFill>
                  <a:srgbClr val="B7B7B7"/>
                </a:solidFill>
                <a:latin typeface="Open Sans"/>
                <a:ea typeface="Open Sans"/>
                <a:cs typeface="Open Sans"/>
                <a:sym typeface="Open Sans"/>
              </a:rPr>
              <a:t>          </a:t>
            </a:r>
            <a:r>
              <a:rPr lang="en" sz="1800" b="0" i="0" u="none" strike="noStrike" cap="none" dirty="0" smtClean="0">
                <a:solidFill>
                  <a:srgbClr val="999999"/>
                </a:solidFill>
                <a:latin typeface="Open Sans"/>
                <a:ea typeface="Open Sans"/>
                <a:cs typeface="Open Sans"/>
                <a:sym typeface="Open Sans"/>
              </a:rPr>
              <a:t>(</a:t>
            </a:r>
            <a:r>
              <a:rPr lang="en" sz="1800" b="0" i="0" u="none" strike="noStrike" cap="none" dirty="0">
                <a:solidFill>
                  <a:srgbClr val="999999"/>
                </a:solidFill>
                <a:latin typeface="Open Sans"/>
                <a:ea typeface="Open Sans"/>
                <a:cs typeface="Open Sans"/>
                <a:sym typeface="Open Sans"/>
              </a:rPr>
              <a:t>technically optional, but good practice to always have)</a:t>
            </a:r>
          </a:p>
          <a:p>
            <a:pPr marL="457200" marR="0" lvl="0" indent="-228600" algn="l" rtl="0">
              <a:lnSpc>
                <a:spcPct val="115000"/>
              </a:lnSpc>
              <a:spcBef>
                <a:spcPts val="160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&lt;body&gt;  defines the document body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HTML Text</a:t>
            </a:r>
          </a:p>
          <a:p>
            <a:pPr marL="0" marR="0" lvl="0" indent="0" algn="l" rtl="0">
              <a:lnSpc>
                <a:spcPct val="100000"/>
              </a:lnSpc>
              <a:spcBef>
                <a:spcPts val="0"/>
              </a:spcBef>
              <a:spcAft>
                <a:spcPts val="0"/>
              </a:spcAft>
              <a:buClr>
                <a:schemeClr val="accent1"/>
              </a:buClr>
              <a:buSzPct val="25000"/>
              <a:buFont typeface="PT Sans Narrow"/>
              <a:buNone/>
            </a:pPr>
            <a:endParaRPr sz="3600" b="1" i="0" u="none" strike="noStrike" cap="none">
              <a:solidFill>
                <a:schemeClr val="accent1"/>
              </a:solidFill>
              <a:latin typeface="PT Sans Narrow"/>
              <a:ea typeface="PT Sans Narrow"/>
              <a:cs typeface="PT Sans Narrow"/>
              <a:sym typeface="PT Sans Narrow"/>
            </a:endParaRPr>
          </a:p>
        </p:txBody>
      </p:sp>
      <p:sp>
        <p:nvSpPr>
          <p:cNvPr id="102" name="Shape 102"/>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Headings: &lt;h1&gt;, &lt;h2&gt;, … &lt;h6&gt;</a:t>
            </a:r>
          </a:p>
          <a:p>
            <a:pPr marL="0" marR="0" lvl="0" indent="0" algn="l" rtl="0">
              <a:lnSpc>
                <a:spcPct val="100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Paragraphs: &lt;p&gt;</a:t>
            </a:r>
          </a:p>
          <a:p>
            <a:pPr marL="0" marR="0" lvl="0" indent="0" algn="l" rtl="0">
              <a:lnSpc>
                <a:spcPct val="100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Other</a:t>
            </a:r>
          </a:p>
          <a:p>
            <a:pPr marL="457200" marR="0" lvl="0" indent="-317500" algn="l" rtl="0">
              <a:lnSpc>
                <a:spcPct val="100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&lt;strong&gt; and &lt;em&gt; emphasis (preferred over &lt;b&gt; bold and &lt;i&gt; italic)</a:t>
            </a:r>
          </a:p>
          <a:p>
            <a:pPr marL="457200" marR="0" lvl="0" indent="-317500" algn="l" rtl="0">
              <a:lnSpc>
                <a:spcPct val="100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&lt;sup&gt; superscript, &lt;sub&gt; subscript</a:t>
            </a:r>
          </a:p>
          <a:p>
            <a:pPr marL="457200" marR="0" lvl="0" indent="-317500" algn="l" rtl="0">
              <a:lnSpc>
                <a:spcPct val="100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&lt;br/&gt; line break, &lt;hr/&gt; horizontal rule</a:t>
            </a:r>
          </a:p>
          <a:p>
            <a:pPr marL="457200" marR="0" lvl="0" indent="-317500" algn="l" rtl="0">
              <a:lnSpc>
                <a:spcPct val="100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&lt;blockquote&gt;, &lt;abbr&gt; abbreviation/acronym, &lt;cite&gt;, &lt;dfn&gt; definition</a:t>
            </a:r>
          </a:p>
          <a:p>
            <a:pPr marL="457200" marR="0" lvl="0" indent="-317500" algn="l" rtl="0">
              <a:lnSpc>
                <a:spcPct val="100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&lt;address&gt; author contact, &lt;ins&gt; insert, &lt;del&gt; delete, &lt;s&gt; strikethrough</a:t>
            </a:r>
          </a:p>
          <a:p>
            <a:pPr marL="0" marR="0" lvl="0" indent="0" algn="l" rtl="0">
              <a:lnSpc>
                <a:spcPct val="100000"/>
              </a:lnSpc>
              <a:spcBef>
                <a:spcPts val="10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Whitespace: &amp;nbsp;</a:t>
            </a:r>
          </a:p>
          <a:p>
            <a:pPr marL="0" marR="0" lvl="0" indent="0" algn="l" rtl="0">
              <a:lnSpc>
                <a:spcPct val="100000"/>
              </a:lnSpc>
              <a:spcBef>
                <a:spcPts val="0"/>
              </a:spcBef>
              <a:spcAft>
                <a:spcPts val="0"/>
              </a:spcAft>
              <a:buClr>
                <a:schemeClr val="dk2"/>
              </a:buClr>
              <a:buSzPct val="25000"/>
              <a:buFont typeface="Open Sans"/>
              <a:buNone/>
            </a:pPr>
            <a:endParaRPr sz="1800" b="0" i="0" u="none" strike="noStrike" cap="none">
              <a:solidFill>
                <a:schemeClr val="dk2"/>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HTML Lists</a:t>
            </a:r>
          </a:p>
        </p:txBody>
      </p:sp>
      <p:sp>
        <p:nvSpPr>
          <p:cNvPr id="108" name="Shape 108"/>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Ordered Lists</a:t>
            </a:r>
          </a:p>
          <a:p>
            <a:pPr marL="457200" marR="0" lvl="0" indent="-317500" algn="l" rtl="0">
              <a:lnSpc>
                <a:spcPct val="115000"/>
              </a:lnSpc>
              <a:spcBef>
                <a:spcPts val="0"/>
              </a:spcBef>
              <a:spcAft>
                <a:spcPts val="0"/>
              </a:spcAft>
              <a:buClr>
                <a:schemeClr val="dk2"/>
              </a:buClr>
              <a:buSzPct val="100000"/>
              <a:buFont typeface="Open Sans"/>
              <a:buAutoNum type="arabicPeriod"/>
            </a:pPr>
            <a:r>
              <a:rPr lang="en" sz="1400" b="0" i="0" u="none" strike="noStrike" cap="none">
                <a:solidFill>
                  <a:schemeClr val="dk2"/>
                </a:solidFill>
                <a:latin typeface="Open Sans"/>
                <a:ea typeface="Open Sans"/>
                <a:cs typeface="Open Sans"/>
                <a:sym typeface="Open Sans"/>
              </a:rPr>
              <a:t>&lt;ol&gt;</a:t>
            </a:r>
          </a:p>
          <a:p>
            <a:pPr marL="457200" marR="0" lvl="0" indent="-317500" algn="l" rtl="0">
              <a:lnSpc>
                <a:spcPct val="115000"/>
              </a:lnSpc>
              <a:spcBef>
                <a:spcPts val="0"/>
              </a:spcBef>
              <a:spcAft>
                <a:spcPts val="0"/>
              </a:spcAft>
              <a:buClr>
                <a:schemeClr val="dk2"/>
              </a:buClr>
              <a:buSzPct val="100000"/>
              <a:buFont typeface="Open Sans"/>
              <a:buAutoNum type="arabicPeriod"/>
            </a:pPr>
            <a:r>
              <a:rPr lang="en" sz="1400" b="0" i="0" u="none" strike="noStrike" cap="none">
                <a:solidFill>
                  <a:schemeClr val="dk2"/>
                </a:solidFill>
                <a:latin typeface="Open Sans"/>
                <a:ea typeface="Open Sans"/>
                <a:cs typeface="Open Sans"/>
                <a:sym typeface="Open Sans"/>
              </a:rPr>
              <a:t>&lt;li&gt; list item &lt;/li&gt;</a:t>
            </a:r>
          </a:p>
          <a:p>
            <a:pPr marL="457200" marR="0" lvl="0" indent="-317500" algn="l" rtl="0">
              <a:lnSpc>
                <a:spcPct val="115000"/>
              </a:lnSpc>
              <a:spcBef>
                <a:spcPts val="0"/>
              </a:spcBef>
              <a:spcAft>
                <a:spcPts val="0"/>
              </a:spcAft>
              <a:buClr>
                <a:schemeClr val="dk2"/>
              </a:buClr>
              <a:buSzPct val="100000"/>
              <a:buFont typeface="Open Sans"/>
              <a:buAutoNum type="arabicPeriod"/>
            </a:pPr>
            <a:r>
              <a:rPr lang="en" sz="1400" b="0" i="0" u="none" strike="noStrike" cap="none">
                <a:solidFill>
                  <a:schemeClr val="dk2"/>
                </a:solidFill>
                <a:latin typeface="Open Sans"/>
                <a:ea typeface="Open Sans"/>
                <a:cs typeface="Open Sans"/>
                <a:sym typeface="Open Sans"/>
              </a:rPr>
              <a:t>&lt;/ol&gt;</a:t>
            </a:r>
          </a:p>
          <a:p>
            <a:pPr marL="0" marR="0" lvl="0" indent="0" algn="l" rtl="0">
              <a:lnSpc>
                <a:spcPct val="115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Unordered Lists</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&lt;ul&gt;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&lt;li&gt; list item &lt;/li&gt;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&lt;/ul&gt;</a:t>
            </a:r>
          </a:p>
          <a:p>
            <a:pPr marL="0" marR="0" lvl="0" indent="0" algn="l" rtl="0">
              <a:lnSpc>
                <a:spcPct val="115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Lists can be nested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HTML Links</a:t>
            </a:r>
          </a:p>
        </p:txBody>
      </p:sp>
      <p:sp>
        <p:nvSpPr>
          <p:cNvPr id="114" name="Shape 114"/>
          <p:cNvSpPr txBox="1">
            <a:spLocks noGrp="1"/>
          </p:cNvSpPr>
          <p:nvPr>
            <p:ph type="body" idx="1"/>
          </p:nvPr>
        </p:nvSpPr>
        <p:spPr>
          <a:xfrm>
            <a:off x="311700" y="1093800"/>
            <a:ext cx="8520599" cy="34752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Link between pages on the same website (</a:t>
            </a:r>
            <a:r>
              <a:rPr lang="en" sz="1800" b="1" i="0" u="none" strike="noStrike" cap="none">
                <a:solidFill>
                  <a:schemeClr val="dk2"/>
                </a:solidFill>
                <a:latin typeface="Open Sans"/>
                <a:ea typeface="Open Sans"/>
                <a:cs typeface="Open Sans"/>
                <a:sym typeface="Open Sans"/>
              </a:rPr>
              <a:t>relative</a:t>
            </a:r>
            <a:r>
              <a:rPr lang="en" sz="1800" b="0" i="0" u="none" strike="noStrike" cap="none">
                <a:solidFill>
                  <a:schemeClr val="dk2"/>
                </a:solidFill>
                <a:latin typeface="Open Sans"/>
                <a:ea typeface="Open Sans"/>
                <a:cs typeface="Open Sans"/>
                <a:sym typeface="Open Sans"/>
              </a:rPr>
              <a:t> URL)</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&lt;a href=”test.html”&gt;This page is in the same folder&lt;/a&gt;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&lt;a href=”music/listings.html”&gt;This page is in a different folder&lt;/a&gt;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&lt;a href=”../index.html”&gt;This page is up one folder&lt;/a&gt;</a:t>
            </a:r>
          </a:p>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Link to a page on another website (</a:t>
            </a:r>
            <a:r>
              <a:rPr lang="en" sz="1800" b="1" i="0" u="none" strike="noStrike" cap="none">
                <a:solidFill>
                  <a:schemeClr val="dk2"/>
                </a:solidFill>
                <a:latin typeface="Open Sans"/>
                <a:ea typeface="Open Sans"/>
                <a:cs typeface="Open Sans"/>
                <a:sym typeface="Open Sans"/>
              </a:rPr>
              <a:t>absolute</a:t>
            </a:r>
            <a:r>
              <a:rPr lang="en" sz="1800" b="0" i="0" u="none" strike="noStrike" cap="none">
                <a:solidFill>
                  <a:schemeClr val="dk2"/>
                </a:solidFill>
                <a:latin typeface="Open Sans"/>
                <a:ea typeface="Open Sans"/>
                <a:cs typeface="Open Sans"/>
                <a:sym typeface="Open Sans"/>
              </a:rPr>
              <a:t> URL)</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&lt;a href=”http://www.linkedin.com”&gt;LinkedIn&lt;/a&gt;</a:t>
            </a:r>
          </a:p>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Link to a part of a web page (usually referred to as an </a:t>
            </a:r>
            <a:r>
              <a:rPr lang="en" sz="1800" b="1" i="0" u="none" strike="noStrike" cap="none">
                <a:solidFill>
                  <a:schemeClr val="dk2"/>
                </a:solidFill>
                <a:latin typeface="Open Sans"/>
                <a:ea typeface="Open Sans"/>
                <a:cs typeface="Open Sans"/>
                <a:sym typeface="Open Sans"/>
              </a:rPr>
              <a:t>anchor</a:t>
            </a:r>
            <a:r>
              <a:rPr lang="en" sz="1800" b="0" i="0" u="none" strike="noStrike" cap="none">
                <a:solidFill>
                  <a:schemeClr val="dk2"/>
                </a:solidFill>
                <a:latin typeface="Open Sans"/>
                <a:ea typeface="Open Sans"/>
                <a:cs typeface="Open Sans"/>
                <a:sym typeface="Open Sans"/>
              </a:rPr>
              <a: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&lt;a href=”#section2”&gt;Section 2 on same page&lt;/a&gt;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&lt;a href=”random.html#section2”&gt;Section 2 on random page&lt;/a&gt;</a:t>
            </a:r>
          </a:p>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Email link</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&lt;a href=”mailto:steph@test.com”&gt;Email Steph&lt;/a&gt;</a:t>
            </a:r>
          </a:p>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A link can open in a new browser window</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&lt;a href=”page.html” target=”_blank”&gt;Open me!&lt;/a&gt;</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1873</Words>
  <Application>Microsoft Macintosh PowerPoint</Application>
  <PresentationFormat>On-screen Show (16:9)</PresentationFormat>
  <Paragraphs>262</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tropic</vt:lpstr>
      <vt:lpstr>HTML &amp; CSS</vt:lpstr>
      <vt:lpstr>PowerPoint Presentation</vt:lpstr>
      <vt:lpstr>HTML overview, part 1 </vt:lpstr>
      <vt:lpstr>HTML overview, part 2 </vt:lpstr>
      <vt:lpstr>Good indentation vs no indentation</vt:lpstr>
      <vt:lpstr>Basic HTML Elements</vt:lpstr>
      <vt:lpstr>HTML Text </vt:lpstr>
      <vt:lpstr>HTML Lists</vt:lpstr>
      <vt:lpstr>HTML Links</vt:lpstr>
      <vt:lpstr>HTML Images </vt:lpstr>
      <vt:lpstr>HTML Tables</vt:lpstr>
      <vt:lpstr>PowerPoint Presentation</vt:lpstr>
      <vt:lpstr>Other HTML Markup</vt:lpstr>
      <vt:lpstr>Enough HTML... Let’s learn CSS!</vt:lpstr>
      <vt:lpstr>Cascading Style Sheets (CSS)</vt:lpstr>
      <vt:lpstr>CSS Selectors</vt:lpstr>
      <vt:lpstr>Example!</vt:lpstr>
      <vt:lpstr>ID vs. class</vt:lpstr>
      <vt:lpstr>CSS Specificity</vt:lpstr>
      <vt:lpstr>CSS Cascading</vt:lpstr>
      <vt:lpstr>CSS Color</vt:lpstr>
      <vt:lpstr>CSS Text</vt:lpstr>
      <vt:lpstr>CSS Box Model</vt:lpstr>
      <vt:lpstr>CSS Boxes</vt:lpstr>
      <vt:lpstr>CSS Lists, Tables</vt:lpstr>
      <vt:lpstr>CSS Layout </vt:lpstr>
      <vt:lpstr>That’s it for CSS!</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&amp; CSS</dc:title>
  <cp:lastModifiedBy>Nicole Ng</cp:lastModifiedBy>
  <cp:revision>17</cp:revision>
  <dcterms:modified xsi:type="dcterms:W3CDTF">2017-05-24T03:25:08Z</dcterms:modified>
</cp:coreProperties>
</file>