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93" autoAdjust="0"/>
  </p:normalViewPr>
  <p:slideViewPr>
    <p:cSldViewPr snapToGrid="0" snapToObjects="1">
      <p:cViewPr>
        <p:scale>
          <a:sx n="125" d="100"/>
          <a:sy n="125" d="100"/>
        </p:scale>
        <p:origin x="-1168" y="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2053015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www.w3schools.com/js/js_scope.asp"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ackoverflow.com/questions/3265357/compiled-vs-interpreted-languages" TargetMode="External"/><Relationship Id="rId4" Type="http://schemas.openxmlformats.org/officeDocument/2006/relationships/hyperlink" Target="http://stackoverflow.com/questions/11853423/why-does-java-code-need-to-be-compiled-but-javascript-code-does-not"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eveloper.mozilla.org/en-US/docs/Web/JavaScript/Reference/Statements/le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150">
                <a:highlight>
                  <a:srgbClr val="FFFFFF"/>
                </a:highlight>
                <a:latin typeface="Verdana"/>
                <a:ea typeface="Verdana"/>
                <a:cs typeface="Verdana"/>
                <a:sym typeface="Verdana"/>
              </a:rPr>
              <a:t>In JavaScript, the thing called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is the object that "owns" the JavaScript code.</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when used in a function, is the object that "owns" the function.</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when used in an object, is the object itself.</a:t>
            </a:r>
          </a:p>
          <a:p>
            <a:pPr lvl="0">
              <a:spcBef>
                <a:spcPts val="0"/>
              </a:spcBef>
              <a:buNone/>
            </a:pPr>
            <a:r>
              <a:rPr lang="en" sz="1150">
                <a:highlight>
                  <a:srgbClr val="FFFFFF"/>
                </a:highlight>
                <a:latin typeface="Verdana"/>
                <a:ea typeface="Verdana"/>
                <a:cs typeface="Verdana"/>
                <a:sym typeface="Verdana"/>
              </a:rPr>
              <a:t>The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keyword in an object constructor does not have a value. It is only a substitute for the new object.</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will become the new object when the constructor is used to create an object.</a:t>
            </a:r>
          </a:p>
          <a:p>
            <a:pPr lvl="0">
              <a:spcBef>
                <a:spcPts val="0"/>
              </a:spcBef>
              <a:buNone/>
            </a:pPr>
            <a:r>
              <a:rPr lang="en" sz="1150">
                <a:highlight>
                  <a:srgbClr val="FFFFCC"/>
                </a:highlight>
                <a:latin typeface="Verdana"/>
                <a:ea typeface="Verdana"/>
                <a:cs typeface="Verdana"/>
                <a:sym typeface="Verdana"/>
              </a:rPr>
              <a:t>Note that </a:t>
            </a:r>
            <a:r>
              <a:rPr lang="en" sz="1150" b="1">
                <a:highlight>
                  <a:srgbClr val="FFFFCC"/>
                </a:highlight>
                <a:latin typeface="Verdana"/>
                <a:ea typeface="Verdana"/>
                <a:cs typeface="Verdana"/>
                <a:sym typeface="Verdana"/>
              </a:rPr>
              <a:t>this</a:t>
            </a:r>
            <a:r>
              <a:rPr lang="en" sz="1150">
                <a:highlight>
                  <a:srgbClr val="FFFFCC"/>
                </a:highlight>
                <a:latin typeface="Verdana"/>
                <a:ea typeface="Verdana"/>
                <a:cs typeface="Verdana"/>
                <a:sym typeface="Verdana"/>
              </a:rPr>
              <a:t> is not a variable. It is a keyword. You cannot change the value of </a:t>
            </a:r>
            <a:r>
              <a:rPr lang="en" sz="1150" b="1">
                <a:highlight>
                  <a:srgbClr val="FFFFCC"/>
                </a:highlight>
                <a:latin typeface="Verdana"/>
                <a:ea typeface="Verdana"/>
                <a:cs typeface="Verdana"/>
                <a:sym typeface="Verdana"/>
              </a:rPr>
              <a:t>this</a:t>
            </a:r>
            <a:r>
              <a:rPr lang="en" sz="1150">
                <a:highlight>
                  <a:srgbClr val="FFFFCC"/>
                </a:highlight>
                <a:latin typeface="Verdana"/>
                <a:ea typeface="Verdana"/>
                <a:cs typeface="Verdana"/>
                <a:sym typeface="Verdana"/>
              </a:rPr>
              <a:t>.</a:t>
            </a: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Sourced from: </a:t>
            </a:r>
            <a:r>
              <a:rPr lang="en" u="sng">
                <a:solidFill>
                  <a:schemeClr val="hlink"/>
                </a:solidFill>
                <a:hlinkClick r:id="rId3"/>
              </a:rPr>
              <a:t>https://www.w3schools.com/js/js_scope.asp</a:t>
            </a:r>
          </a:p>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a:t>Switches are used to perform different actions based on different conditions.</a:t>
            </a:r>
            <a:br>
              <a:rPr lang="en"/>
            </a:br>
            <a:r>
              <a:rPr lang="en"/>
              <a:t>You don’t have to have a break after each break. Sometimes you might want to have case 1 and case 2 do the same thing. As an example, instead of assigning the day of the week to each case, you assign the after school activity to each case. However, Tuesdays and Wednesdays you go to dance class. Here you don’t need to have a break under case 2 because case 3 (Wednesday) is the same activity. So whether getDay returns a 2 or a 3, both would assign the activity to dance. It’d look like this</a:t>
            </a:r>
          </a:p>
          <a:p>
            <a:pPr lvl="0" rtl="0">
              <a:lnSpc>
                <a:spcPct val="115000"/>
              </a:lnSpc>
              <a:spcBef>
                <a:spcPts val="0"/>
              </a:spcBef>
              <a:spcAft>
                <a:spcPts val="0"/>
              </a:spcAft>
              <a:buNone/>
            </a:pPr>
            <a:r>
              <a:rPr lang="en"/>
              <a:t>case 2:</a:t>
            </a:r>
          </a:p>
          <a:p>
            <a:pPr lvl="0" rtl="0">
              <a:lnSpc>
                <a:spcPct val="115000"/>
              </a:lnSpc>
              <a:spcBef>
                <a:spcPts val="0"/>
              </a:spcBef>
              <a:spcAft>
                <a:spcPts val="0"/>
              </a:spcAft>
              <a:buNone/>
            </a:pPr>
            <a:r>
              <a:rPr lang="en"/>
              <a:t>case 3:</a:t>
            </a:r>
          </a:p>
          <a:p>
            <a:pPr lvl="0" indent="457200" rtl="0">
              <a:lnSpc>
                <a:spcPct val="115000"/>
              </a:lnSpc>
              <a:spcBef>
                <a:spcPts val="0"/>
              </a:spcBef>
              <a:spcAft>
                <a:spcPts val="0"/>
              </a:spcAft>
              <a:buNone/>
            </a:pPr>
            <a:r>
              <a:rPr lang="en"/>
              <a:t>activity = “dance”;</a:t>
            </a:r>
          </a:p>
          <a:p>
            <a:pPr lvl="0" indent="457200" rtl="0">
              <a:lnSpc>
                <a:spcPct val="115000"/>
              </a:lnSpc>
              <a:spcBef>
                <a:spcPts val="0"/>
              </a:spcBef>
              <a:spcAft>
                <a:spcPts val="0"/>
              </a:spcAft>
              <a:buNone/>
            </a:pPr>
            <a:r>
              <a:rPr lang="en"/>
              <a:t>break;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Like in Java, remember that arrays start with an index of 0 and not 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Wikipedia definition of a compiler: “</a:t>
            </a:r>
            <a:r>
              <a:rPr lang="en">
                <a:solidFill>
                  <a:srgbClr val="222222"/>
                </a:solidFill>
                <a:highlight>
                  <a:srgbClr val="FFFFFF"/>
                </a:highlight>
              </a:rPr>
              <a:t>A program that converts instructions into a machine-code or lower-level form so that they can be read and executed by a computer.”</a:t>
            </a:r>
          </a:p>
          <a:p>
            <a:pPr lvl="0">
              <a:spcBef>
                <a:spcPts val="0"/>
              </a:spcBef>
              <a:buNone/>
            </a:pPr>
            <a:endParaRPr>
              <a:solidFill>
                <a:srgbClr val="222222"/>
              </a:solidFill>
              <a:highlight>
                <a:srgbClr val="FFFFFF"/>
              </a:highlight>
            </a:endParaRPr>
          </a:p>
          <a:p>
            <a:pPr lvl="0">
              <a:spcBef>
                <a:spcPts val="0"/>
              </a:spcBef>
              <a:buNone/>
            </a:pPr>
            <a:r>
              <a:rPr lang="en">
                <a:solidFill>
                  <a:srgbClr val="222222"/>
                </a:solidFill>
                <a:highlight>
                  <a:srgbClr val="FFFFFF"/>
                </a:highlight>
              </a:rPr>
              <a:t>Additional explanation resources:</a:t>
            </a:r>
          </a:p>
          <a:p>
            <a:pPr lvl="0">
              <a:spcBef>
                <a:spcPts val="0"/>
              </a:spcBef>
              <a:buNone/>
            </a:pPr>
            <a:r>
              <a:rPr lang="en" u="sng">
                <a:solidFill>
                  <a:schemeClr val="hlink"/>
                </a:solidFill>
                <a:highlight>
                  <a:srgbClr val="FFFFFF"/>
                </a:highlight>
                <a:hlinkClick r:id="rId3"/>
              </a:rPr>
              <a:t>http://stackoverflow.com/questions/3265357/compiled-vs-interpreted-languages</a:t>
            </a:r>
          </a:p>
          <a:p>
            <a:pPr lvl="0">
              <a:spcBef>
                <a:spcPts val="0"/>
              </a:spcBef>
              <a:buNone/>
            </a:pPr>
            <a:r>
              <a:rPr lang="en" u="sng">
                <a:solidFill>
                  <a:schemeClr val="hlink"/>
                </a:solidFill>
                <a:highlight>
                  <a:srgbClr val="FFFFFF"/>
                </a:highlight>
                <a:hlinkClick r:id="rId4"/>
              </a:rPr>
              <a:t>http://stackoverflow.com/questions/11853423/why-does-java-code-need-to-be-compiled-but-javascript-code-does-not</a:t>
            </a:r>
          </a:p>
          <a:p>
            <a:pPr lvl="0">
              <a:spcBef>
                <a:spcPts val="0"/>
              </a:spcBef>
              <a:buNone/>
            </a:pPr>
            <a:endParaRPr>
              <a:solidFill>
                <a:srgbClr val="222222"/>
              </a:solidFill>
              <a:highlight>
                <a:srgbClr val="FFFFFF"/>
              </a:highlight>
            </a:endParaRPr>
          </a:p>
          <a:p>
            <a:pPr lvl="0">
              <a:spcBef>
                <a:spcPts val="0"/>
              </a:spcBef>
              <a:buNone/>
            </a:pPr>
            <a:endParaRPr>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If you need help figuring out the data type of a variable, use typeof. typeof foo would give you Number, String, etc. Practice using typeof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Objects are wrapped in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newer versions of JavaScript (e.g. ES6), there are the </a:t>
            </a:r>
            <a:r>
              <a:rPr lang="en" b="1"/>
              <a:t>let</a:t>
            </a:r>
            <a:r>
              <a:rPr lang="en"/>
              <a:t> and </a:t>
            </a:r>
            <a:r>
              <a:rPr lang="en" b="1"/>
              <a:t>const</a:t>
            </a:r>
            <a:r>
              <a:rPr lang="en"/>
              <a:t> keywords that allow you to create more specific types of variables.</a:t>
            </a:r>
          </a:p>
          <a:p>
            <a:pPr lvl="0">
              <a:spcBef>
                <a:spcPts val="0"/>
              </a:spcBef>
              <a:buNone/>
            </a:pPr>
            <a:endParaRPr sz="1050">
              <a:solidFill>
                <a:srgbClr val="3B3C40"/>
              </a:solidFill>
              <a:highlight>
                <a:srgbClr val="FFFFFF"/>
              </a:highlight>
              <a:latin typeface="Open Sans"/>
              <a:ea typeface="Open Sans"/>
              <a:cs typeface="Open Sans"/>
              <a:sym typeface="Open Sans"/>
            </a:endParaRPr>
          </a:p>
          <a:p>
            <a:pPr lvl="0">
              <a:spcBef>
                <a:spcPts val="0"/>
              </a:spcBef>
              <a:buNone/>
            </a:pPr>
            <a:r>
              <a:rPr lang="en" sz="1050">
                <a:solidFill>
                  <a:srgbClr val="3B3C40"/>
                </a:solidFill>
                <a:highlight>
                  <a:srgbClr val="FFFFFF"/>
                </a:highlight>
                <a:latin typeface="Open Sans"/>
                <a:ea typeface="Open Sans"/>
                <a:cs typeface="Open Sans"/>
                <a:sym typeface="Open Sans"/>
              </a:rPr>
              <a:t>From MDN docs:</a:t>
            </a:r>
          </a:p>
          <a:p>
            <a:pPr marL="457200" lvl="0" indent="-295275">
              <a:spcBef>
                <a:spcPts val="0"/>
              </a:spcBef>
              <a:buClr>
                <a:srgbClr val="3B3C40"/>
              </a:buClr>
              <a:buSzPct val="95454"/>
              <a:buChar char="-"/>
            </a:pPr>
            <a:r>
              <a:rPr lang="en" sz="1050">
                <a:solidFill>
                  <a:srgbClr val="3B3C40"/>
                </a:solidFill>
                <a:highlight>
                  <a:srgbClr val="FFFFFF"/>
                </a:highlight>
                <a:latin typeface="Open Sans"/>
                <a:ea typeface="Open Sans"/>
                <a:cs typeface="Open Sans"/>
                <a:sym typeface="Open Sans"/>
              </a:rPr>
              <a:t>The </a:t>
            </a:r>
            <a:r>
              <a:rPr lang="en" sz="1050" b="1">
                <a:solidFill>
                  <a:srgbClr val="3B3C40"/>
                </a:solidFill>
                <a:highlight>
                  <a:srgbClr val="FFFFFF"/>
                </a:highlight>
                <a:latin typeface="Consolas"/>
                <a:ea typeface="Consolas"/>
                <a:cs typeface="Consolas"/>
                <a:sym typeface="Consolas"/>
              </a:rPr>
              <a:t>let</a:t>
            </a:r>
            <a:r>
              <a:rPr lang="en" sz="1050">
                <a:solidFill>
                  <a:srgbClr val="3B3C40"/>
                </a:solidFill>
                <a:highlight>
                  <a:srgbClr val="FFFFFF"/>
                </a:highlight>
                <a:latin typeface="Open Sans"/>
                <a:ea typeface="Open Sans"/>
                <a:cs typeface="Open Sans"/>
                <a:sym typeface="Open Sans"/>
              </a:rPr>
              <a:t> statement declares a block scope local variable, optionally initializing it to a value.</a:t>
            </a:r>
          </a:p>
          <a:p>
            <a:pPr marL="457200" lvl="0" indent="-295275" rtl="0">
              <a:spcBef>
                <a:spcPts val="0"/>
              </a:spcBef>
              <a:buSzPct val="95454"/>
              <a:buChar char="-"/>
            </a:pPr>
            <a:r>
              <a:rPr lang="en" sz="1050">
                <a:solidFill>
                  <a:srgbClr val="3B3C40"/>
                </a:solidFill>
                <a:highlight>
                  <a:srgbClr val="FFFFFF"/>
                </a:highlight>
                <a:latin typeface="Open Sans"/>
                <a:ea typeface="Open Sans"/>
                <a:cs typeface="Open Sans"/>
                <a:sym typeface="Open Sans"/>
              </a:rPr>
              <a:t>Constants are block-scoped, much like variables defined using the </a:t>
            </a:r>
            <a:r>
              <a:rPr lang="en" sz="1050" u="sng">
                <a:solidFill>
                  <a:srgbClr val="217AC0"/>
                </a:solidFill>
                <a:highlight>
                  <a:srgbClr val="FFFFFF"/>
                </a:highlight>
                <a:latin typeface="Consolas"/>
                <a:ea typeface="Consolas"/>
                <a:cs typeface="Consolas"/>
                <a:sym typeface="Consolas"/>
                <a:hlinkClick r:id="rId3"/>
              </a:rPr>
              <a:t>let</a:t>
            </a:r>
            <a:r>
              <a:rPr lang="en" sz="1050">
                <a:solidFill>
                  <a:srgbClr val="3B3C40"/>
                </a:solidFill>
                <a:highlight>
                  <a:srgbClr val="FFFFFF"/>
                </a:highlight>
                <a:latin typeface="Open Sans"/>
                <a:ea typeface="Open Sans"/>
                <a:cs typeface="Open Sans"/>
                <a:sym typeface="Open Sans"/>
              </a:rPr>
              <a:t> statement. The value of a constant cannot change through re-assignment, and it can't be redeclared.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Generally it is a bad idea to be mixing data types. However, if it turns out that you get a type and you need to “turn” it into a different data type it is called casting.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s/" TargetMode="External"/><Relationship Id="rId4" Type="http://schemas.openxmlformats.org/officeDocument/2006/relationships/hyperlink" Target="http://stackoverflow.com/questions/6843951/which-way-is-best-for-creating-an-object-in-javascript-is-var-necessary-befor"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Functions</a:t>
            </a:r>
          </a:p>
        </p:txBody>
      </p:sp>
      <p:sp>
        <p:nvSpPr>
          <p:cNvPr id="128" name="Shape 12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function</a:t>
            </a:r>
            <a:r>
              <a:rPr lang="en" sz="1400" dirty="0">
                <a:solidFill>
                  <a:srgbClr val="000000"/>
                </a:solidFill>
                <a:highlight>
                  <a:srgbClr val="FFFFFF"/>
                </a:highlight>
                <a:latin typeface="Consolas"/>
                <a:ea typeface="Source Code Pro"/>
                <a:cs typeface="Consolas"/>
                <a:sym typeface="Source Code Pro"/>
              </a:rPr>
              <a:t> myFunction(name, age)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greeting = </a:t>
            </a:r>
            <a:r>
              <a:rPr lang="en" sz="1400" dirty="0">
                <a:solidFill>
                  <a:srgbClr val="A52A2A"/>
                </a:solidFill>
                <a:highlight>
                  <a:srgbClr val="FFFFFF"/>
                </a:highlight>
                <a:latin typeface="Consolas"/>
                <a:ea typeface="Source Code Pro"/>
                <a:cs typeface="Consolas"/>
                <a:sym typeface="Source Code Pro"/>
              </a:rPr>
              <a:t>“Hello ” + </a:t>
            </a:r>
            <a:r>
              <a:rPr lang="en" sz="1400" dirty="0">
                <a:solidFill>
                  <a:srgbClr val="000000"/>
                </a:solidFill>
                <a:highlight>
                  <a:srgbClr val="FFFFFF"/>
                </a:highlight>
                <a:latin typeface="Consolas"/>
                <a:ea typeface="Source Code Pro"/>
                <a:cs typeface="Consolas"/>
                <a:sym typeface="Source Code Pro"/>
              </a:rPr>
              <a:t>name</a:t>
            </a:r>
            <a:r>
              <a:rPr lang="en" sz="1400" dirty="0">
                <a:solidFill>
                  <a:srgbClr val="A52A2A"/>
                </a:solidFill>
                <a:highlight>
                  <a:srgbClr val="FFFFFF"/>
                </a:highlight>
                <a:latin typeface="Consolas"/>
                <a:ea typeface="Source Code Pro"/>
                <a:cs typeface="Consolas"/>
                <a:sym typeface="Source Code Pro"/>
              </a:rPr>
              <a:t> + “. ”</a:t>
            </a: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question = </a:t>
            </a:r>
            <a:r>
              <a:rPr lang="en" sz="1400" dirty="0">
                <a:solidFill>
                  <a:srgbClr val="A52A2A"/>
                </a:solidFill>
                <a:highlight>
                  <a:srgbClr val="FFFFFF"/>
                </a:highlight>
                <a:latin typeface="Consolas"/>
                <a:ea typeface="Source Code Pro"/>
                <a:cs typeface="Consolas"/>
                <a:sym typeface="Source Code Pro"/>
              </a:rPr>
              <a:t>“How are you?”</a:t>
            </a: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line = greeting + question;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return age;</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result = myFunction(“Crystal”, 22);  </a:t>
            </a:r>
            <a:r>
              <a:rPr lang="en" sz="1400" dirty="0">
                <a:solidFill>
                  <a:srgbClr val="999999"/>
                </a:solidFill>
                <a:highlight>
                  <a:srgbClr val="FFFFFF"/>
                </a:highlight>
                <a:latin typeface="Consolas"/>
                <a:ea typeface="Source Code Pro"/>
                <a:cs typeface="Consolas"/>
                <a:sym typeface="Source Code Pro"/>
              </a:rPr>
              <a:t>// result = 22</a:t>
            </a:r>
          </a:p>
          <a:p>
            <a:pPr lvl="0">
              <a:spcBef>
                <a:spcPts val="0"/>
              </a:spcBef>
              <a:buNone/>
            </a:pP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Functions</a:t>
            </a:r>
          </a:p>
        </p:txBody>
      </p:sp>
      <p:sp>
        <p:nvSpPr>
          <p:cNvPr id="134" name="Shape 13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15000"/>
              </a:lnSpc>
              <a:spcBef>
                <a:spcPts val="0"/>
              </a:spcBef>
              <a:spcAft>
                <a:spcPts val="0"/>
              </a:spcAft>
              <a:buFont typeface="Arial"/>
              <a:buChar char="•"/>
            </a:pPr>
            <a:r>
              <a:rPr lang="en" dirty="0" smtClean="0"/>
              <a:t>() </a:t>
            </a:r>
            <a:r>
              <a:rPr lang="en" dirty="0"/>
              <a:t>invokes the function!</a:t>
            </a:r>
          </a:p>
          <a:p>
            <a:pPr marL="514350" lvl="0" indent="-285750" rtl="0">
              <a:lnSpc>
                <a:spcPct val="115000"/>
              </a:lnSpc>
              <a:spcBef>
                <a:spcPts val="0"/>
              </a:spcBef>
              <a:spcAft>
                <a:spcPts val="0"/>
              </a:spcAft>
              <a:buFont typeface="Arial"/>
              <a:buChar char="•"/>
            </a:pPr>
            <a:r>
              <a:rPr lang="en" dirty="0"/>
              <a:t>Functions can take inputs (usually called arguments)</a:t>
            </a:r>
          </a:p>
          <a:p>
            <a:pPr marL="514350" lvl="0" indent="-285750" rtl="0">
              <a:lnSpc>
                <a:spcPct val="115000"/>
              </a:lnSpc>
              <a:spcBef>
                <a:spcPts val="0"/>
              </a:spcBef>
              <a:spcAft>
                <a:spcPts val="0"/>
              </a:spcAft>
              <a:buFont typeface="Arial"/>
              <a:buChar char="•"/>
            </a:pPr>
            <a:r>
              <a:rPr lang="en" dirty="0"/>
              <a:t>Functions called without the () will return the function definition</a:t>
            </a:r>
          </a:p>
          <a:p>
            <a:pPr marL="971550" lvl="1" indent="-285750" rtl="0">
              <a:lnSpc>
                <a:spcPct val="115000"/>
              </a:lnSpc>
              <a:spcBef>
                <a:spcPts val="0"/>
              </a:spcBef>
              <a:spcAft>
                <a:spcPts val="0"/>
              </a:spcAft>
              <a:buFont typeface="Arial"/>
              <a:buChar char="•"/>
            </a:pPr>
            <a:r>
              <a:rPr lang="en" dirty="0">
                <a:highlight>
                  <a:srgbClr val="FFFFFF"/>
                </a:highlight>
              </a:rPr>
              <a:t>Why might this be useful? Later on, we’ll learn about passing functions around as callbacks.</a:t>
            </a:r>
          </a:p>
          <a:p>
            <a:pPr lvl="0" rtl="0">
              <a:lnSpc>
                <a:spcPct val="115000"/>
              </a:lnSpc>
              <a:spcBef>
                <a:spcPts val="0"/>
              </a:spcBef>
              <a:spcAft>
                <a:spcPts val="0"/>
              </a:spcAft>
              <a:buNone/>
            </a:pPr>
            <a:endParaRPr sz="1400" dirty="0"/>
          </a:p>
          <a:p>
            <a:pPr marL="457200" lvl="0" indent="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function</a:t>
            </a:r>
            <a:r>
              <a:rPr lang="en" sz="1400" dirty="0">
                <a:solidFill>
                  <a:srgbClr val="000000"/>
                </a:solidFill>
                <a:highlight>
                  <a:srgbClr val="FFFFFF"/>
                </a:highlight>
                <a:latin typeface="Consolas"/>
                <a:ea typeface="Source Code Pro"/>
                <a:cs typeface="Consolas"/>
                <a:sym typeface="Source Code Pro"/>
              </a:rPr>
              <a:t> toCelsius(fahrenheit) {</a:t>
            </a:r>
          </a:p>
          <a:p>
            <a:pPr marL="457200" lvl="0" indent="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return</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FF0000"/>
                </a:solidFill>
                <a:highlight>
                  <a:srgbClr val="FFFFFF"/>
                </a:highlight>
                <a:latin typeface="Consolas"/>
                <a:ea typeface="Source Code Pro"/>
                <a:cs typeface="Consolas"/>
                <a:sym typeface="Source Code Pro"/>
              </a:rPr>
              <a:t>5</a:t>
            </a:r>
            <a:r>
              <a:rPr lang="en" sz="1400" dirty="0">
                <a:solidFill>
                  <a:srgbClr val="000000"/>
                </a:solidFill>
                <a:highlight>
                  <a:srgbClr val="FFFFFF"/>
                </a:highlight>
                <a:latin typeface="Consolas"/>
                <a:ea typeface="Source Code Pro"/>
                <a:cs typeface="Consolas"/>
                <a:sym typeface="Source Code Pro"/>
              </a:rPr>
              <a:t>/</a:t>
            </a:r>
            <a:r>
              <a:rPr lang="en" sz="1400" dirty="0">
                <a:solidFill>
                  <a:srgbClr val="FF0000"/>
                </a:solidFill>
                <a:highlight>
                  <a:srgbClr val="FFFFFF"/>
                </a:highlight>
                <a:latin typeface="Consolas"/>
                <a:ea typeface="Source Code Pro"/>
                <a:cs typeface="Consolas"/>
                <a:sym typeface="Source Code Pro"/>
              </a:rPr>
              <a:t>9</a:t>
            </a:r>
            <a:r>
              <a:rPr lang="en" sz="1400" dirty="0">
                <a:solidFill>
                  <a:srgbClr val="000000"/>
                </a:solidFill>
                <a:highlight>
                  <a:srgbClr val="FFFFFF"/>
                </a:highlight>
                <a:latin typeface="Consolas"/>
                <a:ea typeface="Source Code Pro"/>
                <a:cs typeface="Consolas"/>
                <a:sym typeface="Source Code Pro"/>
              </a:rPr>
              <a:t>) * (fahrenheit-</a:t>
            </a:r>
            <a:r>
              <a:rPr lang="en" sz="1400" dirty="0">
                <a:solidFill>
                  <a:srgbClr val="FF0000"/>
                </a:solidFill>
                <a:highlight>
                  <a:srgbClr val="FFFFFF"/>
                </a:highlight>
                <a:latin typeface="Consolas"/>
                <a:ea typeface="Source Code Pro"/>
                <a:cs typeface="Consolas"/>
                <a:sym typeface="Source Code Pro"/>
              </a:rPr>
              <a:t>32</a:t>
            </a:r>
            <a:r>
              <a:rPr lang="en" sz="1400" dirty="0">
                <a:solidFill>
                  <a:srgbClr val="000000"/>
                </a:solidFill>
                <a:highlight>
                  <a:srgbClr val="FFFFFF"/>
                </a:highlight>
                <a:latin typeface="Consolas"/>
                <a:ea typeface="Source Code Pro"/>
                <a:cs typeface="Consolas"/>
                <a:sym typeface="Source Code Pro"/>
              </a:rPr>
              <a:t>);</a:t>
            </a:r>
          </a:p>
          <a:p>
            <a:pPr marL="457200" lvl="0" indent="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marL="457200" lvl="0" indent="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function1 = toCelsius; </a:t>
            </a:r>
            <a:r>
              <a:rPr lang="en" sz="1400" dirty="0">
                <a:solidFill>
                  <a:srgbClr val="999999"/>
                </a:solidFill>
                <a:highlight>
                  <a:srgbClr val="FFFFFF"/>
                </a:highlight>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function1</a:t>
            </a:r>
            <a:r>
              <a:rPr lang="en" sz="1400" dirty="0">
                <a:solidFill>
                  <a:srgbClr val="999999"/>
                </a:solidFill>
                <a:highlight>
                  <a:srgbClr val="FFFFFF"/>
                </a:highlight>
                <a:latin typeface="Consolas"/>
                <a:ea typeface="Source Code Pro"/>
                <a:cs typeface="Consolas"/>
                <a:sym typeface="Source Code Pro"/>
              </a:rPr>
              <a:t> = function(f) { return (5/9) * (f-32); }</a:t>
            </a:r>
          </a:p>
          <a:p>
            <a:pPr marL="457200" lvl="0" indent="0" rtl="0">
              <a:lnSpc>
                <a:spcPct val="100000"/>
              </a:lnSpc>
              <a:spcBef>
                <a:spcPts val="0"/>
              </a:spcBef>
              <a:spcAft>
                <a:spcPts val="0"/>
              </a:spcAft>
              <a:buNone/>
            </a:pPr>
            <a:endParaRPr sz="1200" dirty="0">
              <a:solidFill>
                <a:srgbClr val="999999"/>
              </a:solidFill>
              <a:highlight>
                <a:srgbClr val="FFFFFF"/>
              </a:highlight>
              <a:latin typeface="Source Code Pro"/>
              <a:ea typeface="Source Code Pro"/>
              <a:cs typeface="Source Code Pro"/>
              <a:sym typeface="Source Code Pro"/>
            </a:endParaRPr>
          </a:p>
          <a:p>
            <a:pPr lvl="0" rtl="0">
              <a:lnSpc>
                <a:spcPct val="100000"/>
              </a:lnSpc>
              <a:spcBef>
                <a:spcPts val="0"/>
              </a:spcBef>
              <a:spcAft>
                <a:spcPts val="0"/>
              </a:spcAft>
              <a:buNone/>
            </a:pPr>
            <a:endParaRPr sz="1200" dirty="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Default arguments</a:t>
            </a:r>
          </a:p>
        </p:txBody>
      </p:sp>
      <p:sp>
        <p:nvSpPr>
          <p:cNvPr id="140" name="Shape 14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15000"/>
              </a:lnSpc>
              <a:spcBef>
                <a:spcPts val="0"/>
              </a:spcBef>
              <a:spcAft>
                <a:spcPts val="0"/>
              </a:spcAft>
              <a:buFont typeface="Arial"/>
              <a:buChar char="•"/>
            </a:pPr>
            <a:r>
              <a:rPr lang="en" dirty="0"/>
              <a:t>Function arguments can have default or “backup” values</a:t>
            </a:r>
          </a:p>
          <a:p>
            <a:pPr marL="514350" lvl="0" indent="-285750" rtl="0">
              <a:lnSpc>
                <a:spcPct val="115000"/>
              </a:lnSpc>
              <a:spcBef>
                <a:spcPts val="0"/>
              </a:spcBef>
              <a:spcAft>
                <a:spcPts val="0"/>
              </a:spcAft>
              <a:buFont typeface="Arial"/>
              <a:buChar char="•"/>
            </a:pPr>
            <a:r>
              <a:rPr lang="en" dirty="0"/>
              <a:t>When the function is called without being passed that argument, the argument variable takes on the default value</a:t>
            </a:r>
          </a:p>
          <a:p>
            <a:pPr lvl="0" rtl="0">
              <a:lnSpc>
                <a:spcPct val="115000"/>
              </a:lnSpc>
              <a:spcBef>
                <a:spcPts val="0"/>
              </a:spcBef>
              <a:spcAft>
                <a:spcPts val="0"/>
              </a:spcAft>
              <a:buNone/>
            </a:pPr>
            <a:endParaRPr dirty="0"/>
          </a:p>
          <a:p>
            <a:pPr marL="457200" lvl="0" indent="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function</a:t>
            </a:r>
            <a:r>
              <a:rPr lang="en" sz="1400" dirty="0">
                <a:solidFill>
                  <a:srgbClr val="000000"/>
                </a:solidFill>
                <a:highlight>
                  <a:srgbClr val="FFFFFF"/>
                </a:highlight>
                <a:latin typeface="Consolas"/>
                <a:ea typeface="Source Code Pro"/>
                <a:cs typeface="Consolas"/>
                <a:sym typeface="Source Code Pro"/>
              </a:rPr>
              <a:t> toCelsius(fahrenheit=</a:t>
            </a:r>
            <a:r>
              <a:rPr lang="en" sz="1400" dirty="0">
                <a:solidFill>
                  <a:srgbClr val="FF0000"/>
                </a:solidFill>
                <a:latin typeface="Consolas"/>
                <a:ea typeface="Source Code Pro"/>
                <a:cs typeface="Consolas"/>
                <a:sym typeface="Source Code Pro"/>
              </a:rPr>
              <a:t>0</a:t>
            </a:r>
            <a:r>
              <a:rPr lang="en" sz="1400" dirty="0">
                <a:solidFill>
                  <a:srgbClr val="000000"/>
                </a:solidFill>
                <a:highlight>
                  <a:srgbClr val="FFFFFF"/>
                </a:highlight>
                <a:latin typeface="Consolas"/>
                <a:ea typeface="Source Code Pro"/>
                <a:cs typeface="Consolas"/>
                <a:sym typeface="Source Code Pro"/>
              </a:rPr>
              <a:t>) {</a:t>
            </a:r>
          </a:p>
          <a:p>
            <a:pPr marL="457200" lvl="0" indent="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return</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FF0000"/>
                </a:solidFill>
                <a:highlight>
                  <a:srgbClr val="FFFFFF"/>
                </a:highlight>
                <a:latin typeface="Consolas"/>
                <a:ea typeface="Source Code Pro"/>
                <a:cs typeface="Consolas"/>
                <a:sym typeface="Source Code Pro"/>
              </a:rPr>
              <a:t>5</a:t>
            </a:r>
            <a:r>
              <a:rPr lang="en" sz="1400" dirty="0">
                <a:solidFill>
                  <a:srgbClr val="000000"/>
                </a:solidFill>
                <a:highlight>
                  <a:srgbClr val="FFFFFF"/>
                </a:highlight>
                <a:latin typeface="Consolas"/>
                <a:ea typeface="Source Code Pro"/>
                <a:cs typeface="Consolas"/>
                <a:sym typeface="Source Code Pro"/>
              </a:rPr>
              <a:t>/</a:t>
            </a:r>
            <a:r>
              <a:rPr lang="en" sz="1400" dirty="0">
                <a:solidFill>
                  <a:srgbClr val="FF0000"/>
                </a:solidFill>
                <a:highlight>
                  <a:srgbClr val="FFFFFF"/>
                </a:highlight>
                <a:latin typeface="Consolas"/>
                <a:ea typeface="Source Code Pro"/>
                <a:cs typeface="Consolas"/>
                <a:sym typeface="Source Code Pro"/>
              </a:rPr>
              <a:t>9</a:t>
            </a:r>
            <a:r>
              <a:rPr lang="en" sz="1400" dirty="0">
                <a:solidFill>
                  <a:srgbClr val="000000"/>
                </a:solidFill>
                <a:highlight>
                  <a:srgbClr val="FFFFFF"/>
                </a:highlight>
                <a:latin typeface="Consolas"/>
                <a:ea typeface="Source Code Pro"/>
                <a:cs typeface="Consolas"/>
                <a:sym typeface="Source Code Pro"/>
              </a:rPr>
              <a:t>) * (fahrenheit-</a:t>
            </a:r>
            <a:r>
              <a:rPr lang="en" sz="1400" dirty="0">
                <a:solidFill>
                  <a:srgbClr val="FF0000"/>
                </a:solidFill>
                <a:highlight>
                  <a:srgbClr val="FFFFFF"/>
                </a:highlight>
                <a:latin typeface="Consolas"/>
                <a:ea typeface="Source Code Pro"/>
                <a:cs typeface="Consolas"/>
                <a:sym typeface="Source Code Pro"/>
              </a:rPr>
              <a:t>32</a:t>
            </a:r>
            <a:r>
              <a:rPr lang="en" sz="1400" dirty="0">
                <a:solidFill>
                  <a:srgbClr val="000000"/>
                </a:solidFill>
                <a:highlight>
                  <a:srgbClr val="FFFFFF"/>
                </a:highlight>
                <a:latin typeface="Consolas"/>
                <a:ea typeface="Source Code Pro"/>
                <a:cs typeface="Consolas"/>
                <a:sym typeface="Source Code Pro"/>
              </a:rPr>
              <a:t>);</a:t>
            </a:r>
          </a:p>
          <a:p>
            <a:pPr marL="457200" lvl="0" indent="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marL="457200" lvl="0" indent="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result1 = toCelsius(50); </a:t>
            </a:r>
            <a:r>
              <a:rPr lang="en" sz="1400" dirty="0">
                <a:solidFill>
                  <a:srgbClr val="999999"/>
                </a:solidFill>
                <a:highlight>
                  <a:srgbClr val="FFFFFF"/>
                </a:highlight>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result1</a:t>
            </a:r>
            <a:r>
              <a:rPr lang="en" sz="1400" dirty="0">
                <a:solidFill>
                  <a:srgbClr val="999999"/>
                </a:solidFill>
                <a:highlight>
                  <a:srgbClr val="FFFFFF"/>
                </a:highlight>
                <a:latin typeface="Consolas"/>
                <a:ea typeface="Source Code Pro"/>
                <a:cs typeface="Consolas"/>
                <a:sym typeface="Source Code Pro"/>
              </a:rPr>
              <a:t> = 10</a:t>
            </a:r>
          </a:p>
          <a:p>
            <a:pPr marL="457200" lvl="0" indent="0" rtl="0">
              <a:spcBef>
                <a:spcPts val="0"/>
              </a:spcBef>
              <a:spcAft>
                <a:spcPts val="0"/>
              </a:spcAft>
              <a:buNone/>
            </a:pPr>
            <a:r>
              <a:rPr lang="en" sz="1400" dirty="0">
                <a:solidFill>
                  <a:srgbClr val="0000CD"/>
                </a:solidFill>
                <a:latin typeface="Consolas"/>
                <a:ea typeface="Source Code Pro"/>
                <a:cs typeface="Consolas"/>
                <a:sym typeface="Source Code Pro"/>
              </a:rPr>
              <a:t>var</a:t>
            </a:r>
            <a:r>
              <a:rPr lang="en" sz="1400" dirty="0">
                <a:solidFill>
                  <a:srgbClr val="000000"/>
                </a:solidFill>
                <a:latin typeface="Consolas"/>
                <a:ea typeface="Source Code Pro"/>
                <a:cs typeface="Consolas"/>
                <a:sym typeface="Source Code Pro"/>
              </a:rPr>
              <a:t> result2 = toCelsius(); </a:t>
            </a:r>
            <a:r>
              <a:rPr lang="en" sz="1400" dirty="0">
                <a:solidFill>
                  <a:srgbClr val="999999"/>
                </a:solidFill>
                <a:latin typeface="Consolas"/>
                <a:ea typeface="Source Code Pro"/>
                <a:cs typeface="Consolas"/>
                <a:sym typeface="Source Code Pro"/>
              </a:rPr>
              <a:t>// result2 = -17.77777777777778</a:t>
            </a:r>
          </a:p>
          <a:p>
            <a:pPr marL="457200" lvl="0" indent="0" rtl="0">
              <a:lnSpc>
                <a:spcPct val="115000"/>
              </a:lnSpc>
              <a:spcBef>
                <a:spcPts val="0"/>
              </a:spcBef>
              <a:spcAft>
                <a:spcPts val="0"/>
              </a:spcAft>
              <a:buNone/>
            </a:pPr>
            <a:endParaRPr sz="1200" dirty="0">
              <a:solidFill>
                <a:srgbClr val="999999"/>
              </a:solidFill>
              <a:highlight>
                <a:srgbClr val="FFFFFF"/>
              </a:highlight>
              <a:latin typeface="Source Code Pro"/>
              <a:ea typeface="Source Code Pro"/>
              <a:cs typeface="Source Code Pro"/>
              <a:sym typeface="Source Code Pro"/>
            </a:endParaRPr>
          </a:p>
          <a:p>
            <a:pPr lvl="0" rtl="0">
              <a:lnSpc>
                <a:spcPct val="115000"/>
              </a:lnSpc>
              <a:spcBef>
                <a:spcPts val="0"/>
              </a:spcBef>
              <a:spcAft>
                <a:spcPts val="0"/>
              </a:spcAft>
              <a:buNone/>
            </a:pPr>
            <a:endParaRPr sz="1200" dirty="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Objects: variable declaration</a:t>
            </a:r>
          </a:p>
        </p:txBody>
      </p:sp>
      <p:sp>
        <p:nvSpPr>
          <p:cNvPr id="146" name="Shape 14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person = {</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firstName: </a:t>
            </a:r>
            <a:r>
              <a:rPr lang="en" sz="1400" dirty="0">
                <a:solidFill>
                  <a:srgbClr val="A52A2A"/>
                </a:solidFill>
                <a:highlight>
                  <a:srgbClr val="FFFFFF"/>
                </a:highlight>
                <a:latin typeface="Consolas"/>
                <a:ea typeface="Source Code Pro"/>
                <a:cs typeface="Consolas"/>
                <a:sym typeface="Source Code Pro"/>
              </a:rPr>
              <a:t>"John"</a:t>
            </a:r>
            <a:r>
              <a:rPr lang="en" sz="1400" dirty="0">
                <a:solidFill>
                  <a:srgbClr val="000000"/>
                </a:solidFill>
                <a:highlight>
                  <a:srgbClr val="FFFFFF"/>
                </a:highlight>
                <a:latin typeface="Consolas"/>
                <a:ea typeface="Source Code Pro"/>
                <a:cs typeface="Consolas"/>
                <a:sym typeface="Source Code Pro"/>
              </a:rPr>
              <a:t>,</a:t>
            </a:r>
          </a:p>
          <a:p>
            <a:pPr marL="0" lvl="0" indent="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lastName: </a:t>
            </a:r>
            <a:r>
              <a:rPr lang="en" sz="1400" dirty="0">
                <a:solidFill>
                  <a:srgbClr val="A52A2A"/>
                </a:solidFill>
                <a:highlight>
                  <a:srgbClr val="FFFFFF"/>
                </a:highlight>
                <a:latin typeface="Consolas"/>
                <a:ea typeface="Source Code Pro"/>
                <a:cs typeface="Consolas"/>
                <a:sym typeface="Source Code Pro"/>
              </a:rPr>
              <a:t>"Doe"</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age: </a:t>
            </a:r>
            <a:r>
              <a:rPr lang="en" sz="1400" dirty="0">
                <a:solidFill>
                  <a:srgbClr val="FF0000"/>
                </a:solidFill>
                <a:highlight>
                  <a:srgbClr val="FFFFFF"/>
                </a:highlight>
                <a:latin typeface="Consolas"/>
                <a:ea typeface="Source Code Pro"/>
                <a:cs typeface="Consolas"/>
                <a:sym typeface="Source Code Pro"/>
              </a:rPr>
              <a:t>50</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eyeColor: </a:t>
            </a:r>
            <a:r>
              <a:rPr lang="en" sz="1400" dirty="0">
                <a:solidFill>
                  <a:srgbClr val="A52A2A"/>
                </a:solidFill>
                <a:highlight>
                  <a:srgbClr val="FFFFFF"/>
                </a:highlight>
                <a:latin typeface="Consolas"/>
                <a:ea typeface="Source Code Pro"/>
                <a:cs typeface="Consolas"/>
                <a:sym typeface="Source Code Pro"/>
              </a:rPr>
              <a:t>"blue"</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endParaRPr sz="1400" dirty="0">
              <a:solidFill>
                <a:srgbClr val="000000"/>
              </a:solidFill>
              <a:highlight>
                <a:srgbClr val="FFFFFF"/>
              </a:highlight>
              <a:latin typeface="Consolas"/>
              <a:ea typeface="Source Code Pro"/>
              <a:cs typeface="Consolas"/>
              <a:sym typeface="Source Code Pro"/>
            </a:endParaRPr>
          </a:p>
          <a:p>
            <a:pPr lvl="0" rtl="0">
              <a:lnSpc>
                <a:spcPct val="100000"/>
              </a:lnSpc>
              <a:spcBef>
                <a:spcPts val="0"/>
              </a:spcBef>
              <a:spcAft>
                <a:spcPts val="0"/>
              </a:spcAft>
              <a:buNone/>
            </a:pPr>
            <a:r>
              <a:rPr lang="en" sz="1400" dirty="0">
                <a:solidFill>
                  <a:srgbClr val="999999"/>
                </a:solidFill>
                <a:latin typeface="Consolas"/>
                <a:ea typeface="Source Code Pro"/>
                <a:cs typeface="Consolas"/>
                <a:sym typeface="Source Code Pro"/>
              </a:rPr>
              <a:t>// Two ways to access an existing variable</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firstName1 = person.firstName;     </a:t>
            </a:r>
            <a:r>
              <a:rPr lang="en" sz="1400" dirty="0">
                <a:solidFill>
                  <a:srgbClr val="999999"/>
                </a:solidFill>
                <a:highlight>
                  <a:srgbClr val="FFFFFF"/>
                </a:highlight>
                <a:latin typeface="Consolas"/>
                <a:ea typeface="Source Code Pro"/>
                <a:cs typeface="Consolas"/>
                <a:sym typeface="Source Code Pro"/>
              </a:rPr>
              <a:t>//firstName1 = “John”</a:t>
            </a:r>
          </a:p>
          <a:p>
            <a:pPr lvl="0" rtl="0">
              <a:lnSpc>
                <a:spcPct val="100000"/>
              </a:lnSpc>
              <a:spcBef>
                <a:spcPts val="0"/>
              </a:spcBef>
              <a:spcAft>
                <a:spcPts val="0"/>
              </a:spcAft>
              <a:buNone/>
            </a:pPr>
            <a:r>
              <a:rPr lang="en" sz="1400" dirty="0">
                <a:solidFill>
                  <a:srgbClr val="0000CD"/>
                </a:solidFill>
                <a:latin typeface="Consolas"/>
                <a:ea typeface="Source Code Pro"/>
                <a:cs typeface="Consolas"/>
                <a:sym typeface="Source Code Pro"/>
              </a:rPr>
              <a:t>var</a:t>
            </a:r>
            <a:r>
              <a:rPr lang="en" sz="1400" dirty="0">
                <a:solidFill>
                  <a:srgbClr val="000000"/>
                </a:solidFill>
                <a:latin typeface="Consolas"/>
                <a:ea typeface="Source Code Pro"/>
                <a:cs typeface="Consolas"/>
                <a:sym typeface="Source Code Pro"/>
              </a:rPr>
              <a:t> firstName2 = person[‘firstName’];  </a:t>
            </a:r>
            <a:r>
              <a:rPr lang="en" sz="1400" dirty="0">
                <a:solidFill>
                  <a:srgbClr val="999999"/>
                </a:solidFill>
                <a:latin typeface="Consolas"/>
                <a:ea typeface="Source Code Pro"/>
                <a:cs typeface="Consolas"/>
                <a:sym typeface="Source Code Pro"/>
              </a:rPr>
              <a:t>//firstName2 = “John”</a:t>
            </a:r>
          </a:p>
          <a:p>
            <a:pPr lvl="0" rtl="0">
              <a:lnSpc>
                <a:spcPct val="100000"/>
              </a:lnSpc>
              <a:spcBef>
                <a:spcPts val="0"/>
              </a:spcBef>
              <a:spcAft>
                <a:spcPts val="0"/>
              </a:spcAft>
              <a:buNone/>
            </a:pPr>
            <a:endParaRPr sz="1400" dirty="0">
              <a:solidFill>
                <a:srgbClr val="999999"/>
              </a:solidFill>
              <a:latin typeface="Consolas"/>
              <a:ea typeface="Source Code Pro"/>
              <a:cs typeface="Consolas"/>
              <a:sym typeface="Source Code Pro"/>
            </a:endParaRPr>
          </a:p>
          <a:p>
            <a:pPr lvl="0" rtl="0">
              <a:lnSpc>
                <a:spcPct val="100000"/>
              </a:lnSpc>
              <a:spcBef>
                <a:spcPts val="0"/>
              </a:spcBef>
              <a:spcAft>
                <a:spcPts val="0"/>
              </a:spcAft>
              <a:buNone/>
            </a:pPr>
            <a:r>
              <a:rPr lang="en" sz="1400" dirty="0">
                <a:solidFill>
                  <a:srgbClr val="999999"/>
                </a:solidFill>
                <a:latin typeface="Consolas"/>
                <a:ea typeface="Source Code Pro"/>
                <a:cs typeface="Consolas"/>
                <a:sym typeface="Source Code Pro"/>
              </a:rPr>
              <a:t>// Two ways to create new object variables and assign values</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person.height = </a:t>
            </a:r>
            <a:r>
              <a:rPr lang="en" sz="1400" dirty="0">
                <a:solidFill>
                  <a:srgbClr val="FF0000"/>
                </a:solidFill>
                <a:latin typeface="Consolas"/>
                <a:ea typeface="Source Code Pro"/>
                <a:cs typeface="Consolas"/>
                <a:sym typeface="Source Code Pro"/>
              </a:rPr>
              <a:t>170</a:t>
            </a:r>
            <a:r>
              <a:rPr lang="en" sz="1400" dirty="0">
                <a:solidFill>
                  <a:srgbClr val="000000"/>
                </a:solidFill>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person[‘height’] = </a:t>
            </a:r>
            <a:r>
              <a:rPr lang="en" sz="1400" dirty="0">
                <a:solidFill>
                  <a:srgbClr val="FF0000"/>
                </a:solidFill>
                <a:latin typeface="Consolas"/>
                <a:ea typeface="Source Code Pro"/>
                <a:cs typeface="Consolas"/>
                <a:sym typeface="Source Code Pro"/>
              </a:rPr>
              <a:t>170</a:t>
            </a:r>
            <a:r>
              <a:rPr lang="en" sz="1400" dirty="0">
                <a:solidFill>
                  <a:srgbClr val="000000"/>
                </a:solidFill>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999999"/>
                </a:solidFill>
                <a:latin typeface="Consolas"/>
                <a:ea typeface="Source Code Pro"/>
                <a:cs typeface="Consolas"/>
                <a:sym typeface="Source Code Pro"/>
              </a:rPr>
              <a:t>// person = {firstName: “John”, lastName: “Doe”, age: 50, eyeColor: “blue”, height: 170}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Objects: function declaration</a:t>
            </a:r>
          </a:p>
        </p:txBody>
      </p:sp>
      <p:sp>
        <p:nvSpPr>
          <p:cNvPr id="152" name="Shape 15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function</a:t>
            </a:r>
            <a:r>
              <a:rPr lang="en" sz="1400" dirty="0">
                <a:solidFill>
                  <a:srgbClr val="000000"/>
                </a:solidFill>
                <a:highlight>
                  <a:srgbClr val="FFFFFF"/>
                </a:highlight>
                <a:latin typeface="Consolas"/>
                <a:ea typeface="Source Code Pro"/>
                <a:cs typeface="Consolas"/>
                <a:sym typeface="Source Code Pro"/>
              </a:rPr>
              <a:t> person(firstName, lastName, age, eyeColor)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this</a:t>
            </a:r>
            <a:r>
              <a:rPr lang="en" sz="1400" dirty="0">
                <a:solidFill>
                  <a:srgbClr val="000000"/>
                </a:solidFill>
                <a:highlight>
                  <a:srgbClr val="FFFFFF"/>
                </a:highlight>
                <a:latin typeface="Consolas"/>
                <a:ea typeface="Source Code Pro"/>
                <a:cs typeface="Consolas"/>
                <a:sym typeface="Source Code Pro"/>
              </a:rPr>
              <a:t>.firstName = firstName;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this</a:t>
            </a:r>
            <a:r>
              <a:rPr lang="en" sz="1400" dirty="0">
                <a:solidFill>
                  <a:srgbClr val="000000"/>
                </a:solidFill>
                <a:highlight>
                  <a:srgbClr val="FFFFFF"/>
                </a:highlight>
                <a:latin typeface="Consolas"/>
                <a:ea typeface="Source Code Pro"/>
                <a:cs typeface="Consolas"/>
                <a:sym typeface="Source Code Pro"/>
              </a:rPr>
              <a:t>.lastName = lastName;</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this</a:t>
            </a:r>
            <a:r>
              <a:rPr lang="en" sz="1400" dirty="0">
                <a:solidFill>
                  <a:srgbClr val="000000"/>
                </a:solidFill>
                <a:highlight>
                  <a:srgbClr val="FFFFFF"/>
                </a:highlight>
                <a:latin typeface="Consolas"/>
                <a:ea typeface="Source Code Pro"/>
                <a:cs typeface="Consolas"/>
                <a:sym typeface="Source Code Pro"/>
              </a:rPr>
              <a:t>.age = age;</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this</a:t>
            </a:r>
            <a:r>
              <a:rPr lang="en" sz="1400" dirty="0">
                <a:solidFill>
                  <a:srgbClr val="000000"/>
                </a:solidFill>
                <a:highlight>
                  <a:srgbClr val="FFFFFF"/>
                </a:highlight>
                <a:latin typeface="Consolas"/>
                <a:ea typeface="Source Code Pro"/>
                <a:cs typeface="Consolas"/>
                <a:sym typeface="Source Code Pro"/>
              </a:rPr>
              <a:t>.eyeColor = eyeColor;</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this</a:t>
            </a:r>
            <a:r>
              <a:rPr lang="en" sz="1400" dirty="0">
                <a:solidFill>
                  <a:srgbClr val="000000"/>
                </a:solidFill>
                <a:highlight>
                  <a:srgbClr val="FFFFFF"/>
                </a:highlight>
                <a:latin typeface="Consolas"/>
                <a:ea typeface="Source Code Pro"/>
                <a:cs typeface="Consolas"/>
                <a:sym typeface="Source Code Pro"/>
              </a:rPr>
              <a:t>.changeName = </a:t>
            </a:r>
            <a:r>
              <a:rPr lang="en" sz="1400" dirty="0">
                <a:solidFill>
                  <a:srgbClr val="0000CD"/>
                </a:solidFill>
                <a:highlight>
                  <a:srgbClr val="FFFFFF"/>
                </a:highlight>
                <a:latin typeface="Consolas"/>
                <a:ea typeface="Source Code Pro"/>
                <a:cs typeface="Consolas"/>
                <a:sym typeface="Source Code Pro"/>
              </a:rPr>
              <a:t>function</a:t>
            </a:r>
            <a:r>
              <a:rPr lang="en" sz="1400" dirty="0">
                <a:solidFill>
                  <a:srgbClr val="000000"/>
                </a:solidFill>
                <a:highlight>
                  <a:srgbClr val="FFFFFF"/>
                </a:highlight>
                <a:latin typeface="Consolas"/>
                <a:ea typeface="Source Code Pro"/>
                <a:cs typeface="Consolas"/>
                <a:sym typeface="Source Code Pro"/>
              </a:rPr>
              <a:t> (name)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this</a:t>
            </a:r>
            <a:r>
              <a:rPr lang="en" sz="1400" dirty="0">
                <a:solidFill>
                  <a:srgbClr val="000000"/>
                </a:solidFill>
                <a:highlight>
                  <a:srgbClr val="FFFFFF"/>
                </a:highlight>
                <a:latin typeface="Consolas"/>
                <a:ea typeface="Source Code Pro"/>
                <a:cs typeface="Consolas"/>
                <a:sym typeface="Source Code Pro"/>
              </a:rPr>
              <a:t>.lastName = name;</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FF0000"/>
                </a:solidFill>
                <a:highlight>
                  <a:srgbClr val="FFFFFF"/>
                </a:highlight>
                <a:latin typeface="Consolas"/>
                <a:ea typeface="Source Code Pro"/>
                <a:cs typeface="Consolas"/>
                <a:sym typeface="Source Code Pro"/>
              </a:rPr>
              <a:t> </a:t>
            </a: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myMother = </a:t>
            </a:r>
            <a:r>
              <a:rPr lang="en" sz="1400" dirty="0">
                <a:solidFill>
                  <a:srgbClr val="0000CD"/>
                </a:solidFill>
                <a:highlight>
                  <a:srgbClr val="FFFFFF"/>
                </a:highlight>
                <a:latin typeface="Consolas"/>
                <a:ea typeface="Source Code Pro"/>
                <a:cs typeface="Consolas"/>
                <a:sym typeface="Source Code Pro"/>
              </a:rPr>
              <a:t>new</a:t>
            </a:r>
            <a:r>
              <a:rPr lang="en" sz="1400" dirty="0">
                <a:solidFill>
                  <a:srgbClr val="000000"/>
                </a:solidFill>
                <a:highlight>
                  <a:srgbClr val="FFFFFF"/>
                </a:highlight>
                <a:latin typeface="Consolas"/>
                <a:ea typeface="Source Code Pro"/>
                <a:cs typeface="Consolas"/>
                <a:sym typeface="Source Code Pro"/>
              </a:rPr>
              <a:t> person(“Mommy”, “Dearest”, 45, “brown”);</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myMother.changeName(</a:t>
            </a:r>
            <a:r>
              <a:rPr lang="en" sz="1400" dirty="0">
                <a:solidFill>
                  <a:srgbClr val="A52A2A"/>
                </a:solidFill>
                <a:highlight>
                  <a:srgbClr val="FFFFFF"/>
                </a:highlight>
                <a:latin typeface="Consolas"/>
                <a:ea typeface="Source Code Pro"/>
                <a:cs typeface="Consolas"/>
                <a:sym typeface="Source Code Pro"/>
              </a:rPr>
              <a:t>"Doe"</a:t>
            </a:r>
            <a:r>
              <a:rPr lang="en" sz="1400" dirty="0">
                <a:solidFill>
                  <a:srgbClr val="000000"/>
                </a:solidFill>
                <a:highlight>
                  <a:srgbClr val="FFFFFF"/>
                </a:highlight>
                <a:latin typeface="Consolas"/>
                <a:ea typeface="Source Code Pro"/>
                <a:cs typeface="Consolas"/>
                <a:sym typeface="Source Code Pro"/>
              </a:rPr>
              <a:t>);</a:t>
            </a:r>
          </a:p>
          <a:p>
            <a:pPr lvl="0">
              <a:spcBef>
                <a:spcPts val="0"/>
              </a:spcBef>
              <a:buNone/>
            </a:pPr>
            <a:endParaRPr sz="1400" dirty="0">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Scope</a:t>
            </a:r>
          </a:p>
        </p:txBody>
      </p:sp>
      <p:sp>
        <p:nvSpPr>
          <p:cNvPr id="158" name="Shape 15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15000"/>
              </a:lnSpc>
              <a:spcBef>
                <a:spcPts val="0"/>
              </a:spcBef>
              <a:spcAft>
                <a:spcPts val="0"/>
              </a:spcAft>
              <a:buFont typeface="Arial"/>
              <a:buChar char="•"/>
            </a:pPr>
            <a:r>
              <a:rPr lang="en" dirty="0"/>
              <a:t>The set of variables, objects, and functions you have access to</a:t>
            </a:r>
          </a:p>
          <a:p>
            <a:pPr marL="514350" lvl="0" indent="-285750" rtl="0">
              <a:lnSpc>
                <a:spcPct val="115000"/>
              </a:lnSpc>
              <a:spcBef>
                <a:spcPts val="0"/>
              </a:spcBef>
              <a:spcAft>
                <a:spcPts val="0"/>
              </a:spcAft>
              <a:buFont typeface="Arial"/>
              <a:buChar char="•"/>
            </a:pPr>
            <a:r>
              <a:rPr lang="en" dirty="0"/>
              <a:t>Variables declared within a function have </a:t>
            </a:r>
            <a:r>
              <a:rPr lang="en" b="1" dirty="0"/>
              <a:t>local scope</a:t>
            </a:r>
          </a:p>
          <a:p>
            <a:pPr marL="914400" lvl="1" indent="-342900" rtl="0">
              <a:lnSpc>
                <a:spcPct val="115000"/>
              </a:lnSpc>
              <a:spcBef>
                <a:spcPts val="0"/>
              </a:spcBef>
              <a:spcAft>
                <a:spcPts val="0"/>
              </a:spcAft>
              <a:buSzPct val="100000"/>
              <a:buFont typeface="Arial"/>
              <a:buChar char="•"/>
            </a:pPr>
            <a:r>
              <a:rPr lang="en" sz="1800" dirty="0"/>
              <a:t>Can only be accessed within the function</a:t>
            </a:r>
          </a:p>
          <a:p>
            <a:pPr marL="914400" lvl="1" indent="-342900" rtl="0">
              <a:lnSpc>
                <a:spcPct val="115000"/>
              </a:lnSpc>
              <a:spcBef>
                <a:spcPts val="0"/>
              </a:spcBef>
              <a:spcAft>
                <a:spcPts val="0"/>
              </a:spcAft>
              <a:buClr>
                <a:srgbClr val="000000"/>
              </a:buClr>
              <a:buSzPct val="100000"/>
              <a:buFont typeface="Arial"/>
              <a:buChar char="•"/>
            </a:pPr>
            <a:r>
              <a:rPr lang="en" sz="1800" dirty="0"/>
              <a:t>The variable is deleted when the function is done executing</a:t>
            </a:r>
          </a:p>
          <a:p>
            <a:pPr marL="514350" lvl="0" indent="-285750" rtl="0">
              <a:lnSpc>
                <a:spcPct val="115000"/>
              </a:lnSpc>
              <a:spcBef>
                <a:spcPts val="0"/>
              </a:spcBef>
              <a:spcAft>
                <a:spcPts val="0"/>
              </a:spcAft>
              <a:buFont typeface="Arial"/>
              <a:buChar char="•"/>
            </a:pPr>
            <a:r>
              <a:rPr lang="en" dirty="0"/>
              <a:t>Variables declared outside a function have </a:t>
            </a:r>
            <a:r>
              <a:rPr lang="en" b="1" dirty="0"/>
              <a:t>global scope</a:t>
            </a:r>
          </a:p>
          <a:p>
            <a:pPr marL="914400" lvl="1" indent="-342900" rtl="0">
              <a:lnSpc>
                <a:spcPct val="115000"/>
              </a:lnSpc>
              <a:spcBef>
                <a:spcPts val="0"/>
              </a:spcBef>
              <a:spcAft>
                <a:spcPts val="0"/>
              </a:spcAft>
              <a:buSzPct val="100000"/>
              <a:buFont typeface="Arial"/>
              <a:buChar char="•"/>
            </a:pPr>
            <a:r>
              <a:rPr lang="en" sz="1800" dirty="0"/>
              <a:t>All scripts and functions on a web page can access it</a:t>
            </a:r>
          </a:p>
          <a:p>
            <a:pPr marL="914400" lvl="1" indent="-342900" rtl="0">
              <a:lnSpc>
                <a:spcPct val="115000"/>
              </a:lnSpc>
              <a:spcBef>
                <a:spcPts val="0"/>
              </a:spcBef>
              <a:spcAft>
                <a:spcPts val="0"/>
              </a:spcAft>
              <a:buClr>
                <a:srgbClr val="000000"/>
              </a:buClr>
              <a:buSzPct val="100000"/>
              <a:buFont typeface="Arial"/>
              <a:buChar char="•"/>
            </a:pPr>
            <a:r>
              <a:rPr lang="en" sz="1800" dirty="0"/>
              <a:t>In a web browser, global variables are deleted when you close the window or tab, but remains available to new pages loaded into the same window.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for</a:t>
            </a:r>
          </a:p>
        </p:txBody>
      </p:sp>
      <p:sp>
        <p:nvSpPr>
          <p:cNvPr id="169" name="Shape 16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400" dirty="0">
                <a:solidFill>
                  <a:srgbClr val="999999"/>
                </a:solidFill>
                <a:highlight>
                  <a:srgbClr val="FFFFFF"/>
                </a:highlight>
                <a:latin typeface="Consolas"/>
                <a:ea typeface="Source Code Pro"/>
                <a:cs typeface="Consolas"/>
                <a:sym typeface="Source Code Pro"/>
              </a:rPr>
              <a:t>/* FOR */</a:t>
            </a:r>
          </a:p>
          <a:p>
            <a:pPr lvl="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for</a:t>
            </a:r>
            <a:r>
              <a:rPr lang="en" sz="1400" dirty="0">
                <a:solidFill>
                  <a:srgbClr val="000000"/>
                </a:solidFill>
                <a:highlight>
                  <a:srgbClr val="FFFFFF"/>
                </a:highlight>
                <a:latin typeface="Consolas"/>
                <a:ea typeface="Source Code Pro"/>
                <a:cs typeface="Consolas"/>
                <a:sym typeface="Source Code Pro"/>
              </a:rPr>
              <a:t> (var i = </a:t>
            </a:r>
            <a:r>
              <a:rPr lang="en" sz="1400" dirty="0">
                <a:solidFill>
                  <a:srgbClr val="FF0000"/>
                </a:solidFill>
                <a:highlight>
                  <a:srgbClr val="FFFFFF"/>
                </a:highlight>
                <a:latin typeface="Consolas"/>
                <a:ea typeface="Source Code Pro"/>
                <a:cs typeface="Consolas"/>
                <a:sym typeface="Source Code Pro"/>
              </a:rPr>
              <a:t>0</a:t>
            </a:r>
            <a:r>
              <a:rPr lang="en" sz="1400" dirty="0">
                <a:solidFill>
                  <a:srgbClr val="000000"/>
                </a:solidFill>
                <a:highlight>
                  <a:srgbClr val="FFFFFF"/>
                </a:highlight>
                <a:latin typeface="Consolas"/>
                <a:ea typeface="Source Code Pro"/>
                <a:cs typeface="Consolas"/>
                <a:sym typeface="Source Code Pro"/>
              </a:rPr>
              <a:t>; i &lt; </a:t>
            </a:r>
            <a:r>
              <a:rPr lang="en" sz="1400" dirty="0">
                <a:solidFill>
                  <a:srgbClr val="FF0000"/>
                </a:solidFill>
                <a:highlight>
                  <a:srgbClr val="FFFFFF"/>
                </a:highlight>
                <a:latin typeface="Consolas"/>
                <a:ea typeface="Source Code Pro"/>
                <a:cs typeface="Consolas"/>
                <a:sym typeface="Source Code Pro"/>
              </a:rPr>
              <a:t>2</a:t>
            </a:r>
            <a:r>
              <a:rPr lang="en" sz="1400" dirty="0">
                <a:solidFill>
                  <a:srgbClr val="000000"/>
                </a:solidFill>
                <a:highlight>
                  <a:srgbClr val="FFFFFF"/>
                </a:highlight>
                <a:latin typeface="Consolas"/>
                <a:ea typeface="Source Code Pro"/>
                <a:cs typeface="Consolas"/>
                <a:sym typeface="Source Code Pro"/>
              </a:rPr>
              <a:t>; i++)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text += </a:t>
            </a:r>
            <a:r>
              <a:rPr lang="en" sz="1400" dirty="0">
                <a:solidFill>
                  <a:srgbClr val="A52A2A"/>
                </a:solidFill>
                <a:highlight>
                  <a:srgbClr val="FFFFFF"/>
                </a:highlight>
                <a:latin typeface="Consolas"/>
                <a:ea typeface="Source Code Pro"/>
                <a:cs typeface="Consolas"/>
                <a:sym typeface="Source Code Pro"/>
              </a:rPr>
              <a:t>"The number is "</a:t>
            </a:r>
            <a:r>
              <a:rPr lang="en" sz="1400" dirty="0">
                <a:solidFill>
                  <a:srgbClr val="000000"/>
                </a:solidFill>
                <a:highlight>
                  <a:srgbClr val="FFFFFF"/>
                </a:highlight>
                <a:latin typeface="Consolas"/>
                <a:ea typeface="Source Code Pro"/>
                <a:cs typeface="Consolas"/>
                <a:sym typeface="Source Code Pro"/>
              </a:rPr>
              <a:t> + i + </a:t>
            </a:r>
            <a:r>
              <a:rPr lang="en" sz="1400" dirty="0">
                <a:solidFill>
                  <a:srgbClr val="A52A2A"/>
                </a:solidFill>
                <a:highlight>
                  <a:srgbClr val="FFFFFF"/>
                </a:highlight>
                <a:latin typeface="Consolas"/>
                <a:ea typeface="Source Code Pro"/>
                <a:cs typeface="Consolas"/>
                <a:sym typeface="Source Code Pro"/>
              </a:rPr>
              <a:t>"&lt;br&gt;"</a:t>
            </a: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999999"/>
                </a:solidFill>
                <a:highlight>
                  <a:srgbClr val="FFFFFF"/>
                </a:highlight>
                <a:latin typeface="Consolas"/>
                <a:ea typeface="Source Code Pro"/>
                <a:cs typeface="Consolas"/>
                <a:sym typeface="Source Code Pro"/>
              </a:rPr>
              <a:t>// text = “The number is 0&lt;br&gt;The number is 1&lt;br&gt;”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while, do/while</a:t>
            </a:r>
          </a:p>
        </p:txBody>
      </p:sp>
      <p:sp>
        <p:nvSpPr>
          <p:cNvPr id="175" name="Shape 17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400" dirty="0">
                <a:solidFill>
                  <a:srgbClr val="999999"/>
                </a:solidFill>
                <a:highlight>
                  <a:srgbClr val="FFFFFF"/>
                </a:highlight>
                <a:latin typeface="Consolas"/>
                <a:ea typeface="Source Code Pro"/>
                <a:cs typeface="Consolas"/>
                <a:sym typeface="Source Code Pro"/>
              </a:rPr>
              <a:t>/* WHILE */</a:t>
            </a:r>
          </a:p>
          <a:p>
            <a:pPr lvl="0" rtl="0">
              <a:lnSpc>
                <a:spcPct val="100000"/>
              </a:lnSpc>
              <a:spcBef>
                <a:spcPts val="0"/>
              </a:spcBef>
              <a:spcAft>
                <a:spcPts val="0"/>
              </a:spcAft>
              <a:buNone/>
            </a:pPr>
            <a:r>
              <a:rPr lang="en" sz="1400" dirty="0">
                <a:solidFill>
                  <a:srgbClr val="0000CD"/>
                </a:solidFill>
                <a:latin typeface="Consolas"/>
                <a:ea typeface="Source Code Pro"/>
                <a:cs typeface="Consolas"/>
                <a:sym typeface="Source Code Pro"/>
              </a:rPr>
              <a:t>var i = 0;</a:t>
            </a:r>
            <a:r>
              <a:rPr lang="en" sz="1400" dirty="0">
                <a:solidFill>
                  <a:srgbClr val="999999"/>
                </a:solidFill>
                <a:highlight>
                  <a:srgbClr val="FFFFFF"/>
                </a:highlight>
                <a:latin typeface="Consolas"/>
                <a:ea typeface="Source Code Pro"/>
                <a:cs typeface="Consolas"/>
                <a:sym typeface="Source Code Pro"/>
              </a:rPr>
              <a:t> </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while</a:t>
            </a:r>
            <a:r>
              <a:rPr lang="en" sz="1400" dirty="0">
                <a:solidFill>
                  <a:srgbClr val="000000"/>
                </a:solidFill>
                <a:highlight>
                  <a:srgbClr val="FFFFFF"/>
                </a:highlight>
                <a:latin typeface="Consolas"/>
                <a:ea typeface="Source Code Pro"/>
                <a:cs typeface="Consolas"/>
                <a:sym typeface="Source Code Pro"/>
              </a:rPr>
              <a:t> (i &lt; </a:t>
            </a:r>
            <a:r>
              <a:rPr lang="en" sz="1400" dirty="0">
                <a:solidFill>
                  <a:srgbClr val="FF0000"/>
                </a:solidFill>
                <a:highlight>
                  <a:srgbClr val="FFFFFF"/>
                </a:highlight>
                <a:latin typeface="Consolas"/>
                <a:ea typeface="Source Code Pro"/>
                <a:cs typeface="Consolas"/>
                <a:sym typeface="Source Code Pro"/>
              </a:rPr>
              <a:t>3</a:t>
            </a:r>
            <a:r>
              <a:rPr lang="en" sz="1400" dirty="0">
                <a:solidFill>
                  <a:srgbClr val="000000"/>
                </a:solidFill>
                <a:highlight>
                  <a:srgbClr val="FFFFFF"/>
                </a:highlight>
                <a:latin typeface="Consolas"/>
                <a:ea typeface="Source Code Pro"/>
                <a:cs typeface="Consolas"/>
                <a:sym typeface="Source Code Pro"/>
              </a:rPr>
              <a:t>) {</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text += </a:t>
            </a:r>
            <a:r>
              <a:rPr lang="en" sz="1400" dirty="0">
                <a:solidFill>
                  <a:srgbClr val="A52A2A"/>
                </a:solidFill>
                <a:highlight>
                  <a:srgbClr val="FFFFFF"/>
                </a:highlight>
                <a:latin typeface="Consolas"/>
                <a:ea typeface="Source Code Pro"/>
                <a:cs typeface="Consolas"/>
                <a:sym typeface="Source Code Pro"/>
              </a:rPr>
              <a:t>"The number is "</a:t>
            </a:r>
            <a:r>
              <a:rPr lang="en" sz="1400" dirty="0">
                <a:solidFill>
                  <a:srgbClr val="000000"/>
                </a:solidFill>
                <a:highlight>
                  <a:srgbClr val="FFFFFF"/>
                </a:highlight>
                <a:latin typeface="Consolas"/>
                <a:ea typeface="Source Code Pro"/>
                <a:cs typeface="Consolas"/>
                <a:sym typeface="Source Code Pro"/>
              </a:rPr>
              <a:t> + i;</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i++; </a:t>
            </a:r>
            <a:r>
              <a:rPr lang="en" sz="1400" dirty="0">
                <a:solidFill>
                  <a:srgbClr val="999999"/>
                </a:solidFill>
                <a:latin typeface="Consolas"/>
                <a:ea typeface="Source Code Pro"/>
                <a:cs typeface="Consolas"/>
                <a:sym typeface="Source Code Pro"/>
              </a:rPr>
              <a:t>// equivalent to i = i + 1</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999999"/>
                </a:solidFill>
                <a:highlight>
                  <a:srgbClr val="FFFFFF"/>
                </a:highlight>
                <a:latin typeface="Consolas"/>
                <a:ea typeface="Source Code Pro"/>
                <a:cs typeface="Consolas"/>
                <a:sym typeface="Source Code Pro"/>
              </a:rPr>
              <a:t>// text = “The number is 0</a:t>
            </a:r>
            <a:r>
              <a:rPr lang="en" sz="1400" dirty="0">
                <a:solidFill>
                  <a:srgbClr val="999999"/>
                </a:solidFill>
                <a:latin typeface="Consolas"/>
                <a:ea typeface="Source Code Pro"/>
                <a:cs typeface="Consolas"/>
                <a:sym typeface="Source Code Pro"/>
              </a:rPr>
              <a:t>The number is 1The number is 2”</a:t>
            </a:r>
          </a:p>
          <a:p>
            <a:pPr lvl="0" rtl="0">
              <a:lnSpc>
                <a:spcPct val="100000"/>
              </a:lnSpc>
              <a:spcBef>
                <a:spcPts val="0"/>
              </a:spcBef>
              <a:spcAft>
                <a:spcPts val="0"/>
              </a:spcAft>
              <a:buNone/>
            </a:pPr>
            <a:endParaRPr sz="1400" dirty="0">
              <a:solidFill>
                <a:srgbClr val="000000"/>
              </a:solidFill>
              <a:highlight>
                <a:srgbClr val="FFFFFF"/>
              </a:highlight>
              <a:latin typeface="Consolas"/>
              <a:ea typeface="Source Code Pro"/>
              <a:cs typeface="Consolas"/>
              <a:sym typeface="Source Code Pro"/>
            </a:endParaRPr>
          </a:p>
          <a:p>
            <a:pPr lvl="0" rtl="0">
              <a:lnSpc>
                <a:spcPct val="100000"/>
              </a:lnSpc>
              <a:spcBef>
                <a:spcPts val="0"/>
              </a:spcBef>
              <a:spcAft>
                <a:spcPts val="0"/>
              </a:spcAft>
              <a:buNone/>
            </a:pPr>
            <a:r>
              <a:rPr lang="en" sz="1400" dirty="0">
                <a:solidFill>
                  <a:srgbClr val="999999"/>
                </a:solidFill>
                <a:highlight>
                  <a:srgbClr val="FFFFFF"/>
                </a:highlight>
                <a:latin typeface="Consolas"/>
                <a:ea typeface="Source Code Pro"/>
                <a:cs typeface="Consolas"/>
                <a:sym typeface="Source Code Pro"/>
              </a:rPr>
              <a:t>/* DO/WHILE */</a:t>
            </a:r>
          </a:p>
          <a:p>
            <a:pPr lvl="0" rtl="0">
              <a:lnSpc>
                <a:spcPct val="100000"/>
              </a:lnSpc>
              <a:spcBef>
                <a:spcPts val="0"/>
              </a:spcBef>
              <a:spcAft>
                <a:spcPts val="0"/>
              </a:spcAft>
              <a:buNone/>
            </a:pPr>
            <a:r>
              <a:rPr lang="en" sz="1400" dirty="0">
                <a:solidFill>
                  <a:srgbClr val="0000CD"/>
                </a:solidFill>
                <a:latin typeface="Consolas"/>
                <a:ea typeface="Source Code Pro"/>
                <a:cs typeface="Consolas"/>
                <a:sym typeface="Source Code Pro"/>
              </a:rPr>
              <a:t>var i = 0;</a:t>
            </a:r>
            <a:r>
              <a:rPr lang="en" sz="1400" dirty="0">
                <a:solidFill>
                  <a:srgbClr val="999999"/>
                </a:solidFill>
                <a:latin typeface="Consolas"/>
                <a:ea typeface="Source Code Pro"/>
                <a:cs typeface="Consolas"/>
                <a:sym typeface="Source Code Pro"/>
              </a:rPr>
              <a:t> </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do</a:t>
            </a:r>
            <a:r>
              <a:rPr lang="en" sz="1400" dirty="0">
                <a:solidFill>
                  <a:srgbClr val="000000"/>
                </a:solidFill>
                <a:highlight>
                  <a:srgbClr val="FFFFFF"/>
                </a:highlight>
                <a:latin typeface="Consolas"/>
                <a:ea typeface="Source Code Pro"/>
                <a:cs typeface="Consolas"/>
                <a:sym typeface="Source Code Pro"/>
              </a:rPr>
              <a:t> {</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text += </a:t>
            </a:r>
            <a:r>
              <a:rPr lang="en" sz="1400" dirty="0">
                <a:solidFill>
                  <a:srgbClr val="A52A2A"/>
                </a:solidFill>
                <a:highlight>
                  <a:srgbClr val="FFFFFF"/>
                </a:highlight>
                <a:latin typeface="Consolas"/>
                <a:ea typeface="Source Code Pro"/>
                <a:cs typeface="Consolas"/>
                <a:sym typeface="Source Code Pro"/>
              </a:rPr>
              <a:t>"The number is "</a:t>
            </a:r>
            <a:r>
              <a:rPr lang="en" sz="1400" dirty="0">
                <a:solidFill>
                  <a:srgbClr val="000000"/>
                </a:solidFill>
                <a:highlight>
                  <a:srgbClr val="FFFFFF"/>
                </a:highlight>
                <a:latin typeface="Consolas"/>
                <a:ea typeface="Source Code Pro"/>
                <a:cs typeface="Consolas"/>
                <a:sym typeface="Source Code Pro"/>
              </a:rPr>
              <a:t> + i;</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i++;</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while</a:t>
            </a:r>
            <a:r>
              <a:rPr lang="en" sz="1400" dirty="0">
                <a:solidFill>
                  <a:srgbClr val="000000"/>
                </a:solidFill>
                <a:highlight>
                  <a:srgbClr val="FFFFFF"/>
                </a:highlight>
                <a:latin typeface="Consolas"/>
                <a:ea typeface="Source Code Pro"/>
                <a:cs typeface="Consolas"/>
                <a:sym typeface="Source Code Pro"/>
              </a:rPr>
              <a:t> (i &lt; </a:t>
            </a:r>
            <a:r>
              <a:rPr lang="en" sz="1400" dirty="0">
                <a:solidFill>
                  <a:srgbClr val="FF0000"/>
                </a:solidFill>
                <a:highlight>
                  <a:srgbClr val="FFFFFF"/>
                </a:highlight>
                <a:latin typeface="Consolas"/>
                <a:ea typeface="Source Code Pro"/>
                <a:cs typeface="Consolas"/>
                <a:sym typeface="Source Code Pro"/>
              </a:rPr>
              <a:t>3</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999999"/>
                </a:solidFill>
                <a:latin typeface="Consolas"/>
                <a:ea typeface="Source Code Pro"/>
                <a:cs typeface="Consolas"/>
                <a:sym typeface="Source Code Pro"/>
              </a:rPr>
              <a:t>// text = “The number is 0The number is 1The number is 2The number is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JavaScript?</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200000"/>
              </a:lnSpc>
              <a:spcBef>
                <a:spcPts val="0"/>
              </a:spcBef>
              <a:spcAft>
                <a:spcPts val="0"/>
              </a:spcAft>
              <a:buClr>
                <a:srgbClr val="666666"/>
              </a:buClr>
              <a:buFont typeface="Arial"/>
              <a:buChar char="•"/>
            </a:pPr>
            <a:r>
              <a:rPr lang="en" dirty="0">
                <a:solidFill>
                  <a:srgbClr val="666666"/>
                </a:solidFill>
              </a:rPr>
              <a:t>Commonly shortened to JS</a:t>
            </a:r>
          </a:p>
          <a:p>
            <a:pPr marL="514350" lvl="0" indent="-285750" rtl="0">
              <a:lnSpc>
                <a:spcPct val="200000"/>
              </a:lnSpc>
              <a:spcBef>
                <a:spcPts val="0"/>
              </a:spcBef>
              <a:spcAft>
                <a:spcPts val="0"/>
              </a:spcAft>
              <a:buClr>
                <a:srgbClr val="666666"/>
              </a:buClr>
              <a:buFont typeface="Arial"/>
              <a:buChar char="•"/>
            </a:pPr>
            <a:r>
              <a:rPr lang="en" dirty="0">
                <a:solidFill>
                  <a:srgbClr val="666666"/>
                </a:solidFill>
              </a:rPr>
              <a:t>Similar in syntax to C, C++, Java</a:t>
            </a:r>
          </a:p>
          <a:p>
            <a:pPr marL="514350" lvl="0" indent="-285750" rtl="0">
              <a:lnSpc>
                <a:spcPct val="200000"/>
              </a:lnSpc>
              <a:spcBef>
                <a:spcPts val="0"/>
              </a:spcBef>
              <a:spcAft>
                <a:spcPts val="0"/>
              </a:spcAft>
              <a:buClr>
                <a:srgbClr val="666666"/>
              </a:buClr>
              <a:buFont typeface="Arial"/>
              <a:buChar char="•"/>
            </a:pPr>
            <a:r>
              <a:rPr lang="en" dirty="0">
                <a:solidFill>
                  <a:srgbClr val="666666"/>
                </a:solidFill>
              </a:rPr>
              <a:t>Faster to learn, easier to execute*</a:t>
            </a:r>
          </a:p>
          <a:p>
            <a:pPr marL="514350" lvl="0" indent="-285750" rtl="0">
              <a:lnSpc>
                <a:spcPct val="200000"/>
              </a:lnSpc>
              <a:spcBef>
                <a:spcPts val="0"/>
              </a:spcBef>
              <a:spcAft>
                <a:spcPts val="0"/>
              </a:spcAft>
              <a:buClr>
                <a:srgbClr val="666666"/>
              </a:buClr>
              <a:buFont typeface="Arial"/>
              <a:buChar char="•"/>
            </a:pPr>
            <a:r>
              <a:rPr lang="en" dirty="0">
                <a:solidFill>
                  <a:srgbClr val="666666"/>
                </a:solidFill>
              </a:rPr>
              <a:t>Best known for being able to create the </a:t>
            </a:r>
            <a:r>
              <a:rPr lang="en" i="1" dirty="0">
                <a:solidFill>
                  <a:srgbClr val="666666"/>
                </a:solidFill>
              </a:rPr>
              <a:t>behavior</a:t>
            </a:r>
            <a:r>
              <a:rPr lang="en" dirty="0">
                <a:solidFill>
                  <a:srgbClr val="666666"/>
                </a:solidFill>
              </a:rPr>
              <a:t> of a webpage</a:t>
            </a:r>
          </a:p>
        </p:txBody>
      </p:sp>
      <p:sp>
        <p:nvSpPr>
          <p:cNvPr id="74" name="Shape 74"/>
          <p:cNvSpPr txBox="1"/>
          <p:nvPr/>
        </p:nvSpPr>
        <p:spPr>
          <a:xfrm>
            <a:off x="6231300" y="4747110"/>
            <a:ext cx="2912700" cy="229800"/>
          </a:xfrm>
          <a:prstGeom prst="rect">
            <a:avLst/>
          </a:prstGeom>
          <a:noFill/>
          <a:ln>
            <a:noFill/>
          </a:ln>
        </p:spPr>
        <p:txBody>
          <a:bodyPr lIns="91425" tIns="91425" rIns="91425" bIns="91425" anchor="t" anchorCtr="0">
            <a:noAutofit/>
          </a:bodyPr>
          <a:lstStyle/>
          <a:p>
            <a:pPr lvl="0">
              <a:spcBef>
                <a:spcPts val="0"/>
              </a:spcBef>
              <a:buNone/>
            </a:pPr>
            <a:r>
              <a:rPr lang="en" sz="1000" dirty="0">
                <a:solidFill>
                  <a:schemeClr val="dk2"/>
                </a:solidFill>
                <a:latin typeface="Open Sans"/>
                <a:ea typeface="Open Sans"/>
                <a:cs typeface="Open Sans"/>
                <a:sym typeface="Open Sans"/>
              </a:rPr>
              <a:t>* compared to a compiled language like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break and continue</a:t>
            </a:r>
          </a:p>
        </p:txBody>
      </p:sp>
      <p:sp>
        <p:nvSpPr>
          <p:cNvPr id="181" name="Shape 18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400" dirty="0">
                <a:solidFill>
                  <a:srgbClr val="999999"/>
                </a:solidFill>
                <a:highlight>
                  <a:srgbClr val="FFFFFF"/>
                </a:highlight>
                <a:latin typeface="Consolas"/>
                <a:ea typeface="Source Code Pro"/>
                <a:cs typeface="Consolas"/>
                <a:sym typeface="Source Code Pro"/>
              </a:rPr>
              <a:t>/* BREAK */</a:t>
            </a:r>
          </a:p>
          <a:p>
            <a:pPr lvl="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for</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i = </a:t>
            </a:r>
            <a:r>
              <a:rPr lang="en" sz="1400" dirty="0">
                <a:solidFill>
                  <a:srgbClr val="FF0000"/>
                </a:solidFill>
                <a:highlight>
                  <a:srgbClr val="FFFFFF"/>
                </a:highlight>
                <a:latin typeface="Consolas"/>
                <a:ea typeface="Source Code Pro"/>
                <a:cs typeface="Consolas"/>
                <a:sym typeface="Source Code Pro"/>
              </a:rPr>
              <a:t>0</a:t>
            </a:r>
            <a:r>
              <a:rPr lang="en" sz="1400" dirty="0">
                <a:solidFill>
                  <a:srgbClr val="000000"/>
                </a:solidFill>
                <a:highlight>
                  <a:srgbClr val="FFFFFF"/>
                </a:highlight>
                <a:latin typeface="Consolas"/>
                <a:ea typeface="Source Code Pro"/>
                <a:cs typeface="Consolas"/>
                <a:sym typeface="Source Code Pro"/>
              </a:rPr>
              <a:t>; i &lt; </a:t>
            </a:r>
            <a:r>
              <a:rPr lang="en" sz="1400" dirty="0">
                <a:solidFill>
                  <a:srgbClr val="FF0000"/>
                </a:solidFill>
                <a:highlight>
                  <a:srgbClr val="FFFFFF"/>
                </a:highlight>
                <a:latin typeface="Consolas"/>
                <a:ea typeface="Source Code Pro"/>
                <a:cs typeface="Consolas"/>
                <a:sym typeface="Source Code Pro"/>
              </a:rPr>
              <a:t>10</a:t>
            </a:r>
            <a:r>
              <a:rPr lang="en" sz="1400" dirty="0">
                <a:solidFill>
                  <a:srgbClr val="000000"/>
                </a:solidFill>
                <a:highlight>
                  <a:srgbClr val="FFFFFF"/>
                </a:highlight>
                <a:latin typeface="Consolas"/>
                <a:ea typeface="Source Code Pro"/>
                <a:cs typeface="Consolas"/>
                <a:sym typeface="Source Code Pro"/>
              </a:rPr>
              <a:t>; i++)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if</a:t>
            </a:r>
            <a:r>
              <a:rPr lang="en" sz="1400" dirty="0">
                <a:solidFill>
                  <a:srgbClr val="000000"/>
                </a:solidFill>
                <a:highlight>
                  <a:srgbClr val="FFFFFF"/>
                </a:highlight>
                <a:latin typeface="Consolas"/>
                <a:ea typeface="Source Code Pro"/>
                <a:cs typeface="Consolas"/>
                <a:sym typeface="Source Code Pro"/>
              </a:rPr>
              <a:t> (i === </a:t>
            </a:r>
            <a:r>
              <a:rPr lang="en" sz="1400" dirty="0">
                <a:solidFill>
                  <a:srgbClr val="FF0000"/>
                </a:solidFill>
                <a:highlight>
                  <a:srgbClr val="FFFFFF"/>
                </a:highlight>
                <a:latin typeface="Consolas"/>
                <a:ea typeface="Source Code Pro"/>
                <a:cs typeface="Consolas"/>
                <a:sym typeface="Source Code Pro"/>
              </a:rPr>
              <a:t>3</a:t>
            </a:r>
            <a:r>
              <a:rPr lang="en" sz="1400" dirty="0">
                <a:solidFill>
                  <a:srgbClr val="000000"/>
                </a:solidFill>
                <a:highlight>
                  <a:srgbClr val="FFFFFF"/>
                </a:highlight>
                <a:latin typeface="Consolas"/>
                <a:ea typeface="Source Code Pro"/>
                <a:cs typeface="Consolas"/>
                <a:sym typeface="Source Code Pro"/>
              </a:rPr>
              <a:t>) { </a:t>
            </a:r>
            <a:r>
              <a:rPr lang="en" sz="1400" dirty="0">
                <a:solidFill>
                  <a:srgbClr val="0000CD"/>
                </a:solidFill>
                <a:highlight>
                  <a:srgbClr val="FFFFFF"/>
                </a:highlight>
                <a:latin typeface="Consolas"/>
                <a:ea typeface="Source Code Pro"/>
                <a:cs typeface="Consolas"/>
                <a:sym typeface="Source Code Pro"/>
              </a:rPr>
              <a:t>break</a:t>
            </a:r>
            <a:r>
              <a:rPr lang="en" sz="1400" dirty="0">
                <a:solidFill>
                  <a:srgbClr val="000000"/>
                </a:solidFill>
                <a:highlight>
                  <a:srgbClr val="FFFFFF"/>
                </a:highlight>
                <a:latin typeface="Consolas"/>
                <a:ea typeface="Source Code Pro"/>
                <a:cs typeface="Consolas"/>
                <a:sym typeface="Source Code Pro"/>
              </a:rPr>
              <a:t>;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text += </a:t>
            </a:r>
            <a:r>
              <a:rPr lang="en" sz="1400" dirty="0">
                <a:solidFill>
                  <a:srgbClr val="A52A2A"/>
                </a:solidFill>
                <a:highlight>
                  <a:srgbClr val="FFFFFF"/>
                </a:highlight>
                <a:latin typeface="Consolas"/>
                <a:ea typeface="Source Code Pro"/>
                <a:cs typeface="Consolas"/>
                <a:sym typeface="Source Code Pro"/>
              </a:rPr>
              <a:t>"The number is "</a:t>
            </a:r>
            <a:r>
              <a:rPr lang="en" sz="1400" dirty="0">
                <a:solidFill>
                  <a:srgbClr val="000000"/>
                </a:solidFill>
                <a:highlight>
                  <a:srgbClr val="FFFFFF"/>
                </a:highlight>
                <a:latin typeface="Consolas"/>
                <a:ea typeface="Source Code Pro"/>
                <a:cs typeface="Consolas"/>
                <a:sym typeface="Source Code Pro"/>
              </a:rPr>
              <a:t> + i + </a:t>
            </a:r>
            <a:r>
              <a:rPr lang="en" sz="1400" dirty="0">
                <a:solidFill>
                  <a:srgbClr val="A52A2A"/>
                </a:solidFill>
                <a:highlight>
                  <a:srgbClr val="FFFFFF"/>
                </a:highlight>
                <a:latin typeface="Consolas"/>
                <a:ea typeface="Source Code Pro"/>
                <a:cs typeface="Consolas"/>
                <a:sym typeface="Source Code Pro"/>
              </a:rPr>
              <a:t>"&lt;br&gt;"</a:t>
            </a: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999999"/>
                </a:solidFill>
                <a:highlight>
                  <a:srgbClr val="FFFFFF"/>
                </a:highlight>
                <a:latin typeface="Consolas"/>
                <a:ea typeface="Source Code Pro"/>
                <a:cs typeface="Consolas"/>
                <a:sym typeface="Source Code Pro"/>
              </a:rPr>
              <a:t>// text = “The number is 0&lt;br&gt;</a:t>
            </a:r>
            <a:r>
              <a:rPr lang="en" sz="1400" dirty="0">
                <a:solidFill>
                  <a:srgbClr val="999999"/>
                </a:solidFill>
                <a:latin typeface="Consolas"/>
                <a:ea typeface="Source Code Pro"/>
                <a:cs typeface="Consolas"/>
                <a:sym typeface="Source Code Pro"/>
              </a:rPr>
              <a:t>The number is 1&lt;br&gt;The number is 2&lt;br&gt;</a:t>
            </a:r>
            <a:r>
              <a:rPr lang="en" sz="1400" dirty="0">
                <a:solidFill>
                  <a:srgbClr val="999999"/>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endParaRPr sz="1400" dirty="0">
              <a:solidFill>
                <a:srgbClr val="000000"/>
              </a:solidFill>
              <a:highlight>
                <a:srgbClr val="FFFFFF"/>
              </a:highlight>
              <a:latin typeface="Consolas"/>
              <a:ea typeface="Source Code Pro"/>
              <a:cs typeface="Consolas"/>
              <a:sym typeface="Source Code Pro"/>
            </a:endParaRPr>
          </a:p>
          <a:p>
            <a:pPr lvl="0" rtl="0">
              <a:lnSpc>
                <a:spcPct val="115000"/>
              </a:lnSpc>
              <a:spcBef>
                <a:spcPts val="0"/>
              </a:spcBef>
              <a:spcAft>
                <a:spcPts val="0"/>
              </a:spcAft>
              <a:buNone/>
            </a:pPr>
            <a:r>
              <a:rPr lang="en" sz="1400" dirty="0">
                <a:solidFill>
                  <a:srgbClr val="999999"/>
                </a:solidFill>
                <a:highlight>
                  <a:srgbClr val="FFFFFF"/>
                </a:highlight>
                <a:latin typeface="Consolas"/>
                <a:ea typeface="Source Code Pro"/>
                <a:cs typeface="Consolas"/>
                <a:sym typeface="Source Code Pro"/>
              </a:rPr>
              <a:t>/* CONTINUE */</a:t>
            </a:r>
          </a:p>
          <a:p>
            <a:pPr lvl="0" rtl="0">
              <a:lnSpc>
                <a:spcPct val="115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for</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var </a:t>
            </a:r>
            <a:r>
              <a:rPr lang="en" sz="1400" dirty="0">
                <a:solidFill>
                  <a:srgbClr val="000000"/>
                </a:solidFill>
                <a:highlight>
                  <a:srgbClr val="FFFFFF"/>
                </a:highlight>
                <a:latin typeface="Consolas"/>
                <a:ea typeface="Source Code Pro"/>
                <a:cs typeface="Consolas"/>
                <a:sym typeface="Source Code Pro"/>
              </a:rPr>
              <a:t>i = </a:t>
            </a:r>
            <a:r>
              <a:rPr lang="en" sz="1400" dirty="0">
                <a:solidFill>
                  <a:srgbClr val="FF0000"/>
                </a:solidFill>
                <a:highlight>
                  <a:srgbClr val="FFFFFF"/>
                </a:highlight>
                <a:latin typeface="Consolas"/>
                <a:ea typeface="Source Code Pro"/>
                <a:cs typeface="Consolas"/>
                <a:sym typeface="Source Code Pro"/>
              </a:rPr>
              <a:t>0</a:t>
            </a:r>
            <a:r>
              <a:rPr lang="en" sz="1400" dirty="0">
                <a:solidFill>
                  <a:srgbClr val="000000"/>
                </a:solidFill>
                <a:highlight>
                  <a:srgbClr val="FFFFFF"/>
                </a:highlight>
                <a:latin typeface="Consolas"/>
                <a:ea typeface="Source Code Pro"/>
                <a:cs typeface="Consolas"/>
                <a:sym typeface="Source Code Pro"/>
              </a:rPr>
              <a:t>; i &lt; </a:t>
            </a:r>
            <a:r>
              <a:rPr lang="en" sz="1400" dirty="0">
                <a:solidFill>
                  <a:srgbClr val="FF0000"/>
                </a:solidFill>
                <a:highlight>
                  <a:srgbClr val="FFFFFF"/>
                </a:highlight>
                <a:latin typeface="Consolas"/>
                <a:ea typeface="Source Code Pro"/>
                <a:cs typeface="Consolas"/>
                <a:sym typeface="Source Code Pro"/>
              </a:rPr>
              <a:t>5</a:t>
            </a:r>
            <a:r>
              <a:rPr lang="en" sz="1400" dirty="0">
                <a:solidFill>
                  <a:srgbClr val="000000"/>
                </a:solidFill>
                <a:highlight>
                  <a:srgbClr val="FFFFFF"/>
                </a:highlight>
                <a:latin typeface="Consolas"/>
                <a:ea typeface="Source Code Pro"/>
                <a:cs typeface="Consolas"/>
                <a:sym typeface="Source Code Pro"/>
              </a:rPr>
              <a:t>; i++)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if</a:t>
            </a:r>
            <a:r>
              <a:rPr lang="en" sz="1400" dirty="0">
                <a:solidFill>
                  <a:srgbClr val="000000"/>
                </a:solidFill>
                <a:highlight>
                  <a:srgbClr val="FFFFFF"/>
                </a:highlight>
                <a:latin typeface="Consolas"/>
                <a:ea typeface="Source Code Pro"/>
                <a:cs typeface="Consolas"/>
                <a:sym typeface="Source Code Pro"/>
              </a:rPr>
              <a:t> (i === </a:t>
            </a:r>
            <a:r>
              <a:rPr lang="en" sz="1400" dirty="0">
                <a:solidFill>
                  <a:srgbClr val="FF0000"/>
                </a:solidFill>
                <a:highlight>
                  <a:srgbClr val="FFFFFF"/>
                </a:highlight>
                <a:latin typeface="Consolas"/>
                <a:ea typeface="Source Code Pro"/>
                <a:cs typeface="Consolas"/>
                <a:sym typeface="Source Code Pro"/>
              </a:rPr>
              <a:t>3</a:t>
            </a:r>
            <a:r>
              <a:rPr lang="en" sz="1400" dirty="0">
                <a:solidFill>
                  <a:srgbClr val="000000"/>
                </a:solidFill>
                <a:highlight>
                  <a:srgbClr val="FFFFFF"/>
                </a:highlight>
                <a:latin typeface="Consolas"/>
                <a:ea typeface="Source Code Pro"/>
                <a:cs typeface="Consolas"/>
                <a:sym typeface="Source Code Pro"/>
              </a:rPr>
              <a:t>) { </a:t>
            </a:r>
            <a:r>
              <a:rPr lang="en" sz="1400" dirty="0">
                <a:solidFill>
                  <a:srgbClr val="0000CD"/>
                </a:solidFill>
                <a:highlight>
                  <a:srgbClr val="FFFFFF"/>
                </a:highlight>
                <a:latin typeface="Consolas"/>
                <a:ea typeface="Source Code Pro"/>
                <a:cs typeface="Consolas"/>
                <a:sym typeface="Source Code Pro"/>
              </a:rPr>
              <a:t>continue</a:t>
            </a:r>
            <a:r>
              <a:rPr lang="en" sz="1400" dirty="0">
                <a:solidFill>
                  <a:srgbClr val="000000"/>
                </a:solidFill>
                <a:highlight>
                  <a:srgbClr val="FFFFFF"/>
                </a:highlight>
                <a:latin typeface="Consolas"/>
                <a:ea typeface="Source Code Pro"/>
                <a:cs typeface="Consolas"/>
                <a:sym typeface="Source Code Pro"/>
              </a:rPr>
              <a:t>; }</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text += </a:t>
            </a:r>
            <a:r>
              <a:rPr lang="en" sz="1400" dirty="0">
                <a:solidFill>
                  <a:srgbClr val="A52A2A"/>
                </a:solidFill>
                <a:highlight>
                  <a:srgbClr val="FFFFFF"/>
                </a:highlight>
                <a:latin typeface="Consolas"/>
                <a:ea typeface="Source Code Pro"/>
                <a:cs typeface="Consolas"/>
                <a:sym typeface="Source Code Pro"/>
              </a:rPr>
              <a:t>"The number is "</a:t>
            </a:r>
            <a:r>
              <a:rPr lang="en" sz="1400" dirty="0">
                <a:solidFill>
                  <a:srgbClr val="000000"/>
                </a:solidFill>
                <a:highlight>
                  <a:srgbClr val="FFFFFF"/>
                </a:highlight>
                <a:latin typeface="Consolas"/>
                <a:ea typeface="Source Code Pro"/>
                <a:cs typeface="Consolas"/>
                <a:sym typeface="Source Code Pro"/>
              </a:rPr>
              <a:t> + i + </a:t>
            </a:r>
            <a:r>
              <a:rPr lang="en" sz="1400" dirty="0">
                <a:solidFill>
                  <a:srgbClr val="A52A2A"/>
                </a:solidFill>
                <a:highlight>
                  <a:srgbClr val="FFFFFF"/>
                </a:highlight>
                <a:latin typeface="Consolas"/>
                <a:ea typeface="Source Code Pro"/>
                <a:cs typeface="Consolas"/>
                <a:sym typeface="Source Code Pro"/>
              </a:rPr>
              <a:t>"&lt;br&gt;"</a:t>
            </a: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a:t>
            </a:r>
          </a:p>
          <a:p>
            <a:pPr lvl="0" rtl="0">
              <a:spcBef>
                <a:spcPts val="0"/>
              </a:spcBef>
              <a:spcAft>
                <a:spcPts val="0"/>
              </a:spcAft>
              <a:buNone/>
            </a:pPr>
            <a:r>
              <a:rPr lang="en" sz="1400" dirty="0">
                <a:solidFill>
                  <a:srgbClr val="999999"/>
                </a:solidFill>
                <a:latin typeface="Consolas"/>
                <a:ea typeface="Source Code Pro"/>
                <a:cs typeface="Consolas"/>
                <a:sym typeface="Source Code Pro"/>
              </a:rPr>
              <a:t>// text = “The number is 0&lt;br&gt;The number is 1&lt;br&gt;The number is 2&lt;br&gt;The number is 4&lt;br&gt;”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Switch</a:t>
            </a:r>
          </a:p>
        </p:txBody>
      </p:sp>
      <p:sp>
        <p:nvSpPr>
          <p:cNvPr id="187" name="Shape 18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switch</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new</a:t>
            </a:r>
            <a:r>
              <a:rPr lang="en" sz="1400" dirty="0">
                <a:solidFill>
                  <a:srgbClr val="000000"/>
                </a:solidFill>
                <a:highlight>
                  <a:srgbClr val="FFFFFF"/>
                </a:highlight>
                <a:latin typeface="Consolas"/>
                <a:ea typeface="Source Code Pro"/>
                <a:cs typeface="Consolas"/>
                <a:sym typeface="Source Code Pro"/>
              </a:rPr>
              <a:t> Date().getDay()) </a:t>
            </a:r>
            <a:r>
              <a:rPr lang="en" sz="1400" dirty="0" smtClean="0">
                <a:solidFill>
                  <a:srgbClr val="000000"/>
                </a:solidFill>
                <a:highlight>
                  <a:srgbClr val="FFFFFF"/>
                </a:highlight>
                <a:latin typeface="Consolas"/>
                <a:ea typeface="Source Code Pro"/>
                <a:cs typeface="Consolas"/>
                <a:sym typeface="Source Code Pro"/>
              </a:rPr>
              <a:t>{</a:t>
            </a:r>
            <a:r>
              <a:rPr lang="en-US" sz="1400" dirty="0">
                <a:solidFill>
                  <a:srgbClr val="000000"/>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a:t>
            </a:r>
            <a:r>
              <a:rPr lang="en-US" sz="1400" dirty="0" smtClean="0">
                <a:solidFill>
                  <a:srgbClr val="999999"/>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grab </a:t>
            </a:r>
            <a:r>
              <a:rPr lang="en" sz="1400" dirty="0">
                <a:solidFill>
                  <a:srgbClr val="999999"/>
                </a:solidFill>
                <a:highlight>
                  <a:srgbClr val="FFFFFF"/>
                </a:highlight>
                <a:latin typeface="Consolas"/>
                <a:ea typeface="Source Code Pro"/>
                <a:cs typeface="Consolas"/>
                <a:sym typeface="Source Code Pro"/>
              </a:rPr>
              <a:t>today’s day. Returns a number between 0-6</a:t>
            </a:r>
          </a:p>
          <a:p>
            <a:pPr lv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case</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FF0000"/>
                </a:solidFill>
                <a:highlight>
                  <a:srgbClr val="FFFFFF"/>
                </a:highlight>
                <a:latin typeface="Consolas"/>
                <a:ea typeface="Source Code Pro"/>
                <a:cs typeface="Consolas"/>
                <a:sym typeface="Source Code Pro"/>
              </a:rPr>
              <a:t>0</a:t>
            </a:r>
            <a:r>
              <a:rPr lang="en" sz="1400" dirty="0">
                <a:solidFill>
                  <a:srgbClr val="000000"/>
                </a:solidFill>
                <a:highlight>
                  <a:srgbClr val="FFFFFF"/>
                </a:highlight>
                <a:latin typeface="Consolas"/>
                <a:ea typeface="Source Code Pro"/>
                <a:cs typeface="Consolas"/>
                <a:sym typeface="Source Code Pro"/>
              </a:rPr>
              <a:t>:		</a:t>
            </a:r>
            <a:r>
              <a:rPr lang="en-US"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a:t>
            </a:r>
            <a:r>
              <a:rPr lang="en-US" sz="1400" dirty="0" smtClean="0">
                <a:solidFill>
                  <a:srgbClr val="999999"/>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if 0</a:t>
            </a:r>
            <a:r>
              <a:rPr lang="en-US" sz="1400" dirty="0" smtClean="0">
                <a:solidFill>
                  <a:srgbClr val="999999"/>
                </a:solidFill>
                <a:highlight>
                  <a:srgbClr val="FFFFFF"/>
                </a:highlight>
                <a:latin typeface="Consolas"/>
                <a:ea typeface="Source Code Pro"/>
                <a:cs typeface="Consolas"/>
                <a:sym typeface="Source Code Pro"/>
              </a:rPr>
              <a:t> was returned</a:t>
            </a:r>
            <a:r>
              <a:rPr lang="en" sz="1400" dirty="0" smtClean="0">
                <a:solidFill>
                  <a:srgbClr val="999999"/>
                </a:solidFill>
                <a:highlight>
                  <a:srgbClr val="FFFFFF"/>
                </a:highlight>
                <a:latin typeface="Consolas"/>
                <a:ea typeface="Source Code Pro"/>
                <a:cs typeface="Consolas"/>
                <a:sym typeface="Source Code Pro"/>
              </a:rPr>
              <a:t>, </a:t>
            </a:r>
            <a:r>
              <a:rPr lang="en" sz="1400" dirty="0">
                <a:solidFill>
                  <a:srgbClr val="999999"/>
                </a:solidFill>
                <a:highlight>
                  <a:srgbClr val="FFFFFF"/>
                </a:highlight>
                <a:latin typeface="Consolas"/>
                <a:ea typeface="Source Code Pro"/>
                <a:cs typeface="Consolas"/>
                <a:sym typeface="Source Code Pro"/>
              </a:rPr>
              <a:t>set day to “Sunday”</a:t>
            </a:r>
          </a:p>
          <a:p>
            <a:pPr lv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000000"/>
                </a:solidFill>
                <a:highlight>
                  <a:srgbClr val="FFFFFF"/>
                </a:highlight>
                <a:latin typeface="Consolas"/>
                <a:ea typeface="Source Code Pro"/>
                <a:cs typeface="Consolas"/>
                <a:sym typeface="Source Code Pro"/>
              </a:rPr>
              <a:t>day </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A52A2A"/>
                </a:solidFill>
                <a:highlight>
                  <a:srgbClr val="FFFFFF"/>
                </a:highlight>
                <a:latin typeface="Consolas"/>
                <a:ea typeface="Source Code Pro"/>
                <a:cs typeface="Consolas"/>
                <a:sym typeface="Source Code Pro"/>
              </a:rPr>
              <a:t>"Sunday"</a:t>
            </a:r>
            <a:r>
              <a:rPr lang="en" sz="14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break</a:t>
            </a:r>
            <a:r>
              <a:rPr lang="en"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a:t>
            </a:r>
            <a:r>
              <a:rPr lang="en-US" sz="1400" dirty="0" smtClean="0">
                <a:solidFill>
                  <a:srgbClr val="999999"/>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exit </a:t>
            </a:r>
            <a:r>
              <a:rPr lang="en" sz="1400" dirty="0">
                <a:solidFill>
                  <a:srgbClr val="999999"/>
                </a:solidFill>
                <a:highlight>
                  <a:srgbClr val="FFFFFF"/>
                </a:highlight>
                <a:latin typeface="Consolas"/>
                <a:ea typeface="Source Code Pro"/>
                <a:cs typeface="Consolas"/>
                <a:sym typeface="Source Code Pro"/>
              </a:rPr>
              <a:t>switch if case 0 is successful</a:t>
            </a:r>
          </a:p>
          <a:p>
            <a:pPr lv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case</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FF0000"/>
                </a:solidFill>
                <a:highlight>
                  <a:srgbClr val="FFFFFF"/>
                </a:highlight>
                <a:latin typeface="Consolas"/>
                <a:ea typeface="Source Code Pro"/>
                <a:cs typeface="Consolas"/>
                <a:sym typeface="Source Code Pro"/>
              </a:rPr>
              <a:t>1</a:t>
            </a:r>
            <a:r>
              <a:rPr lang="en" sz="1400" dirty="0">
                <a:solidFill>
                  <a:srgbClr val="000000"/>
                </a:solidFill>
                <a:highlight>
                  <a:srgbClr val="FFFFFF"/>
                </a:highlight>
                <a:latin typeface="Consolas"/>
                <a:ea typeface="Source Code Pro"/>
                <a:cs typeface="Consolas"/>
                <a:sym typeface="Source Code Pro"/>
              </a:rPr>
              <a:t>:</a:t>
            </a:r>
          </a:p>
          <a:p>
            <a:pPr lvl="0">
              <a:lnSpc>
                <a:spcPct val="100000"/>
              </a:lnSpc>
              <a:spcBef>
                <a:spcPts val="0"/>
              </a:spcBef>
              <a:spcAft>
                <a:spcPts val="0"/>
              </a:spcAft>
              <a:buNone/>
            </a:pPr>
            <a:r>
              <a:rPr lang="en-US" sz="1400" dirty="0" smtClean="0">
                <a:solidFill>
                  <a:srgbClr val="0000CD"/>
                </a:solidFill>
                <a:highlight>
                  <a:srgbClr val="FFFFFF"/>
                </a:highlight>
                <a:latin typeface="Consolas"/>
                <a:ea typeface="Source Code Pro"/>
                <a:cs typeface="Consolas"/>
                <a:sym typeface="Source Code Pro"/>
              </a:rPr>
              <a:t>    </a:t>
            </a:r>
            <a:r>
              <a:rPr lang="en" sz="1400" dirty="0" smtClean="0">
                <a:solidFill>
                  <a:srgbClr val="0000CD"/>
                </a:solidFill>
                <a:highlight>
                  <a:srgbClr val="FFFFFF"/>
                </a:highlight>
                <a:latin typeface="Consolas"/>
                <a:ea typeface="Source Code Pro"/>
                <a:cs typeface="Consolas"/>
                <a:sym typeface="Source Code Pro"/>
              </a:rPr>
              <a:t>case</a:t>
            </a:r>
            <a:r>
              <a:rPr lang="en"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FF0000"/>
                </a:solidFill>
                <a:highlight>
                  <a:srgbClr val="FFFFFF"/>
                </a:highlight>
                <a:latin typeface="Consolas"/>
                <a:ea typeface="Source Code Pro"/>
                <a:cs typeface="Consolas"/>
                <a:sym typeface="Source Code Pro"/>
              </a:rPr>
              <a:t>2</a:t>
            </a:r>
            <a:r>
              <a:rPr lang="en" sz="1400" dirty="0" smtClean="0">
                <a:solidFill>
                  <a:srgbClr val="000000"/>
                </a:solidFill>
                <a:highlight>
                  <a:srgbClr val="FFFFFF"/>
                </a:highlight>
                <a:latin typeface="Consolas"/>
                <a:ea typeface="Source Code Pro"/>
                <a:cs typeface="Consolas"/>
                <a:sym typeface="Source Code Pro"/>
              </a:rPr>
              <a:t>:</a:t>
            </a:r>
            <a:endParaRPr lang="en-US" sz="1400" dirty="0" smtClean="0">
              <a:solidFill>
                <a:srgbClr val="000000"/>
              </a:solidFill>
              <a:highlight>
                <a:srgbClr val="FFFFFF"/>
              </a:highlight>
              <a:latin typeface="Consolas"/>
              <a:ea typeface="Source Code Pro"/>
              <a:cs typeface="Consolas"/>
              <a:sym typeface="Source Code Pro"/>
            </a:endParaRPr>
          </a:p>
          <a:p>
            <a:pPr lvl="0">
              <a:lnSpc>
                <a:spcPct val="100000"/>
              </a:lnSpc>
              <a:spcBef>
                <a:spcPts val="0"/>
              </a:spcBef>
              <a:spcAft>
                <a:spcPts val="0"/>
              </a:spcAft>
              <a:buNone/>
            </a:pPr>
            <a:r>
              <a:rPr lang="en-US"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0000CD"/>
                </a:solidFill>
                <a:highlight>
                  <a:srgbClr val="FFFFFF"/>
                </a:highlight>
                <a:latin typeface="Consolas"/>
                <a:ea typeface="Source Code Pro"/>
                <a:cs typeface="Consolas"/>
                <a:sym typeface="Source Code Pro"/>
              </a:rPr>
              <a:t>case</a:t>
            </a:r>
            <a:r>
              <a:rPr lang="en"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FF0000"/>
                </a:solidFill>
                <a:highlight>
                  <a:srgbClr val="FFFFFF"/>
                </a:highlight>
                <a:latin typeface="Consolas"/>
                <a:ea typeface="Source Code Pro"/>
                <a:cs typeface="Consolas"/>
                <a:sym typeface="Source Code Pro"/>
              </a:rPr>
              <a:t>3</a:t>
            </a:r>
            <a:r>
              <a:rPr lang="en" sz="1400" dirty="0" smtClean="0">
                <a:solidFill>
                  <a:srgbClr val="000000"/>
                </a:solidFill>
                <a:highlight>
                  <a:srgbClr val="FFFFFF"/>
                </a:highlight>
                <a:latin typeface="Consolas"/>
                <a:ea typeface="Source Code Pro"/>
                <a:cs typeface="Consolas"/>
                <a:sym typeface="Source Code Pro"/>
              </a:rPr>
              <a:t>:</a:t>
            </a:r>
            <a:endParaRPr lang="en-US" sz="1400" dirty="0" smtClean="0">
              <a:solidFill>
                <a:srgbClr val="000000"/>
              </a:solidFill>
              <a:highlight>
                <a:srgbClr val="FFFFFF"/>
              </a:highlight>
              <a:latin typeface="Consolas"/>
              <a:ea typeface="Source Code Pro"/>
              <a:cs typeface="Consolas"/>
              <a:sym typeface="Source Code Pro"/>
            </a:endParaRPr>
          </a:p>
          <a:p>
            <a:pPr lvl="0">
              <a:lnSpc>
                <a:spcPct val="100000"/>
              </a:lnSpc>
              <a:spcBef>
                <a:spcPts val="0"/>
              </a:spcBef>
              <a:spcAft>
                <a:spcPts val="0"/>
              </a:spcAft>
              <a:buNone/>
            </a:pPr>
            <a:r>
              <a:rPr lang="en-US"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0000CD"/>
                </a:solidFill>
                <a:highlight>
                  <a:srgbClr val="FFFFFF"/>
                </a:highlight>
                <a:latin typeface="Consolas"/>
                <a:ea typeface="Source Code Pro"/>
                <a:cs typeface="Consolas"/>
                <a:sym typeface="Source Code Pro"/>
              </a:rPr>
              <a:t>case</a:t>
            </a:r>
            <a:r>
              <a:rPr lang="en"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FF0000"/>
                </a:solidFill>
                <a:highlight>
                  <a:srgbClr val="FFFFFF"/>
                </a:highlight>
                <a:latin typeface="Consolas"/>
                <a:ea typeface="Source Code Pro"/>
                <a:cs typeface="Consolas"/>
                <a:sym typeface="Source Code Pro"/>
              </a:rPr>
              <a:t>4</a:t>
            </a:r>
            <a:r>
              <a:rPr lang="en" sz="1400" dirty="0" smtClean="0">
                <a:solidFill>
                  <a:srgbClr val="000000"/>
                </a:solidFill>
                <a:highlight>
                  <a:srgbClr val="FFFFFF"/>
                </a:highlight>
                <a:latin typeface="Consolas"/>
                <a:ea typeface="Source Code Pro"/>
                <a:cs typeface="Consolas"/>
                <a:sym typeface="Source Code Pro"/>
              </a:rPr>
              <a:t>:</a:t>
            </a:r>
            <a:endParaRPr lang="en-US" sz="1400" dirty="0" smtClean="0">
              <a:solidFill>
                <a:srgbClr val="000000"/>
              </a:solidFill>
              <a:highlight>
                <a:srgbClr val="FFFFFF"/>
              </a:highlight>
              <a:latin typeface="Consolas"/>
              <a:ea typeface="Source Code Pro"/>
              <a:cs typeface="Consolas"/>
              <a:sym typeface="Source Code Pro"/>
            </a:endParaRPr>
          </a:p>
          <a:p>
            <a:pPr lvl="0">
              <a:lnSpc>
                <a:spcPct val="100000"/>
              </a:lnSpc>
              <a:spcBef>
                <a:spcPts val="0"/>
              </a:spcBef>
              <a:spcAft>
                <a:spcPts val="0"/>
              </a:spcAft>
              <a:buNone/>
            </a:pPr>
            <a:r>
              <a:rPr lang="en-US"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0000CD"/>
                </a:solidFill>
                <a:highlight>
                  <a:srgbClr val="FFFFFF"/>
                </a:highlight>
                <a:latin typeface="Consolas"/>
                <a:ea typeface="Source Code Pro"/>
                <a:cs typeface="Consolas"/>
                <a:sym typeface="Source Code Pro"/>
              </a:rPr>
              <a:t>case</a:t>
            </a:r>
            <a:r>
              <a:rPr lang="en"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FF0000"/>
                </a:solidFill>
                <a:highlight>
                  <a:srgbClr val="FFFFFF"/>
                </a:highlight>
                <a:latin typeface="Consolas"/>
                <a:ea typeface="Source Code Pro"/>
                <a:cs typeface="Consolas"/>
                <a:sym typeface="Source Code Pro"/>
              </a:rPr>
              <a:t>5</a:t>
            </a:r>
            <a:r>
              <a:rPr lang="en" sz="1400" dirty="0" smtClean="0">
                <a:solidFill>
                  <a:srgbClr val="000000"/>
                </a:solidFill>
                <a:highlight>
                  <a:srgbClr val="FFFFFF"/>
                </a:highlight>
                <a:latin typeface="Consolas"/>
                <a:ea typeface="Source Code Pro"/>
                <a:cs typeface="Consolas"/>
                <a:sym typeface="Source Code Pro"/>
              </a:rPr>
              <a:t>:</a:t>
            </a:r>
            <a:endParaRPr lang="en-US" sz="1400" dirty="0" smtClean="0">
              <a:solidFill>
                <a:srgbClr val="000000"/>
              </a:solidFill>
              <a:highlight>
                <a:srgbClr val="FFFFFF"/>
              </a:highlight>
              <a:latin typeface="Consolas"/>
              <a:ea typeface="Source Code Pro"/>
              <a:cs typeface="Consolas"/>
              <a:sym typeface="Source Code Pro"/>
            </a:endParaRPr>
          </a:p>
          <a:p>
            <a:pPr lvl="0">
              <a:lnSpc>
                <a:spcPct val="100000"/>
              </a:lnSpc>
              <a:spcBef>
                <a:spcPts val="0"/>
              </a:spcBef>
              <a:spcAft>
                <a:spcPts val="0"/>
              </a:spcAft>
              <a:buNone/>
            </a:pPr>
            <a:r>
              <a:rPr lang="en-US"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0000CD"/>
                </a:solidFill>
                <a:highlight>
                  <a:srgbClr val="FFFFFF"/>
                </a:highlight>
                <a:latin typeface="Consolas"/>
                <a:ea typeface="Source Code Pro"/>
                <a:cs typeface="Consolas"/>
                <a:sym typeface="Source Code Pro"/>
              </a:rPr>
              <a:t>case</a:t>
            </a:r>
            <a:r>
              <a:rPr lang="en"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FF0000"/>
                </a:solidFill>
                <a:highlight>
                  <a:srgbClr val="FFFFFF"/>
                </a:highlight>
                <a:latin typeface="Consolas"/>
                <a:ea typeface="Source Code Pro"/>
                <a:cs typeface="Consolas"/>
                <a:sym typeface="Source Code Pro"/>
              </a:rPr>
              <a:t>6</a:t>
            </a:r>
            <a:r>
              <a:rPr lang="en" sz="1400" dirty="0" smtClean="0">
                <a:solidFill>
                  <a:srgbClr val="000000"/>
                </a:solidFill>
                <a:highlight>
                  <a:srgbClr val="FFFFFF"/>
                </a:highlight>
                <a:latin typeface="Consolas"/>
                <a:ea typeface="Source Code Pro"/>
                <a:cs typeface="Consolas"/>
                <a:sym typeface="Source Code Pro"/>
              </a:rPr>
              <a:t>:</a:t>
            </a:r>
            <a:endParaRPr lang="en-US" sz="1400" dirty="0" smtClean="0">
              <a:solidFill>
                <a:srgbClr val="000000"/>
              </a:solidFill>
              <a:highlight>
                <a:srgbClr val="FFFFFF"/>
              </a:highlight>
              <a:latin typeface="Consolas"/>
              <a:ea typeface="Source Code Pro"/>
              <a:cs typeface="Consolas"/>
              <a:sym typeface="Source Code Pro"/>
            </a:endParaRPr>
          </a:p>
          <a:p>
            <a:pPr>
              <a:lnSpc>
                <a:spcPct val="100000"/>
              </a:lnSpc>
              <a:spcAft>
                <a:spcPts val="0"/>
              </a:spcAft>
            </a:pPr>
            <a:r>
              <a:rPr lang="en-US"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a:solidFill>
                  <a:srgbClr val="000000"/>
                </a:solidFill>
                <a:highlight>
                  <a:srgbClr val="FFFFFF"/>
                </a:highlight>
                <a:latin typeface="Consolas"/>
                <a:ea typeface="Source Code Pro"/>
                <a:cs typeface="Consolas"/>
                <a:sym typeface="Source Code Pro"/>
              </a:rPr>
              <a:t>day = </a:t>
            </a:r>
            <a:r>
              <a:rPr lang="en-US" sz="1400" dirty="0" smtClean="0">
                <a:solidFill>
                  <a:srgbClr val="A52A2A"/>
                </a:solidFill>
                <a:highlight>
                  <a:srgbClr val="FFFFFF"/>
                </a:highlight>
                <a:latin typeface="Consolas"/>
                <a:ea typeface="Source Code Pro"/>
                <a:cs typeface="Consolas"/>
                <a:sym typeface="Source Code Pro"/>
              </a:rPr>
              <a:t>“Not Sunday”</a:t>
            </a:r>
            <a:r>
              <a:rPr lang="en" sz="1400" dirty="0" smtClean="0">
                <a:solidFill>
                  <a:srgbClr val="000000"/>
                </a:solidFill>
                <a:highlight>
                  <a:srgbClr val="FFFFFF"/>
                </a:highlight>
                <a:latin typeface="Consolas"/>
                <a:ea typeface="Source Code Pro"/>
                <a:cs typeface="Consolas"/>
                <a:sym typeface="Source Code Pro"/>
              </a:rPr>
              <a:t>;</a:t>
            </a:r>
            <a:endParaRPr lang="en" sz="1400" dirty="0">
              <a:solidFill>
                <a:srgbClr val="000000"/>
              </a:solidFill>
              <a:highlight>
                <a:srgbClr val="FFFFFF"/>
              </a:highlight>
              <a:latin typeface="Consolas"/>
              <a:ea typeface="Source Code Pro"/>
              <a:cs typeface="Consolas"/>
              <a:sym typeface="Source Code Pro"/>
            </a:endParaRPr>
          </a:p>
          <a:p>
            <a:pPr lvl="0">
              <a:lnSpc>
                <a:spcPct val="100000"/>
              </a:lnSpc>
              <a:spcAft>
                <a:spcPts val="0"/>
              </a:spcAft>
            </a:pPr>
            <a:r>
              <a:rPr lang="en-US"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break</a:t>
            </a:r>
            <a:r>
              <a:rPr lang="en" sz="1400" dirty="0">
                <a:solidFill>
                  <a:srgbClr val="000000"/>
                </a:solidFill>
                <a:highlight>
                  <a:srgbClr val="FFFFFF"/>
                </a:highlight>
                <a:latin typeface="Consolas"/>
                <a:ea typeface="Source Code Pro"/>
                <a:cs typeface="Consolas"/>
                <a:sym typeface="Source Code Pro"/>
              </a:rPr>
              <a:t>;</a:t>
            </a:r>
            <a:endParaRPr lang="en-US" sz="1400" dirty="0" smtClean="0">
              <a:solidFill>
                <a:srgbClr val="000000"/>
              </a:solidFill>
              <a:highlight>
                <a:srgbClr val="FFFFFF"/>
              </a:highlight>
              <a:latin typeface="Consolas"/>
              <a:ea typeface="Source Code Pro"/>
              <a:cs typeface="Consolas"/>
              <a:sym typeface="Source Code Pro"/>
            </a:endParaRPr>
          </a:p>
          <a:p>
            <a:pPr lvl="0">
              <a:lnSpc>
                <a:spcPct val="100000"/>
              </a:lnSpc>
              <a:spcBef>
                <a:spcPts val="0"/>
              </a:spcBef>
              <a:spcAft>
                <a:spcPts val="0"/>
              </a:spcAft>
              <a:buNone/>
            </a:pPr>
            <a:r>
              <a:rPr lang="en-US"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0000CD"/>
                </a:solidFill>
                <a:highlight>
                  <a:srgbClr val="FFFFFF"/>
                </a:highlight>
                <a:latin typeface="Consolas"/>
                <a:ea typeface="Source Code Pro"/>
                <a:cs typeface="Consolas"/>
                <a:sym typeface="Source Code Pro"/>
              </a:rPr>
              <a:t>default</a:t>
            </a:r>
            <a:r>
              <a:rPr lang="en"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a:t>
            </a:r>
            <a:r>
              <a:rPr lang="en-US" sz="1400" dirty="0" smtClean="0">
                <a:solidFill>
                  <a:srgbClr val="999999"/>
                </a:solidFill>
                <a:highlight>
                  <a:srgbClr val="FFFFFF"/>
                </a:highlight>
                <a:latin typeface="Consolas"/>
                <a:ea typeface="Source Code Pro"/>
                <a:cs typeface="Consolas"/>
                <a:sym typeface="Source Code Pro"/>
              </a:rPr>
              <a:t> </a:t>
            </a:r>
            <a:r>
              <a:rPr lang="en" sz="1400" dirty="0" smtClean="0">
                <a:solidFill>
                  <a:srgbClr val="999999"/>
                </a:solidFill>
                <a:highlight>
                  <a:srgbClr val="FFFFFF"/>
                </a:highlight>
                <a:latin typeface="Consolas"/>
                <a:ea typeface="Source Code Pro"/>
                <a:cs typeface="Consolas"/>
                <a:sym typeface="Source Code Pro"/>
              </a:rPr>
              <a:t>if </a:t>
            </a:r>
            <a:r>
              <a:rPr lang="en" sz="1400" dirty="0">
                <a:solidFill>
                  <a:srgbClr val="999999"/>
                </a:solidFill>
                <a:highlight>
                  <a:srgbClr val="FFFFFF"/>
                </a:highlight>
                <a:latin typeface="Consolas"/>
                <a:ea typeface="Source Code Pro"/>
                <a:cs typeface="Consolas"/>
                <a:sym typeface="Source Code Pro"/>
              </a:rPr>
              <a:t>you get a number not between 0-6, return this</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   </a:t>
            </a:r>
            <a:r>
              <a:rPr lang="en-US" sz="1400" dirty="0" smtClean="0">
                <a:solidFill>
                  <a:srgbClr val="000000"/>
                </a:solidFill>
                <a:highlight>
                  <a:srgbClr val="FFFFFF"/>
                </a:highlight>
                <a:latin typeface="Consolas"/>
                <a:ea typeface="Source Code Pro"/>
                <a:cs typeface="Consolas"/>
                <a:sym typeface="Source Code Pro"/>
              </a:rPr>
              <a:t>day </a:t>
            </a:r>
            <a:r>
              <a:rPr lang="en" sz="1400" dirty="0" smtClean="0">
                <a:solidFill>
                  <a:srgbClr val="000000"/>
                </a:solidFill>
                <a:highlight>
                  <a:srgbClr val="FFFFFF"/>
                </a:highlight>
                <a:latin typeface="Consolas"/>
                <a:ea typeface="Source Code Pro"/>
                <a:cs typeface="Consolas"/>
                <a:sym typeface="Source Code Pro"/>
              </a:rPr>
              <a:t>= </a:t>
            </a:r>
            <a:r>
              <a:rPr lang="en-US" sz="1400" dirty="0" smtClean="0">
                <a:solidFill>
                  <a:srgbClr val="A52A2A"/>
                </a:solidFill>
                <a:highlight>
                  <a:srgbClr val="FFFFFF"/>
                </a:highlight>
                <a:latin typeface="Consolas"/>
                <a:ea typeface="Source Code Pro"/>
                <a:cs typeface="Consolas"/>
                <a:sym typeface="Source Code Pro"/>
              </a:rPr>
              <a:t>“Bad day”</a:t>
            </a:r>
            <a:r>
              <a:rPr lang="en" sz="1400" dirty="0" smtClean="0">
                <a:solidFill>
                  <a:srgbClr val="000000"/>
                </a:solidFill>
                <a:highlight>
                  <a:srgbClr val="FFFFFF"/>
                </a:highlight>
                <a:latin typeface="Consolas"/>
                <a:ea typeface="Source Code Pro"/>
                <a:cs typeface="Consolas"/>
                <a:sym typeface="Source Code Pro"/>
              </a:rPr>
              <a:t>;</a:t>
            </a:r>
            <a:endParaRPr lang="en-US" sz="1400" dirty="0" smtClean="0">
              <a:solidFill>
                <a:srgbClr val="000000"/>
              </a:solidFill>
              <a:highlight>
                <a:srgbClr val="FFFFFF"/>
              </a:highlight>
              <a:latin typeface="Consolas"/>
              <a:ea typeface="Source Code Pro"/>
              <a:cs typeface="Consolas"/>
              <a:sym typeface="Source Code Pro"/>
            </a:endParaRPr>
          </a:p>
          <a:p>
            <a:pPr lvl="0" rtl="0">
              <a:lnSpc>
                <a:spcPct val="100000"/>
              </a:lnSpc>
              <a:spcBef>
                <a:spcPts val="0"/>
              </a:spcBef>
              <a:spcAft>
                <a:spcPts val="0"/>
              </a:spcAft>
              <a:buNone/>
            </a:pPr>
            <a:r>
              <a:rPr lang="en" sz="1400" dirty="0" smtClean="0">
                <a:solidFill>
                  <a:srgbClr val="000000"/>
                </a:solidFill>
                <a:highlight>
                  <a:srgbClr val="FFFFFF"/>
                </a:highlight>
                <a:latin typeface="Consolas"/>
                <a:ea typeface="Source Code Pro"/>
                <a:cs typeface="Consolas"/>
                <a:sym typeface="Source Code Pro"/>
              </a:rPr>
              <a:t>}</a:t>
            </a:r>
            <a:endParaRPr lang="en" sz="1400" dirty="0">
              <a:solidFill>
                <a:srgbClr val="000000"/>
              </a:solidFill>
              <a:highlight>
                <a:srgbClr val="FFFFFF"/>
              </a:highlight>
              <a:latin typeface="Consolas"/>
              <a:ea typeface="Source Code Pro"/>
              <a:cs typeface="Consolas"/>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Arrays</a:t>
            </a:r>
          </a:p>
        </p:txBody>
      </p:sp>
      <p:sp>
        <p:nvSpPr>
          <p:cNvPr id="193" name="Shape 19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15000"/>
              </a:lnSpc>
              <a:spcBef>
                <a:spcPts val="0"/>
              </a:spcBef>
              <a:buFont typeface="Arial"/>
              <a:buChar char="•"/>
            </a:pPr>
            <a:r>
              <a:rPr lang="en" dirty="0">
                <a:highlight>
                  <a:srgbClr val="FFFFFF"/>
                </a:highlight>
              </a:rPr>
              <a:t>Similar to Java</a:t>
            </a:r>
          </a:p>
          <a:p>
            <a:pPr lvl="0" rtl="0">
              <a:lnSpc>
                <a:spcPct val="115000"/>
              </a:lnSpc>
              <a:spcBef>
                <a:spcPts val="0"/>
              </a:spcBef>
              <a:buNone/>
            </a:pPr>
            <a:r>
              <a:rPr lang="en-US" sz="1400" dirty="0">
                <a:solidFill>
                  <a:srgbClr val="0000CD"/>
                </a:solidFill>
                <a:highlight>
                  <a:srgbClr val="FFFFFF"/>
                </a:highlight>
                <a:latin typeface="Consolas"/>
                <a:ea typeface="Source Code Pro"/>
                <a:cs typeface="Consolas"/>
                <a:sym typeface="Source Code Pro"/>
              </a:rPr>
              <a:t> </a:t>
            </a:r>
            <a:r>
              <a:rPr lang="en-US" sz="1400" dirty="0" smtClean="0">
                <a:solidFill>
                  <a:srgbClr val="0000CD"/>
                </a:solidFill>
                <a:highlight>
                  <a:srgbClr val="FFFFFF"/>
                </a:highlight>
                <a:latin typeface="Consolas"/>
                <a:ea typeface="Source Code Pro"/>
                <a:cs typeface="Consolas"/>
                <a:sym typeface="Source Code Pro"/>
              </a:rPr>
              <a:t>    </a:t>
            </a:r>
            <a:r>
              <a:rPr lang="en" sz="1400" dirty="0" smtClean="0">
                <a:solidFill>
                  <a:srgbClr val="0000CD"/>
                </a:solidFill>
                <a:highlight>
                  <a:srgbClr val="FFFFFF"/>
                </a:highlight>
                <a:latin typeface="Consolas"/>
                <a:ea typeface="Source Code Pro"/>
                <a:cs typeface="Consolas"/>
                <a:sym typeface="Source Code Pro"/>
              </a:rPr>
              <a:t>var</a:t>
            </a:r>
            <a:r>
              <a:rPr lang="en" sz="1400" dirty="0" smtClean="0">
                <a:solidFill>
                  <a:srgbClr val="000000"/>
                </a:solidFill>
                <a:highlight>
                  <a:srgbClr val="FFFFFF"/>
                </a:highlight>
                <a:latin typeface="Consolas"/>
                <a:ea typeface="Source Code Pro"/>
                <a:cs typeface="Consolas"/>
                <a:sym typeface="Source Code Pro"/>
              </a:rPr>
              <a:t> </a:t>
            </a:r>
            <a:r>
              <a:rPr lang="en" sz="1400" dirty="0">
                <a:solidFill>
                  <a:srgbClr val="000000"/>
                </a:solidFill>
                <a:highlight>
                  <a:srgbClr val="FFFFFF"/>
                </a:highlight>
                <a:latin typeface="Consolas"/>
                <a:ea typeface="Source Code Pro"/>
                <a:cs typeface="Consolas"/>
                <a:sym typeface="Source Code Pro"/>
              </a:rPr>
              <a:t>cars = [</a:t>
            </a:r>
            <a:r>
              <a:rPr lang="en" sz="1400" dirty="0">
                <a:solidFill>
                  <a:srgbClr val="A52A2A"/>
                </a:solidFill>
                <a:highlight>
                  <a:srgbClr val="FFFFFF"/>
                </a:highlight>
                <a:latin typeface="Consolas"/>
                <a:ea typeface="Source Code Pro"/>
                <a:cs typeface="Consolas"/>
                <a:sym typeface="Source Code Pro"/>
              </a:rPr>
              <a:t>"Saab"</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A52A2A"/>
                </a:solidFill>
                <a:highlight>
                  <a:srgbClr val="FFFFFF"/>
                </a:highlight>
                <a:latin typeface="Consolas"/>
                <a:ea typeface="Source Code Pro"/>
                <a:cs typeface="Consolas"/>
                <a:sym typeface="Source Code Pro"/>
              </a:rPr>
              <a:t>"Volvo"</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A52A2A"/>
                </a:solidFill>
                <a:highlight>
                  <a:srgbClr val="FFFFFF"/>
                </a:highlight>
                <a:latin typeface="Consolas"/>
                <a:ea typeface="Source Code Pro"/>
                <a:cs typeface="Consolas"/>
                <a:sym typeface="Source Code Pro"/>
              </a:rPr>
              <a:t>"BMW"</a:t>
            </a:r>
            <a:r>
              <a:rPr lang="en" sz="1400" dirty="0">
                <a:solidFill>
                  <a:srgbClr val="000000"/>
                </a:solidFill>
                <a:highlight>
                  <a:srgbClr val="FFFFFF"/>
                </a:highlight>
                <a:latin typeface="Consolas"/>
                <a:ea typeface="Source Code Pro"/>
                <a:cs typeface="Consolas"/>
                <a:sym typeface="Source Code Pro"/>
              </a:rPr>
              <a:t>];</a:t>
            </a:r>
          </a:p>
          <a:p>
            <a:pPr lvl="0" rtl="0">
              <a:lnSpc>
                <a:spcPct val="115000"/>
              </a:lnSpc>
              <a:spcBef>
                <a:spcPts val="0"/>
              </a:spcBef>
              <a:buNone/>
            </a:pPr>
            <a:r>
              <a:rPr lang="en-US" sz="1400" dirty="0">
                <a:solidFill>
                  <a:srgbClr val="0000CD"/>
                </a:solidFill>
                <a:highlight>
                  <a:srgbClr val="FFFFFF"/>
                </a:highlight>
                <a:latin typeface="Consolas"/>
                <a:ea typeface="Source Code Pro"/>
                <a:cs typeface="Consolas"/>
                <a:sym typeface="Source Code Pro"/>
              </a:rPr>
              <a:t> </a:t>
            </a:r>
            <a:r>
              <a:rPr lang="en-US" sz="1400" dirty="0" smtClean="0">
                <a:solidFill>
                  <a:srgbClr val="0000CD"/>
                </a:solidFill>
                <a:highlight>
                  <a:srgbClr val="FFFFFF"/>
                </a:highlight>
                <a:latin typeface="Consolas"/>
                <a:ea typeface="Source Code Pro"/>
                <a:cs typeface="Consolas"/>
                <a:sym typeface="Source Code Pro"/>
              </a:rPr>
              <a:t>    </a:t>
            </a:r>
            <a:r>
              <a:rPr lang="en" sz="1400" dirty="0" smtClean="0">
                <a:solidFill>
                  <a:srgbClr val="0000CD"/>
                </a:solidFill>
                <a:highlight>
                  <a:srgbClr val="FFFFFF"/>
                </a:highlight>
                <a:latin typeface="Consolas"/>
                <a:ea typeface="Source Code Pro"/>
                <a:cs typeface="Consolas"/>
                <a:sym typeface="Source Code Pro"/>
              </a:rPr>
              <a:t>var</a:t>
            </a:r>
            <a:r>
              <a:rPr lang="en" sz="1400" dirty="0" smtClean="0">
                <a:solidFill>
                  <a:srgbClr val="000000"/>
                </a:solidFill>
                <a:highlight>
                  <a:srgbClr val="FFFFFF"/>
                </a:highlight>
                <a:latin typeface="Consolas"/>
                <a:ea typeface="Source Code Pro"/>
                <a:cs typeface="Consolas"/>
                <a:sym typeface="Source Code Pro"/>
              </a:rPr>
              <a:t> </a:t>
            </a:r>
            <a:r>
              <a:rPr lang="en" sz="1400" dirty="0">
                <a:solidFill>
                  <a:srgbClr val="000000"/>
                </a:solidFill>
                <a:highlight>
                  <a:srgbClr val="FFFFFF"/>
                </a:highlight>
                <a:latin typeface="Consolas"/>
                <a:ea typeface="Source Code Pro"/>
                <a:cs typeface="Consolas"/>
                <a:sym typeface="Source Code Pro"/>
              </a:rPr>
              <a:t>favoriteCar = cars[0];  	</a:t>
            </a:r>
            <a:r>
              <a:rPr lang="en" sz="1400" dirty="0">
                <a:solidFill>
                  <a:srgbClr val="999999"/>
                </a:solidFill>
                <a:highlight>
                  <a:srgbClr val="FFFFFF"/>
                </a:highlight>
                <a:latin typeface="Consolas"/>
                <a:ea typeface="Source Code Pro"/>
                <a:cs typeface="Consolas"/>
                <a:sym typeface="Source Code Pro"/>
              </a:rPr>
              <a:t>//Saab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99" name="Shape 19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https://www.w3schools.com/js/</a:t>
            </a:r>
          </a:p>
          <a:p>
            <a:pPr lvl="0">
              <a:spcBef>
                <a:spcPts val="0"/>
              </a:spcBef>
              <a:buNone/>
            </a:pPr>
            <a:r>
              <a:rPr lang="en" u="sng">
                <a:solidFill>
                  <a:schemeClr val="hlink"/>
                </a:solidFill>
                <a:hlinkClick r:id="rId4"/>
              </a:rPr>
              <a:t>http://stackoverflow.com/questions/6843951/which-way-is-best-for-creating-an-object-in-javascript-is-var-necessary-befor</a:t>
            </a:r>
          </a:p>
          <a:p>
            <a:pPr lvl="0" rtl="0">
              <a:spcBef>
                <a:spcPts val="0"/>
              </a:spcBef>
              <a:buNone/>
            </a:pPr>
            <a:endParaRPr/>
          </a:p>
          <a:p>
            <a:pPr lvl="0" rtl="0">
              <a:spcBef>
                <a:spcPts val="0"/>
              </a:spcBef>
              <a:buNone/>
            </a:pPr>
            <a:endParaRP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Advantages of JavaScript</a:t>
            </a:r>
          </a:p>
        </p:txBody>
      </p:sp>
      <p:sp>
        <p:nvSpPr>
          <p:cNvPr id="80" name="Shape 8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buFont typeface="Arial"/>
              <a:buChar char="•"/>
            </a:pPr>
            <a:r>
              <a:rPr lang="en" dirty="0"/>
              <a:t>Lightweight - super easy to setup, low memory footprint</a:t>
            </a:r>
          </a:p>
          <a:p>
            <a:pPr marL="514350" lvl="0" indent="-285750" rtl="0">
              <a:lnSpc>
                <a:spcPct val="100000"/>
              </a:lnSpc>
              <a:spcBef>
                <a:spcPts val="0"/>
              </a:spcBef>
              <a:buFont typeface="Arial"/>
              <a:buChar char="•"/>
            </a:pPr>
            <a:r>
              <a:rPr lang="en" dirty="0"/>
              <a:t>Interpreted</a:t>
            </a:r>
          </a:p>
          <a:p>
            <a:pPr marL="971550" lvl="1" indent="-285750" rtl="0">
              <a:lnSpc>
                <a:spcPct val="100000"/>
              </a:lnSpc>
              <a:spcBef>
                <a:spcPts val="0"/>
              </a:spcBef>
              <a:buFont typeface="Arial"/>
              <a:buChar char="•"/>
            </a:pPr>
            <a:r>
              <a:rPr lang="en" dirty="0"/>
              <a:t>No need to explicitly compile code before running</a:t>
            </a:r>
          </a:p>
          <a:p>
            <a:pPr marL="971550" lvl="1" indent="-285750" rtl="0">
              <a:lnSpc>
                <a:spcPct val="100000"/>
              </a:lnSpc>
              <a:spcBef>
                <a:spcPts val="0"/>
              </a:spcBef>
              <a:buFont typeface="Arial"/>
              <a:buChar char="•"/>
            </a:pPr>
            <a:r>
              <a:rPr lang="en" dirty="0"/>
              <a:t>Can execute code directly</a:t>
            </a:r>
          </a:p>
          <a:p>
            <a:pPr marL="971550" lvl="1" indent="-285750" rtl="0">
              <a:lnSpc>
                <a:spcPct val="100000"/>
              </a:lnSpc>
              <a:spcBef>
                <a:spcPts val="0"/>
              </a:spcBef>
              <a:buFont typeface="Arial"/>
              <a:buChar char="•"/>
            </a:pPr>
            <a:r>
              <a:rPr lang="en" dirty="0"/>
              <a:t>Unlike Java, which requires an explicit compilation step before running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Primitive data types</a:t>
            </a:r>
          </a:p>
        </p:txBody>
      </p:sp>
      <p:sp>
        <p:nvSpPr>
          <p:cNvPr id="86" name="Shape 8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buFont typeface="Arial"/>
              <a:buChar char="•"/>
            </a:pPr>
            <a:r>
              <a:rPr lang="en" dirty="0"/>
              <a:t>Numbers - 10.50 or 3 or scientific notation</a:t>
            </a:r>
          </a:p>
          <a:p>
            <a:pPr marL="514350" lvl="0" indent="-285750" rtl="0">
              <a:lnSpc>
                <a:spcPct val="100000"/>
              </a:lnSpc>
              <a:spcBef>
                <a:spcPts val="0"/>
              </a:spcBef>
              <a:buFont typeface="Arial"/>
              <a:buChar char="•"/>
            </a:pPr>
            <a:r>
              <a:rPr lang="en" dirty="0"/>
              <a:t>Strings - </a:t>
            </a:r>
            <a:r>
              <a:rPr lang="en" dirty="0" smtClean="0"/>
              <a:t>“</a:t>
            </a:r>
            <a:r>
              <a:rPr lang="en-US" dirty="0" smtClean="0"/>
              <a:t>John Doe</a:t>
            </a:r>
            <a:r>
              <a:rPr lang="en" dirty="0" smtClean="0"/>
              <a:t>” </a:t>
            </a:r>
            <a:r>
              <a:rPr lang="en" dirty="0"/>
              <a:t>or </a:t>
            </a:r>
            <a:r>
              <a:rPr lang="en" dirty="0" smtClean="0"/>
              <a:t>‘</a:t>
            </a:r>
            <a:r>
              <a:rPr lang="en-US" dirty="0" smtClean="0"/>
              <a:t>John Doe</a:t>
            </a:r>
            <a:r>
              <a:rPr lang="en" dirty="0" smtClean="0"/>
              <a:t>’ </a:t>
            </a:r>
            <a:endParaRPr lang="en" dirty="0"/>
          </a:p>
          <a:p>
            <a:pPr marL="971550" lvl="1" indent="-285750" rtl="0">
              <a:lnSpc>
                <a:spcPct val="100000"/>
              </a:lnSpc>
              <a:spcBef>
                <a:spcPts val="0"/>
              </a:spcBef>
              <a:buFont typeface="Arial"/>
              <a:buChar char="•"/>
            </a:pPr>
            <a:r>
              <a:rPr lang="en" dirty="0"/>
              <a:t>Do not mix “ and ‘ : </a:t>
            </a:r>
            <a:r>
              <a:rPr lang="en" strike="sngStrike" dirty="0"/>
              <a:t> </a:t>
            </a:r>
            <a:r>
              <a:rPr lang="en" strike="sngStrike" dirty="0" smtClean="0"/>
              <a:t>“</a:t>
            </a:r>
            <a:r>
              <a:rPr lang="en-US" strike="sngStrike" dirty="0" smtClean="0"/>
              <a:t>John Doe</a:t>
            </a:r>
            <a:r>
              <a:rPr lang="en" strike="sngStrike" dirty="0" smtClean="0"/>
              <a:t>’</a:t>
            </a:r>
            <a:endParaRPr lang="en" strike="sngStrike" dirty="0"/>
          </a:p>
          <a:p>
            <a:pPr marL="514350" lvl="0" indent="-285750" rtl="0">
              <a:lnSpc>
                <a:spcPct val="100000"/>
              </a:lnSpc>
              <a:spcBef>
                <a:spcPts val="0"/>
              </a:spcBef>
              <a:buFont typeface="Arial"/>
              <a:buChar char="•"/>
            </a:pPr>
            <a:r>
              <a:rPr lang="en" dirty="0"/>
              <a:t>Booleans - true or false</a:t>
            </a:r>
          </a:p>
          <a:p>
            <a:pPr marL="514350" lvl="0" indent="-285750" rtl="0">
              <a:lnSpc>
                <a:spcPct val="100000"/>
              </a:lnSpc>
              <a:spcBef>
                <a:spcPts val="0"/>
              </a:spcBef>
              <a:buFont typeface="Arial"/>
              <a:buChar char="•"/>
            </a:pPr>
            <a:r>
              <a:rPr lang="en" dirty="0"/>
              <a:t>Undefined - a variable without a value</a:t>
            </a:r>
          </a:p>
          <a:p>
            <a:pPr marL="514350" lvl="0" indent="-285750" rtl="0">
              <a:lnSpc>
                <a:spcPct val="100000"/>
              </a:lnSpc>
              <a:spcBef>
                <a:spcPts val="0"/>
              </a:spcBef>
              <a:buFont typeface="Arial"/>
              <a:buChar char="•"/>
            </a:pPr>
            <a:r>
              <a:rPr lang="en" dirty="0"/>
              <a:t>Null - it’s an object!</a:t>
            </a:r>
          </a:p>
          <a:p>
            <a:pPr marL="285750" lvl="0" indent="-285750" rtl="0">
              <a:lnSpc>
                <a:spcPct val="100000"/>
              </a:lnSpc>
              <a:spcBef>
                <a:spcPts val="0"/>
              </a:spcBef>
              <a:buFont typeface="Arial"/>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65500" y="1039675"/>
            <a:ext cx="4045200" cy="1675800"/>
          </a:xfrm>
          <a:prstGeom prst="rect">
            <a:avLst/>
          </a:prstGeom>
        </p:spPr>
        <p:txBody>
          <a:bodyPr lIns="91425" tIns="91425" rIns="91425" bIns="91425" anchor="b" anchorCtr="0">
            <a:noAutofit/>
          </a:bodyPr>
          <a:lstStyle/>
          <a:p>
            <a:pPr lvl="0">
              <a:spcBef>
                <a:spcPts val="0"/>
              </a:spcBef>
              <a:buNone/>
            </a:pPr>
            <a:r>
              <a:rPr lang="en"/>
              <a:t>Unlike Java,</a:t>
            </a:r>
          </a:p>
        </p:txBody>
      </p:sp>
      <p:sp>
        <p:nvSpPr>
          <p:cNvPr id="92" name="Shape 92"/>
          <p:cNvSpPr txBox="1">
            <a:spLocks noGrp="1"/>
          </p:cNvSpPr>
          <p:nvPr>
            <p:ph type="subTitle" idx="1"/>
          </p:nvPr>
        </p:nvSpPr>
        <p:spPr>
          <a:xfrm>
            <a:off x="265500" y="2726875"/>
            <a:ext cx="4045200" cy="1235100"/>
          </a:xfrm>
          <a:prstGeom prst="rect">
            <a:avLst/>
          </a:prstGeom>
        </p:spPr>
        <p:txBody>
          <a:bodyPr lIns="91425" tIns="91425" rIns="91425" bIns="91425" anchor="t" anchorCtr="0">
            <a:noAutofit/>
          </a:bodyPr>
          <a:lstStyle/>
          <a:p>
            <a:pPr lvl="0" rtl="0">
              <a:spcBef>
                <a:spcPts val="0"/>
              </a:spcBef>
              <a:buNone/>
            </a:pPr>
            <a:r>
              <a:rPr lang="en"/>
              <a:t>JavaScript variables are not strictly typed. Types are inferred from the value.</a:t>
            </a:r>
          </a:p>
        </p:txBody>
      </p:sp>
      <p:sp>
        <p:nvSpPr>
          <p:cNvPr id="93" name="Shape 93"/>
          <p:cNvSpPr txBox="1">
            <a:spLocks noGrp="1"/>
          </p:cNvSpPr>
          <p:nvPr>
            <p:ph type="body" idx="2"/>
          </p:nvPr>
        </p:nvSpPr>
        <p:spPr>
          <a:xfrm>
            <a:off x="4852875" y="724200"/>
            <a:ext cx="4228800" cy="3695100"/>
          </a:xfrm>
          <a:prstGeom prst="rect">
            <a:avLst/>
          </a:prstGeom>
        </p:spPr>
        <p:txBody>
          <a:bodyPr lIns="91425" tIns="91425" rIns="91425" bIns="91425" anchor="ctr" anchorCtr="0">
            <a:noAutofit/>
          </a:bodyPr>
          <a:lstStyle/>
          <a:p>
            <a:pPr lvl="0" rtl="0">
              <a:lnSpc>
                <a:spcPct val="100000"/>
              </a:lnSpc>
              <a:spcBef>
                <a:spcPts val="0"/>
              </a:spcBef>
              <a:spcAft>
                <a:spcPts val="0"/>
              </a:spcAft>
              <a:buNone/>
            </a:pPr>
            <a:r>
              <a:rPr lang="en" b="1" dirty="0">
                <a:latin typeface="Source Code Pro"/>
                <a:ea typeface="Source Code Pro"/>
                <a:cs typeface="Source Code Pro"/>
                <a:sym typeface="Source Code Pro"/>
              </a:rPr>
              <a:t>Java</a:t>
            </a:r>
          </a:p>
          <a:p>
            <a:pPr lvl="0" rtl="0">
              <a:lnSpc>
                <a:spcPct val="100000"/>
              </a:lnSpc>
              <a:spcBef>
                <a:spcPts val="0"/>
              </a:spcBef>
              <a:spcAft>
                <a:spcPts val="0"/>
              </a:spcAft>
              <a:buNone/>
            </a:pPr>
            <a:r>
              <a:rPr lang="en" dirty="0">
                <a:latin typeface="Source Code Pro"/>
                <a:ea typeface="Source Code Pro"/>
                <a:cs typeface="Source Code Pro"/>
                <a:sym typeface="Source Code Pro"/>
              </a:rPr>
              <a:t>int num = 42; </a:t>
            </a:r>
          </a:p>
          <a:p>
            <a:pPr lvl="0" rtl="0">
              <a:lnSpc>
                <a:spcPct val="100000"/>
              </a:lnSpc>
              <a:spcBef>
                <a:spcPts val="0"/>
              </a:spcBef>
              <a:spcAft>
                <a:spcPts val="0"/>
              </a:spcAft>
              <a:buNone/>
            </a:pPr>
            <a:r>
              <a:rPr lang="en" dirty="0">
                <a:latin typeface="Source Code Pro"/>
                <a:ea typeface="Source Code Pro"/>
                <a:cs typeface="Source Code Pro"/>
                <a:sym typeface="Source Code Pro"/>
              </a:rPr>
              <a:t>String name = </a:t>
            </a:r>
            <a:r>
              <a:rPr lang="en" dirty="0" smtClean="0">
                <a:latin typeface="Source Code Pro"/>
                <a:ea typeface="Source Code Pro"/>
                <a:cs typeface="Source Code Pro"/>
                <a:sym typeface="Source Code Pro"/>
              </a:rPr>
              <a:t>“</a:t>
            </a:r>
            <a:r>
              <a:rPr lang="en-US" dirty="0" smtClean="0">
                <a:latin typeface="Source Code Pro"/>
                <a:ea typeface="Source Code Pro"/>
                <a:cs typeface="Source Code Pro"/>
                <a:sym typeface="Source Code Pro"/>
              </a:rPr>
              <a:t>Jane Doe</a:t>
            </a:r>
            <a:r>
              <a:rPr lang="en" dirty="0" smtClean="0">
                <a:latin typeface="Source Code Pro"/>
                <a:ea typeface="Source Code Pro"/>
                <a:cs typeface="Source Code Pro"/>
                <a:sym typeface="Source Code Pro"/>
              </a:rPr>
              <a:t>”;</a:t>
            </a:r>
            <a:endParaRPr lang="en" dirty="0">
              <a:latin typeface="Source Code Pro"/>
              <a:ea typeface="Source Code Pro"/>
              <a:cs typeface="Source Code Pro"/>
              <a:sym typeface="Source Code Pro"/>
            </a:endParaRPr>
          </a:p>
          <a:p>
            <a:pPr lvl="0" rtl="0">
              <a:lnSpc>
                <a:spcPct val="100000"/>
              </a:lnSpc>
              <a:spcBef>
                <a:spcPts val="0"/>
              </a:spcBef>
              <a:spcAft>
                <a:spcPts val="0"/>
              </a:spcAft>
              <a:buNone/>
            </a:pPr>
            <a:endParaRPr dirty="0">
              <a:latin typeface="Source Code Pro"/>
              <a:ea typeface="Source Code Pro"/>
              <a:cs typeface="Source Code Pro"/>
              <a:sym typeface="Source Code Pro"/>
            </a:endParaRPr>
          </a:p>
          <a:p>
            <a:pPr lvl="0" rtl="0">
              <a:lnSpc>
                <a:spcPct val="100000"/>
              </a:lnSpc>
              <a:spcBef>
                <a:spcPts val="0"/>
              </a:spcBef>
              <a:spcAft>
                <a:spcPts val="0"/>
              </a:spcAft>
              <a:buNone/>
            </a:pPr>
            <a:endParaRPr dirty="0">
              <a:latin typeface="Source Code Pro"/>
              <a:ea typeface="Source Code Pro"/>
              <a:cs typeface="Source Code Pro"/>
              <a:sym typeface="Source Code Pro"/>
            </a:endParaRPr>
          </a:p>
          <a:p>
            <a:pPr lvl="0" rtl="0">
              <a:lnSpc>
                <a:spcPct val="100000"/>
              </a:lnSpc>
              <a:spcBef>
                <a:spcPts val="0"/>
              </a:spcBef>
              <a:spcAft>
                <a:spcPts val="0"/>
              </a:spcAft>
              <a:buNone/>
            </a:pPr>
            <a:r>
              <a:rPr lang="en" b="1" dirty="0">
                <a:latin typeface="Source Code Pro"/>
                <a:ea typeface="Source Code Pro"/>
                <a:cs typeface="Source Code Pro"/>
                <a:sym typeface="Source Code Pro"/>
              </a:rPr>
              <a:t>JavaScript</a:t>
            </a:r>
          </a:p>
          <a:p>
            <a:pPr lvl="0" rtl="0">
              <a:lnSpc>
                <a:spcPct val="100000"/>
              </a:lnSpc>
              <a:spcBef>
                <a:spcPts val="0"/>
              </a:spcBef>
              <a:spcAft>
                <a:spcPts val="0"/>
              </a:spcAft>
              <a:buNone/>
            </a:pPr>
            <a:r>
              <a:rPr lang="en" dirty="0">
                <a:latin typeface="Source Code Pro"/>
                <a:ea typeface="Source Code Pro"/>
                <a:cs typeface="Source Code Pro"/>
                <a:sym typeface="Source Code Pro"/>
              </a:rPr>
              <a:t>var foo;</a:t>
            </a:r>
          </a:p>
          <a:p>
            <a:pPr lvl="0">
              <a:lnSpc>
                <a:spcPct val="100000"/>
              </a:lnSpc>
              <a:spcBef>
                <a:spcPts val="0"/>
              </a:spcBef>
              <a:spcAft>
                <a:spcPts val="0"/>
              </a:spcAft>
              <a:buNone/>
            </a:pPr>
            <a:r>
              <a:rPr lang="en" dirty="0">
                <a:latin typeface="Source Code Pro"/>
                <a:ea typeface="Source Code Pro"/>
                <a:cs typeface="Source Code Pro"/>
                <a:sym typeface="Source Code Pro"/>
              </a:rPr>
              <a:t>foo = 42;</a:t>
            </a:r>
          </a:p>
          <a:p>
            <a:pPr lvl="0">
              <a:lnSpc>
                <a:spcPct val="100000"/>
              </a:lnSpc>
              <a:spcBef>
                <a:spcPts val="0"/>
              </a:spcBef>
              <a:spcAft>
                <a:spcPts val="0"/>
              </a:spcAft>
              <a:buNone/>
            </a:pPr>
            <a:r>
              <a:rPr lang="en" dirty="0">
                <a:latin typeface="Source Code Pro"/>
                <a:ea typeface="Source Code Pro"/>
                <a:cs typeface="Source Code Pro"/>
                <a:sym typeface="Source Code Pro"/>
              </a:rPr>
              <a:t>foo = </a:t>
            </a:r>
            <a:r>
              <a:rPr lang="en" dirty="0" smtClean="0">
                <a:latin typeface="Source Code Pro"/>
                <a:ea typeface="Source Code Pro"/>
                <a:cs typeface="Source Code Pro"/>
                <a:sym typeface="Source Code Pro"/>
              </a:rPr>
              <a:t>“</a:t>
            </a:r>
            <a:r>
              <a:rPr lang="en-US" dirty="0" smtClean="0">
                <a:latin typeface="Source Code Pro"/>
                <a:ea typeface="Source Code Pro"/>
                <a:cs typeface="Source Code Pro"/>
                <a:sym typeface="Source Code Pro"/>
              </a:rPr>
              <a:t>Jane Doe</a:t>
            </a:r>
            <a:r>
              <a:rPr lang="en" dirty="0" smtClean="0">
                <a:latin typeface="Source Code Pro"/>
                <a:ea typeface="Source Code Pro"/>
                <a:cs typeface="Source Code Pro"/>
                <a:sym typeface="Source Code Pro"/>
              </a:rPr>
              <a:t>”;</a:t>
            </a:r>
            <a:endParaRPr lang="en" dirty="0">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Complex data types</a:t>
            </a:r>
          </a:p>
        </p:txBody>
      </p:sp>
      <p:sp>
        <p:nvSpPr>
          <p:cNvPr id="99" name="Shape 9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1000"/>
              </a:spcAft>
              <a:buFont typeface="Arial"/>
              <a:buChar char="•"/>
            </a:pPr>
            <a:r>
              <a:rPr lang="en" dirty="0" smtClean="0"/>
              <a:t>Objects</a:t>
            </a:r>
            <a:endParaRPr lang="en" dirty="0"/>
          </a:p>
          <a:p>
            <a:pPr marL="971550" lvl="1" indent="-285750" rtl="0">
              <a:lnSpc>
                <a:spcPct val="100000"/>
              </a:lnSpc>
              <a:spcBef>
                <a:spcPts val="0"/>
              </a:spcBef>
              <a:spcAft>
                <a:spcPts val="1000"/>
              </a:spcAft>
              <a:buFont typeface="Arial"/>
              <a:buChar char="•"/>
            </a:pPr>
            <a:r>
              <a:rPr lang="en" dirty="0"/>
              <a:t>As opposed to simple variables, objects can hold many values.</a:t>
            </a:r>
          </a:p>
          <a:p>
            <a:pPr marL="971550" lvl="1" indent="-285750" rtl="0">
              <a:lnSpc>
                <a:spcPct val="100000"/>
              </a:lnSpc>
              <a:spcBef>
                <a:spcPts val="0"/>
              </a:spcBef>
              <a:spcAft>
                <a:spcPts val="1000"/>
              </a:spcAft>
              <a:buFont typeface="Arial"/>
              <a:buChar char="•"/>
            </a:pPr>
            <a:r>
              <a:rPr lang="en" dirty="0"/>
              <a:t>3 types of objects: Object, Date, Array</a:t>
            </a:r>
          </a:p>
          <a:p>
            <a:pPr marL="971550" lvl="1" indent="-285750" rtl="0">
              <a:lnSpc>
                <a:spcPct val="100000"/>
              </a:lnSpc>
              <a:spcBef>
                <a:spcPts val="0"/>
              </a:spcBef>
              <a:spcAft>
                <a:spcPts val="1000"/>
              </a:spcAft>
              <a:buFont typeface="Arial"/>
              <a:buChar char="•"/>
            </a:pPr>
            <a:r>
              <a:rPr lang="en" dirty="0"/>
              <a:t>You can define an object with {}</a:t>
            </a:r>
          </a:p>
          <a:p>
            <a:pPr marL="685800" lvl="2">
              <a:lnSpc>
                <a:spcPct val="100000"/>
              </a:lnSpc>
              <a:spcAft>
                <a:spcPts val="1000"/>
              </a:spcAft>
            </a:pPr>
            <a:r>
              <a:rPr lang="en-US" dirty="0">
                <a:solidFill>
                  <a:srgbClr val="0000CD"/>
                </a:solidFill>
                <a:highlight>
                  <a:srgbClr val="FFFFFF"/>
                </a:highlight>
                <a:latin typeface="Consolas"/>
                <a:ea typeface="Source Code Pro"/>
                <a:cs typeface="Consolas"/>
                <a:sym typeface="Source Code Pro"/>
              </a:rPr>
              <a:t>	 </a:t>
            </a:r>
            <a:r>
              <a:rPr lang="en" dirty="0" smtClean="0">
                <a:solidFill>
                  <a:srgbClr val="0000CD"/>
                </a:solidFill>
                <a:highlight>
                  <a:srgbClr val="FFFFFF"/>
                </a:highlight>
                <a:latin typeface="Consolas"/>
                <a:ea typeface="Source Code Pro"/>
                <a:cs typeface="Consolas"/>
                <a:sym typeface="Source Code Pro"/>
              </a:rPr>
              <a:t>var</a:t>
            </a:r>
            <a:r>
              <a:rPr lang="en" dirty="0" smtClean="0">
                <a:solidFill>
                  <a:srgbClr val="000000"/>
                </a:solidFill>
                <a:highlight>
                  <a:srgbClr val="FFFFFF"/>
                </a:highlight>
                <a:latin typeface="Consolas"/>
                <a:ea typeface="Source Code Pro"/>
                <a:cs typeface="Consolas"/>
                <a:sym typeface="Source Code Pro"/>
              </a:rPr>
              <a:t> </a:t>
            </a:r>
            <a:r>
              <a:rPr lang="en" dirty="0">
                <a:solidFill>
                  <a:srgbClr val="000000"/>
                </a:solidFill>
                <a:highlight>
                  <a:srgbClr val="FFFFFF"/>
                </a:highlight>
                <a:latin typeface="Consolas"/>
                <a:ea typeface="Source Code Pro"/>
                <a:cs typeface="Consolas"/>
                <a:sym typeface="Source Code Pro"/>
              </a:rPr>
              <a:t>car = {type:</a:t>
            </a:r>
            <a:r>
              <a:rPr lang="en" dirty="0">
                <a:solidFill>
                  <a:srgbClr val="A52A2A"/>
                </a:solidFill>
                <a:highlight>
                  <a:srgbClr val="FFFFFF"/>
                </a:highlight>
                <a:latin typeface="Consolas"/>
                <a:ea typeface="Source Code Pro"/>
                <a:cs typeface="Consolas"/>
                <a:sym typeface="Source Code Pro"/>
              </a:rPr>
              <a:t>"Fiat"</a:t>
            </a:r>
            <a:r>
              <a:rPr lang="en" dirty="0">
                <a:solidFill>
                  <a:srgbClr val="000000"/>
                </a:solidFill>
                <a:highlight>
                  <a:srgbClr val="FFFFFF"/>
                </a:highlight>
                <a:latin typeface="Consolas"/>
                <a:ea typeface="Source Code Pro"/>
                <a:cs typeface="Consolas"/>
                <a:sym typeface="Source Code Pro"/>
              </a:rPr>
              <a:t>, model:</a:t>
            </a:r>
            <a:r>
              <a:rPr lang="en" dirty="0">
                <a:solidFill>
                  <a:srgbClr val="A52A2A"/>
                </a:solidFill>
                <a:highlight>
                  <a:srgbClr val="FFFFFF"/>
                </a:highlight>
                <a:latin typeface="Consolas"/>
                <a:ea typeface="Source Code Pro"/>
                <a:cs typeface="Consolas"/>
                <a:sym typeface="Source Code Pro"/>
              </a:rPr>
              <a:t>"500"</a:t>
            </a:r>
            <a:r>
              <a:rPr lang="en" dirty="0">
                <a:solidFill>
                  <a:srgbClr val="000000"/>
                </a:solidFill>
                <a:highlight>
                  <a:srgbClr val="FFFFFF"/>
                </a:highlight>
                <a:latin typeface="Consolas"/>
                <a:ea typeface="Source Code Pro"/>
                <a:cs typeface="Consolas"/>
                <a:sym typeface="Source Code Pro"/>
              </a:rPr>
              <a:t>, color:</a:t>
            </a:r>
            <a:r>
              <a:rPr lang="en" dirty="0">
                <a:solidFill>
                  <a:srgbClr val="A52A2A"/>
                </a:solidFill>
                <a:highlight>
                  <a:srgbClr val="FFFFFF"/>
                </a:highlight>
                <a:latin typeface="Consolas"/>
                <a:ea typeface="Source Code Pro"/>
                <a:cs typeface="Consolas"/>
                <a:sym typeface="Source Code Pro"/>
              </a:rPr>
              <a:t>"white"</a:t>
            </a:r>
            <a:r>
              <a:rPr lang="en" dirty="0">
                <a:solidFill>
                  <a:srgbClr val="000000"/>
                </a:solidFill>
                <a:highlight>
                  <a:srgbClr val="FFFFFF"/>
                </a:highlight>
                <a:latin typeface="Consolas"/>
                <a:ea typeface="Source Code Pro"/>
                <a:cs typeface="Consolas"/>
                <a:sym typeface="Source Code Pro"/>
              </a:rPr>
              <a:t>};</a:t>
            </a:r>
          </a:p>
          <a:p>
            <a:pPr marL="514350" lvl="0" indent="-285750" rtl="0">
              <a:lnSpc>
                <a:spcPct val="100000"/>
              </a:lnSpc>
              <a:spcBef>
                <a:spcPts val="0"/>
              </a:spcBef>
              <a:spcAft>
                <a:spcPts val="1000"/>
              </a:spcAft>
              <a:buFont typeface="Arial"/>
              <a:buChar char="•"/>
            </a:pPr>
            <a:r>
              <a:rPr lang="en" dirty="0" smtClean="0"/>
              <a:t>Function</a:t>
            </a:r>
            <a:r>
              <a:rPr lang="en-US" dirty="0" smtClean="0"/>
              <a:t>s</a:t>
            </a:r>
            <a:endParaRPr lang="en" dirty="0"/>
          </a:p>
          <a:p>
            <a:pPr marL="971550" lvl="1" indent="-285750" rtl="0">
              <a:lnSpc>
                <a:spcPct val="100000"/>
              </a:lnSpc>
              <a:spcBef>
                <a:spcPts val="0"/>
              </a:spcBef>
              <a:spcAft>
                <a:spcPts val="1000"/>
              </a:spcAft>
              <a:buFont typeface="Arial"/>
              <a:buChar char="•"/>
            </a:pPr>
            <a:r>
              <a:rPr lang="en" dirty="0"/>
              <a:t>A block of code to do a particular task</a:t>
            </a:r>
          </a:p>
          <a:p>
            <a:pPr marL="685800" lvl="1" rtl="0">
              <a:lnSpc>
                <a:spcPct val="100000"/>
              </a:lnSpc>
              <a:spcBef>
                <a:spcPts val="0"/>
              </a:spcBef>
              <a:spcAft>
                <a:spcPts val="1000"/>
              </a:spcAft>
            </a:pPr>
            <a:r>
              <a:rPr lang="en-US" dirty="0" smtClean="0">
                <a:solidFill>
                  <a:srgbClr val="0000CD"/>
                </a:solidFill>
                <a:highlight>
                  <a:srgbClr val="FFFFFF"/>
                </a:highlight>
                <a:latin typeface="Consolas"/>
                <a:ea typeface="Source Code Pro"/>
                <a:cs typeface="Consolas"/>
                <a:sym typeface="Source Code Pro"/>
              </a:rPr>
              <a:t>	 </a:t>
            </a:r>
            <a:r>
              <a:rPr lang="en" dirty="0" smtClean="0">
                <a:solidFill>
                  <a:srgbClr val="0000CD"/>
                </a:solidFill>
                <a:highlight>
                  <a:srgbClr val="FFFFFF"/>
                </a:highlight>
                <a:latin typeface="Consolas"/>
                <a:ea typeface="Source Code Pro"/>
                <a:cs typeface="Consolas"/>
                <a:sym typeface="Source Code Pro"/>
              </a:rPr>
              <a:t>function</a:t>
            </a:r>
            <a:r>
              <a:rPr lang="en" dirty="0" smtClean="0">
                <a:solidFill>
                  <a:srgbClr val="000000"/>
                </a:solidFill>
                <a:highlight>
                  <a:srgbClr val="FFFFFF"/>
                </a:highlight>
                <a:latin typeface="Consolas"/>
                <a:ea typeface="Source Code Pro"/>
                <a:cs typeface="Consolas"/>
                <a:sym typeface="Source Code Pro"/>
              </a:rPr>
              <a:t> </a:t>
            </a:r>
            <a:r>
              <a:rPr lang="en" i="1" dirty="0">
                <a:solidFill>
                  <a:srgbClr val="000000"/>
                </a:solidFill>
                <a:highlight>
                  <a:srgbClr val="FFFFFF"/>
                </a:highlight>
                <a:latin typeface="Consolas"/>
                <a:ea typeface="Source Code Pro"/>
                <a:cs typeface="Consolas"/>
                <a:sym typeface="Source Code Pro"/>
              </a:rPr>
              <a:t>name</a:t>
            </a:r>
            <a:r>
              <a:rPr lang="en" dirty="0">
                <a:solidFill>
                  <a:srgbClr val="000000"/>
                </a:solidFill>
                <a:highlight>
                  <a:srgbClr val="FFFFFF"/>
                </a:highlight>
                <a:latin typeface="Consolas"/>
                <a:ea typeface="Source Code Pro"/>
                <a:cs typeface="Consolas"/>
                <a:sym typeface="Source Code Pro"/>
              </a:rPr>
              <a:t>(</a:t>
            </a:r>
            <a:r>
              <a:rPr lang="en" i="1" dirty="0">
                <a:solidFill>
                  <a:srgbClr val="000000"/>
                </a:solidFill>
                <a:highlight>
                  <a:srgbClr val="FFFFFF"/>
                </a:highlight>
                <a:latin typeface="Consolas"/>
                <a:ea typeface="Source Code Pro"/>
                <a:cs typeface="Consolas"/>
                <a:sym typeface="Source Code Pro"/>
              </a:rPr>
              <a:t>parameter1, parameter2, parameter3</a:t>
            </a:r>
            <a:r>
              <a:rPr lang="en" dirty="0">
                <a:solidFill>
                  <a:srgbClr val="000000"/>
                </a:solidFill>
                <a:highlight>
                  <a:srgbClr val="FFFFFF"/>
                </a:highlight>
                <a:latin typeface="Consolas"/>
                <a:ea typeface="Source Code Pro"/>
                <a:cs typeface="Consolas"/>
                <a:sym typeface="Source Code Pro"/>
              </a:rPr>
              <a:t>) {</a:t>
            </a:r>
            <a:br>
              <a:rPr lang="en" dirty="0">
                <a:solidFill>
                  <a:srgbClr val="000000"/>
                </a:solidFill>
                <a:highlight>
                  <a:srgbClr val="FFFFFF"/>
                </a:highlight>
                <a:latin typeface="Consolas"/>
                <a:ea typeface="Source Code Pro"/>
                <a:cs typeface="Consolas"/>
                <a:sym typeface="Source Code Pro"/>
              </a:rPr>
            </a:br>
            <a:r>
              <a:rPr lang="en" dirty="0">
                <a:solidFill>
                  <a:srgbClr val="000000"/>
                </a:solidFill>
                <a:highlight>
                  <a:srgbClr val="FFFFFF"/>
                </a:highlight>
                <a:latin typeface="Consolas"/>
                <a:ea typeface="Source Code Pro"/>
                <a:cs typeface="Consolas"/>
                <a:sym typeface="Source Code Pro"/>
              </a:rPr>
              <a:t>	</a:t>
            </a:r>
            <a:r>
              <a:rPr lang="en-US" dirty="0" smtClean="0">
                <a:solidFill>
                  <a:srgbClr val="000000"/>
                </a:solidFill>
                <a:highlight>
                  <a:srgbClr val="FFFFFF"/>
                </a:highlight>
                <a:latin typeface="Consolas"/>
                <a:ea typeface="Source Code Pro"/>
                <a:cs typeface="Consolas"/>
                <a:sym typeface="Source Code Pro"/>
              </a:rPr>
              <a:t> 	</a:t>
            </a:r>
            <a:r>
              <a:rPr lang="en" i="1" dirty="0" smtClean="0">
                <a:solidFill>
                  <a:srgbClr val="000000"/>
                </a:solidFill>
                <a:highlight>
                  <a:srgbClr val="FFFFFF"/>
                </a:highlight>
                <a:latin typeface="Consolas"/>
                <a:ea typeface="Source Code Pro"/>
                <a:cs typeface="Consolas"/>
                <a:sym typeface="Source Code Pro"/>
              </a:rPr>
              <a:t>code </a:t>
            </a:r>
            <a:r>
              <a:rPr lang="en" i="1" dirty="0">
                <a:solidFill>
                  <a:srgbClr val="000000"/>
                </a:solidFill>
                <a:highlight>
                  <a:srgbClr val="FFFFFF"/>
                </a:highlight>
                <a:latin typeface="Consolas"/>
                <a:ea typeface="Source Code Pro"/>
                <a:cs typeface="Consolas"/>
                <a:sym typeface="Source Code Pro"/>
              </a:rPr>
              <a:t>to be executed</a:t>
            </a:r>
            <a:br>
              <a:rPr lang="en" i="1" dirty="0">
                <a:solidFill>
                  <a:srgbClr val="000000"/>
                </a:solidFill>
                <a:highlight>
                  <a:srgbClr val="FFFFFF"/>
                </a:highlight>
                <a:latin typeface="Consolas"/>
                <a:ea typeface="Source Code Pro"/>
                <a:cs typeface="Consolas"/>
                <a:sym typeface="Source Code Pro"/>
              </a:rPr>
            </a:br>
            <a:r>
              <a:rPr lang="en-US" i="1" dirty="0" smtClean="0">
                <a:solidFill>
                  <a:srgbClr val="000000"/>
                </a:solidFill>
                <a:highlight>
                  <a:srgbClr val="FFFFFF"/>
                </a:highlight>
                <a:latin typeface="Consolas"/>
                <a:ea typeface="Source Code Pro"/>
                <a:cs typeface="Consolas"/>
                <a:sym typeface="Source Code Pro"/>
              </a:rPr>
              <a:t>	 </a:t>
            </a:r>
            <a:r>
              <a:rPr lang="en" dirty="0" smtClean="0">
                <a:solidFill>
                  <a:srgbClr val="000000"/>
                </a:solidFill>
                <a:highlight>
                  <a:srgbClr val="FFFFFF"/>
                </a:highlight>
                <a:latin typeface="Consolas"/>
                <a:ea typeface="Source Code Pro"/>
                <a:cs typeface="Consolas"/>
                <a:sym typeface="Source Code Pro"/>
              </a:rPr>
              <a:t>}</a:t>
            </a:r>
            <a:endParaRPr lang="en" dirty="0">
              <a:solidFill>
                <a:srgbClr val="000000"/>
              </a:solidFill>
              <a:highlight>
                <a:srgbClr val="FFFFFF"/>
              </a:highlight>
              <a:latin typeface="Consolas"/>
              <a:ea typeface="Source Code Pro"/>
              <a:cs typeface="Consolas"/>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Declaring variables</a:t>
            </a:r>
          </a:p>
        </p:txBody>
      </p:sp>
      <p:sp>
        <p:nvSpPr>
          <p:cNvPr id="105" name="Shape 10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buNone/>
            </a:pPr>
            <a:r>
              <a:rPr lang="en" dirty="0"/>
              <a:t>Examples:</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x = </a:t>
            </a:r>
            <a:r>
              <a:rPr lang="en" sz="1400" dirty="0">
                <a:solidFill>
                  <a:srgbClr val="FF0000"/>
                </a:solidFill>
                <a:highlight>
                  <a:srgbClr val="FFFFFF"/>
                </a:highlight>
                <a:latin typeface="Consolas"/>
                <a:ea typeface="Source Code Pro"/>
                <a:cs typeface="Consolas"/>
                <a:sym typeface="Source Code Pro"/>
              </a:rPr>
              <a:t>5</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y = </a:t>
            </a:r>
            <a:r>
              <a:rPr lang="en" sz="1400" dirty="0">
                <a:solidFill>
                  <a:srgbClr val="FF0000"/>
                </a:solidFill>
                <a:highlight>
                  <a:srgbClr val="FFFFFF"/>
                </a:highlight>
                <a:latin typeface="Consolas"/>
                <a:ea typeface="Source Code Pro"/>
                <a:cs typeface="Consolas"/>
                <a:sym typeface="Source Code Pro"/>
              </a:rPr>
              <a:t>6.0</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g = </a:t>
            </a:r>
            <a:r>
              <a:rPr lang="en" sz="1400" dirty="0">
                <a:solidFill>
                  <a:srgbClr val="FF0000"/>
                </a:solidFill>
                <a:highlight>
                  <a:srgbClr val="FFFFFF"/>
                </a:highlight>
                <a:latin typeface="Consolas"/>
                <a:ea typeface="Source Code Pro"/>
                <a:cs typeface="Consolas"/>
                <a:sym typeface="Source Code Pro"/>
              </a:rPr>
              <a:t>123e5</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z = x + y;</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name1 = </a:t>
            </a:r>
            <a:r>
              <a:rPr lang="en" sz="1400" dirty="0" smtClean="0">
                <a:solidFill>
                  <a:srgbClr val="000000"/>
                </a:solidFill>
                <a:highlight>
                  <a:srgbClr val="FFFFFF"/>
                </a:highlight>
                <a:latin typeface="Consolas"/>
                <a:ea typeface="Source Code Pro"/>
                <a:cs typeface="Consolas"/>
                <a:sym typeface="Source Code Pro"/>
              </a:rPr>
              <a:t>‘</a:t>
            </a:r>
            <a:r>
              <a:rPr lang="en-US" sz="1400" dirty="0" smtClean="0">
                <a:solidFill>
                  <a:srgbClr val="000000"/>
                </a:solidFill>
                <a:highlight>
                  <a:srgbClr val="FFFFFF"/>
                </a:highlight>
                <a:latin typeface="Consolas"/>
                <a:ea typeface="Source Code Pro"/>
                <a:cs typeface="Consolas"/>
                <a:sym typeface="Source Code Pro"/>
              </a:rPr>
              <a:t>Sally</a:t>
            </a:r>
            <a:r>
              <a:rPr lang="en" sz="1400" dirty="0" smtClean="0">
                <a:solidFill>
                  <a:srgbClr val="000000"/>
                </a:solidFill>
                <a:highlight>
                  <a:srgbClr val="FFFFFF"/>
                </a:highlight>
                <a:latin typeface="Consolas"/>
                <a:ea typeface="Source Code Pro"/>
                <a:cs typeface="Consolas"/>
                <a:sym typeface="Source Code Pro"/>
              </a:rPr>
              <a:t>’;</a:t>
            </a:r>
            <a:endParaRPr lang="en" sz="1400" dirty="0">
              <a:solidFill>
                <a:srgbClr val="000000"/>
              </a:solidFill>
              <a:highlight>
                <a:srgbClr val="FFFFFF"/>
              </a:highlight>
              <a:latin typeface="Consolas"/>
              <a:ea typeface="Source Code Pro"/>
              <a:cs typeface="Consolas"/>
              <a:sym typeface="Source Code Pro"/>
            </a:endParaRP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x = name1;</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bool = true;</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x = </a:t>
            </a:r>
            <a:r>
              <a:rPr lang="en" sz="1400" dirty="0">
                <a:solidFill>
                  <a:srgbClr val="FF0000"/>
                </a:solidFill>
                <a:highlight>
                  <a:srgbClr val="FFFFFF"/>
                </a:highlight>
                <a:latin typeface="Consolas"/>
                <a:ea typeface="Source Code Pro"/>
                <a:cs typeface="Consolas"/>
                <a:sym typeface="Source Code Pro"/>
              </a:rPr>
              <a:t>5</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y = </a:t>
            </a:r>
            <a:r>
              <a:rPr lang="en" sz="1400" dirty="0">
                <a:solidFill>
                  <a:srgbClr val="FF0000"/>
                </a:solidFill>
                <a:highlight>
                  <a:srgbClr val="FFFFFF"/>
                </a:highlight>
                <a:latin typeface="Consolas"/>
                <a:ea typeface="Source Code Pro"/>
                <a:cs typeface="Consolas"/>
                <a:sym typeface="Source Code Pro"/>
              </a:rPr>
              <a:t>6</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z = </a:t>
            </a:r>
            <a:r>
              <a:rPr lang="en" sz="1400" dirty="0">
                <a:solidFill>
                  <a:srgbClr val="FF0000"/>
                </a:solidFill>
                <a:highlight>
                  <a:srgbClr val="FFFFFF"/>
                </a:highlight>
                <a:latin typeface="Consolas"/>
                <a:ea typeface="Source Code Pro"/>
                <a:cs typeface="Consolas"/>
                <a:sym typeface="Source Code Pro"/>
              </a:rPr>
              <a:t>7</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x = </a:t>
            </a:r>
            <a:r>
              <a:rPr lang="en" sz="1400" dirty="0">
                <a:solidFill>
                  <a:srgbClr val="FF0000"/>
                </a:solidFill>
                <a:highlight>
                  <a:srgbClr val="FFFFFF"/>
                </a:highlight>
                <a:latin typeface="Consolas"/>
                <a:ea typeface="Source Code Pro"/>
                <a:cs typeface="Consolas"/>
                <a:sym typeface="Source Code Pro"/>
              </a:rPr>
              <a:t>5</a:t>
            </a:r>
            <a:r>
              <a:rPr lang="en" sz="1400" dirty="0">
                <a:solidFill>
                  <a:srgbClr val="000000"/>
                </a:solidFill>
                <a:highlight>
                  <a:srgbClr val="FFFFFF"/>
                </a:highlight>
                <a:latin typeface="Consolas"/>
                <a:ea typeface="Source Code Pro"/>
                <a:cs typeface="Consolas"/>
                <a:sym typeface="Source Code Pro"/>
              </a:rPr>
              <a:t>,</a:t>
            </a:r>
          </a:p>
          <a:p>
            <a:pPr marL="0" lvl="0" indent="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smtClean="0">
                <a:solidFill>
                  <a:srgbClr val="000000"/>
                </a:solidFill>
                <a:highlight>
                  <a:srgbClr val="FFFFFF"/>
                </a:highlight>
                <a:latin typeface="Consolas"/>
                <a:ea typeface="Source Code Pro"/>
                <a:cs typeface="Consolas"/>
                <a:sym typeface="Source Code Pro"/>
              </a:rPr>
              <a:t>y </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FF0000"/>
                </a:solidFill>
                <a:highlight>
                  <a:srgbClr val="FFFFFF"/>
                </a:highlight>
                <a:latin typeface="Consolas"/>
                <a:ea typeface="Source Code Pro"/>
                <a:cs typeface="Consolas"/>
                <a:sym typeface="Source Code Pro"/>
              </a:rPr>
              <a:t>6</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r>
              <a:rPr lang="en" sz="1400" dirty="0">
                <a:solidFill>
                  <a:srgbClr val="000000"/>
                </a:solidFill>
                <a:highlight>
                  <a:srgbClr val="FFFFFF"/>
                </a:highlight>
                <a:latin typeface="Consolas"/>
                <a:ea typeface="Source Code Pro"/>
                <a:cs typeface="Consolas"/>
                <a:sym typeface="Source Code Pro"/>
              </a:rPr>
              <a:t>    </a:t>
            </a:r>
            <a:r>
              <a:rPr lang="en" sz="1400" dirty="0" smtClean="0">
                <a:solidFill>
                  <a:srgbClr val="000000"/>
                </a:solidFill>
                <a:highlight>
                  <a:srgbClr val="FFFFFF"/>
                </a:highlight>
                <a:latin typeface="Consolas"/>
                <a:ea typeface="Source Code Pro"/>
                <a:cs typeface="Consolas"/>
                <a:sym typeface="Source Code Pro"/>
              </a:rPr>
              <a:t>z </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FF0000"/>
                </a:solidFill>
                <a:highlight>
                  <a:srgbClr val="FFFFFF"/>
                </a:highlight>
                <a:latin typeface="Consolas"/>
                <a:ea typeface="Source Code Pro"/>
                <a:cs typeface="Consolas"/>
                <a:sym typeface="Source Code Pro"/>
              </a:rPr>
              <a:t>7</a:t>
            </a:r>
            <a:r>
              <a:rPr lang="en" sz="1400" dirty="0">
                <a:solidFill>
                  <a:srgbClr val="000000"/>
                </a:solidFill>
                <a:highlight>
                  <a:srgbClr val="FFFFFF"/>
                </a:highlight>
                <a:latin typeface="Consolas"/>
                <a:ea typeface="Source Code Pro"/>
                <a:cs typeface="Consolas"/>
                <a:sym typeface="Source Code Pro"/>
              </a:rPr>
              <a:t>;</a:t>
            </a:r>
          </a:p>
          <a:p>
            <a:pPr lvl="0" rtl="0">
              <a:lnSpc>
                <a:spcPct val="100000"/>
              </a:lnSpc>
              <a:spcBef>
                <a:spcPts val="0"/>
              </a:spcBef>
              <a:spcAft>
                <a:spcPts val="0"/>
              </a:spcAft>
              <a:buNone/>
            </a:pPr>
            <a:endParaRPr sz="1200" dirty="0">
              <a:solidFill>
                <a:srgbClr val="000000"/>
              </a:solidFill>
              <a:highlight>
                <a:srgbClr val="FFFFFF"/>
              </a:highlight>
              <a:latin typeface="Consolas"/>
              <a:ea typeface="Consolas"/>
              <a:cs typeface="Consolas"/>
              <a:sym typeface="Consolas"/>
            </a:endParaRPr>
          </a:p>
          <a:p>
            <a:pPr lvl="0" rtl="0">
              <a:lnSpc>
                <a:spcPct val="100000"/>
              </a:lnSpc>
              <a:spcBef>
                <a:spcPts val="0"/>
              </a:spcBef>
              <a:spcAft>
                <a:spcPts val="0"/>
              </a:spcAft>
              <a:buNone/>
            </a:pPr>
            <a:r>
              <a:rPr lang="en" dirty="0">
                <a:highlight>
                  <a:srgbClr val="FFFFFF"/>
                </a:highlight>
              </a:rPr>
              <a:t>Variables are case sensitive, which means myVar is not the same as myvar.</a:t>
            </a:r>
          </a:p>
          <a:p>
            <a:pPr lvl="0">
              <a:lnSpc>
                <a:spcPct val="100000"/>
              </a:lnSpc>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Changing variable values</a:t>
            </a:r>
          </a:p>
        </p:txBody>
      </p:sp>
      <p:sp>
        <p:nvSpPr>
          <p:cNvPr id="111" name="Shape 11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rtl="0">
              <a:lnSpc>
                <a:spcPct val="130000"/>
              </a:lnSpc>
              <a:spcBef>
                <a:spcPts val="0"/>
              </a:spcBef>
              <a:spcAft>
                <a:spcPts val="0"/>
              </a:spcAft>
              <a:buFont typeface="Arial"/>
              <a:buChar char="•"/>
            </a:pPr>
            <a:r>
              <a:rPr lang="en" dirty="0"/>
              <a:t>Re-assigning</a:t>
            </a:r>
          </a:p>
          <a:p>
            <a:pPr marL="457200" lvl="0" indent="0" rtl="0">
              <a:lnSpc>
                <a:spcPct val="13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x;          	</a:t>
            </a:r>
            <a:r>
              <a:rPr lang="en" sz="1400" dirty="0">
                <a:solidFill>
                  <a:srgbClr val="999999"/>
                </a:solidFill>
                <a:highlight>
                  <a:srgbClr val="FFFFFF"/>
                </a:highlight>
                <a:latin typeface="Consolas"/>
                <a:ea typeface="Source Code Pro"/>
                <a:cs typeface="Consolas"/>
                <a:sym typeface="Source Code Pro"/>
              </a:rPr>
              <a:t>// Now x is undefined</a:t>
            </a:r>
          </a:p>
          <a:p>
            <a:pPr marL="457200" lvl="0" indent="0" rtl="0">
              <a:lnSpc>
                <a:spcPct val="130000"/>
              </a:lnSpc>
              <a:spcBef>
                <a:spcPts val="0"/>
              </a:spcBef>
              <a:spcAft>
                <a:spcPts val="0"/>
              </a:spcAft>
              <a:buNone/>
            </a:pPr>
            <a:r>
              <a:rPr lang="en" sz="1400" dirty="0">
                <a:solidFill>
                  <a:srgbClr val="0B5394"/>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x = </a:t>
            </a:r>
            <a:r>
              <a:rPr lang="en" sz="1400" dirty="0">
                <a:solidFill>
                  <a:srgbClr val="FF0000"/>
                </a:solidFill>
                <a:highlight>
                  <a:srgbClr val="FFFFFF"/>
                </a:highlight>
                <a:latin typeface="Consolas"/>
                <a:ea typeface="Source Code Pro"/>
                <a:cs typeface="Consolas"/>
                <a:sym typeface="Source Code Pro"/>
              </a:rPr>
              <a:t>5</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999999"/>
                </a:solidFill>
                <a:highlight>
                  <a:srgbClr val="FFFFFF"/>
                </a:highlight>
                <a:latin typeface="Consolas"/>
                <a:ea typeface="Source Code Pro"/>
                <a:cs typeface="Consolas"/>
                <a:sym typeface="Source Code Pro"/>
              </a:rPr>
              <a:t>// Now x is a Number</a:t>
            </a:r>
          </a:p>
          <a:p>
            <a:pPr marL="457200" lvl="0" indent="0" rtl="0">
              <a:lnSpc>
                <a:spcPct val="130000"/>
              </a:lnSpc>
              <a:spcBef>
                <a:spcPts val="0"/>
              </a:spcBef>
              <a:spcAft>
                <a:spcPts val="0"/>
              </a:spcAft>
              <a:buNone/>
            </a:pPr>
            <a:r>
              <a:rPr lang="en" sz="1400" dirty="0">
                <a:solidFill>
                  <a:srgbClr val="0000CD"/>
                </a:solidFill>
                <a:highlight>
                  <a:srgbClr val="FFFFFF"/>
                </a:highlight>
                <a:latin typeface="Consolas"/>
                <a:ea typeface="Source Code Pro"/>
                <a:cs typeface="Consolas"/>
                <a:sym typeface="Source Code Pro"/>
              </a:rPr>
              <a:t>var</a:t>
            </a:r>
            <a:r>
              <a:rPr lang="en" sz="1400" dirty="0">
                <a:solidFill>
                  <a:srgbClr val="000000"/>
                </a:solidFill>
                <a:highlight>
                  <a:srgbClr val="FFFFFF"/>
                </a:highlight>
                <a:latin typeface="Consolas"/>
                <a:ea typeface="Source Code Pro"/>
                <a:cs typeface="Consolas"/>
                <a:sym typeface="Source Code Pro"/>
              </a:rPr>
              <a:t> x = </a:t>
            </a:r>
            <a:r>
              <a:rPr lang="en" sz="1400" dirty="0">
                <a:solidFill>
                  <a:srgbClr val="A52A2A"/>
                </a:solidFill>
                <a:highlight>
                  <a:srgbClr val="FFFFFF"/>
                </a:highlight>
                <a:latin typeface="Consolas"/>
                <a:ea typeface="Source Code Pro"/>
                <a:cs typeface="Consolas"/>
                <a:sym typeface="Source Code Pro"/>
              </a:rPr>
              <a:t>"John"</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999999"/>
                </a:solidFill>
                <a:highlight>
                  <a:srgbClr val="FFFFFF"/>
                </a:highlight>
                <a:latin typeface="Consolas"/>
                <a:ea typeface="Source Code Pro"/>
                <a:cs typeface="Consolas"/>
                <a:sym typeface="Source Code Pro"/>
              </a:rPr>
              <a:t>// Now x is a </a:t>
            </a:r>
            <a:r>
              <a:rPr lang="en" sz="1400" dirty="0" smtClean="0">
                <a:solidFill>
                  <a:srgbClr val="999999"/>
                </a:solidFill>
                <a:highlight>
                  <a:srgbClr val="FFFFFF"/>
                </a:highlight>
                <a:latin typeface="Consolas"/>
                <a:ea typeface="Source Code Pro"/>
                <a:cs typeface="Consolas"/>
                <a:sym typeface="Source Code Pro"/>
              </a:rPr>
              <a:t>String</a:t>
            </a:r>
            <a:endParaRPr sz="1200" dirty="0">
              <a:solidFill>
                <a:srgbClr val="999999"/>
              </a:solidFill>
              <a:highlight>
                <a:srgbClr val="FFFFFF"/>
              </a:highlight>
              <a:latin typeface="Consolas"/>
              <a:ea typeface="Consolas"/>
              <a:cs typeface="Consolas"/>
              <a:sym typeface="Consolas"/>
            </a:endParaRPr>
          </a:p>
          <a:p>
            <a:pPr marL="285750" lvl="0" indent="-285750" rtl="0">
              <a:lnSpc>
                <a:spcPct val="130000"/>
              </a:lnSpc>
              <a:spcBef>
                <a:spcPts val="0"/>
              </a:spcBef>
              <a:spcAft>
                <a:spcPts val="0"/>
              </a:spcAft>
              <a:buFont typeface="Arial"/>
              <a:buChar char="•"/>
            </a:pPr>
            <a:r>
              <a:rPr lang="en" dirty="0"/>
              <a:t>Casting</a:t>
            </a:r>
          </a:p>
          <a:p>
            <a:pPr lvl="0" rtl="0">
              <a:lnSpc>
                <a:spcPct val="130000"/>
              </a:lnSpc>
              <a:spcBef>
                <a:spcPts val="0"/>
              </a:spcBef>
              <a:buNone/>
            </a:pPr>
            <a:r>
              <a:rPr lang="en" sz="1400" dirty="0">
                <a:solidFill>
                  <a:srgbClr val="999999"/>
                </a:solidFill>
                <a:highlight>
                  <a:srgbClr val="FFFFFF"/>
                </a:highlight>
                <a:latin typeface="Consolas"/>
                <a:ea typeface="Consolas"/>
                <a:cs typeface="Consolas"/>
                <a:sym typeface="Consolas"/>
              </a:rPr>
              <a:t>  </a:t>
            </a:r>
            <a:r>
              <a:rPr lang="en-US" sz="1400" dirty="0" smtClean="0">
                <a:solidFill>
                  <a:srgbClr val="999999"/>
                </a:solidFill>
                <a:highlight>
                  <a:srgbClr val="FFFFFF"/>
                </a:highlight>
                <a:latin typeface="Consolas"/>
                <a:ea typeface="Consolas"/>
                <a:cs typeface="Consolas"/>
                <a:sym typeface="Consolas"/>
              </a:rPr>
              <a:t>   </a:t>
            </a:r>
            <a:r>
              <a:rPr lang="en" sz="1400" dirty="0" smtClean="0">
                <a:solidFill>
                  <a:srgbClr val="0000CD"/>
                </a:solidFill>
                <a:highlight>
                  <a:srgbClr val="FFFFFF"/>
                </a:highlight>
                <a:latin typeface="Consolas"/>
                <a:ea typeface="Source Code Pro"/>
                <a:cs typeface="Consolas"/>
                <a:sym typeface="Source Code Pro"/>
              </a:rPr>
              <a:t>var</a:t>
            </a:r>
            <a:r>
              <a:rPr lang="en" sz="1400" dirty="0" smtClean="0">
                <a:solidFill>
                  <a:srgbClr val="000000"/>
                </a:solidFill>
                <a:highlight>
                  <a:srgbClr val="FFFFFF"/>
                </a:highlight>
                <a:latin typeface="Consolas"/>
                <a:ea typeface="Source Code Pro"/>
                <a:cs typeface="Consolas"/>
                <a:sym typeface="Source Code Pro"/>
              </a:rPr>
              <a:t> </a:t>
            </a:r>
            <a:r>
              <a:rPr lang="en" sz="1400" dirty="0">
                <a:solidFill>
                  <a:srgbClr val="000000"/>
                </a:solidFill>
                <a:highlight>
                  <a:srgbClr val="FFFFFF"/>
                </a:highlight>
                <a:latin typeface="Consolas"/>
                <a:ea typeface="Source Code Pro"/>
                <a:cs typeface="Consolas"/>
                <a:sym typeface="Source Code Pro"/>
              </a:rPr>
              <a:t>x = </a:t>
            </a:r>
            <a:r>
              <a:rPr lang="en" sz="1400" dirty="0">
                <a:solidFill>
                  <a:srgbClr val="A52A2A"/>
                </a:solidFill>
                <a:highlight>
                  <a:srgbClr val="FFFFFF"/>
                </a:highlight>
                <a:latin typeface="Consolas"/>
                <a:ea typeface="Source Code Pro"/>
                <a:cs typeface="Consolas"/>
                <a:sym typeface="Source Code Pro"/>
              </a:rPr>
              <a:t>"5"</a:t>
            </a:r>
            <a:r>
              <a:rPr lang="en" sz="1400" dirty="0">
                <a:solidFill>
                  <a:srgbClr val="000000"/>
                </a:solidFill>
                <a:highlight>
                  <a:srgbClr val="FFFFFF"/>
                </a:highlight>
                <a:latin typeface="Consolas"/>
                <a:ea typeface="Source Code Pro"/>
                <a:cs typeface="Consolas"/>
                <a:sym typeface="Source Code Pro"/>
              </a:rPr>
              <a:t> + </a:t>
            </a:r>
            <a:r>
              <a:rPr lang="en" sz="1400" dirty="0">
                <a:solidFill>
                  <a:srgbClr val="FF0000"/>
                </a:solidFill>
                <a:highlight>
                  <a:srgbClr val="FFFFFF"/>
                </a:highlight>
                <a:latin typeface="Consolas"/>
                <a:ea typeface="Source Code Pro"/>
                <a:cs typeface="Consolas"/>
                <a:sym typeface="Source Code Pro"/>
              </a:rPr>
              <a:t>2</a:t>
            </a:r>
            <a:r>
              <a:rPr lang="en" sz="1400" dirty="0">
                <a:solidFill>
                  <a:srgbClr val="000000"/>
                </a:solidFill>
                <a:highlight>
                  <a:srgbClr val="FFFFFF"/>
                </a:highlight>
                <a:latin typeface="Consolas"/>
                <a:ea typeface="Source Code Pro"/>
                <a:cs typeface="Consolas"/>
                <a:sym typeface="Source Code Pro"/>
              </a:rPr>
              <a:t> + </a:t>
            </a:r>
            <a:r>
              <a:rPr lang="en" sz="1400" dirty="0">
                <a:solidFill>
                  <a:srgbClr val="FF0000"/>
                </a:solidFill>
                <a:highlight>
                  <a:srgbClr val="FFFFFF"/>
                </a:highlight>
                <a:latin typeface="Consolas"/>
                <a:ea typeface="Source Code Pro"/>
                <a:cs typeface="Consolas"/>
                <a:sym typeface="Source Code Pro"/>
              </a:rPr>
              <a:t>3</a:t>
            </a:r>
            <a:r>
              <a:rPr lang="en" sz="1400" dirty="0">
                <a:solidFill>
                  <a:srgbClr val="000000"/>
                </a:solidFill>
                <a:highlight>
                  <a:srgbClr val="FFFFFF"/>
                </a:highlight>
                <a:latin typeface="Consolas"/>
                <a:ea typeface="Source Code Pro"/>
                <a:cs typeface="Consolas"/>
                <a:sym typeface="Source Code Pro"/>
              </a:rPr>
              <a:t>;   </a:t>
            </a:r>
            <a:r>
              <a:rPr lang="en" sz="1400" dirty="0">
                <a:solidFill>
                  <a:srgbClr val="999999"/>
                </a:solidFill>
                <a:highlight>
                  <a:srgbClr val="FFFFFF"/>
                </a:highlight>
                <a:latin typeface="Consolas"/>
                <a:ea typeface="Source Code Pro"/>
                <a:cs typeface="Consolas"/>
                <a:sym typeface="Source Code Pro"/>
              </a:rPr>
              <a:t>// Will equal string “523”</a:t>
            </a:r>
          </a:p>
          <a:p>
            <a:pPr marL="285750" lvl="0" indent="-285750">
              <a:lnSpc>
                <a:spcPct val="130000"/>
              </a:lnSpc>
              <a:spcBef>
                <a:spcPts val="0"/>
              </a:spcBef>
              <a:spcAft>
                <a:spcPts val="0"/>
              </a:spcAft>
              <a:buFont typeface="Arial"/>
              <a:buChar char="•"/>
            </a:pPr>
            <a:r>
              <a:rPr lang="en" dirty="0"/>
              <a:t>Enhanced assignment </a:t>
            </a:r>
            <a:r>
              <a:rPr lang="en" dirty="0" smtClean="0"/>
              <a:t>operators</a:t>
            </a:r>
            <a:endParaRPr lang="en-US" dirty="0" smtClean="0"/>
          </a:p>
          <a:p>
            <a:pPr lvl="0">
              <a:lnSpc>
                <a:spcPct val="130000"/>
              </a:lnSpc>
              <a:spcBef>
                <a:spcPts val="0"/>
              </a:spcBef>
              <a:spcAft>
                <a:spcPts val="0"/>
              </a:spcAft>
              <a:buNone/>
            </a:pPr>
            <a:r>
              <a:rPr lang="en-US" sz="1200" dirty="0">
                <a:solidFill>
                  <a:srgbClr val="0000CD"/>
                </a:solidFill>
                <a:latin typeface="Source Code Pro"/>
                <a:ea typeface="Source Code Pro"/>
                <a:cs typeface="Source Code Pro"/>
                <a:sym typeface="Source Code Pro"/>
              </a:rPr>
              <a:t> </a:t>
            </a:r>
            <a:r>
              <a:rPr lang="en-US" sz="1200" dirty="0" smtClean="0">
                <a:solidFill>
                  <a:srgbClr val="0000CD"/>
                </a:solidFill>
                <a:latin typeface="Source Code Pro"/>
                <a:ea typeface="Source Code Pro"/>
                <a:cs typeface="Source Code Pro"/>
                <a:sym typeface="Source Code Pro"/>
              </a:rPr>
              <a:t>  </a:t>
            </a:r>
            <a:r>
              <a:rPr lang="en-US" sz="1400" dirty="0" smtClean="0">
                <a:solidFill>
                  <a:srgbClr val="0000CD"/>
                </a:solidFill>
                <a:latin typeface="Consolas"/>
                <a:ea typeface="Source Code Pro"/>
                <a:cs typeface="Consolas"/>
                <a:sym typeface="Source Code Pro"/>
              </a:rPr>
              <a:t>      </a:t>
            </a:r>
            <a:r>
              <a:rPr lang="en" sz="1400" dirty="0" smtClean="0">
                <a:solidFill>
                  <a:srgbClr val="0000CD"/>
                </a:solidFill>
                <a:latin typeface="Consolas"/>
                <a:ea typeface="Source Code Pro"/>
                <a:cs typeface="Consolas"/>
                <a:sym typeface="Source Code Pro"/>
              </a:rPr>
              <a:t>var</a:t>
            </a:r>
            <a:r>
              <a:rPr lang="en" sz="1400" dirty="0" smtClean="0">
                <a:solidFill>
                  <a:srgbClr val="000000"/>
                </a:solidFill>
                <a:latin typeface="Consolas"/>
                <a:ea typeface="Source Code Pro"/>
                <a:cs typeface="Consolas"/>
                <a:sym typeface="Source Code Pro"/>
              </a:rPr>
              <a:t> </a:t>
            </a:r>
            <a:r>
              <a:rPr lang="en" sz="1400" dirty="0">
                <a:solidFill>
                  <a:srgbClr val="000000"/>
                </a:solidFill>
                <a:latin typeface="Consolas"/>
                <a:ea typeface="Source Code Pro"/>
                <a:cs typeface="Consolas"/>
                <a:sym typeface="Source Code Pro"/>
              </a:rPr>
              <a:t>x = </a:t>
            </a:r>
            <a:r>
              <a:rPr lang="en" sz="1400" dirty="0" smtClean="0">
                <a:solidFill>
                  <a:srgbClr val="FF0000"/>
                </a:solidFill>
                <a:latin typeface="Consolas"/>
                <a:ea typeface="Source Code Pro"/>
                <a:cs typeface="Consolas"/>
                <a:sym typeface="Source Code Pro"/>
              </a:rPr>
              <a:t>5</a:t>
            </a:r>
            <a:r>
              <a:rPr lang="en" sz="1400" dirty="0" smtClean="0">
                <a:solidFill>
                  <a:srgbClr val="000000"/>
                </a:solidFill>
                <a:latin typeface="Consolas"/>
                <a:ea typeface="Source Code Pro"/>
                <a:cs typeface="Consolas"/>
                <a:sym typeface="Source Code Pro"/>
              </a:rPr>
              <a:t>;</a:t>
            </a:r>
            <a:endParaRPr lang="en-US" sz="1400" dirty="0" smtClean="0">
              <a:solidFill>
                <a:srgbClr val="000000"/>
              </a:solidFill>
              <a:latin typeface="Consolas"/>
              <a:ea typeface="Source Code Pro"/>
              <a:cs typeface="Consolas"/>
              <a:sym typeface="Source Code Pro"/>
            </a:endParaRPr>
          </a:p>
          <a:p>
            <a:pPr lvl="0">
              <a:lnSpc>
                <a:spcPct val="130000"/>
              </a:lnSpc>
              <a:spcBef>
                <a:spcPts val="0"/>
              </a:spcBef>
              <a:spcAft>
                <a:spcPts val="0"/>
              </a:spcAft>
              <a:buNone/>
            </a:pPr>
            <a:r>
              <a:rPr lang="en-US" sz="1400" dirty="0">
                <a:solidFill>
                  <a:srgbClr val="000000"/>
                </a:solidFill>
                <a:latin typeface="Consolas"/>
                <a:ea typeface="Source Code Pro"/>
                <a:cs typeface="Consolas"/>
                <a:sym typeface="Source Code Pro"/>
              </a:rPr>
              <a:t> </a:t>
            </a:r>
            <a:r>
              <a:rPr lang="en-US" sz="1400" dirty="0" smtClean="0">
                <a:solidFill>
                  <a:srgbClr val="000000"/>
                </a:solidFill>
                <a:latin typeface="Consolas"/>
                <a:ea typeface="Source Code Pro"/>
                <a:cs typeface="Consolas"/>
                <a:sym typeface="Source Code Pro"/>
              </a:rPr>
              <a:t>      </a:t>
            </a:r>
            <a:r>
              <a:rPr lang="en-US" sz="1400" dirty="0">
                <a:solidFill>
                  <a:srgbClr val="000000"/>
                </a:solidFill>
                <a:latin typeface="Consolas"/>
                <a:ea typeface="Source Code Pro"/>
                <a:cs typeface="Consolas"/>
                <a:sym typeface="Source Code Pro"/>
              </a:rPr>
              <a:t> </a:t>
            </a:r>
            <a:r>
              <a:rPr lang="en" sz="1400" dirty="0" smtClean="0">
                <a:solidFill>
                  <a:srgbClr val="000000"/>
                </a:solidFill>
                <a:latin typeface="Consolas"/>
                <a:ea typeface="Source Code Pro"/>
                <a:cs typeface="Consolas"/>
                <a:sym typeface="Source Code Pro"/>
              </a:rPr>
              <a:t>x </a:t>
            </a:r>
            <a:r>
              <a:rPr lang="en" sz="1400" dirty="0">
                <a:solidFill>
                  <a:srgbClr val="000000"/>
                </a:solidFill>
                <a:latin typeface="Consolas"/>
                <a:ea typeface="Source Code Pro"/>
                <a:cs typeface="Consolas"/>
                <a:sym typeface="Source Code Pro"/>
              </a:rPr>
              <a:t>+= </a:t>
            </a:r>
            <a:r>
              <a:rPr lang="en" sz="1400" dirty="0">
                <a:solidFill>
                  <a:srgbClr val="FF0000"/>
                </a:solidFill>
                <a:latin typeface="Consolas"/>
                <a:ea typeface="Source Code Pro"/>
                <a:cs typeface="Consolas"/>
                <a:sym typeface="Source Code Pro"/>
              </a:rPr>
              <a:t>3</a:t>
            </a:r>
            <a:r>
              <a:rPr lang="en" sz="1400" dirty="0">
                <a:solidFill>
                  <a:srgbClr val="000000"/>
                </a:solidFill>
                <a:latin typeface="Consolas"/>
                <a:ea typeface="Source Code Pro"/>
                <a:cs typeface="Consolas"/>
                <a:sym typeface="Source Code Pro"/>
              </a:rPr>
              <a:t>;     </a:t>
            </a:r>
            <a:r>
              <a:rPr lang="en-US" sz="1400" dirty="0" smtClean="0">
                <a:solidFill>
                  <a:srgbClr val="000000"/>
                </a:solidFill>
                <a:latin typeface="Consolas"/>
                <a:ea typeface="Source Code Pro"/>
                <a:cs typeface="Consolas"/>
                <a:sym typeface="Source Code Pro"/>
              </a:rPr>
              <a:t>  </a:t>
            </a:r>
            <a:r>
              <a:rPr lang="en-US" sz="1400" dirty="0" smtClean="0">
                <a:solidFill>
                  <a:srgbClr val="000000"/>
                </a:solidFill>
                <a:latin typeface="Consolas"/>
                <a:ea typeface="Source Code Pro"/>
                <a:cs typeface="Consolas"/>
                <a:sym typeface="Source Code Pro"/>
              </a:rPr>
              <a:t>  </a:t>
            </a:r>
            <a:r>
              <a:rPr lang="en" sz="1400" dirty="0" smtClean="0">
                <a:solidFill>
                  <a:srgbClr val="999999"/>
                </a:solidFill>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The same as saying x = x + 3, so now x is </a:t>
            </a:r>
            <a:r>
              <a:rPr lang="en" sz="1400" dirty="0" smtClean="0">
                <a:solidFill>
                  <a:srgbClr val="999999"/>
                </a:solidFill>
                <a:latin typeface="Consolas"/>
                <a:ea typeface="Source Code Pro"/>
                <a:cs typeface="Consolas"/>
                <a:sym typeface="Source Code Pro"/>
              </a:rPr>
              <a:t>8</a:t>
            </a:r>
            <a:r>
              <a:rPr lang="en-US" sz="1400" dirty="0" smtClean="0">
                <a:solidFill>
                  <a:srgbClr val="999999"/>
                </a:solidFill>
                <a:latin typeface="Consolas"/>
                <a:ea typeface="Source Code Pro"/>
                <a:cs typeface="Consolas"/>
                <a:sym typeface="Source Code Pro"/>
              </a:rPr>
              <a:t>.</a:t>
            </a:r>
          </a:p>
          <a:p>
            <a:pPr lvl="0">
              <a:lnSpc>
                <a:spcPct val="130000"/>
              </a:lnSpc>
              <a:spcBef>
                <a:spcPts val="0"/>
              </a:spcBef>
              <a:spcAft>
                <a:spcPts val="0"/>
              </a:spcAft>
              <a:buNone/>
            </a:pPr>
            <a:r>
              <a:rPr lang="en-US" sz="1400" dirty="0">
                <a:solidFill>
                  <a:srgbClr val="999999"/>
                </a:solidFill>
                <a:latin typeface="Consolas"/>
                <a:ea typeface="Source Code Pro"/>
                <a:cs typeface="Consolas"/>
                <a:sym typeface="Source Code Pro"/>
              </a:rPr>
              <a:t> </a:t>
            </a:r>
            <a:r>
              <a:rPr lang="en-US" sz="1400" dirty="0" smtClean="0">
                <a:solidFill>
                  <a:srgbClr val="999999"/>
                </a:solidFill>
                <a:latin typeface="Consolas"/>
                <a:ea typeface="Source Code Pro"/>
                <a:cs typeface="Consolas"/>
                <a:sym typeface="Source Code Pro"/>
              </a:rPr>
              <a:t>       </a:t>
            </a:r>
            <a:r>
              <a:rPr lang="en" sz="1400" dirty="0" smtClean="0">
                <a:solidFill>
                  <a:srgbClr val="000000"/>
                </a:solidFill>
                <a:latin typeface="Consolas"/>
                <a:ea typeface="Source Code Pro"/>
                <a:cs typeface="Consolas"/>
                <a:sym typeface="Source Code Pro"/>
              </a:rPr>
              <a:t>x </a:t>
            </a:r>
            <a:r>
              <a:rPr lang="en" sz="1400" dirty="0">
                <a:solidFill>
                  <a:srgbClr val="000000"/>
                </a:solidFill>
                <a:latin typeface="Consolas"/>
                <a:ea typeface="Source Code Pro"/>
                <a:cs typeface="Consolas"/>
                <a:sym typeface="Source Code Pro"/>
              </a:rPr>
              <a:t>/= </a:t>
            </a:r>
            <a:r>
              <a:rPr lang="en" sz="1400" dirty="0">
                <a:solidFill>
                  <a:srgbClr val="FF0000"/>
                </a:solidFill>
                <a:latin typeface="Consolas"/>
                <a:ea typeface="Source Code Pro"/>
                <a:cs typeface="Consolas"/>
                <a:sym typeface="Source Code Pro"/>
              </a:rPr>
              <a:t>2</a:t>
            </a:r>
            <a:r>
              <a:rPr lang="en" sz="1400" dirty="0">
                <a:solidFill>
                  <a:srgbClr val="000000"/>
                </a:solidFill>
                <a:latin typeface="Consolas"/>
                <a:ea typeface="Source Code Pro"/>
                <a:cs typeface="Consolas"/>
                <a:sym typeface="Source Code Pro"/>
              </a:rPr>
              <a:t>;  	  </a:t>
            </a:r>
            <a:r>
              <a:rPr lang="en-US" sz="1400" dirty="0" smtClean="0">
                <a:solidFill>
                  <a:srgbClr val="000000"/>
                </a:solidFill>
                <a:latin typeface="Consolas"/>
                <a:ea typeface="Source Code Pro"/>
                <a:cs typeface="Consolas"/>
                <a:sym typeface="Source Code Pro"/>
              </a:rPr>
              <a:t>   </a:t>
            </a:r>
            <a:r>
              <a:rPr lang="en" sz="1400" dirty="0" smtClean="0">
                <a:solidFill>
                  <a:srgbClr val="999999"/>
                </a:solidFill>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The same as saying x = x / 2, so now x is 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Comparison and logical operators</a:t>
            </a:r>
          </a:p>
          <a:p>
            <a:pPr lvl="0" rtl="0">
              <a:spcBef>
                <a:spcPts val="0"/>
              </a:spcBef>
              <a:buNone/>
            </a:pPr>
            <a:endParaRPr/>
          </a:p>
        </p:txBody>
      </p:sp>
      <p:sp>
        <p:nvSpPr>
          <p:cNvPr id="117" name="Shape 11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317500" rtl="0">
              <a:spcBef>
                <a:spcPts val="0"/>
              </a:spcBef>
              <a:spcAft>
                <a:spcPts val="0"/>
              </a:spcAft>
              <a:buClr>
                <a:srgbClr val="666666"/>
              </a:buClr>
              <a:buSzPct val="77777"/>
              <a:buChar char="●"/>
            </a:pPr>
            <a:r>
              <a:rPr lang="en" dirty="0">
                <a:solidFill>
                  <a:srgbClr val="666666"/>
                </a:solidFill>
              </a:rPr>
              <a:t>Logical operators: </a:t>
            </a:r>
            <a:r>
              <a:rPr lang="en" dirty="0">
                <a:solidFill>
                  <a:srgbClr val="000000"/>
                </a:solidFill>
                <a:latin typeface="Source Code Pro"/>
                <a:ea typeface="Source Code Pro"/>
                <a:cs typeface="Source Code Pro"/>
                <a:sym typeface="Source Code Pro"/>
              </a:rPr>
              <a:t>&amp;&amp;</a:t>
            </a:r>
            <a:r>
              <a:rPr lang="en" dirty="0">
                <a:solidFill>
                  <a:srgbClr val="666666"/>
                </a:solidFill>
              </a:rPr>
              <a:t> (and), </a:t>
            </a:r>
            <a:r>
              <a:rPr lang="en" dirty="0">
                <a:solidFill>
                  <a:srgbClr val="000000"/>
                </a:solidFill>
                <a:latin typeface="Source Code Pro"/>
                <a:ea typeface="Source Code Pro"/>
                <a:cs typeface="Source Code Pro"/>
                <a:sym typeface="Source Code Pro"/>
              </a:rPr>
              <a:t>||</a:t>
            </a:r>
            <a:r>
              <a:rPr lang="en" dirty="0">
                <a:solidFill>
                  <a:srgbClr val="666666"/>
                </a:solidFill>
              </a:rPr>
              <a:t> (or), </a:t>
            </a:r>
            <a:r>
              <a:rPr lang="en" dirty="0">
                <a:solidFill>
                  <a:srgbClr val="000000"/>
                </a:solidFill>
                <a:latin typeface="Source Code Pro"/>
                <a:ea typeface="Source Code Pro"/>
                <a:cs typeface="Source Code Pro"/>
                <a:sym typeface="Source Code Pro"/>
              </a:rPr>
              <a:t>!</a:t>
            </a:r>
            <a:r>
              <a:rPr lang="en" dirty="0">
                <a:solidFill>
                  <a:srgbClr val="666666"/>
                </a:solidFill>
              </a:rPr>
              <a:t> (</a:t>
            </a:r>
            <a:r>
              <a:rPr lang="en" dirty="0" smtClean="0">
                <a:solidFill>
                  <a:srgbClr val="666666"/>
                </a:solidFill>
              </a:rPr>
              <a:t>not)</a:t>
            </a:r>
            <a:r>
              <a:rPr lang="en-US" dirty="0">
                <a:solidFill>
                  <a:srgbClr val="666666"/>
                </a:solidFill>
              </a:rPr>
              <a:t/>
            </a:r>
            <a:br>
              <a:rPr lang="en-US" dirty="0">
                <a:solidFill>
                  <a:srgbClr val="666666"/>
                </a:solidFill>
              </a:rPr>
            </a:br>
            <a:r>
              <a:rPr lang="en-US" dirty="0" smtClean="0">
                <a:solidFill>
                  <a:srgbClr val="666666"/>
                </a:solidFill>
              </a:rPr>
              <a:t>		</a:t>
            </a:r>
            <a:r>
              <a:rPr lang="en-US" sz="1400" dirty="0" smtClean="0">
                <a:solidFill>
                  <a:srgbClr val="000000"/>
                </a:solidFill>
                <a:latin typeface="Consolas"/>
                <a:ea typeface="Source Code Pro"/>
                <a:cs typeface="Consolas"/>
                <a:sym typeface="Source Code Pro"/>
              </a:rPr>
              <a:t>a </a:t>
            </a:r>
            <a:r>
              <a:rPr lang="en-US" sz="1400" dirty="0">
                <a:solidFill>
                  <a:srgbClr val="000000"/>
                </a:solidFill>
                <a:latin typeface="Consolas"/>
                <a:ea typeface="Source Code Pro"/>
                <a:cs typeface="Consolas"/>
                <a:sym typeface="Source Code Pro"/>
              </a:rPr>
              <a:t>= </a:t>
            </a:r>
            <a:r>
              <a:rPr lang="en-US" sz="1400" dirty="0">
                <a:solidFill>
                  <a:srgbClr val="0000CD"/>
                </a:solidFill>
                <a:latin typeface="Consolas"/>
                <a:ea typeface="Source Code Pro"/>
                <a:cs typeface="Consolas"/>
                <a:sym typeface="Source Code Pro"/>
              </a:rPr>
              <a:t>true </a:t>
            </a:r>
            <a:r>
              <a:rPr lang="en-US" sz="1400" dirty="0">
                <a:solidFill>
                  <a:srgbClr val="000000"/>
                </a:solidFill>
                <a:latin typeface="Consolas"/>
                <a:ea typeface="Source Code Pro"/>
                <a:cs typeface="Consolas"/>
                <a:sym typeface="Source Code Pro"/>
              </a:rPr>
              <a:t>&amp;&amp;</a:t>
            </a:r>
            <a:r>
              <a:rPr lang="en-US" sz="1400" dirty="0">
                <a:solidFill>
                  <a:srgbClr val="A52A2A"/>
                </a:solidFill>
                <a:latin typeface="Consolas"/>
                <a:ea typeface="Source Code Pro"/>
                <a:cs typeface="Consolas"/>
                <a:sym typeface="Source Code Pro"/>
              </a:rPr>
              <a:t> </a:t>
            </a:r>
            <a:r>
              <a:rPr lang="en-US" sz="1400" dirty="0">
                <a:solidFill>
                  <a:srgbClr val="0000CD"/>
                </a:solidFill>
                <a:latin typeface="Consolas"/>
                <a:ea typeface="Source Code Pro"/>
                <a:cs typeface="Consolas"/>
                <a:sym typeface="Source Code Pro"/>
              </a:rPr>
              <a:t>false</a:t>
            </a:r>
            <a:r>
              <a:rPr lang="en-US" sz="1400" dirty="0">
                <a:solidFill>
                  <a:srgbClr val="000000"/>
                </a:solidFill>
                <a:latin typeface="Consolas"/>
                <a:ea typeface="Source Code Pro"/>
                <a:cs typeface="Consolas"/>
                <a:sym typeface="Source Code Pro"/>
              </a:rPr>
              <a:t>		</a:t>
            </a:r>
            <a:r>
              <a:rPr lang="en-US" sz="1400" dirty="0">
                <a:solidFill>
                  <a:srgbClr val="999999"/>
                </a:solidFill>
                <a:latin typeface="Consolas"/>
                <a:ea typeface="Source Code Pro"/>
                <a:cs typeface="Consolas"/>
                <a:sym typeface="Source Code Pro"/>
              </a:rPr>
              <a:t># a = </a:t>
            </a:r>
            <a:r>
              <a:rPr lang="en-US" sz="1400" dirty="0" smtClean="0">
                <a:solidFill>
                  <a:srgbClr val="999999"/>
                </a:solidFill>
                <a:latin typeface="Consolas"/>
                <a:ea typeface="Source Code Pro"/>
                <a:cs typeface="Consolas"/>
                <a:sym typeface="Source Code Pro"/>
              </a:rPr>
              <a:t>false</a:t>
            </a:r>
            <a:br>
              <a:rPr lang="en-US" sz="1400" dirty="0" smtClean="0">
                <a:solidFill>
                  <a:srgbClr val="999999"/>
                </a:solidFill>
                <a:latin typeface="Consolas"/>
                <a:ea typeface="Source Code Pro"/>
                <a:cs typeface="Consolas"/>
                <a:sym typeface="Source Code Pro"/>
              </a:rPr>
            </a:br>
            <a:r>
              <a:rPr lang="en-US" sz="1400" dirty="0" smtClean="0">
                <a:solidFill>
                  <a:srgbClr val="999999"/>
                </a:solidFill>
                <a:latin typeface="Consolas"/>
                <a:ea typeface="Source Code Pro"/>
                <a:cs typeface="Consolas"/>
                <a:sym typeface="Source Code Pro"/>
              </a:rPr>
              <a:t>		</a:t>
            </a:r>
            <a:r>
              <a:rPr lang="en-US" sz="1400" dirty="0" smtClean="0">
                <a:solidFill>
                  <a:srgbClr val="000000"/>
                </a:solidFill>
                <a:latin typeface="Consolas"/>
                <a:ea typeface="Source Code Pro"/>
                <a:cs typeface="Consolas"/>
                <a:sym typeface="Source Code Pro"/>
              </a:rPr>
              <a:t>b </a:t>
            </a:r>
            <a:r>
              <a:rPr lang="en-US" sz="1400" dirty="0">
                <a:solidFill>
                  <a:srgbClr val="000000"/>
                </a:solidFill>
                <a:latin typeface="Consolas"/>
                <a:ea typeface="Source Code Pro"/>
                <a:cs typeface="Consolas"/>
                <a:sym typeface="Source Code Pro"/>
              </a:rPr>
              <a:t>= </a:t>
            </a:r>
            <a:r>
              <a:rPr lang="en-US" sz="1400" dirty="0">
                <a:solidFill>
                  <a:srgbClr val="0000CD"/>
                </a:solidFill>
                <a:latin typeface="Consolas"/>
                <a:ea typeface="Source Code Pro"/>
                <a:cs typeface="Consolas"/>
                <a:sym typeface="Source Code Pro"/>
              </a:rPr>
              <a:t>true </a:t>
            </a:r>
            <a:r>
              <a:rPr lang="en-US" sz="1400" dirty="0">
                <a:solidFill>
                  <a:srgbClr val="000000"/>
                </a:solidFill>
                <a:latin typeface="Consolas"/>
                <a:ea typeface="Source Code Pro"/>
                <a:cs typeface="Consolas"/>
                <a:sym typeface="Source Code Pro"/>
              </a:rPr>
              <a:t>||</a:t>
            </a:r>
            <a:r>
              <a:rPr lang="en-US" sz="1400" dirty="0">
                <a:solidFill>
                  <a:srgbClr val="A52A2A"/>
                </a:solidFill>
                <a:latin typeface="Consolas"/>
                <a:ea typeface="Source Code Pro"/>
                <a:cs typeface="Consolas"/>
                <a:sym typeface="Source Code Pro"/>
              </a:rPr>
              <a:t> </a:t>
            </a:r>
            <a:r>
              <a:rPr lang="en-US" sz="1400" dirty="0">
                <a:solidFill>
                  <a:srgbClr val="0000CD"/>
                </a:solidFill>
                <a:latin typeface="Consolas"/>
                <a:ea typeface="Source Code Pro"/>
                <a:cs typeface="Consolas"/>
                <a:sym typeface="Source Code Pro"/>
              </a:rPr>
              <a:t>false</a:t>
            </a:r>
            <a:r>
              <a:rPr lang="en-US" sz="1400" dirty="0">
                <a:solidFill>
                  <a:srgbClr val="000000"/>
                </a:solidFill>
                <a:latin typeface="Consolas"/>
                <a:ea typeface="Source Code Pro"/>
                <a:cs typeface="Consolas"/>
                <a:sym typeface="Source Code Pro"/>
              </a:rPr>
              <a:t>		</a:t>
            </a:r>
            <a:r>
              <a:rPr lang="en-US" sz="1400" dirty="0">
                <a:solidFill>
                  <a:srgbClr val="999999"/>
                </a:solidFill>
                <a:latin typeface="Consolas"/>
                <a:ea typeface="Source Code Pro"/>
                <a:cs typeface="Consolas"/>
                <a:sym typeface="Source Code Pro"/>
              </a:rPr>
              <a:t># b = </a:t>
            </a:r>
            <a:r>
              <a:rPr lang="en-US" sz="1400" dirty="0" smtClean="0">
                <a:solidFill>
                  <a:srgbClr val="999999"/>
                </a:solidFill>
                <a:latin typeface="Consolas"/>
                <a:ea typeface="Source Code Pro"/>
                <a:cs typeface="Consolas"/>
                <a:sym typeface="Source Code Pro"/>
              </a:rPr>
              <a:t>true</a:t>
            </a:r>
            <a:br>
              <a:rPr lang="en-US" sz="1400" dirty="0" smtClean="0">
                <a:solidFill>
                  <a:srgbClr val="999999"/>
                </a:solidFill>
                <a:latin typeface="Consolas"/>
                <a:ea typeface="Source Code Pro"/>
                <a:cs typeface="Consolas"/>
                <a:sym typeface="Source Code Pro"/>
              </a:rPr>
            </a:br>
            <a:r>
              <a:rPr lang="en-US" sz="1400" dirty="0" smtClean="0">
                <a:solidFill>
                  <a:srgbClr val="999999"/>
                </a:solidFill>
                <a:latin typeface="Consolas"/>
                <a:ea typeface="Source Code Pro"/>
                <a:cs typeface="Consolas"/>
                <a:sym typeface="Source Code Pro"/>
              </a:rPr>
              <a:t>		</a:t>
            </a:r>
            <a:r>
              <a:rPr lang="en-US" sz="1400" dirty="0" smtClean="0">
                <a:solidFill>
                  <a:srgbClr val="000000"/>
                </a:solidFill>
                <a:latin typeface="Consolas"/>
                <a:ea typeface="Source Code Pro"/>
                <a:cs typeface="Consolas"/>
                <a:sym typeface="Source Code Pro"/>
              </a:rPr>
              <a:t>c </a:t>
            </a:r>
            <a:r>
              <a:rPr lang="en-US" sz="1400" dirty="0">
                <a:solidFill>
                  <a:srgbClr val="000000"/>
                </a:solidFill>
                <a:latin typeface="Consolas"/>
                <a:ea typeface="Source Code Pro"/>
                <a:cs typeface="Consolas"/>
                <a:sym typeface="Source Code Pro"/>
              </a:rPr>
              <a:t>= </a:t>
            </a:r>
            <a:r>
              <a:rPr lang="en-US" sz="1400" dirty="0">
                <a:solidFill>
                  <a:srgbClr val="0000CD"/>
                </a:solidFill>
                <a:latin typeface="Consolas"/>
                <a:ea typeface="Source Code Pro"/>
                <a:cs typeface="Consolas"/>
                <a:sym typeface="Source Code Pro"/>
              </a:rPr>
              <a:t>true </a:t>
            </a:r>
            <a:r>
              <a:rPr lang="en-US" sz="1400" dirty="0">
                <a:solidFill>
                  <a:srgbClr val="000000"/>
                </a:solidFill>
                <a:latin typeface="Consolas"/>
                <a:ea typeface="Source Code Pro"/>
                <a:cs typeface="Consolas"/>
                <a:sym typeface="Source Code Pro"/>
              </a:rPr>
              <a:t>&amp;&amp; !</a:t>
            </a:r>
            <a:r>
              <a:rPr lang="en-US" sz="1400" dirty="0">
                <a:solidFill>
                  <a:srgbClr val="0000CD"/>
                </a:solidFill>
                <a:latin typeface="Consolas"/>
                <a:ea typeface="Source Code Pro"/>
                <a:cs typeface="Consolas"/>
                <a:sym typeface="Source Code Pro"/>
              </a:rPr>
              <a:t>false</a:t>
            </a:r>
            <a:r>
              <a:rPr lang="en-US" sz="1400" dirty="0">
                <a:solidFill>
                  <a:srgbClr val="000000"/>
                </a:solidFill>
                <a:latin typeface="Consolas"/>
                <a:ea typeface="Source Code Pro"/>
                <a:cs typeface="Consolas"/>
                <a:sym typeface="Source Code Pro"/>
              </a:rPr>
              <a:t>		</a:t>
            </a:r>
            <a:r>
              <a:rPr lang="en-US" sz="1400" dirty="0">
                <a:solidFill>
                  <a:srgbClr val="999999"/>
                </a:solidFill>
                <a:latin typeface="Consolas"/>
                <a:ea typeface="Source Code Pro"/>
                <a:cs typeface="Consolas"/>
                <a:sym typeface="Source Code Pro"/>
              </a:rPr>
              <a:t># c = </a:t>
            </a:r>
            <a:r>
              <a:rPr lang="en-US" sz="1400" dirty="0" smtClean="0">
                <a:solidFill>
                  <a:srgbClr val="999999"/>
                </a:solidFill>
                <a:latin typeface="Consolas"/>
                <a:ea typeface="Source Code Pro"/>
                <a:cs typeface="Consolas"/>
                <a:sym typeface="Source Code Pro"/>
              </a:rPr>
              <a:t>true</a:t>
            </a:r>
            <a:endParaRPr lang="en-US" sz="1400" dirty="0" smtClean="0">
              <a:solidFill>
                <a:srgbClr val="666666"/>
              </a:solidFill>
              <a:latin typeface="Consolas"/>
              <a:cs typeface="Consolas"/>
            </a:endParaRPr>
          </a:p>
          <a:p>
            <a:pPr marL="457200" indent="-317500">
              <a:spcAft>
                <a:spcPts val="0"/>
              </a:spcAft>
              <a:buClr>
                <a:srgbClr val="666666"/>
              </a:buClr>
              <a:buSzPct val="77777"/>
              <a:buFont typeface="Open Sans"/>
              <a:buChar char="●"/>
            </a:pPr>
            <a:r>
              <a:rPr lang="en" dirty="0">
                <a:solidFill>
                  <a:srgbClr val="666666"/>
                </a:solidFill>
              </a:rPr>
              <a:t>Comparison </a:t>
            </a:r>
            <a:r>
              <a:rPr lang="en" dirty="0" smtClean="0">
                <a:solidFill>
                  <a:srgbClr val="666666"/>
                </a:solidFill>
              </a:rPr>
              <a:t>operators</a:t>
            </a:r>
            <a:r>
              <a:rPr lang="en-US" dirty="0" smtClean="0">
                <a:solidFill>
                  <a:srgbClr val="666666"/>
                </a:solidFill>
              </a:rPr>
              <a:t/>
            </a:r>
            <a:br>
              <a:rPr lang="en-US" dirty="0" smtClean="0">
                <a:solidFill>
                  <a:srgbClr val="666666"/>
                </a:solidFill>
              </a:rPr>
            </a:br>
            <a:r>
              <a:rPr lang="en-US" dirty="0">
                <a:solidFill>
                  <a:srgbClr val="666666"/>
                </a:solidFill>
              </a:rPr>
              <a:t>	</a:t>
            </a:r>
            <a:r>
              <a:rPr lang="en-US" dirty="0" smtClean="0">
                <a:solidFill>
                  <a:srgbClr val="666666"/>
                </a:solidFill>
              </a:rPr>
              <a:t>	</a:t>
            </a:r>
            <a:r>
              <a:rPr lang="en" sz="1400" dirty="0" smtClean="0">
                <a:solidFill>
                  <a:srgbClr val="000000"/>
                </a:solidFill>
                <a:latin typeface="Consolas"/>
                <a:ea typeface="Source Code Pro"/>
                <a:cs typeface="Consolas"/>
                <a:sym typeface="Source Code Pro"/>
              </a:rPr>
              <a:t>==, </a:t>
            </a:r>
            <a:r>
              <a:rPr lang="en" sz="1400" dirty="0">
                <a:solidFill>
                  <a:srgbClr val="000000"/>
                </a:solidFill>
                <a:latin typeface="Consolas"/>
                <a:ea typeface="Source Code Pro"/>
                <a:cs typeface="Consolas"/>
                <a:sym typeface="Source Code Pro"/>
              </a:rPr>
              <a:t>!= , &lt;, &gt;, &lt;=, </a:t>
            </a:r>
            <a:r>
              <a:rPr lang="en" sz="1400" dirty="0" smtClean="0">
                <a:solidFill>
                  <a:srgbClr val="000000"/>
                </a:solidFill>
                <a:latin typeface="Consolas"/>
                <a:ea typeface="Source Code Pro"/>
                <a:cs typeface="Consolas"/>
                <a:sym typeface="Source Code Pro"/>
              </a:rPr>
              <a:t>&gt;=</a:t>
            </a:r>
            <a:endParaRPr lang="en-US" sz="1400" dirty="0" smtClean="0">
              <a:solidFill>
                <a:srgbClr val="666666"/>
              </a:solidFill>
              <a:latin typeface="Consolas"/>
              <a:cs typeface="Consolas"/>
            </a:endParaRPr>
          </a:p>
          <a:p>
            <a:pPr marL="457200" lvl="0" indent="-317500">
              <a:spcAft>
                <a:spcPts val="0"/>
              </a:spcAft>
              <a:buClr>
                <a:srgbClr val="666666"/>
              </a:buClr>
              <a:buSzPct val="77777"/>
              <a:buFont typeface="Open Sans"/>
              <a:buChar char="●"/>
            </a:pPr>
            <a:r>
              <a:rPr lang="en" dirty="0">
                <a:solidFill>
                  <a:srgbClr val="666666"/>
                </a:solidFill>
              </a:rPr>
              <a:t>Comparing if two things are equal and of the same type: </a:t>
            </a:r>
            <a:r>
              <a:rPr lang="en" dirty="0">
                <a:solidFill>
                  <a:srgbClr val="000000"/>
                </a:solidFill>
                <a:latin typeface="Source Code Pro"/>
                <a:ea typeface="Source Code Pro"/>
                <a:cs typeface="Source Code Pro"/>
                <a:sym typeface="Source Code Pro"/>
              </a:rPr>
              <a:t>===</a:t>
            </a:r>
          </a:p>
          <a:p>
            <a:pPr marL="1828800" lvl="0" indent="0" rtl="0">
              <a:spcBef>
                <a:spcPts val="0"/>
              </a:spcBef>
              <a:spcAft>
                <a:spcPts val="0"/>
              </a:spcAft>
              <a:buNone/>
            </a:pPr>
            <a:r>
              <a:rPr lang="en" sz="1400" dirty="0" smtClean="0">
                <a:solidFill>
                  <a:srgbClr val="000000"/>
                </a:solidFill>
                <a:latin typeface="Consolas"/>
                <a:ea typeface="Source Code Pro"/>
                <a:cs typeface="Consolas"/>
                <a:sym typeface="Source Code Pro"/>
              </a:rPr>
              <a:t>a </a:t>
            </a:r>
            <a:r>
              <a:rPr lang="en" sz="1400" dirty="0">
                <a:solidFill>
                  <a:srgbClr val="000000"/>
                </a:solidFill>
                <a:latin typeface="Consolas"/>
                <a:ea typeface="Source Code Pro"/>
                <a:cs typeface="Consolas"/>
                <a:sym typeface="Source Code Pro"/>
              </a:rPr>
              <a:t>= ‘1’		</a:t>
            </a:r>
            <a:r>
              <a:rPr lang="en" sz="1400" dirty="0" smtClean="0">
                <a:solidFill>
                  <a:srgbClr val="000000"/>
                </a:solidFill>
                <a:latin typeface="Consolas"/>
                <a:ea typeface="Source Code Pro"/>
                <a:cs typeface="Consolas"/>
                <a:sym typeface="Source Code Pro"/>
              </a:rPr>
              <a:t>a </a:t>
            </a:r>
            <a:r>
              <a:rPr lang="en" sz="1400" dirty="0">
                <a:solidFill>
                  <a:srgbClr val="000000"/>
                </a:solidFill>
                <a:latin typeface="Consolas"/>
                <a:ea typeface="Source Code Pro"/>
                <a:cs typeface="Consolas"/>
                <a:sym typeface="Source Code Pro"/>
              </a:rPr>
              <a:t>===</a:t>
            </a:r>
            <a:r>
              <a:rPr lang="en" sz="1400" b="1" dirty="0">
                <a:solidFill>
                  <a:srgbClr val="000000"/>
                </a:solidFill>
                <a:latin typeface="Consolas"/>
                <a:ea typeface="Source Code Pro"/>
                <a:cs typeface="Consolas"/>
                <a:sym typeface="Source Code Pro"/>
              </a:rPr>
              <a:t> </a:t>
            </a:r>
            <a:r>
              <a:rPr lang="en" sz="1400" dirty="0">
                <a:solidFill>
                  <a:srgbClr val="000000"/>
                </a:solidFill>
                <a:latin typeface="Consolas"/>
                <a:ea typeface="Source Code Pro"/>
                <a:cs typeface="Consolas"/>
                <a:sym typeface="Source Code Pro"/>
              </a:rPr>
              <a:t>b </a:t>
            </a:r>
            <a:r>
              <a:rPr lang="en" sz="1400" dirty="0">
                <a:solidFill>
                  <a:srgbClr val="999999"/>
                </a:solidFill>
                <a:latin typeface="Consolas"/>
                <a:ea typeface="Source Code Pro"/>
                <a:cs typeface="Consolas"/>
                <a:sym typeface="Source Code Pro"/>
              </a:rPr>
              <a:t># false</a:t>
            </a:r>
          </a:p>
          <a:p>
            <a:pPr marL="1828800" lvl="0" indent="0" rtl="0">
              <a:spcBef>
                <a:spcPts val="0"/>
              </a:spcBef>
              <a:spcAft>
                <a:spcPts val="0"/>
              </a:spcAft>
              <a:buNone/>
            </a:pPr>
            <a:r>
              <a:rPr lang="en" sz="1400" dirty="0">
                <a:solidFill>
                  <a:srgbClr val="000000"/>
                </a:solidFill>
                <a:latin typeface="Consolas"/>
                <a:ea typeface="Source Code Pro"/>
                <a:cs typeface="Consolas"/>
                <a:sym typeface="Source Code Pro"/>
              </a:rPr>
              <a:t>b = 1		</a:t>
            </a:r>
            <a:r>
              <a:rPr lang="en" sz="1400" dirty="0" smtClean="0">
                <a:solidFill>
                  <a:srgbClr val="000000"/>
                </a:solidFill>
                <a:latin typeface="Consolas"/>
                <a:ea typeface="Source Code Pro"/>
                <a:cs typeface="Consolas"/>
                <a:sym typeface="Source Code Pro"/>
              </a:rPr>
              <a:t>c </a:t>
            </a:r>
            <a:r>
              <a:rPr lang="en" sz="1400" dirty="0">
                <a:solidFill>
                  <a:srgbClr val="000000"/>
                </a:solidFill>
                <a:latin typeface="Consolas"/>
                <a:ea typeface="Source Code Pro"/>
                <a:cs typeface="Consolas"/>
                <a:sym typeface="Source Code Pro"/>
              </a:rPr>
              <a:t>==</a:t>
            </a:r>
            <a:r>
              <a:rPr lang="en" sz="1400" b="1" dirty="0">
                <a:solidFill>
                  <a:srgbClr val="000000"/>
                </a:solidFill>
                <a:latin typeface="Consolas"/>
                <a:ea typeface="Source Code Pro"/>
                <a:cs typeface="Consolas"/>
                <a:sym typeface="Source Code Pro"/>
              </a:rPr>
              <a:t> </a:t>
            </a:r>
            <a:r>
              <a:rPr lang="en" sz="1400" dirty="0">
                <a:solidFill>
                  <a:srgbClr val="000000"/>
                </a:solidFill>
                <a:latin typeface="Consolas"/>
                <a:ea typeface="Source Code Pro"/>
                <a:cs typeface="Consolas"/>
                <a:sym typeface="Source Code Pro"/>
              </a:rPr>
              <a:t>b </a:t>
            </a:r>
            <a:r>
              <a:rPr lang="en" sz="1400" dirty="0">
                <a:solidFill>
                  <a:srgbClr val="999999"/>
                </a:solidFill>
                <a:latin typeface="Consolas"/>
                <a:ea typeface="Source Code Pro"/>
                <a:cs typeface="Consolas"/>
                <a:sym typeface="Source Code Pro"/>
              </a:rPr>
              <a:t># true</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1360</Words>
  <Application>Microsoft Macintosh PowerPoint</Application>
  <PresentationFormat>On-screen Show (16:9)</PresentationFormat>
  <Paragraphs>225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tropic</vt:lpstr>
      <vt:lpstr>JavaScript</vt:lpstr>
      <vt:lpstr>What is JavaScript?</vt:lpstr>
      <vt:lpstr>Advantages of JavaScript</vt:lpstr>
      <vt:lpstr>Primitive data types</vt:lpstr>
      <vt:lpstr>Unlike Java,</vt:lpstr>
      <vt:lpstr>Complex data types</vt:lpstr>
      <vt:lpstr>Declaring variables</vt:lpstr>
      <vt:lpstr>Changing variable values</vt:lpstr>
      <vt:lpstr>Comparison and logical operators </vt:lpstr>
      <vt:lpstr>Any questions?</vt:lpstr>
      <vt:lpstr>Functions</vt:lpstr>
      <vt:lpstr>Functions</vt:lpstr>
      <vt:lpstr>Default arguments</vt:lpstr>
      <vt:lpstr>Objects: variable declaration</vt:lpstr>
      <vt:lpstr>Objects: function declaration</vt:lpstr>
      <vt:lpstr>Scope</vt:lpstr>
      <vt:lpstr>Any questions?</vt:lpstr>
      <vt:lpstr>Loops: for</vt:lpstr>
      <vt:lpstr>Loops: while, do/while</vt:lpstr>
      <vt:lpstr>Loops: break and continue</vt:lpstr>
      <vt:lpstr>Switch</vt:lpstr>
      <vt:lpstr>Arrays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66</cp:revision>
  <dcterms:modified xsi:type="dcterms:W3CDTF">2017-05-24T03:44:45Z</dcterms:modified>
</cp:coreProperties>
</file>