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4CE73BF-1460-49EC-8285-2DF2C6BF44E9}">
  <a:tblStyle styleId="{04CE73BF-1460-49EC-8285-2DF2C6BF44E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3706327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w3schools.com/html/html_form_input_types.as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Source: https://www.w3schools.com/js/js_json_syntax.asp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 denotes an object; in essence, an entity. It’s not an object in the sense of a Java object; there’s no class definition or instantiation or anything.</a:t>
            </a:r>
          </a:p>
          <a:p>
            <a:pPr lvl="0">
              <a:spcBef>
                <a:spcPts val="0"/>
              </a:spcBef>
              <a:buNone/>
            </a:pPr>
            <a:r>
              <a:rPr lang="en"/>
              <a:t>Don’t these JSON objects look familiar? They’re just like Javascript objects (note Javascript OBJECT Notation)</a:t>
            </a:r>
          </a:p>
          <a:p>
            <a:pPr lvl="0">
              <a:spcBef>
                <a:spcPts val="0"/>
              </a:spcBef>
              <a:buNone/>
            </a:pPr>
            <a:r>
              <a:rPr lang="en"/>
              <a:t>You can use/access them just the same way.</a:t>
            </a:r>
          </a:p>
          <a:p>
            <a:pPr lvl="0">
              <a:spcBef>
                <a:spcPts val="0"/>
              </a:spcBef>
              <a:buNone/>
            </a:pPr>
            <a:endParaRPr/>
          </a:p>
          <a:p>
            <a:pPr lvl="0">
              <a:spcBef>
                <a:spcPts val="0"/>
              </a:spcBef>
              <a:buNone/>
            </a:pPr>
            <a:r>
              <a:rPr lang="en"/>
              <a:t>Helpful tool to use for checking JSON format: http://jsonlint.com/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chocolate syrup</a:t>
            </a:r>
          </a:p>
          <a:p>
            <a:pPr lvl="0">
              <a:spcBef>
                <a:spcPts val="0"/>
              </a:spcBef>
              <a:buNone/>
            </a:pPr>
            <a:endParaRPr/>
          </a:p>
          <a:p>
            <a:pPr lvl="0">
              <a:spcBef>
                <a:spcPts val="0"/>
              </a:spcBef>
              <a:buNone/>
            </a:pPr>
            <a:r>
              <a:rPr lang="en"/>
              <a:t>Indentation doesn’t matter, but it makes it easier to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from </a:t>
            </a:r>
            <a:r>
              <a:rPr lang="en" u="sng">
                <a:solidFill>
                  <a:schemeClr val="hlink"/>
                </a:solidFill>
                <a:hlinkClick r:id="rId3"/>
              </a:rPr>
              <a:t>https://www.w3schools.com/html/html_form_input_types.asp</a:t>
            </a:r>
          </a:p>
          <a:p>
            <a:pPr lvl="0">
              <a:spcBef>
                <a:spcPts val="0"/>
              </a:spcBef>
              <a:buNone/>
            </a:pPr>
            <a:endParaRPr/>
          </a:p>
          <a:p>
            <a:pPr lvl="0">
              <a:spcBef>
                <a:spcPts val="0"/>
              </a:spcBef>
              <a:buNone/>
            </a:pPr>
            <a:r>
              <a:rPr lang="en"/>
              <a:t>Note that you shouldn’t rely on only this for input validation! There are ways to circumvent these checks, but it’s a good way to catch non-malicious bad input. Also note that not all of these attributes apply to every type of input.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action attribute defines the action to be performed when the form is submitted.</a:t>
            </a:r>
            <a:br>
              <a:rPr lang="en"/>
            </a:br>
            <a:r>
              <a:rPr lang="en"/>
              <a:t>Here, since it’s an endpoint (i.e., a URL), the form data is sent to that endpoint on the server when the user clicks on the submit button.</a:t>
            </a:r>
          </a:p>
          <a:p>
            <a:pPr lvl="0">
              <a:spcBef>
                <a:spcPts val="0"/>
              </a:spcBef>
              <a:buNone/>
            </a:pPr>
            <a:endParaRPr/>
          </a:p>
          <a:p>
            <a:pPr lvl="0">
              <a:spcBef>
                <a:spcPts val="0"/>
              </a:spcBef>
              <a:buNone/>
            </a:pPr>
            <a:r>
              <a:rPr lang="en"/>
              <a:t>The method attribute defines which HTTP method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Example from here: http://stackoverflow.com/questions/5384712/capture-a-form-submit-in-javascript</a:t>
            </a:r>
          </a:p>
          <a:p>
            <a:pPr lvl="0">
              <a:spcBef>
                <a:spcPts val="0"/>
              </a:spcBef>
              <a:buNone/>
            </a:pPr>
            <a:endParaRPr/>
          </a:p>
          <a:p>
            <a:pPr lvl="0">
              <a:spcBef>
                <a:spcPts val="0"/>
              </a:spcBef>
              <a:buNone/>
            </a:pPr>
            <a:r>
              <a:rPr lang="en"/>
              <a:t>We’ve attached an event listener on the submit button. </a:t>
            </a:r>
          </a:p>
          <a:p>
            <a:pPr lvl="0">
              <a:spcBef>
                <a:spcPts val="0"/>
              </a:spcBef>
              <a:buNone/>
            </a:pPr>
            <a:r>
              <a:rPr lang="en"/>
              <a:t>Now, when the user clicks on the submit button, it calls the processForm function that we’ve defined. </a:t>
            </a:r>
          </a:p>
          <a:p>
            <a:pPr lvl="0">
              <a:spcBef>
                <a:spcPts val="0"/>
              </a:spcBef>
              <a:buNone/>
            </a:pPr>
            <a:r>
              <a:rPr lang="en"/>
              <a:t>Inside that function, we can do whatever we want -- of course, it would be a good idea to make sure the form data still gets submitted. How? We’ll cover that in tomorrow’s lecture.</a:t>
            </a:r>
          </a:p>
          <a:p>
            <a:pPr lvl="0">
              <a:spcBef>
                <a:spcPts val="0"/>
              </a:spcBef>
              <a:buNone/>
            </a:pPr>
            <a:r>
              <a:rPr lang="en"/>
              <a:t>Note that we end the processForm function with “return false” to prevent it from doing the default behavior, which in this case because it’s a form submission, it would refresh the page. The default behavior will be different for different events.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html/html_forms.asp" TargetMode="External"/><Relationship Id="rId4" Type="http://schemas.openxmlformats.org/officeDocument/2006/relationships/hyperlink" Target="https://www.w3schools.com/js/js_validation.asp" TargetMode="External"/><Relationship Id="rId5" Type="http://schemas.openxmlformats.org/officeDocument/2006/relationships/hyperlink" Target="https://www.w3schools.com/js/js_json_intro.asp"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JavaScript</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Forms and JSON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basic forms!</a:t>
            </a:r>
          </a:p>
        </p:txBody>
      </p:sp>
      <p:sp>
        <p:nvSpPr>
          <p:cNvPr id="130" name="Shape 130"/>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JSON</a:t>
            </a:r>
          </a:p>
        </p:txBody>
      </p:sp>
      <p:sp>
        <p:nvSpPr>
          <p:cNvPr id="136" name="Shape 13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Stands for JavaScript Object Notation</a:t>
            </a:r>
          </a:p>
          <a:p>
            <a:pPr marL="514350" lvl="0" indent="-285750">
              <a:spcBef>
                <a:spcPts val="0"/>
              </a:spcBef>
              <a:spcAft>
                <a:spcPts val="1000"/>
              </a:spcAft>
              <a:buFont typeface="Arial"/>
              <a:buChar char="•"/>
            </a:pPr>
            <a:r>
              <a:rPr lang="en" dirty="0"/>
              <a:t>Is a syntax for storing and exchanging data</a:t>
            </a:r>
          </a:p>
          <a:p>
            <a:pPr marL="514350" lvl="0" indent="-285750">
              <a:spcBef>
                <a:spcPts val="0"/>
              </a:spcBef>
              <a:spcAft>
                <a:spcPts val="1000"/>
              </a:spcAft>
              <a:buFont typeface="Arial"/>
              <a:buChar char="•"/>
            </a:pPr>
            <a:r>
              <a:rPr lang="en" dirty="0"/>
              <a:t>Follows these rules:</a:t>
            </a:r>
          </a:p>
          <a:p>
            <a:pPr marL="914400" lvl="1" indent="-317500" rtl="0">
              <a:spcBef>
                <a:spcPts val="0"/>
              </a:spcBef>
              <a:spcAft>
                <a:spcPts val="0"/>
              </a:spcAft>
              <a:buSzPct val="100000"/>
              <a:buFont typeface="Arial"/>
              <a:buChar char="•"/>
            </a:pPr>
            <a:r>
              <a:rPr lang="en" sz="1400" dirty="0">
                <a:highlight>
                  <a:srgbClr val="FFFFFF"/>
                </a:highlight>
              </a:rPr>
              <a:t>Data is in name/value pairs</a:t>
            </a:r>
          </a:p>
          <a:p>
            <a:pPr marL="914400" lvl="1" indent="-317500" rtl="0">
              <a:spcBef>
                <a:spcPts val="0"/>
              </a:spcBef>
              <a:spcAft>
                <a:spcPts val="0"/>
              </a:spcAft>
              <a:buSzPct val="100000"/>
              <a:buFont typeface="Arial"/>
              <a:buChar char="•"/>
            </a:pPr>
            <a:r>
              <a:rPr lang="en" sz="1400" dirty="0">
                <a:highlight>
                  <a:srgbClr val="FFFFFF"/>
                </a:highlight>
              </a:rPr>
              <a:t>Data is separated by commas</a:t>
            </a:r>
          </a:p>
          <a:p>
            <a:pPr marL="914400" lvl="1" indent="-317500" rtl="0">
              <a:spcBef>
                <a:spcPts val="0"/>
              </a:spcBef>
              <a:spcAft>
                <a:spcPts val="0"/>
              </a:spcAft>
              <a:buSzPct val="100000"/>
              <a:buFont typeface="Arial"/>
              <a:buChar char="•"/>
            </a:pPr>
            <a:r>
              <a:rPr lang="en" sz="1400" dirty="0">
                <a:highlight>
                  <a:srgbClr val="FFFFFF"/>
                </a:highlight>
              </a:rPr>
              <a:t>Curly braces hold objects</a:t>
            </a:r>
          </a:p>
          <a:p>
            <a:pPr marL="914400" lvl="1" indent="-317500" rtl="0">
              <a:spcBef>
                <a:spcPts val="0"/>
              </a:spcBef>
              <a:spcAft>
                <a:spcPts val="0"/>
              </a:spcAft>
              <a:buSzPct val="100000"/>
              <a:buFont typeface="Arial"/>
              <a:buChar char="•"/>
            </a:pPr>
            <a:r>
              <a:rPr lang="en" sz="1400" dirty="0">
                <a:highlight>
                  <a:srgbClr val="FFFFFF"/>
                </a:highlight>
              </a:rPr>
              <a:t>Square brackets hold arrays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 example</a:t>
            </a:r>
          </a:p>
        </p:txBody>
      </p:sp>
      <p:sp>
        <p:nvSpPr>
          <p:cNvPr id="142" name="Shape 14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a:lnSpc>
                <a:spcPct val="100000"/>
              </a:lnSpc>
              <a:spcBef>
                <a:spcPts val="0"/>
              </a:spcBef>
              <a:buAutoNum type="arabicPeriod"/>
            </a:pPr>
            <a:r>
              <a:rPr lang="en" dirty="0"/>
              <a:t>{“name”: “Jane Doe”}</a:t>
            </a:r>
          </a:p>
          <a:p>
            <a:pPr marL="457200" lvl="0" indent="-228600">
              <a:lnSpc>
                <a:spcPct val="100000"/>
              </a:lnSpc>
              <a:spcBef>
                <a:spcPts val="0"/>
              </a:spcBef>
              <a:buAutoNum type="arabicPeriod"/>
            </a:pPr>
            <a:r>
              <a:rPr lang="en" dirty="0"/>
              <a:t>{“name”: “Jane Doe”, “skills”: [“archery”, “ballet”]}</a:t>
            </a:r>
          </a:p>
          <a:p>
            <a:pPr marL="457200" lvl="0" indent="-228600">
              <a:lnSpc>
                <a:spcPct val="100000"/>
              </a:lnSpc>
              <a:spcBef>
                <a:spcPts val="0"/>
              </a:spcBef>
              <a:buAutoNum type="arabicPeriod"/>
            </a:pPr>
            <a:r>
              <a:rPr lang="en" dirty="0"/>
              <a:t>{“name”: “Jane Doe”, “skills”: [{“name”: “archery”}, {“name”: “ballet”}]}</a:t>
            </a:r>
          </a:p>
          <a:p>
            <a:pPr lvl="0">
              <a:lnSpc>
                <a:spcPct val="100000"/>
              </a:lnSpc>
              <a:spcBef>
                <a:spcPts val="0"/>
              </a:spcBef>
              <a:buNone/>
            </a:pPr>
            <a:r>
              <a:rPr lang="en" dirty="0"/>
              <a:t>To construct, you can just write it as is:</a:t>
            </a:r>
            <a:br>
              <a:rPr lang="en" dirty="0"/>
            </a:br>
            <a:r>
              <a:rPr lang="en" sz="1400" dirty="0">
                <a:latin typeface="Consolas"/>
                <a:cs typeface="Consolas"/>
              </a:rPr>
              <a:t>	</a:t>
            </a:r>
            <a:r>
              <a:rPr lang="en" sz="1400" dirty="0">
                <a:solidFill>
                  <a:srgbClr val="000000"/>
                </a:solidFill>
                <a:latin typeface="Consolas"/>
                <a:ea typeface="Source Code Pro"/>
                <a:cs typeface="Consolas"/>
                <a:sym typeface="Source Code Pro"/>
              </a:rPr>
              <a:t>var temp = {“name”: myName</a:t>
            </a:r>
            <a:r>
              <a:rPr lang="en" sz="1400" dirty="0" smtClean="0">
                <a:solidFill>
                  <a:srgbClr val="000000"/>
                </a:solidFill>
                <a:latin typeface="Consolas"/>
                <a:ea typeface="Source Code Pro"/>
                <a:cs typeface="Consolas"/>
                <a:sym typeface="Source Code Pro"/>
              </a:rPr>
              <a:t>};</a:t>
            </a:r>
            <a:r>
              <a:rPr lang="en-US" sz="1400" dirty="0" smtClean="0">
                <a:solidFill>
                  <a:srgbClr val="000000"/>
                </a:solidFill>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where myName is a variable</a:t>
            </a:r>
            <a:r>
              <a:rPr lang="en" dirty="0">
                <a:solidFill>
                  <a:schemeClr val="lt2"/>
                </a:solidFill>
                <a:latin typeface="Source Code Pro"/>
                <a:ea typeface="Source Code Pro"/>
                <a:cs typeface="Source Code Pro"/>
                <a:sym typeface="Source Code Pro"/>
              </a:rPr>
              <a:t/>
            </a:r>
            <a:br>
              <a:rPr lang="en" dirty="0">
                <a:solidFill>
                  <a:schemeClr val="lt2"/>
                </a:solidFill>
                <a:latin typeface="Source Code Pro"/>
                <a:ea typeface="Source Code Pro"/>
                <a:cs typeface="Source Code Pro"/>
                <a:sym typeface="Source Code Pro"/>
              </a:rPr>
            </a:br>
            <a:r>
              <a:rPr lang="en" dirty="0"/>
              <a:t>Or you can construct it by setting key/values:</a:t>
            </a:r>
            <a:br>
              <a:rPr lang="en" dirty="0"/>
            </a:br>
            <a:r>
              <a:rPr lang="en" sz="1400" dirty="0"/>
              <a:t>	</a:t>
            </a:r>
            <a:r>
              <a:rPr lang="en" sz="1400" dirty="0">
                <a:solidFill>
                  <a:srgbClr val="000000"/>
                </a:solidFill>
                <a:latin typeface="Consolas"/>
                <a:ea typeface="Source Code Pro"/>
                <a:cs typeface="Consolas"/>
                <a:sym typeface="Source Code Pro"/>
              </a:rPr>
              <a:t>var temp =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temp[“name”] = myName;</a:t>
            </a:r>
            <a:r>
              <a:rPr lang="en" sz="1400" dirty="0">
                <a:latin typeface="Consolas"/>
                <a:ea typeface="Source Code Pro"/>
                <a:cs typeface="Consolas"/>
                <a:sym typeface="Source Code Pro"/>
              </a:rPr>
              <a:t>	</a:t>
            </a:r>
            <a:r>
              <a:rPr lang="en-US" sz="1400" dirty="0" smtClean="0">
                <a:latin typeface="Consolas"/>
                <a:ea typeface="Source Code Pro"/>
                <a:cs typeface="Consolas"/>
                <a:sym typeface="Source Code Pro"/>
              </a:rPr>
              <a:t> </a:t>
            </a:r>
            <a:r>
              <a:rPr lang="en" sz="1400" dirty="0" smtClean="0">
                <a:solidFill>
                  <a:srgbClr val="999999"/>
                </a:solidFill>
                <a:latin typeface="Consolas"/>
                <a:ea typeface="Source Code Pro"/>
                <a:cs typeface="Consolas"/>
                <a:sym typeface="Source Code Pro"/>
              </a:rPr>
              <a:t>// </a:t>
            </a:r>
            <a:r>
              <a:rPr lang="en" sz="1400" dirty="0">
                <a:solidFill>
                  <a:srgbClr val="999999"/>
                </a:solidFill>
                <a:latin typeface="Consolas"/>
                <a:ea typeface="Source Code Pro"/>
                <a:cs typeface="Consolas"/>
                <a:sym typeface="Source Code Pro"/>
              </a:rPr>
              <a:t>where myName is a variable</a:t>
            </a:r>
          </a:p>
          <a:p>
            <a:pPr lvl="0">
              <a:lnSpc>
                <a:spcPct val="100000"/>
              </a:lnSpc>
              <a:spcBef>
                <a:spcPts val="0"/>
              </a:spcBef>
              <a:buNone/>
            </a:pPr>
            <a:r>
              <a:rPr lang="en" dirty="0"/>
              <a:t>You can nest { } and [ ] as many times as you like! ...Although it’s not a great idea to do it too many times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Pop quiz</a:t>
            </a:r>
          </a:p>
        </p:txBody>
      </p:sp>
      <p:sp>
        <p:nvSpPr>
          <p:cNvPr id="148" name="Shape 14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Who can tell me what console.log will print out?</a:t>
            </a:r>
          </a:p>
          <a:p>
            <a:pPr lvl="0" rtl="0">
              <a:spcBef>
                <a:spcPts val="0"/>
              </a:spcBef>
              <a:buNone/>
            </a:pPr>
            <a:r>
              <a:rPr lang="en" sz="1400" dirty="0">
                <a:solidFill>
                  <a:srgbClr val="000000"/>
                </a:solidFill>
                <a:latin typeface="Consolas"/>
                <a:ea typeface="Source Code Pro"/>
                <a:cs typeface="Consolas"/>
                <a:sym typeface="Source Code Pro"/>
              </a:rPr>
              <a:t>var data = </a:t>
            </a:r>
            <a:r>
              <a:rPr lang="en" sz="1400" dirty="0" smtClean="0">
                <a:solidFill>
                  <a:srgbClr val="000000"/>
                </a:solidFill>
                <a:latin typeface="Consolas"/>
                <a:ea typeface="Source Code Pro"/>
                <a:cs typeface="Consolas"/>
                <a:sym typeface="Source Code Pro"/>
              </a:rPr>
              <a:t>{</a:t>
            </a:r>
            <a:r>
              <a:rPr lang="en-US" sz="1400" dirty="0">
                <a:solidFill>
                  <a:srgbClr val="000000"/>
                </a:solidFill>
                <a:latin typeface="Consolas"/>
                <a:ea typeface="Source Code Pro"/>
                <a:cs typeface="Consolas"/>
                <a:sym typeface="Source Code Pro"/>
              </a:rPr>
              <a:t/>
            </a:r>
            <a:br>
              <a:rPr lang="en-US" sz="1400" dirty="0">
                <a:solidFill>
                  <a:srgbClr val="000000"/>
                </a:solidFill>
                <a:latin typeface="Consolas"/>
                <a:ea typeface="Source Code Pro"/>
                <a:cs typeface="Consolas"/>
                <a:sym typeface="Source Code Pro"/>
              </a:rPr>
            </a:br>
            <a:r>
              <a:rPr lang="en-US" sz="1400" dirty="0" smtClean="0">
                <a:solidFill>
                  <a:srgbClr val="000000"/>
                </a:solidFill>
                <a:latin typeface="Consolas"/>
                <a:ea typeface="Source Code Pro"/>
                <a:cs typeface="Consolas"/>
                <a:sym typeface="Source Code Pro"/>
              </a:rPr>
              <a:t>	</a:t>
            </a:r>
            <a:r>
              <a:rPr lang="en" sz="1400" dirty="0" smtClean="0">
                <a:solidFill>
                  <a:srgbClr val="000000"/>
                </a:solidFill>
                <a:latin typeface="Consolas"/>
                <a:ea typeface="Source Code Pro"/>
                <a:cs typeface="Consolas"/>
                <a:sym typeface="Source Code Pro"/>
              </a:rPr>
              <a:t>“</a:t>
            </a:r>
            <a:r>
              <a:rPr lang="en" sz="1400" dirty="0">
                <a:solidFill>
                  <a:srgbClr val="000000"/>
                </a:solidFill>
                <a:latin typeface="Consolas"/>
                <a:ea typeface="Source Code Pro"/>
                <a:cs typeface="Consolas"/>
                <a:sym typeface="Source Code Pro"/>
              </a:rPr>
              <a:t>order”: “ice cream”,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a:t>
            </a:r>
            <a:r>
              <a:rPr lang="en-US" sz="1400" dirty="0" smtClean="0">
                <a:solidFill>
                  <a:srgbClr val="000000"/>
                </a:solidFill>
                <a:latin typeface="Consolas"/>
                <a:ea typeface="Source Code Pro"/>
                <a:cs typeface="Consolas"/>
                <a:sym typeface="Source Code Pro"/>
              </a:rPr>
              <a:t>	</a:t>
            </a:r>
            <a:r>
              <a:rPr lang="en" sz="1400" dirty="0" smtClean="0">
                <a:solidFill>
                  <a:srgbClr val="000000"/>
                </a:solidFill>
                <a:latin typeface="Consolas"/>
                <a:ea typeface="Source Code Pro"/>
                <a:cs typeface="Consolas"/>
                <a:sym typeface="Source Code Pro"/>
              </a:rPr>
              <a:t>“</a:t>
            </a:r>
            <a:r>
              <a:rPr lang="en" sz="1400" dirty="0">
                <a:solidFill>
                  <a:srgbClr val="000000"/>
                </a:solidFill>
                <a:latin typeface="Consolas"/>
                <a:ea typeface="Source Code Pro"/>
                <a:cs typeface="Consolas"/>
                <a:sym typeface="Source Code Pro"/>
              </a:rPr>
              <a:t>toppings”: [“sprinkles”, “toffee bits”, “chocolate syrup”],</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“flavor”: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“name”: “matcha green tea”,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“numScoops”: 1</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	}</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a:t>
            </a:r>
            <a:br>
              <a:rPr lang="en" sz="1400" dirty="0">
                <a:solidFill>
                  <a:srgbClr val="000000"/>
                </a:solidFill>
                <a:latin typeface="Consolas"/>
                <a:ea typeface="Source Code Pro"/>
                <a:cs typeface="Consolas"/>
                <a:sym typeface="Source Code Pro"/>
              </a:rPr>
            </a:br>
            <a:r>
              <a:rPr lang="en" sz="1400" dirty="0">
                <a:solidFill>
                  <a:srgbClr val="000000"/>
                </a:solidFill>
                <a:latin typeface="Consolas"/>
                <a:ea typeface="Source Code Pro"/>
                <a:cs typeface="Consolas"/>
                <a:sym typeface="Source Code Pro"/>
              </a:rPr>
              <a:t>console.log(data[“toppings”][2]);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That’s it for JSON!</a:t>
            </a:r>
          </a:p>
        </p:txBody>
      </p:sp>
      <p:sp>
        <p:nvSpPr>
          <p:cNvPr id="154" name="Shape 154"/>
          <p:cNvSpPr txBox="1">
            <a:spLocks noGrp="1"/>
          </p:cNvSpPr>
          <p:nvPr>
            <p:ph type="body" idx="4294967295"/>
          </p:nvPr>
        </p:nvSpPr>
        <p:spPr>
          <a:xfrm>
            <a:off x="311700" y="1266325"/>
            <a:ext cx="8520600" cy="3302700"/>
          </a:xfrm>
          <a:prstGeom prst="rect">
            <a:avLst/>
          </a:prstGeom>
        </p:spPr>
        <p:txBody>
          <a:bodyPr lIns="91425" tIns="91425" rIns="91425" bIns="91425" anchor="ctr" anchorCtr="0">
            <a:noAutofit/>
          </a:bodyPr>
          <a:lstStyle/>
          <a:p>
            <a:pPr lvl="0" algn="ctr" rtl="0">
              <a:spcBef>
                <a:spcPts val="0"/>
              </a:spcBef>
              <a:buNone/>
            </a:pPr>
            <a:r>
              <a:rPr lang="en">
                <a:solidFill>
                  <a:srgbClr val="FFFFFF"/>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60" name="Shape 16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https://www.w3schools.com/html/html_forms.asp</a:t>
            </a:r>
          </a:p>
          <a:p>
            <a:pPr lvl="0">
              <a:spcBef>
                <a:spcPts val="0"/>
              </a:spcBef>
              <a:buNone/>
            </a:pPr>
            <a:r>
              <a:rPr lang="en" u="sng">
                <a:solidFill>
                  <a:schemeClr val="hlink"/>
                </a:solidFill>
                <a:hlinkClick r:id="rId4"/>
              </a:rPr>
              <a:t>https://www.w3schools.com/js/js_validation.asp</a:t>
            </a:r>
          </a:p>
          <a:p>
            <a:pPr lvl="0">
              <a:spcBef>
                <a:spcPts val="0"/>
              </a:spcBef>
              <a:buNone/>
            </a:pPr>
            <a:r>
              <a:rPr lang="en" u="sng">
                <a:solidFill>
                  <a:schemeClr val="hlink"/>
                </a:solidFill>
                <a:hlinkClick r:id="rId5"/>
              </a:rPr>
              <a:t>https://www.w3schools.com/js/js_json_intro.asp</a:t>
            </a:r>
          </a:p>
          <a:p>
            <a:pPr lvl="0">
              <a:spcBef>
                <a:spcPts val="0"/>
              </a:spcBef>
              <a:buNone/>
            </a:pPr>
            <a:endParaRP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Forms</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lnSpc>
                <a:spcPct val="115000"/>
              </a:lnSpc>
              <a:spcBef>
                <a:spcPts val="0"/>
              </a:spcBef>
              <a:spcAft>
                <a:spcPts val="1000"/>
              </a:spcAft>
              <a:buFont typeface="Arial"/>
              <a:buChar char="•"/>
            </a:pPr>
            <a:r>
              <a:rPr lang="en" dirty="0"/>
              <a:t>Forms are a way to allow for user input, and then for gathering that input and sending it from the client to the server (i.e., from your browser to the machine where the code lives)</a:t>
            </a:r>
          </a:p>
          <a:p>
            <a:pPr marL="514350" lvl="0" indent="-285750">
              <a:lnSpc>
                <a:spcPct val="115000"/>
              </a:lnSpc>
              <a:spcBef>
                <a:spcPts val="0"/>
              </a:spcBef>
              <a:spcAft>
                <a:spcPts val="1000"/>
              </a:spcAft>
              <a:buFont typeface="Arial"/>
              <a:buChar char="•"/>
            </a:pPr>
            <a:r>
              <a:rPr lang="en" dirty="0"/>
              <a:t>A form is simply another HTML tag: </a:t>
            </a:r>
            <a:r>
              <a:rPr lang="en" dirty="0">
                <a:latin typeface="Consolas"/>
                <a:cs typeface="Consolas"/>
              </a:rPr>
              <a:t>&lt;form&gt;&lt;/form&gt;</a:t>
            </a:r>
            <a:r>
              <a:rPr lang="en" dirty="0"/>
              <a:t>. Nothing scary!</a:t>
            </a:r>
          </a:p>
          <a:p>
            <a:pPr marL="514350" lvl="0" indent="-285750">
              <a:spcBef>
                <a:spcPts val="0"/>
              </a:spcBef>
              <a:spcAft>
                <a:spcPts val="1000"/>
              </a:spcAft>
              <a:buFont typeface="Arial"/>
              <a:buChar char="•"/>
            </a:pPr>
            <a:r>
              <a:rPr lang="en" dirty="0"/>
              <a:t>It has some unique attributes, such as configuring where the form submits to.</a:t>
            </a:r>
          </a:p>
          <a:p>
            <a:pPr marL="514350" lvl="0" indent="-285750">
              <a:spcBef>
                <a:spcPts val="0"/>
              </a:spcBef>
              <a:buFont typeface="Arial"/>
              <a:buChar char="•"/>
            </a:pPr>
            <a:r>
              <a:rPr lang="en" dirty="0"/>
              <a:t>Forms don’t always have to look like a boring form! A search box could be a form. A status post on Facebook could be a 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1266175"/>
            <a:ext cx="3999900" cy="2208764"/>
          </a:xfrm>
          <a:prstGeom prst="rect">
            <a:avLst/>
          </a:prstGeom>
          <a:ln>
            <a:solidFill>
              <a:schemeClr val="bg2"/>
            </a:solidFill>
          </a:ln>
        </p:spPr>
        <p:txBody>
          <a:bodyPr lIns="91425" tIns="91425" rIns="91425" bIns="91425" anchor="t" anchorCtr="0">
            <a:noAutofit/>
          </a:bodyPr>
          <a:lstStyle/>
          <a:p>
            <a:pPr lvl="0" algn="ctr" rtl="0">
              <a:lnSpc>
                <a:spcPct val="150000"/>
              </a:lnSpc>
              <a:spcBef>
                <a:spcPts val="0"/>
              </a:spcBef>
              <a:buNone/>
            </a:pPr>
            <a:r>
              <a:rPr lang="en-US" sz="1200" b="1" dirty="0" smtClean="0"/>
              <a:t>CODE</a:t>
            </a:r>
          </a:p>
          <a:p>
            <a:pPr lvl="0" rtl="0">
              <a:lnSpc>
                <a:spcPct val="150000"/>
              </a:lnSpc>
              <a:spcBef>
                <a:spcPts val="0"/>
              </a:spcBef>
              <a:buNone/>
            </a:pPr>
            <a:r>
              <a:rPr lang="en" sz="1200" dirty="0" smtClean="0"/>
              <a:t>Here’s </a:t>
            </a:r>
            <a:r>
              <a:rPr lang="en" sz="1200" dirty="0"/>
              <a:t>a form!</a:t>
            </a:r>
          </a:p>
          <a:p>
            <a:pPr lvl="0" rtl="0">
              <a:lnSpc>
                <a:spcPct val="150000"/>
              </a:lnSpc>
              <a:spcBef>
                <a:spcPts val="0"/>
              </a:spcBef>
              <a:buNone/>
            </a:pPr>
            <a:r>
              <a:rPr lang="en" sz="1200" dirty="0">
                <a:latin typeface="Consolas"/>
                <a:cs typeface="Consolas"/>
              </a:rPr>
              <a:t>&lt;form&gt;</a:t>
            </a:r>
            <a:br>
              <a:rPr lang="en" sz="1200" dirty="0">
                <a:latin typeface="Consolas"/>
                <a:cs typeface="Consolas"/>
              </a:rPr>
            </a:br>
            <a:r>
              <a:rPr lang="en" sz="1200" dirty="0">
                <a:latin typeface="Consolas"/>
                <a:cs typeface="Consolas"/>
              </a:rPr>
              <a:t>&lt;/form&gt;</a:t>
            </a:r>
          </a:p>
        </p:txBody>
      </p:sp>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dirty="0"/>
              <a:t>Let’s see an example</a:t>
            </a:r>
          </a:p>
        </p:txBody>
      </p:sp>
      <p:sp>
        <p:nvSpPr>
          <p:cNvPr id="80" name="Shape 80"/>
          <p:cNvSpPr txBox="1">
            <a:spLocks noGrp="1"/>
          </p:cNvSpPr>
          <p:nvPr>
            <p:ph type="body" idx="1"/>
          </p:nvPr>
        </p:nvSpPr>
        <p:spPr>
          <a:xfrm>
            <a:off x="4832400" y="1266175"/>
            <a:ext cx="3999900" cy="2208764"/>
          </a:xfrm>
          <a:prstGeom prst="rect">
            <a:avLst/>
          </a:prstGeom>
          <a:ln>
            <a:solidFill>
              <a:srgbClr val="695D46"/>
            </a:solidFill>
          </a:ln>
        </p:spPr>
        <p:txBody>
          <a:bodyPr lIns="91425" tIns="91425" rIns="91425" bIns="91425" anchor="t" anchorCtr="0">
            <a:noAutofit/>
          </a:bodyPr>
          <a:lstStyle/>
          <a:p>
            <a:pPr lvl="0" algn="ctr" rtl="0">
              <a:lnSpc>
                <a:spcPct val="150000"/>
              </a:lnSpc>
              <a:spcBef>
                <a:spcPts val="0"/>
              </a:spcBef>
              <a:buNone/>
            </a:pPr>
            <a:r>
              <a:rPr lang="en-US" sz="1200" b="1" dirty="0" smtClean="0"/>
              <a:t>OUTPUT</a:t>
            </a:r>
          </a:p>
          <a:p>
            <a:pPr lvl="0" rtl="0">
              <a:lnSpc>
                <a:spcPct val="150000"/>
              </a:lnSpc>
              <a:spcBef>
                <a:spcPts val="0"/>
              </a:spcBef>
              <a:buNone/>
            </a:pPr>
            <a:r>
              <a:rPr lang="en" sz="1200" dirty="0" smtClean="0"/>
              <a:t>Here’s </a:t>
            </a:r>
            <a:r>
              <a:rPr lang="en" sz="1200" dirty="0"/>
              <a:t>a form!</a:t>
            </a:r>
          </a:p>
        </p:txBody>
      </p:sp>
      <p:sp>
        <p:nvSpPr>
          <p:cNvPr id="81" name="Shape 81"/>
          <p:cNvSpPr txBox="1"/>
          <p:nvPr/>
        </p:nvSpPr>
        <p:spPr>
          <a:xfrm>
            <a:off x="470400" y="3602825"/>
            <a:ext cx="8361900" cy="12243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dk2"/>
                </a:solidFill>
                <a:latin typeface="Open Sans"/>
                <a:ea typeface="Open Sans"/>
                <a:cs typeface="Open Sans"/>
                <a:sym typeface="Open Sans"/>
              </a:rPr>
              <a:t>Huh?</a:t>
            </a:r>
            <a:br>
              <a:rPr lang="en" sz="1800" dirty="0">
                <a:solidFill>
                  <a:schemeClr val="dk2"/>
                </a:solidFill>
                <a:latin typeface="Open Sans"/>
                <a:ea typeface="Open Sans"/>
                <a:cs typeface="Open Sans"/>
                <a:sym typeface="Open Sans"/>
              </a:rPr>
            </a:br>
            <a:endParaRPr lang="en" sz="1800" dirty="0">
              <a:solidFill>
                <a:schemeClr val="dk2"/>
              </a:solidFill>
              <a:latin typeface="Open Sans"/>
              <a:ea typeface="Open Sans"/>
              <a:cs typeface="Open Sans"/>
              <a:sym typeface="Open Sans"/>
            </a:endParaRPr>
          </a:p>
          <a:p>
            <a:pPr lvl="0">
              <a:spcBef>
                <a:spcPts val="0"/>
              </a:spcBef>
              <a:buNone/>
            </a:pPr>
            <a:r>
              <a:rPr lang="en" sz="1800" dirty="0">
                <a:solidFill>
                  <a:schemeClr val="dk2"/>
                </a:solidFill>
                <a:latin typeface="Open Sans"/>
                <a:ea typeface="Open Sans"/>
                <a:cs typeface="Open Sans"/>
                <a:sym typeface="Open Sans"/>
              </a:rPr>
              <a:t>The </a:t>
            </a:r>
            <a:r>
              <a:rPr lang="en" sz="1800" dirty="0">
                <a:solidFill>
                  <a:schemeClr val="dk2"/>
                </a:solidFill>
                <a:latin typeface="Consolas"/>
                <a:ea typeface="Open Sans"/>
                <a:cs typeface="Consolas"/>
                <a:sym typeface="Open Sans"/>
              </a:rPr>
              <a:t>&lt;form&gt; </a:t>
            </a:r>
            <a:r>
              <a:rPr lang="en" sz="1800" dirty="0">
                <a:solidFill>
                  <a:schemeClr val="dk2"/>
                </a:solidFill>
                <a:latin typeface="Open Sans"/>
                <a:ea typeface="Open Sans"/>
                <a:cs typeface="Open Sans"/>
                <a:sym typeface="Open Sans"/>
              </a:rPr>
              <a:t>tag by itself doesn’t render anything visible! Without </a:t>
            </a:r>
            <a:r>
              <a:rPr lang="en" sz="1800" dirty="0">
                <a:solidFill>
                  <a:schemeClr val="dk2"/>
                </a:solidFill>
                <a:latin typeface="Consolas"/>
                <a:ea typeface="Open Sans"/>
                <a:cs typeface="Consolas"/>
                <a:sym typeface="Open Sans"/>
              </a:rPr>
              <a:t>&lt;input&gt; </a:t>
            </a:r>
            <a:r>
              <a:rPr lang="en" sz="1800" dirty="0">
                <a:solidFill>
                  <a:schemeClr val="dk2"/>
                </a:solidFill>
                <a:latin typeface="Open Sans"/>
                <a:ea typeface="Open Sans"/>
                <a:cs typeface="Open Sans"/>
                <a:sym typeface="Open Sans"/>
              </a:rPr>
              <a:t>elements, a form is meaningless.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Form input</a:t>
            </a:r>
          </a:p>
        </p:txBody>
      </p:sp>
      <p:sp>
        <p:nvSpPr>
          <p:cNvPr id="87" name="Shape 8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a:t>There are many types of input a form can have. Some popular ones include:</a:t>
            </a:r>
          </a:p>
        </p:txBody>
      </p:sp>
      <p:graphicFrame>
        <p:nvGraphicFramePr>
          <p:cNvPr id="88" name="Shape 88"/>
          <p:cNvGraphicFramePr/>
          <p:nvPr>
            <p:extLst>
              <p:ext uri="{D42A27DB-BD31-4B8C-83A1-F6EECF244321}">
                <p14:modId xmlns:p14="http://schemas.microsoft.com/office/powerpoint/2010/main" val="851220462"/>
              </p:ext>
            </p:extLst>
          </p:nvPr>
        </p:nvGraphicFramePr>
        <p:xfrm>
          <a:off x="311700" y="1946175"/>
          <a:ext cx="8470350" cy="2358300"/>
        </p:xfrm>
        <a:graphic>
          <a:graphicData uri="http://schemas.openxmlformats.org/drawingml/2006/table">
            <a:tbl>
              <a:tblPr>
                <a:noFill/>
                <a:tableStyleId>{04CE73BF-1460-49EC-8285-2DF2C6BF44E9}</a:tableStyleId>
              </a:tblPr>
              <a:tblGrid>
                <a:gridCol w="1755853"/>
                <a:gridCol w="3891047"/>
                <a:gridCol w="2823450"/>
              </a:tblGrid>
              <a:tr h="621000">
                <a:tc>
                  <a:txBody>
                    <a:bodyPr/>
                    <a:lstStyle/>
                    <a:p>
                      <a:pPr lvl="0">
                        <a:spcBef>
                          <a:spcPts val="0"/>
                        </a:spcBef>
                        <a:buNone/>
                      </a:pPr>
                      <a:r>
                        <a:rPr lang="en">
                          <a:solidFill>
                            <a:schemeClr val="dk2"/>
                          </a:solidFill>
                          <a:latin typeface="Open Sans"/>
                          <a:ea typeface="Open Sans"/>
                          <a:cs typeface="Open Sans"/>
                          <a:sym typeface="Open Sans"/>
                        </a:rPr>
                        <a:t>Text input</a:t>
                      </a:r>
                    </a:p>
                  </a:txBody>
                  <a:tcPr marL="91425" marR="91425" marT="91425" marB="91425"/>
                </a:tc>
                <a:tc>
                  <a:txBody>
                    <a:bodyPr/>
                    <a:lstStyle/>
                    <a:p>
                      <a:pPr lvl="0">
                        <a:spcBef>
                          <a:spcPts val="0"/>
                        </a:spcBef>
                        <a:buNone/>
                      </a:pPr>
                      <a:r>
                        <a:rPr lang="en" sz="1000" dirty="0">
                          <a:solidFill>
                            <a:schemeClr val="dk2"/>
                          </a:solidFill>
                          <a:latin typeface="Open Sans"/>
                          <a:ea typeface="Open Sans"/>
                          <a:cs typeface="Open Sans"/>
                          <a:sym typeface="Open Sans"/>
                        </a:rPr>
                        <a:t> Name: </a:t>
                      </a:r>
                      <a:r>
                        <a:rPr lang="en" sz="1000" dirty="0">
                          <a:solidFill>
                            <a:schemeClr val="dk2"/>
                          </a:solidFill>
                          <a:latin typeface="Consolas"/>
                          <a:ea typeface="Open Sans"/>
                          <a:cs typeface="Consolas"/>
                          <a:sym typeface="Open Sans"/>
                        </a:rPr>
                        <a:t>&lt;input type="text" name="name"&gt;</a:t>
                      </a:r>
                    </a:p>
                  </a:txBody>
                  <a:tcPr marL="91425" marR="91425" marT="91425" marB="91425"/>
                </a:tc>
                <a:tc>
                  <a:txBody>
                    <a:bodyPr/>
                    <a:lstStyle/>
                    <a:p>
                      <a:pPr lvl="0">
                        <a:spcBef>
                          <a:spcPts val="0"/>
                        </a:spcBef>
                        <a:buNone/>
                      </a:pPr>
                      <a:endParaRPr/>
                    </a:p>
                  </a:txBody>
                  <a:tcPr marL="91425" marR="91425" marT="91425" marB="91425"/>
                </a:tc>
              </a:tr>
              <a:tr h="551950">
                <a:tc>
                  <a:txBody>
                    <a:bodyPr/>
                    <a:lstStyle/>
                    <a:p>
                      <a:pPr lvl="0">
                        <a:spcBef>
                          <a:spcPts val="0"/>
                        </a:spcBef>
                        <a:buNone/>
                      </a:pPr>
                      <a:r>
                        <a:rPr lang="en">
                          <a:solidFill>
                            <a:schemeClr val="dk2"/>
                          </a:solidFill>
                          <a:latin typeface="Open Sans"/>
                          <a:ea typeface="Open Sans"/>
                          <a:cs typeface="Open Sans"/>
                          <a:sym typeface="Open Sans"/>
                        </a:rPr>
                        <a:t>Radio buttons</a:t>
                      </a:r>
                    </a:p>
                  </a:txBody>
                  <a:tcPr marL="91425" marR="91425" marT="91425" marB="91425"/>
                </a:tc>
                <a:tc>
                  <a:txBody>
                    <a:bodyPr/>
                    <a:lstStyle/>
                    <a:p>
                      <a:pPr lvl="0">
                        <a:spcBef>
                          <a:spcPts val="0"/>
                        </a:spcBef>
                        <a:buNone/>
                      </a:pPr>
                      <a:r>
                        <a:rPr lang="en" sz="1000" dirty="0">
                          <a:solidFill>
                            <a:schemeClr val="dk2"/>
                          </a:solidFill>
                          <a:latin typeface="Consolas"/>
                          <a:ea typeface="Open Sans"/>
                          <a:cs typeface="Consolas"/>
                          <a:sym typeface="Open Sans"/>
                        </a:rPr>
                        <a:t>&lt;input type="radio" name="gender" value="male"&gt;Male</a:t>
                      </a:r>
                    </a:p>
                    <a:p>
                      <a:pPr lvl="0">
                        <a:spcBef>
                          <a:spcPts val="0"/>
                        </a:spcBef>
                        <a:buNone/>
                      </a:pPr>
                      <a:r>
                        <a:rPr lang="en" sz="1000" dirty="0">
                          <a:solidFill>
                            <a:schemeClr val="dk2"/>
                          </a:solidFill>
                          <a:latin typeface="Consolas"/>
                          <a:ea typeface="Open Sans"/>
                          <a:cs typeface="Consolas"/>
                          <a:sym typeface="Open Sans"/>
                        </a:rPr>
                        <a:t> &lt;input type="radio" name="gender" value="female" checked&gt;Female</a:t>
                      </a:r>
                    </a:p>
                  </a:txBody>
                  <a:tcPr marL="91425" marR="91425" marT="91425" marB="91425"/>
                </a:tc>
                <a:tc>
                  <a:txBody>
                    <a:bodyPr/>
                    <a:lstStyle/>
                    <a:p>
                      <a:pPr lvl="0">
                        <a:spcBef>
                          <a:spcPts val="0"/>
                        </a:spcBef>
                        <a:buNone/>
                      </a:pPr>
                      <a:endParaRPr/>
                    </a:p>
                  </a:txBody>
                  <a:tcPr marL="91425" marR="91425" marT="91425" marB="91425"/>
                </a:tc>
              </a:tr>
              <a:tr h="546650">
                <a:tc>
                  <a:txBody>
                    <a:bodyPr/>
                    <a:lstStyle/>
                    <a:p>
                      <a:pPr lvl="0">
                        <a:spcBef>
                          <a:spcPts val="0"/>
                        </a:spcBef>
                        <a:buNone/>
                      </a:pPr>
                      <a:r>
                        <a:rPr lang="en">
                          <a:solidFill>
                            <a:schemeClr val="dk2"/>
                          </a:solidFill>
                          <a:latin typeface="Open Sans"/>
                          <a:ea typeface="Open Sans"/>
                          <a:cs typeface="Open Sans"/>
                          <a:sym typeface="Open Sans"/>
                        </a:rPr>
                        <a:t>Select/Drop-down</a:t>
                      </a:r>
                    </a:p>
                  </a:txBody>
                  <a:tcPr marL="91425" marR="91425" marT="91425" marB="91425"/>
                </a:tc>
                <a:tc>
                  <a:txBody>
                    <a:bodyPr/>
                    <a:lstStyle/>
                    <a:p>
                      <a:pPr lvl="0">
                        <a:spcBef>
                          <a:spcPts val="0"/>
                        </a:spcBef>
                        <a:buNone/>
                      </a:pPr>
                      <a:r>
                        <a:rPr lang="en" sz="1000" dirty="0">
                          <a:solidFill>
                            <a:schemeClr val="dk2"/>
                          </a:solidFill>
                          <a:latin typeface="Consolas"/>
                          <a:ea typeface="Open Sans"/>
                          <a:cs typeface="Consolas"/>
                          <a:sym typeface="Open Sans"/>
                        </a:rPr>
                        <a:t>&lt;select name="grade"&gt;</a:t>
                      </a:r>
                    </a:p>
                    <a:p>
                      <a:pPr lvl="0">
                        <a:spcBef>
                          <a:spcPts val="0"/>
                        </a:spcBef>
                        <a:buNone/>
                      </a:pPr>
                      <a:r>
                        <a:rPr lang="en" sz="1000" dirty="0">
                          <a:solidFill>
                            <a:schemeClr val="dk2"/>
                          </a:solidFill>
                          <a:latin typeface="Consolas"/>
                          <a:ea typeface="Open Sans"/>
                          <a:cs typeface="Consolas"/>
                          <a:sym typeface="Open Sans"/>
                        </a:rPr>
                        <a:t>    &lt;option value="freshmen"&gt;Freshmen&lt;/option&gt;</a:t>
                      </a:r>
                    </a:p>
                    <a:p>
                      <a:pPr lvl="0">
                        <a:spcBef>
                          <a:spcPts val="0"/>
                        </a:spcBef>
                        <a:buNone/>
                      </a:pPr>
                      <a:r>
                        <a:rPr lang="en" sz="1000" dirty="0">
                          <a:solidFill>
                            <a:schemeClr val="dk2"/>
                          </a:solidFill>
                          <a:latin typeface="Consolas"/>
                          <a:ea typeface="Open Sans"/>
                          <a:cs typeface="Consolas"/>
                          <a:sym typeface="Open Sans"/>
                        </a:rPr>
                        <a:t>    &lt;option value="sophomore"&gt;Sophomore&lt;/option&gt;</a:t>
                      </a:r>
                    </a:p>
                    <a:p>
                      <a:pPr lvl="0">
                        <a:spcBef>
                          <a:spcPts val="0"/>
                        </a:spcBef>
                        <a:buNone/>
                      </a:pPr>
                      <a:r>
                        <a:rPr lang="en" sz="1000" dirty="0">
                          <a:solidFill>
                            <a:schemeClr val="dk2"/>
                          </a:solidFill>
                          <a:latin typeface="Consolas"/>
                          <a:ea typeface="Open Sans"/>
                          <a:cs typeface="Consolas"/>
                          <a:sym typeface="Open Sans"/>
                        </a:rPr>
                        <a:t>    &lt;option value="junior" selected&gt;Junior&lt;/option&gt;</a:t>
                      </a:r>
                    </a:p>
                    <a:p>
                      <a:pPr lvl="0">
                        <a:spcBef>
                          <a:spcPts val="0"/>
                        </a:spcBef>
                        <a:buNone/>
                      </a:pPr>
                      <a:r>
                        <a:rPr lang="en" sz="1000" dirty="0">
                          <a:solidFill>
                            <a:schemeClr val="dk2"/>
                          </a:solidFill>
                          <a:latin typeface="Consolas"/>
                          <a:ea typeface="Open Sans"/>
                          <a:cs typeface="Consolas"/>
                          <a:sym typeface="Open Sans"/>
                        </a:rPr>
                        <a:t>    &lt;option value="senior"&gt;Senior&lt;/option&gt;</a:t>
                      </a:r>
                    </a:p>
                    <a:p>
                      <a:pPr lvl="0">
                        <a:spcBef>
                          <a:spcPts val="0"/>
                        </a:spcBef>
                        <a:buNone/>
                      </a:pPr>
                      <a:r>
                        <a:rPr lang="en" sz="1000" dirty="0">
                          <a:solidFill>
                            <a:schemeClr val="dk2"/>
                          </a:solidFill>
                          <a:latin typeface="Consolas"/>
                          <a:ea typeface="Open Sans"/>
                          <a:cs typeface="Consolas"/>
                          <a:sym typeface="Open Sans"/>
                        </a:rPr>
                        <a:t>&lt;/select&gt;</a:t>
                      </a:r>
                    </a:p>
                  </a:txBody>
                  <a:tcPr marL="91425" marR="91425" marT="91425" marB="91425"/>
                </a:tc>
                <a:tc>
                  <a:txBody>
                    <a:bodyPr/>
                    <a:lstStyle/>
                    <a:p>
                      <a:pPr lvl="0">
                        <a:spcBef>
                          <a:spcPts val="0"/>
                        </a:spcBef>
                        <a:buNone/>
                      </a:pPr>
                      <a:endParaRPr dirty="0"/>
                    </a:p>
                  </a:txBody>
                  <a:tcPr marL="91425" marR="91425" marT="91425" marB="91425"/>
                </a:tc>
              </a:tr>
            </a:tbl>
          </a:graphicData>
        </a:graphic>
      </p:graphicFrame>
      <p:pic>
        <p:nvPicPr>
          <p:cNvPr id="89" name="Shape 89" descr="Screen Shot 2017-03-06 at 8.06.05 PM.png"/>
          <p:cNvPicPr preferRelativeResize="0"/>
          <p:nvPr/>
        </p:nvPicPr>
        <p:blipFill>
          <a:blip r:embed="rId3">
            <a:alphaModFix/>
          </a:blip>
          <a:stretch>
            <a:fillRect/>
          </a:stretch>
        </p:blipFill>
        <p:spPr>
          <a:xfrm>
            <a:off x="6379999" y="2154375"/>
            <a:ext cx="1937049" cy="310750"/>
          </a:xfrm>
          <a:prstGeom prst="rect">
            <a:avLst/>
          </a:prstGeom>
          <a:noFill/>
          <a:ln>
            <a:noFill/>
          </a:ln>
        </p:spPr>
      </p:pic>
      <p:pic>
        <p:nvPicPr>
          <p:cNvPr id="90" name="Shape 90" descr="Screen Shot 2017-03-06 at 8.09.17 PM.png"/>
          <p:cNvPicPr preferRelativeResize="0"/>
          <p:nvPr/>
        </p:nvPicPr>
        <p:blipFill>
          <a:blip r:embed="rId4">
            <a:alphaModFix/>
          </a:blip>
          <a:stretch>
            <a:fillRect/>
          </a:stretch>
        </p:blipFill>
        <p:spPr>
          <a:xfrm>
            <a:off x="6609149" y="2762583"/>
            <a:ext cx="1478750" cy="310749"/>
          </a:xfrm>
          <a:prstGeom prst="rect">
            <a:avLst/>
          </a:prstGeom>
          <a:noFill/>
          <a:ln>
            <a:noFill/>
          </a:ln>
        </p:spPr>
      </p:pic>
      <p:pic>
        <p:nvPicPr>
          <p:cNvPr id="91" name="Shape 91" descr="Screen Shot 2017-03-06 at 8.14.55 PM.png"/>
          <p:cNvPicPr preferRelativeResize="0"/>
          <p:nvPr/>
        </p:nvPicPr>
        <p:blipFill>
          <a:blip r:embed="rId5">
            <a:alphaModFix/>
          </a:blip>
          <a:stretch>
            <a:fillRect/>
          </a:stretch>
        </p:blipFill>
        <p:spPr>
          <a:xfrm>
            <a:off x="6115050" y="3703637"/>
            <a:ext cx="1056550" cy="310750"/>
          </a:xfrm>
          <a:prstGeom prst="rect">
            <a:avLst/>
          </a:prstGeom>
          <a:noFill/>
          <a:ln>
            <a:noFill/>
          </a:ln>
        </p:spPr>
      </p:pic>
      <p:pic>
        <p:nvPicPr>
          <p:cNvPr id="92" name="Shape 92" descr="Screen Shot 2017-03-06 at 8.15.06 PM.png"/>
          <p:cNvPicPr preferRelativeResize="0"/>
          <p:nvPr/>
        </p:nvPicPr>
        <p:blipFill>
          <a:blip r:embed="rId6">
            <a:alphaModFix/>
          </a:blip>
          <a:stretch>
            <a:fillRect/>
          </a:stretch>
        </p:blipFill>
        <p:spPr>
          <a:xfrm>
            <a:off x="7332500" y="3271451"/>
            <a:ext cx="1363175" cy="103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Input restrictions</a:t>
            </a:r>
          </a:p>
        </p:txBody>
      </p:sp>
      <p:pic>
        <p:nvPicPr>
          <p:cNvPr id="98" name="Shape 98" descr="Screen Shot 2017-03-06 at 8.28.32 PM.png"/>
          <p:cNvPicPr preferRelativeResize="0"/>
          <p:nvPr/>
        </p:nvPicPr>
        <p:blipFill>
          <a:blip r:embed="rId3">
            <a:alphaModFix/>
          </a:blip>
          <a:stretch>
            <a:fillRect/>
          </a:stretch>
        </p:blipFill>
        <p:spPr>
          <a:xfrm>
            <a:off x="311700" y="1152425"/>
            <a:ext cx="8354297" cy="376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11700" y="1266175"/>
            <a:ext cx="4520700" cy="3302700"/>
          </a:xfrm>
          <a:prstGeom prst="rect">
            <a:avLst/>
          </a:prstGeom>
        </p:spPr>
        <p:txBody>
          <a:bodyPr lIns="91425" tIns="91425" rIns="91425" bIns="91425" anchor="t" anchorCtr="0">
            <a:noAutofit/>
          </a:bodyPr>
          <a:lstStyle/>
          <a:p>
            <a:pPr lvl="0">
              <a:lnSpc>
                <a:spcPct val="100000"/>
              </a:lnSpc>
              <a:spcBef>
                <a:spcPts val="0"/>
              </a:spcBef>
              <a:buNone/>
            </a:pPr>
            <a:r>
              <a:rPr lang="en" sz="1200" dirty="0">
                <a:solidFill>
                  <a:srgbClr val="0000FF"/>
                </a:solidFill>
                <a:latin typeface="Consolas"/>
                <a:ea typeface="Source Code Pro"/>
                <a:cs typeface="Consolas"/>
                <a:sym typeface="Source Code Pro"/>
              </a:rPr>
              <a:t>&lt;form </a:t>
            </a:r>
            <a:r>
              <a:rPr lang="en" sz="1200" b="1" dirty="0">
                <a:solidFill>
                  <a:srgbClr val="0000FF"/>
                </a:solidFill>
                <a:latin typeface="Consolas"/>
                <a:ea typeface="Source Code Pro"/>
                <a:cs typeface="Consolas"/>
                <a:sym typeface="Source Code Pro"/>
              </a:rPr>
              <a:t>action="/login" method="post</a:t>
            </a:r>
            <a:r>
              <a:rPr lang="en" sz="1200" dirty="0">
                <a:solidFill>
                  <a:srgbClr val="0000FF"/>
                </a:solidFill>
                <a:latin typeface="Consolas"/>
                <a:ea typeface="Source Code Pro"/>
                <a:cs typeface="Consolas"/>
                <a:sym typeface="Source Code Pro"/>
              </a:rPr>
              <a:t>"&gt;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&lt;fieldset&gt;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&lt;label&gt;Username: &lt;/label&gt;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&lt;input type="text" name="username"&gt;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&lt;label&gt;Password: &lt;/label&gt;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&lt;input type="password" name="pswd"/&gt;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&lt;input type="checkbox" name="rm" checked&gt;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&lt;label&gt; Remember me&lt;/label&gt;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&lt;input type="submit" value="Submit"&gt;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&lt;/div&gt;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  &lt;/fieldset&gt;</a:t>
            </a:r>
            <a:br>
              <a:rPr lang="en" sz="1200" dirty="0">
                <a:solidFill>
                  <a:srgbClr val="0000FF"/>
                </a:solidFill>
                <a:latin typeface="Consolas"/>
                <a:ea typeface="Source Code Pro"/>
                <a:cs typeface="Consolas"/>
                <a:sym typeface="Source Code Pro"/>
              </a:rPr>
            </a:br>
            <a:r>
              <a:rPr lang="en" sz="1200" dirty="0">
                <a:solidFill>
                  <a:srgbClr val="0000FF"/>
                </a:solidFill>
                <a:latin typeface="Consolas"/>
                <a:ea typeface="Source Code Pro"/>
                <a:cs typeface="Consolas"/>
                <a:sym typeface="Source Code Pro"/>
              </a:rPr>
              <a:t>&lt;/form&gt;</a:t>
            </a:r>
          </a:p>
        </p:txBody>
      </p:sp>
      <p:sp>
        <p:nvSpPr>
          <p:cNvPr id="104" name="Shape 10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another example</a:t>
            </a:r>
          </a:p>
        </p:txBody>
      </p:sp>
      <p:pic>
        <p:nvPicPr>
          <p:cNvPr id="105" name="Shape 105" descr="Screen Shot 2017-03-06 at 8.56.03 PM.png"/>
          <p:cNvPicPr preferRelativeResize="0"/>
          <p:nvPr/>
        </p:nvPicPr>
        <p:blipFill>
          <a:blip r:embed="rId3">
            <a:alphaModFix/>
          </a:blip>
          <a:stretch>
            <a:fillRect/>
          </a:stretch>
        </p:blipFill>
        <p:spPr>
          <a:xfrm>
            <a:off x="4832400" y="1266175"/>
            <a:ext cx="4006800" cy="23641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Where does JavaScript come in?</a:t>
            </a:r>
          </a:p>
        </p:txBody>
      </p:sp>
      <p:sp>
        <p:nvSpPr>
          <p:cNvPr id="111" name="Shape 11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Sometimes, you might not want the form to be submitted to the server immediately. Instead, you might want to use JavaScript to capture the submission and perform other actions before submitting the data to the server.</a:t>
            </a:r>
          </a:p>
          <a:p>
            <a:pPr lvl="0">
              <a:spcBef>
                <a:spcPts val="0"/>
              </a:spcBef>
              <a:buNone/>
            </a:pPr>
            <a:r>
              <a:rPr lang="en" dirty="0"/>
              <a:t>Why might you want to do this?</a:t>
            </a:r>
          </a:p>
          <a:p>
            <a:pPr marL="457200" lvl="0" indent="-317500" rtl="0">
              <a:spcBef>
                <a:spcPts val="0"/>
              </a:spcBef>
              <a:spcAft>
                <a:spcPts val="0"/>
              </a:spcAft>
              <a:buSzPct val="100000"/>
              <a:buFont typeface="Arial"/>
              <a:buChar char="•"/>
            </a:pPr>
            <a:r>
              <a:rPr lang="en" sz="1400" dirty="0"/>
              <a:t>Better user experience; using the form action will refresh the page when the form is submitted</a:t>
            </a:r>
          </a:p>
          <a:p>
            <a:pPr marL="457200" lvl="0" indent="-317500" rtl="0">
              <a:spcBef>
                <a:spcPts val="0"/>
              </a:spcBef>
              <a:spcAft>
                <a:spcPts val="0"/>
              </a:spcAft>
              <a:buSzPct val="100000"/>
              <a:buFont typeface="Arial"/>
              <a:buChar char="•"/>
            </a:pPr>
            <a:r>
              <a:rPr lang="en" sz="1400" dirty="0"/>
              <a:t>Better form validation experience (i.e., checking that the form input is sane); besides the preferred HTML5 form validation, with JavaScript, you can call attention to errors in more interesting ways</a:t>
            </a:r>
          </a:p>
          <a:p>
            <a:pPr marL="457200" lvl="0" indent="-317500">
              <a:spcBef>
                <a:spcPts val="0"/>
              </a:spcBef>
              <a:spcAft>
                <a:spcPts val="0"/>
              </a:spcAft>
              <a:buSzPct val="100000"/>
              <a:buFont typeface="Arial"/>
              <a:buChar char="•"/>
            </a:pPr>
            <a:r>
              <a:rPr lang="en" sz="1400" dirty="0"/>
              <a:t>Maybe you need to clean up or format the data a certain way before submitting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How do we do that?</a:t>
            </a:r>
          </a:p>
        </p:txBody>
      </p:sp>
      <p:sp>
        <p:nvSpPr>
          <p:cNvPr id="117" name="Shape 117"/>
          <p:cNvSpPr txBox="1">
            <a:spLocks noGrp="1"/>
          </p:cNvSpPr>
          <p:nvPr>
            <p:ph type="body" idx="1"/>
          </p:nvPr>
        </p:nvSpPr>
        <p:spPr>
          <a:xfrm>
            <a:off x="311700" y="1266175"/>
            <a:ext cx="3646187" cy="3302700"/>
          </a:xfrm>
          <a:prstGeom prst="rect">
            <a:avLst/>
          </a:prstGeom>
          <a:ln>
            <a:solidFill>
              <a:srgbClr val="695D46"/>
            </a:solidFill>
          </a:ln>
        </p:spPr>
        <p:txBody>
          <a:bodyPr lIns="91425" tIns="91425" rIns="91425" bIns="91425" anchor="t" anchorCtr="0">
            <a:noAutofit/>
          </a:bodyPr>
          <a:lstStyle/>
          <a:p>
            <a:pPr lvl="0">
              <a:spcBef>
                <a:spcPts val="0"/>
              </a:spcBef>
              <a:buNone/>
            </a:pPr>
            <a:r>
              <a:rPr lang="en" b="1" dirty="0"/>
              <a:t>HTML</a:t>
            </a:r>
          </a:p>
          <a:p>
            <a:pPr marL="0" lvl="0" indent="0" rtl="0">
              <a:spcBef>
                <a:spcPts val="0"/>
              </a:spcBef>
              <a:spcAft>
                <a:spcPts val="0"/>
              </a:spcAft>
              <a:buNone/>
            </a:pPr>
            <a:r>
              <a:rPr lang="en" sz="1200" dirty="0">
                <a:solidFill>
                  <a:srgbClr val="0000FF"/>
                </a:solidFill>
                <a:latin typeface="Consolas"/>
                <a:ea typeface="Consolas"/>
                <a:cs typeface="Consolas"/>
                <a:sym typeface="Consolas"/>
              </a:rPr>
              <a:t>&lt;form id="my-form"&gt;</a:t>
            </a:r>
            <a:br>
              <a:rPr lang="en" sz="1200" dirty="0">
                <a:solidFill>
                  <a:srgbClr val="0000FF"/>
                </a:solidFill>
                <a:latin typeface="Consolas"/>
                <a:ea typeface="Consolas"/>
                <a:cs typeface="Consolas"/>
                <a:sym typeface="Consolas"/>
              </a:rPr>
            </a:br>
            <a:r>
              <a:rPr lang="en" sz="1200" dirty="0">
                <a:solidFill>
                  <a:srgbClr val="0000FF"/>
                </a:solidFill>
                <a:latin typeface="Consolas"/>
                <a:ea typeface="Consolas"/>
                <a:cs typeface="Consolas"/>
                <a:sym typeface="Consolas"/>
              </a:rPr>
              <a:t>  &lt;fieldset&gt;</a:t>
            </a:r>
            <a:br>
              <a:rPr lang="en" sz="1200" dirty="0">
                <a:solidFill>
                  <a:srgbClr val="0000FF"/>
                </a:solidFill>
                <a:latin typeface="Consolas"/>
                <a:ea typeface="Consolas"/>
                <a:cs typeface="Consolas"/>
                <a:sym typeface="Consolas"/>
              </a:rPr>
            </a:br>
            <a:r>
              <a:rPr lang="en" sz="1200" dirty="0">
                <a:solidFill>
                  <a:srgbClr val="0000FF"/>
                </a:solidFill>
                <a:latin typeface="Consolas"/>
                <a:ea typeface="Consolas"/>
                <a:cs typeface="Consolas"/>
                <a:sym typeface="Consolas"/>
              </a:rPr>
              <a:t>    &lt;input type="text" name="input"/&gt;</a:t>
            </a:r>
            <a:br>
              <a:rPr lang="en" sz="1200" dirty="0">
                <a:solidFill>
                  <a:srgbClr val="0000FF"/>
                </a:solidFill>
                <a:latin typeface="Consolas"/>
                <a:ea typeface="Consolas"/>
                <a:cs typeface="Consolas"/>
                <a:sym typeface="Consolas"/>
              </a:rPr>
            </a:br>
            <a:r>
              <a:rPr lang="en" sz="1200" dirty="0">
                <a:solidFill>
                  <a:srgbClr val="0000FF"/>
                </a:solidFill>
                <a:latin typeface="Consolas"/>
                <a:ea typeface="Consolas"/>
                <a:cs typeface="Consolas"/>
                <a:sym typeface="Consolas"/>
              </a:rPr>
              <a:t>    &lt;input type="submit" value="Submit"/&gt;</a:t>
            </a:r>
          </a:p>
          <a:p>
            <a:pPr marL="0" lvl="0" indent="0" rtl="0">
              <a:spcBef>
                <a:spcPts val="0"/>
              </a:spcBef>
              <a:spcAft>
                <a:spcPts val="0"/>
              </a:spcAft>
              <a:buNone/>
            </a:pPr>
            <a:r>
              <a:rPr lang="en" sz="1200" dirty="0">
                <a:solidFill>
                  <a:srgbClr val="0000FF"/>
                </a:solidFill>
                <a:latin typeface="Consolas"/>
                <a:ea typeface="Consolas"/>
                <a:cs typeface="Consolas"/>
                <a:sym typeface="Consolas"/>
              </a:rPr>
              <a:t>  &lt;/fieldset&gt;</a:t>
            </a:r>
            <a:br>
              <a:rPr lang="en" sz="1200" dirty="0">
                <a:solidFill>
                  <a:srgbClr val="0000FF"/>
                </a:solidFill>
                <a:latin typeface="Consolas"/>
                <a:ea typeface="Consolas"/>
                <a:cs typeface="Consolas"/>
                <a:sym typeface="Consolas"/>
              </a:rPr>
            </a:br>
            <a:r>
              <a:rPr lang="en" sz="1200" dirty="0">
                <a:solidFill>
                  <a:srgbClr val="0000FF"/>
                </a:solidFill>
                <a:latin typeface="Consolas"/>
                <a:ea typeface="Consolas"/>
                <a:cs typeface="Consolas"/>
                <a:sym typeface="Consolas"/>
              </a:rPr>
              <a:t>&lt;/form&gt;</a:t>
            </a:r>
          </a:p>
        </p:txBody>
      </p:sp>
      <p:sp>
        <p:nvSpPr>
          <p:cNvPr id="118" name="Shape 118"/>
          <p:cNvSpPr txBox="1">
            <a:spLocks noGrp="1"/>
          </p:cNvSpPr>
          <p:nvPr>
            <p:ph type="body" idx="2"/>
          </p:nvPr>
        </p:nvSpPr>
        <p:spPr>
          <a:xfrm>
            <a:off x="4027300" y="1266175"/>
            <a:ext cx="4805100" cy="3302700"/>
          </a:xfrm>
          <a:prstGeom prst="rect">
            <a:avLst/>
          </a:prstGeom>
          <a:ln>
            <a:solidFill>
              <a:srgbClr val="695D46"/>
            </a:solidFill>
          </a:ln>
        </p:spPr>
        <p:txBody>
          <a:bodyPr lIns="91425" tIns="91425" rIns="91425" bIns="91425" anchor="t" anchorCtr="0">
            <a:noAutofit/>
          </a:bodyPr>
          <a:lstStyle/>
          <a:p>
            <a:pPr lvl="0">
              <a:spcBef>
                <a:spcPts val="0"/>
              </a:spcBef>
              <a:buNone/>
            </a:pPr>
            <a:r>
              <a:rPr lang="en" b="1" dirty="0"/>
              <a:t>JavaScript</a:t>
            </a:r>
          </a:p>
          <a:p>
            <a:pPr lvl="0" rtl="0">
              <a:lnSpc>
                <a:spcPct val="100000"/>
              </a:lnSpc>
              <a:spcBef>
                <a:spcPts val="0"/>
              </a:spcBef>
              <a:spcAft>
                <a:spcPts val="0"/>
              </a:spcAft>
              <a:buNone/>
            </a:pPr>
            <a:r>
              <a:rPr lang="en" sz="1200" dirty="0">
                <a:solidFill>
                  <a:srgbClr val="000000"/>
                </a:solidFill>
                <a:latin typeface="Consolas"/>
                <a:ea typeface="Consolas"/>
                <a:cs typeface="Consolas"/>
                <a:sym typeface="Consolas"/>
              </a:rPr>
              <a:t>window.onload = function()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function processForm(e) {</a:t>
            </a:r>
          </a:p>
          <a:p>
            <a:pPr marL="0" lvl="0" indent="0" rtl="0">
              <a:lnSpc>
                <a:spcPct val="100000"/>
              </a:lnSpc>
              <a:spcBef>
                <a:spcPts val="0"/>
              </a:spcBef>
              <a:spcAft>
                <a:spcPts val="0"/>
              </a:spcAft>
              <a:buNone/>
            </a:pPr>
            <a:r>
              <a:rPr lang="en" sz="1200" dirty="0">
                <a:solidFill>
                  <a:srgbClr val="CCCCCC"/>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prevent default form behavior, which would   </a:t>
            </a:r>
          </a:p>
          <a:p>
            <a:pPr marL="0" lvl="0" indent="0" rtl="0">
              <a:lnSpc>
                <a:spcPct val="100000"/>
              </a:lnSpc>
              <a:spcBef>
                <a:spcPts val="0"/>
              </a:spcBef>
              <a:spcAft>
                <a:spcPts val="0"/>
              </a:spcAft>
              <a:buNone/>
            </a:pPr>
            <a:r>
              <a:rPr lang="en" sz="1200" dirty="0">
                <a:solidFill>
                  <a:srgbClr val="999999"/>
                </a:solidFill>
                <a:latin typeface="Consolas"/>
                <a:ea typeface="Consolas"/>
                <a:cs typeface="Consolas"/>
                <a:sym typeface="Consolas"/>
              </a:rPr>
              <a:t>    // refresh the page after the form is submitted</a:t>
            </a:r>
            <a:r>
              <a:rPr lang="en" sz="1200" dirty="0">
                <a:solidFill>
                  <a:srgbClr val="000000"/>
                </a:solidFill>
                <a:latin typeface="Consolas"/>
                <a:ea typeface="Consolas"/>
                <a:cs typeface="Consolas"/>
                <a:sym typeface="Consolas"/>
              </a:rPr>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e.preventDefault();</a:t>
            </a:r>
            <a:br>
              <a:rPr lang="en" sz="1200" dirty="0">
                <a:solidFill>
                  <a:srgbClr val="000000"/>
                </a:solidFill>
                <a:latin typeface="Consolas"/>
                <a:ea typeface="Consolas"/>
                <a:cs typeface="Consolas"/>
                <a:sym typeface="Consolas"/>
              </a:rPr>
            </a:br>
            <a:endParaRPr lang="en" sz="1200" dirty="0">
              <a:solidFill>
                <a:srgbClr val="000000"/>
              </a:solidFill>
              <a:latin typeface="Consolas"/>
              <a:ea typeface="Consolas"/>
              <a:cs typeface="Consolas"/>
              <a:sym typeface="Consolas"/>
            </a:endParaRPr>
          </a:p>
          <a:p>
            <a:pPr lvl="0">
              <a:lnSpc>
                <a:spcPct val="100000"/>
              </a:lnSpc>
              <a:spcBef>
                <a:spcPts val="0"/>
              </a:spcBef>
              <a:spcAft>
                <a:spcPts val="0"/>
              </a:spcAft>
              <a:buNone/>
            </a:pPr>
            <a:r>
              <a:rPr lang="en" sz="1200" dirty="0">
                <a:solidFill>
                  <a:srgbClr val="000000"/>
                </a:solidFill>
                <a:latin typeface="Consolas"/>
                <a:ea typeface="Consolas"/>
                <a:cs typeface="Consolas"/>
                <a:sym typeface="Consolas"/>
              </a:rPr>
              <a:t>    var data = document.getElementById("input").value;</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do what you want with the data and submit */</a:t>
            </a:r>
            <a:r>
              <a:rPr lang="en" sz="1200" dirty="0">
                <a:solidFill>
                  <a:srgbClr val="000000"/>
                </a:solidFill>
                <a:latin typeface="Consolas"/>
                <a:ea typeface="Consolas"/>
                <a:cs typeface="Consolas"/>
                <a:sym typeface="Consolas"/>
              </a:rPr>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var form = document.getElementById(“my-form”);</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  form.addEventListener("submit", processForm);</a:t>
            </a:r>
            <a:br>
              <a:rPr lang="en" sz="1200" dirty="0">
                <a:solidFill>
                  <a:srgbClr val="000000"/>
                </a:solidFill>
                <a:latin typeface="Consolas"/>
                <a:ea typeface="Consolas"/>
                <a:cs typeface="Consolas"/>
                <a:sym typeface="Consolas"/>
              </a:rPr>
            </a:br>
            <a:r>
              <a:rPr lang="en" sz="1200" dirty="0">
                <a:solidFill>
                  <a:srgbClr val="000000"/>
                </a:solidFill>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zoom in on form submission</a:t>
            </a:r>
          </a:p>
        </p:txBody>
      </p:sp>
      <p:sp>
        <p:nvSpPr>
          <p:cNvPr id="124" name="Shape 12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a:spcBef>
                <a:spcPts val="0"/>
              </a:spcBef>
              <a:spcAft>
                <a:spcPts val="1000"/>
              </a:spcAft>
              <a:buFont typeface="Arial"/>
              <a:buChar char="•"/>
            </a:pPr>
            <a:r>
              <a:rPr lang="en" dirty="0"/>
              <a:t>In tomorrow’s lecture, we’re going to learn how to submit form data to the server in JavaScript using AJAX.</a:t>
            </a:r>
          </a:p>
          <a:p>
            <a:pPr marL="514350" lvl="0" indent="-285750">
              <a:spcBef>
                <a:spcPts val="0"/>
              </a:spcBef>
              <a:spcAft>
                <a:spcPts val="1000"/>
              </a:spcAft>
              <a:buFont typeface="Arial"/>
              <a:buChar char="•"/>
            </a:pPr>
            <a:r>
              <a:rPr lang="en" dirty="0"/>
              <a:t>The data that we send over -- and that we receive back from the server -- can be formatted in several different ways. The two most popular formats are JSON and XML. We’ll be using JSON in this bootcamp.</a:t>
            </a:r>
          </a:p>
          <a:p>
            <a:pPr marL="514350" lvl="0" indent="-285750">
              <a:spcBef>
                <a:spcPts val="0"/>
              </a:spcBef>
              <a:spcAft>
                <a:spcPts val="1000"/>
              </a:spcAft>
              <a:buFont typeface="Arial"/>
              <a:buChar char="•"/>
            </a:pPr>
            <a:r>
              <a:rPr lang="en" dirty="0"/>
              <a:t>Why do we need data formats? Imagine giving someone a paragraph of text, with no punctuation. It’s going to be very difficult to parse.</a:t>
            </a:r>
          </a:p>
          <a:p>
            <a:pPr marL="514350" lvl="0" indent="-285750" rtl="0">
              <a:spcBef>
                <a:spcPts val="0"/>
              </a:spcBef>
              <a:spcAft>
                <a:spcPts val="1000"/>
              </a:spcAft>
              <a:buFont typeface="Arial"/>
              <a:buChar char="•"/>
            </a:pPr>
            <a:r>
              <a:rPr lang="en" dirty="0"/>
              <a:t>Data formats standardize how to parse data.</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925</Words>
  <Application>Microsoft Macintosh PowerPoint</Application>
  <PresentationFormat>On-screen Show (16:9)</PresentationFormat>
  <Paragraphs>98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PT Sans Narrow</vt:lpstr>
      <vt:lpstr>Source Code Pro</vt:lpstr>
      <vt:lpstr>Open Sans</vt:lpstr>
      <vt:lpstr>tropic</vt:lpstr>
      <vt:lpstr>JavaScript</vt:lpstr>
      <vt:lpstr>Forms</vt:lpstr>
      <vt:lpstr>Let’s see an example</vt:lpstr>
      <vt:lpstr>Form input</vt:lpstr>
      <vt:lpstr>Input restrictions</vt:lpstr>
      <vt:lpstr>Let’s see another example</vt:lpstr>
      <vt:lpstr>Where does JavaScript come in?</vt:lpstr>
      <vt:lpstr>How do we do that?</vt:lpstr>
      <vt:lpstr>Let’s zoom in on form submission</vt:lpstr>
      <vt:lpstr>That’s it for basic forms!</vt:lpstr>
      <vt:lpstr>JSON</vt:lpstr>
      <vt:lpstr>Let’s see an example</vt:lpstr>
      <vt:lpstr>Pop quiz</vt:lpstr>
      <vt:lpstr>That’s it for JSON!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Nicole Ng</cp:lastModifiedBy>
  <cp:revision>16</cp:revision>
  <dcterms:modified xsi:type="dcterms:W3CDTF">2017-04-27T03:57:28Z</dcterms:modified>
</cp:coreProperties>
</file>