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41"/>
  </p:notesMasterIdLst>
  <p:sldIdLst>
    <p:sldId id="256" r:id="rId2"/>
    <p:sldId id="334" r:id="rId3"/>
    <p:sldId id="257" r:id="rId4"/>
    <p:sldId id="294" r:id="rId5"/>
    <p:sldId id="296" r:id="rId6"/>
    <p:sldId id="298" r:id="rId7"/>
    <p:sldId id="335" r:id="rId8"/>
    <p:sldId id="336" r:id="rId9"/>
    <p:sldId id="337" r:id="rId10"/>
    <p:sldId id="299" r:id="rId11"/>
    <p:sldId id="338" r:id="rId12"/>
    <p:sldId id="339" r:id="rId13"/>
    <p:sldId id="341" r:id="rId14"/>
    <p:sldId id="343" r:id="rId15"/>
    <p:sldId id="340" r:id="rId16"/>
    <p:sldId id="344" r:id="rId17"/>
    <p:sldId id="345" r:id="rId18"/>
    <p:sldId id="346" r:id="rId19"/>
    <p:sldId id="347" r:id="rId20"/>
    <p:sldId id="350" r:id="rId21"/>
    <p:sldId id="349" r:id="rId22"/>
    <p:sldId id="351" r:id="rId23"/>
    <p:sldId id="352" r:id="rId24"/>
    <p:sldId id="353" r:id="rId25"/>
    <p:sldId id="292" r:id="rId26"/>
    <p:sldId id="355" r:id="rId27"/>
    <p:sldId id="354" r:id="rId28"/>
    <p:sldId id="359" r:id="rId29"/>
    <p:sldId id="356" r:id="rId30"/>
    <p:sldId id="360" r:id="rId31"/>
    <p:sldId id="361" r:id="rId32"/>
    <p:sldId id="357" r:id="rId33"/>
    <p:sldId id="358" r:id="rId34"/>
    <p:sldId id="363" r:id="rId35"/>
    <p:sldId id="364" r:id="rId36"/>
    <p:sldId id="366" r:id="rId37"/>
    <p:sldId id="327" r:id="rId38"/>
    <p:sldId id="367" r:id="rId39"/>
    <p:sldId id="289" r:id="rId4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gnacio Lopez Moreno" initials="" lastIdx="1" clrIdx="0"/>
  <p:cmAuthor id="1" name="Alan Papir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0E07A5-0D84-4496-8E13-A0CC3D2523DF}">
  <a:tblStyle styleId="{010E07A5-0D84-4496-8E13-A0CC3D2523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8"/>
    <p:restoredTop sz="96414"/>
  </p:normalViewPr>
  <p:slideViewPr>
    <p:cSldViewPr snapToGrid="0">
      <p:cViewPr varScale="1">
        <p:scale>
          <a:sx n="214" d="100"/>
          <a:sy n="214" d="100"/>
        </p:scale>
        <p:origin x="32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0.10467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Paper: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https://arxiv.org/abs/1710.10467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356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5917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756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4790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730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0093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471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407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371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4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433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1234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8769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0758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782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8786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03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6178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7340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6338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74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10577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6704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575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3210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63925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84100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01949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4604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8216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9280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945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777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142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97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661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A6353-89D7-2942-BB85-DF754D2664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8671" y="292043"/>
            <a:ext cx="1693950" cy="1251167"/>
          </a:xfrm>
          <a:prstGeom prst="rect">
            <a:avLst/>
          </a:prstGeom>
        </p:spPr>
      </p:pic>
      <p:sp>
        <p:nvSpPr>
          <p:cNvPr id="17" name="Shape 17"/>
          <p:cNvSpPr/>
          <p:nvPr/>
        </p:nvSpPr>
        <p:spPr>
          <a:xfrm>
            <a:off x="75" y="4636400"/>
            <a:ext cx="9144000" cy="5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256960" y="729848"/>
            <a:ext cx="1094856" cy="356807"/>
            <a:chOff x="0" y="0"/>
            <a:chExt cx="2077525" cy="676925"/>
          </a:xfrm>
        </p:grpSpPr>
        <p:sp>
          <p:nvSpPr>
            <p:cNvPr id="19" name="Shape 1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0" t="0" r="0" b="0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0" t="0" r="0" b="0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0" t="0" r="0" b="0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0" t="0" r="0" b="0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29758" y="3048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2898F-143E-6C4B-A11B-FE0D7454B8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39247" y="3789709"/>
            <a:ext cx="2362748" cy="13537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 hasCustomPrompt="1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75" y="4636400"/>
            <a:ext cx="9144000" cy="5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Shape 32"/>
          <p:cNvGrpSpPr/>
          <p:nvPr/>
        </p:nvGrpSpPr>
        <p:grpSpPr>
          <a:xfrm>
            <a:off x="176223" y="4848071"/>
            <a:ext cx="532885" cy="173631"/>
            <a:chOff x="0" y="0"/>
            <a:chExt cx="2077525" cy="676925"/>
          </a:xfrm>
        </p:grpSpPr>
        <p:sp>
          <p:nvSpPr>
            <p:cNvPr id="33" name="Shape 33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0" t="0" r="0" b="0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0" t="0" r="0" b="0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0" t="0" r="0" b="0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0" t="0" r="0" b="0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540100" y="703050"/>
            <a:ext cx="8035200" cy="3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41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40395" y="1143700"/>
            <a:ext cx="41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80900" y="447950"/>
            <a:ext cx="58674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80900" y="128195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8563" y="446900"/>
            <a:ext cx="4045200" cy="95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76225" y="14547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3534336" y="2402400"/>
            <a:ext cx="3930000" cy="274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885361" y="2773950"/>
            <a:ext cx="3211500" cy="218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oogl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76223" y="4848071"/>
            <a:ext cx="532885" cy="173631"/>
            <a:chOff x="0" y="0"/>
            <a:chExt cx="2077525" cy="676925"/>
          </a:xfrm>
        </p:grpSpPr>
        <p:sp>
          <p:nvSpPr>
            <p:cNvPr id="7" name="Shape 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0" t="0" r="0" b="0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0" t="0" r="0" b="0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0" t="0" r="0" b="0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0" t="0" r="0" b="0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None/>
              <a:defRPr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311700" y="1581700"/>
            <a:ext cx="8520600" cy="12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/>
              <a:t>Personal VAD</a:t>
            </a:r>
            <a:r>
              <a:rPr lang="en-US" dirty="0"/>
              <a:t>: Speaker-Conditioned Voice Activity Detection</a:t>
            </a:r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840921" y="3091550"/>
            <a:ext cx="7453993" cy="13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" sz="1800" dirty="0"/>
              <a:t>Authors: 		</a:t>
            </a:r>
            <a:r>
              <a:rPr lang="en-US" sz="1800" i="1" dirty="0" err="1"/>
              <a:t>Shaojin</a:t>
            </a:r>
            <a:r>
              <a:rPr lang="en-US" sz="1800" i="1" dirty="0"/>
              <a:t> Ding, Quan Wang, </a:t>
            </a:r>
            <a:r>
              <a:rPr lang="en-US" sz="1800" i="1" dirty="0" err="1"/>
              <a:t>Shuo-yiin</a:t>
            </a:r>
            <a:r>
              <a:rPr lang="en-US" sz="1800" i="1" dirty="0"/>
              <a:t> Chang, Li Wan, 		Ignacio Lopez Moreno</a:t>
            </a:r>
            <a:endParaRPr sz="1800" i="1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Presented by: 	</a:t>
            </a:r>
            <a:r>
              <a:rPr lang="en" sz="1800" i="1" dirty="0"/>
              <a:t>Quan Wang </a:t>
            </a:r>
            <a:r>
              <a:rPr lang="e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&lt;</a:t>
            </a:r>
            <a:r>
              <a:rPr lang="en" sz="1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quanw@google.com</a:t>
            </a:r>
            <a:r>
              <a:rPr lang="e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&gt;</a:t>
            </a:r>
            <a:endParaRPr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8"/>
    </mc:Choice>
    <mc:Fallback xmlns="">
      <p:transition spd="slow" advTm="376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540100" y="703050"/>
            <a:ext cx="8035200" cy="3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2: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Introducing Personal VAD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558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VAD to personal VAD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200000"/>
              </a:lnSpc>
            </a:pPr>
            <a:r>
              <a:rPr lang="en-US" dirty="0"/>
              <a:t>3 categories instead of 2: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non-speech (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ns</a:t>
            </a:r>
            <a:r>
              <a:rPr lang="en-US" dirty="0"/>
              <a:t>), target speaker speech (</a:t>
            </a:r>
            <a:r>
              <a:rPr lang="en-US" dirty="0" err="1">
                <a:latin typeface="Roboto Mono" pitchFamily="2" charset="0"/>
                <a:ea typeface="Roboto Mono" pitchFamily="2" charset="0"/>
                <a:cs typeface="Roboto" panose="02000000000000000000" pitchFamily="2" charset="0"/>
              </a:rPr>
              <a:t>tss</a:t>
            </a:r>
            <a:r>
              <a:rPr lang="en-US" dirty="0"/>
              <a:t>), </a:t>
            </a:r>
            <a:r>
              <a:rPr lang="en-US" b="1" dirty="0"/>
              <a:t>non-target speaker speech</a:t>
            </a:r>
            <a:r>
              <a:rPr lang="en-US" dirty="0"/>
              <a:t> (</a:t>
            </a:r>
            <a:r>
              <a:rPr lang="en-US" dirty="0" err="1">
                <a:latin typeface="Roboto Mono" pitchFamily="2" charset="0"/>
                <a:ea typeface="Roboto Mono" pitchFamily="2" charset="0"/>
                <a:cs typeface="Roboto" panose="02000000000000000000" pitchFamily="2" charset="0"/>
              </a:rPr>
              <a:t>ntss</a:t>
            </a:r>
            <a:r>
              <a:rPr lang="en-US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08C1EB-5CB0-1545-89F7-9CE6D04B97BE}"/>
              </a:ext>
            </a:extLst>
          </p:cNvPr>
          <p:cNvGrpSpPr/>
          <p:nvPr/>
        </p:nvGrpSpPr>
        <p:grpSpPr>
          <a:xfrm>
            <a:off x="1674386" y="2670772"/>
            <a:ext cx="5758903" cy="969536"/>
            <a:chOff x="1423075" y="2513326"/>
            <a:chExt cx="5758903" cy="96953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560F180-80FC-CE48-B38B-2FACBE6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075" y="3190474"/>
              <a:ext cx="5758903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Roboto Mono" pitchFamily="2" charset="0"/>
                  <a:ea typeface="Roboto Mono" pitchFamily="2" charset="0"/>
                  <a:cs typeface="Roboto" panose="02000000000000000000" pitchFamily="2" charset="0"/>
                </a:rPr>
                <a:t>| ns |  s   |ns|        s       |ns|      s       | ns |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itchFamily="2" charset="0"/>
                <a:ea typeface="Roboto Mono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050" name="Picture 2" descr="https://lh4.googleusercontent.com/VlrB4ZoHF3MSVuF-X6cMyBDiNZKBi2_TYfCsz7xV1hlZmbhYST4zcdxZ0YzpD_8YrBOuRcCz7V_GJipuzhra8IUm1sWslKohJEs5YHypK8Lhzr0odBPVjr_3l_NHjmTyccg5qeiuBl8A">
              <a:extLst>
                <a:ext uri="{FF2B5EF4-FFF2-40B4-BE49-F238E27FC236}">
                  <a16:creationId xmlns:a16="http://schemas.microsoft.com/office/drawing/2014/main" id="{A7A83EBD-7ACE-804B-B0DF-21CD65D813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390"/>
            <a:stretch/>
          </p:blipFill>
          <p:spPr bwMode="auto">
            <a:xfrm>
              <a:off x="1423075" y="2513326"/>
              <a:ext cx="5601456" cy="677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Curved Right Arrow 6">
            <a:extLst>
              <a:ext uri="{FF2B5EF4-FFF2-40B4-BE49-F238E27FC236}">
                <a16:creationId xmlns:a16="http://schemas.microsoft.com/office/drawing/2014/main" id="{4F3CD1AA-5009-B14A-8131-B9343A9C23F9}"/>
              </a:ext>
            </a:extLst>
          </p:cNvPr>
          <p:cNvSpPr/>
          <p:nvPr/>
        </p:nvSpPr>
        <p:spPr>
          <a:xfrm>
            <a:off x="1147544" y="2960991"/>
            <a:ext cx="454172" cy="679317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DEDD47-B19A-3D4A-83A7-491D821AA025}"/>
              </a:ext>
            </a:extLst>
          </p:cNvPr>
          <p:cNvSpPr/>
          <p:nvPr/>
        </p:nvSpPr>
        <p:spPr>
          <a:xfrm>
            <a:off x="135484" y="3009346"/>
            <a:ext cx="975725" cy="4235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58F8A0-153F-4144-9342-54E4EB0D3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385" y="3878874"/>
            <a:ext cx="575890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itchFamily="2" charset="0"/>
                <a:ea typeface="Roboto Mono" pitchFamily="2" charset="0"/>
                <a:cs typeface="Roboto" panose="02000000000000000000" pitchFamily="2" charset="0"/>
              </a:rPr>
              <a:t>| ns |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itchFamily="2" charset="0"/>
                <a:ea typeface="Roboto Mono" pitchFamily="2" charset="0"/>
                <a:cs typeface="Roboto" panose="02000000000000000000" pitchFamily="2" charset="0"/>
              </a:rPr>
              <a:t>ntss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itchFamily="2" charset="0"/>
                <a:ea typeface="Roboto Mono" pitchFamily="2" charset="0"/>
                <a:cs typeface="Roboto" panose="02000000000000000000" pitchFamily="2" charset="0"/>
              </a:rPr>
              <a:t> |ns|    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itchFamily="2" charset="0"/>
                <a:ea typeface="Roboto Mono" pitchFamily="2" charset="0"/>
                <a:cs typeface="Roboto" panose="02000000000000000000" pitchFamily="2" charset="0"/>
              </a:rPr>
              <a:t>ts</a:t>
            </a:r>
            <a:r>
              <a:rPr lang="en-US" altLang="en-US" sz="1300" dirty="0" err="1">
                <a:solidFill>
                  <a:schemeClr val="bg2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Roboto" panose="02000000000000000000" pitchFamily="2" charset="0"/>
              </a:rPr>
              <a:t>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itchFamily="2" charset="0"/>
                <a:ea typeface="Roboto Mono" pitchFamily="2" charset="0"/>
                <a:cs typeface="Roboto" panose="02000000000000000000" pitchFamily="2" charset="0"/>
              </a:rPr>
              <a:t>      |ns|     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itchFamily="2" charset="0"/>
                <a:ea typeface="Roboto Mono" pitchFamily="2" charset="0"/>
                <a:cs typeface="Roboto" panose="02000000000000000000" pitchFamily="2" charset="0"/>
              </a:rPr>
              <a:t>ntss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itchFamily="2" charset="0"/>
                <a:ea typeface="Roboto Mono" pitchFamily="2" charset="0"/>
                <a:cs typeface="Roboto" panose="02000000000000000000" pitchFamily="2" charset="0"/>
              </a:rPr>
              <a:t>     | ns |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Roboto Mono" pitchFamily="2" charset="0"/>
              <a:ea typeface="Roboto Mono" pitchFamily="2" charset="0"/>
              <a:cs typeface="Roboto" panose="02000000000000000000" pitchFamily="2" charset="0"/>
            </a:endParaRPr>
          </a:p>
        </p:txBody>
      </p:sp>
      <p:sp>
        <p:nvSpPr>
          <p:cNvPr id="22" name="Curved Right Arrow 21">
            <a:extLst>
              <a:ext uri="{FF2B5EF4-FFF2-40B4-BE49-F238E27FC236}">
                <a16:creationId xmlns:a16="http://schemas.microsoft.com/office/drawing/2014/main" id="{7F3A819B-F3DA-1044-ACC7-BCA9D3C490FE}"/>
              </a:ext>
            </a:extLst>
          </p:cNvPr>
          <p:cNvSpPr/>
          <p:nvPr/>
        </p:nvSpPr>
        <p:spPr>
          <a:xfrm flipH="1">
            <a:off x="7433288" y="3009346"/>
            <a:ext cx="396641" cy="1097729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0A19FA7-F96B-A94B-A120-F2469E16B068}"/>
              </a:ext>
            </a:extLst>
          </p:cNvPr>
          <p:cNvSpPr/>
          <p:nvPr/>
        </p:nvSpPr>
        <p:spPr>
          <a:xfrm>
            <a:off x="7987375" y="3346413"/>
            <a:ext cx="975725" cy="4235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Personal VAD</a:t>
            </a:r>
          </a:p>
        </p:txBody>
      </p:sp>
    </p:spTree>
    <p:extLst>
      <p:ext uri="{BB962C8B-B14F-4D97-AF65-F5344CB8AC3E}">
        <p14:creationId xmlns:p14="http://schemas.microsoft.com/office/powerpoint/2010/main" val="164262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Only run ASR on target speaker speech (</a:t>
            </a:r>
            <a:r>
              <a:rPr lang="en-US" dirty="0" err="1">
                <a:latin typeface="Roboto Mono" pitchFamily="2" charset="0"/>
                <a:ea typeface="Roboto Mono" pitchFamily="2" charset="0"/>
                <a:cs typeface="Roboto" panose="02000000000000000000" pitchFamily="2" charset="0"/>
              </a:rPr>
              <a:t>tss</a:t>
            </a:r>
            <a:r>
              <a:rPr lang="en-US" dirty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Save lots of computational resources, </a:t>
            </a:r>
            <a:r>
              <a:rPr lang="en-US" i="1" dirty="0"/>
              <a:t>e.g.</a:t>
            </a:r>
            <a:r>
              <a:rPr lang="en-US" dirty="0"/>
              <a:t>: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When TV is on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When having multiple family members in the household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social activities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Key of success: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The personal VAD model needs to be </a:t>
            </a:r>
            <a:r>
              <a:rPr lang="en-US" b="1" dirty="0"/>
              <a:t>tiny and fast</a:t>
            </a:r>
            <a:r>
              <a:rPr lang="en-US" dirty="0"/>
              <a:t> (like keyword detector or standard VAD)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Very low FR, relative low FA</a:t>
            </a:r>
          </a:p>
        </p:txBody>
      </p:sp>
    </p:spTree>
    <p:extLst>
      <p:ext uri="{BB962C8B-B14F-4D97-AF65-F5344CB8AC3E}">
        <p14:creationId xmlns:p14="http://schemas.microsoft.com/office/powerpoint/2010/main" val="262480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 VAD is NOT speaker recognition/</a:t>
            </a:r>
            <a:r>
              <a:rPr lang="en" dirty="0" err="1"/>
              <a:t>diarization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699"/>
            <a:ext cx="8782200" cy="3683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Speaker recognition: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Typically utterance-level or window-level output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Models typically big (&gt;5M parameters)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Speaker </a:t>
            </a:r>
            <a:r>
              <a:rPr lang="en-US" dirty="0" err="1"/>
              <a:t>diarization</a:t>
            </a:r>
            <a:r>
              <a:rPr lang="en-US" dirty="0"/>
              <a:t>: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Needs to </a:t>
            </a:r>
            <a:r>
              <a:rPr lang="en-US" b="1" dirty="0"/>
              <a:t>cluster</a:t>
            </a:r>
            <a:r>
              <a:rPr lang="en-US" dirty="0"/>
              <a:t> unknown speakers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Number of speakers matters a lot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Personal VAD: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Frame-level output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Only cares about target speaker; use non-target speaker to represent everyone else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Model must be tiny (&lt;200K parameters), fast and streaming</a:t>
            </a:r>
          </a:p>
        </p:txBody>
      </p:sp>
    </p:spTree>
    <p:extLst>
      <p:ext uri="{BB962C8B-B14F-4D97-AF65-F5344CB8AC3E}">
        <p14:creationId xmlns:p14="http://schemas.microsoft.com/office/powerpoint/2010/main" val="803356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540100" y="703050"/>
            <a:ext cx="8035200" cy="3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3: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708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Whom to listen to?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618356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Modern speech systems allow users to </a:t>
            </a:r>
            <a:r>
              <a:rPr lang="en-US" b="1" dirty="0"/>
              <a:t>enroll</a:t>
            </a:r>
            <a:r>
              <a:rPr lang="en-US" dirty="0"/>
              <a:t> their voice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Enrollment is a </a:t>
            </a:r>
            <a:r>
              <a:rPr lang="en-US" b="1" dirty="0"/>
              <a:t>one-off</a:t>
            </a:r>
            <a:r>
              <a:rPr lang="en-US" dirty="0"/>
              <a:t> experience, thus the cost can be ignored at runtime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After enrollment, </a:t>
            </a:r>
            <a:r>
              <a:rPr lang="en-US" b="1" dirty="0"/>
              <a:t>speaker embedding</a:t>
            </a:r>
            <a:r>
              <a:rPr lang="en-US" dirty="0"/>
              <a:t> (d-vector) will be stored on the device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Usually used for speaker recognition or voice filtering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92F76-8AD3-5947-9E82-CA25C60B8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142" y="572709"/>
            <a:ext cx="2001990" cy="434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22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Ways to implement personal VAD</a:t>
            </a:r>
          </a:p>
          <a:p>
            <a:pPr lvl="1" fontAlgn="base">
              <a:lnSpc>
                <a:spcPct val="150000"/>
              </a:lnSpc>
            </a:pPr>
            <a:r>
              <a:rPr lang="en-US" dirty="0"/>
              <a:t>[Baseline] Combine standard VAD and speaker verification</a:t>
            </a:r>
          </a:p>
          <a:p>
            <a:pPr lvl="1" fontAlgn="base">
              <a:lnSpc>
                <a:spcPct val="150000"/>
              </a:lnSpc>
            </a:pPr>
            <a:r>
              <a:rPr lang="en-US" dirty="0"/>
              <a:t>[Proposed] Train a new personal VAD model with:</a:t>
            </a:r>
          </a:p>
          <a:p>
            <a:pPr lvl="2" fontAlgn="base">
              <a:lnSpc>
                <a:spcPct val="150000"/>
              </a:lnSpc>
            </a:pPr>
            <a:r>
              <a:rPr lang="en-US" dirty="0"/>
              <a:t>Speaker verification score</a:t>
            </a:r>
          </a:p>
          <a:p>
            <a:pPr lvl="2" fontAlgn="base">
              <a:lnSpc>
                <a:spcPct val="150000"/>
              </a:lnSpc>
            </a:pPr>
            <a:r>
              <a:rPr lang="en-US" dirty="0"/>
              <a:t>Speaker embedding</a:t>
            </a:r>
          </a:p>
        </p:txBody>
      </p:sp>
    </p:spTree>
    <p:extLst>
      <p:ext uri="{BB962C8B-B14F-4D97-AF65-F5344CB8AC3E}">
        <p14:creationId xmlns:p14="http://schemas.microsoft.com/office/powerpoint/2010/main" val="1463475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Four architectures for personal VAD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46F3F-7E52-9A4F-A81C-35734083B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7045"/>
            <a:ext cx="9144000" cy="321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62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Score combination (SC)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1423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Use standard VAD and speaker verification (no training new model)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We use it as a baseline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Note: Running speaker verification is expensive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67AF7-7CA7-A348-AD52-3B42846CE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99" b="10009"/>
          <a:stretch/>
        </p:blipFill>
        <p:spPr>
          <a:xfrm>
            <a:off x="778497" y="2827984"/>
            <a:ext cx="7587006" cy="22852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AEBC3F-C714-2C44-86CE-257F47AF76BD}"/>
              </a:ext>
            </a:extLst>
          </p:cNvPr>
          <p:cNvSpPr/>
          <p:nvPr/>
        </p:nvSpPr>
        <p:spPr>
          <a:xfrm>
            <a:off x="2749255" y="2686811"/>
            <a:ext cx="5468234" cy="242641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41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Score conditioned training (ST)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1423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Train a new model on feature + score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Note: Running speaker verification is expensive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67AF7-7CA7-A348-AD52-3B42846CE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99" b="10009"/>
          <a:stretch/>
        </p:blipFill>
        <p:spPr>
          <a:xfrm>
            <a:off x="778497" y="2827984"/>
            <a:ext cx="7587006" cy="22852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AEBC3F-C714-2C44-86CE-257F47AF76BD}"/>
              </a:ext>
            </a:extLst>
          </p:cNvPr>
          <p:cNvSpPr/>
          <p:nvPr/>
        </p:nvSpPr>
        <p:spPr>
          <a:xfrm>
            <a:off x="4541721" y="2686811"/>
            <a:ext cx="3675767" cy="242641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8CEA4-D288-534C-92FF-88F9EFC3292F}"/>
              </a:ext>
            </a:extLst>
          </p:cNvPr>
          <p:cNvSpPr/>
          <p:nvPr/>
        </p:nvSpPr>
        <p:spPr>
          <a:xfrm>
            <a:off x="841732" y="2686811"/>
            <a:ext cx="1889356" cy="242641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messages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What: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A system to detect the voice activity of a </a:t>
            </a:r>
            <a:r>
              <a:rPr lang="en-US" sz="1800" b="1" dirty="0"/>
              <a:t>target speaker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Why: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Reduces CPU, memory and battery consumption for </a:t>
            </a:r>
            <a:r>
              <a:rPr lang="en-US" sz="1800" b="1" dirty="0"/>
              <a:t>on-device speech recognition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How: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Frame-level streaming detection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sz="1800" b="1" dirty="0"/>
              <a:t>Speaker embedding </a:t>
            </a:r>
            <a:r>
              <a:rPr lang="en-US" sz="1800" dirty="0"/>
              <a:t>as side input</a:t>
            </a:r>
          </a:p>
        </p:txBody>
      </p:sp>
    </p:spTree>
    <p:extLst>
      <p:ext uri="{BB962C8B-B14F-4D97-AF65-F5344CB8AC3E}">
        <p14:creationId xmlns:p14="http://schemas.microsoft.com/office/powerpoint/2010/main" val="3047862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Embedding conditioned training (ET)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1423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Train a new model on feature + embedding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Note: No need to run speaker verification at runtime; cheap and ideal for 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67AF7-7CA7-A348-AD52-3B42846CE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99" b="10009"/>
          <a:stretch/>
        </p:blipFill>
        <p:spPr>
          <a:xfrm>
            <a:off x="778497" y="2827984"/>
            <a:ext cx="7587006" cy="22852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AEBC3F-C714-2C44-86CE-257F47AF76BD}"/>
              </a:ext>
            </a:extLst>
          </p:cNvPr>
          <p:cNvSpPr/>
          <p:nvPr/>
        </p:nvSpPr>
        <p:spPr>
          <a:xfrm>
            <a:off x="6388689" y="2686811"/>
            <a:ext cx="1828799" cy="242641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8CEA4-D288-534C-92FF-88F9EFC3292F}"/>
              </a:ext>
            </a:extLst>
          </p:cNvPr>
          <p:cNvSpPr/>
          <p:nvPr/>
        </p:nvSpPr>
        <p:spPr>
          <a:xfrm>
            <a:off x="841732" y="2686811"/>
            <a:ext cx="3699990" cy="242641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20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Score and embedding conditioned training (SET)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1423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Train a new model on feature + score + embedding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Use most information from speaker recognition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Note: Running speaker verification is expensive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67AF7-7CA7-A348-AD52-3B42846CE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99" b="10009"/>
          <a:stretch/>
        </p:blipFill>
        <p:spPr>
          <a:xfrm>
            <a:off x="778497" y="2827984"/>
            <a:ext cx="7587006" cy="22852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AEBC3F-C714-2C44-86CE-257F47AF76BD}"/>
              </a:ext>
            </a:extLst>
          </p:cNvPr>
          <p:cNvSpPr/>
          <p:nvPr/>
        </p:nvSpPr>
        <p:spPr>
          <a:xfrm>
            <a:off x="944675" y="2686811"/>
            <a:ext cx="5468234" cy="242641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9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Loss function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Cross-entropy loss (CE)</a:t>
            </a:r>
          </a:p>
          <a:p>
            <a:pPr lvl="1" fontAlgn="base">
              <a:lnSpc>
                <a:spcPct val="150000"/>
              </a:lnSpc>
            </a:pPr>
            <a:r>
              <a:rPr lang="en-US" dirty="0"/>
              <a:t>Standard VAD usually uses </a:t>
            </a:r>
            <a:r>
              <a:rPr lang="en-US" b="1" dirty="0"/>
              <a:t>binary</a:t>
            </a:r>
            <a:r>
              <a:rPr lang="en-US" dirty="0"/>
              <a:t> CE loss</a:t>
            </a:r>
          </a:p>
          <a:p>
            <a:pPr lvl="1" fontAlgn="base">
              <a:lnSpc>
                <a:spcPct val="150000"/>
              </a:lnSpc>
            </a:pPr>
            <a:r>
              <a:rPr lang="en-US" dirty="0"/>
              <a:t>Personal VAD has 3 categories: can simply use </a:t>
            </a:r>
            <a:r>
              <a:rPr lang="en-US" b="1" dirty="0"/>
              <a:t>ternary</a:t>
            </a:r>
            <a:r>
              <a:rPr lang="en-US" dirty="0"/>
              <a:t> CE loss</a:t>
            </a:r>
          </a:p>
        </p:txBody>
      </p:sp>
      <p:pic>
        <p:nvPicPr>
          <p:cNvPr id="5124" name="Picture 4" descr="https://lh3.googleusercontent.com/zrjB7eH9TRvLN_ha_F2g7wLoTFqnPD0SY4kLeH9JrLZrbOgGIv1AFKVHyOPFSlYidoyIGEyJGiaBNpuKOuKKZvWtR-WNChtnwaVadypiYVgOr2fBjqFEOjCo9z49iwg75XjDxXW6gndn">
            <a:extLst>
              <a:ext uri="{FF2B5EF4-FFF2-40B4-BE49-F238E27FC236}">
                <a16:creationId xmlns:a16="http://schemas.microsoft.com/office/drawing/2014/main" id="{FC0AA537-C6DA-8F4F-8C36-15A5B8D58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12" y="3186325"/>
            <a:ext cx="3524376" cy="66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AE41F-B2BB-7E40-ACAF-0BCF0042F790}"/>
                  </a:ext>
                </a:extLst>
              </p:cNvPr>
              <p:cNvSpPr txBox="1"/>
              <p:nvPr/>
            </p:nvSpPr>
            <p:spPr>
              <a:xfrm>
                <a:off x="2595337" y="4112045"/>
                <a:ext cx="395332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is the index of ground truth label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is the unnormalized predicted probabilities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is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</a:rPr>
                  <a:t>th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element of </a:t>
                </a:r>
                <a14:m>
                  <m:oMath xmlns:m="http://schemas.openxmlformats.org/officeDocument/2006/math">
                    <m:r>
                      <a:rPr lang="en-US" b="1" i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AE41F-B2BB-7E40-ACAF-0BCF0042F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7" y="4112045"/>
                <a:ext cx="3953326" cy="738664"/>
              </a:xfrm>
              <a:prstGeom prst="rect">
                <a:avLst/>
              </a:prstGeom>
              <a:blipFill>
                <a:blip r:embed="rId4"/>
                <a:stretch>
                  <a:fillRect l="-321" t="-1724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554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Can we do better than cross-entropy?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200000"/>
              </a:lnSpc>
            </a:pPr>
            <a:r>
              <a:rPr lang="en-US" dirty="0"/>
              <a:t>For personal VAD, both </a:t>
            </a:r>
            <a:r>
              <a:rPr lang="en-US" b="1" dirty="0"/>
              <a:t>non-speech</a:t>
            </a:r>
            <a:r>
              <a:rPr lang="en-US" dirty="0"/>
              <a:t> (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ns</a:t>
            </a:r>
            <a:r>
              <a:rPr lang="en-US" dirty="0"/>
              <a:t>) and </a:t>
            </a:r>
            <a:r>
              <a:rPr lang="en-US" b="1" dirty="0"/>
              <a:t>non-target speaker speech</a:t>
            </a:r>
            <a:r>
              <a:rPr lang="en-US" dirty="0"/>
              <a:t> (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ntss</a:t>
            </a:r>
            <a:r>
              <a:rPr lang="en-US" dirty="0"/>
              <a:t>) will be discarded by downstream components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ASR only triggers on </a:t>
            </a:r>
            <a:r>
              <a:rPr lang="en-US" b="1" dirty="0"/>
              <a:t>target speaker speech</a:t>
            </a:r>
            <a:r>
              <a:rPr lang="en-US" dirty="0"/>
              <a:t> (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tss</a:t>
            </a:r>
            <a:r>
              <a:rPr lang="en-US" dirty="0"/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Thus the costs for different confusion errors are different</a:t>
            </a:r>
          </a:p>
        </p:txBody>
      </p:sp>
    </p:spTree>
    <p:extLst>
      <p:ext uri="{BB962C8B-B14F-4D97-AF65-F5344CB8AC3E}">
        <p14:creationId xmlns:p14="http://schemas.microsoft.com/office/powerpoint/2010/main" val="2807374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Weighted pairwise loss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200000"/>
              </a:lnSpc>
            </a:pPr>
            <a:r>
              <a:rPr lang="en-US" dirty="0"/>
              <a:t>We propose </a:t>
            </a:r>
            <a:r>
              <a:rPr lang="en-US" b="1" dirty="0"/>
              <a:t>weighted pairwise loss</a:t>
            </a:r>
            <a:r>
              <a:rPr lang="en-US" dirty="0"/>
              <a:t> (WPL)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Set different weights between different pairs of classes</a:t>
            </a:r>
          </a:p>
        </p:txBody>
      </p:sp>
      <p:pic>
        <p:nvPicPr>
          <p:cNvPr id="7170" name="Picture 2" descr="https://lh6.googleusercontent.com/7htF_plLi5Q2pH1MFnLfga76TqlV1CyP5vRI2jjdSTWpDbyna2WEziLX3W3t4qbn-n-DiHPNOZoi4mPDFUab-IrNYmriywvuWoCdhDDE-ukx3DjotP7yjaG7TEsnoYdNWcKn8OLpWOYM">
            <a:extLst>
              <a:ext uri="{FF2B5EF4-FFF2-40B4-BE49-F238E27FC236}">
                <a16:creationId xmlns:a16="http://schemas.microsoft.com/office/drawing/2014/main" id="{2F3B7263-7854-6D4C-8AE2-003A0F22D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934" y="2486321"/>
            <a:ext cx="6328132" cy="65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25C7F8-961E-5843-9470-3A39DF46BCFE}"/>
                  </a:ext>
                </a:extLst>
              </p:cNvPr>
              <p:cNvSpPr txBox="1"/>
              <p:nvPr/>
            </p:nvSpPr>
            <p:spPr>
              <a:xfrm>
                <a:off x="2401758" y="3423315"/>
                <a:ext cx="4340484" cy="971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is the index of ground truth label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is the unnormalized predicted probabilities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is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</a:rPr>
                  <a:t>th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element of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is the weight between class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and class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25C7F8-961E-5843-9470-3A39DF46B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758" y="3423315"/>
                <a:ext cx="4340484" cy="971100"/>
              </a:xfrm>
              <a:prstGeom prst="rect">
                <a:avLst/>
              </a:prstGeom>
              <a:blipFill>
                <a:blip r:embed="rId4"/>
                <a:stretch>
                  <a:fillRect t="-1299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3E9B855-01B0-624B-BD10-A0E957D54E69}"/>
              </a:ext>
            </a:extLst>
          </p:cNvPr>
          <p:cNvGrpSpPr/>
          <p:nvPr/>
        </p:nvGrpSpPr>
        <p:grpSpPr>
          <a:xfrm>
            <a:off x="1562352" y="4635886"/>
            <a:ext cx="5643846" cy="307777"/>
            <a:chOff x="1562352" y="4635886"/>
            <a:chExt cx="5643846" cy="307777"/>
          </a:xfrm>
        </p:grpSpPr>
        <p:pic>
          <p:nvPicPr>
            <p:cNvPr id="7172" name="Picture 4" descr="https://lh3.googleusercontent.com/g2zdAXQrL7T8V3OLye1JcbHbGzpNVoet_wK6ddjXUvLjoSSCCZMtTDSFn647OZTDi_H337B6UJX1fuc9S9jzz6cO0u39cluIjV215e-Z6vIPJ-zS8oeElpFO4jeWkC88ALl5n_n_rGHQ">
              <a:extLst>
                <a:ext uri="{FF2B5EF4-FFF2-40B4-BE49-F238E27FC236}">
                  <a16:creationId xmlns:a16="http://schemas.microsoft.com/office/drawing/2014/main" id="{15EF8FCB-F3FC-DC48-8256-0A51D4CC3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7422" y="4702006"/>
              <a:ext cx="4438776" cy="21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B41227B-390E-C940-BF0B-A00BC00321E7}"/>
                </a:ext>
              </a:extLst>
            </p:cNvPr>
            <p:cNvSpPr txBox="1"/>
            <p:nvPr/>
          </p:nvSpPr>
          <p:spPr>
            <a:xfrm>
              <a:off x="1562352" y="4635886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For example,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37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540100" y="703050"/>
            <a:ext cx="8035200" cy="3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4: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 Setup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925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Ideal dataset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An “ideal” dataset for personal VAD should have: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Realistic and natural speaker turns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Diverse noise conditions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Frame-level speaker labels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Enrollment utterances for each speaker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Unfortunately, we cannot find a good candidate dataset</a:t>
            </a:r>
          </a:p>
        </p:txBody>
      </p:sp>
    </p:spTree>
    <p:extLst>
      <p:ext uri="{BB962C8B-B14F-4D97-AF65-F5344CB8AC3E}">
        <p14:creationId xmlns:p14="http://schemas.microsoft.com/office/powerpoint/2010/main" val="1368446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Dataset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200000"/>
              </a:lnSpc>
            </a:pPr>
            <a:r>
              <a:rPr lang="en-US" dirty="0"/>
              <a:t>As a proof-of-concept, we make artificial “conversational” speech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Our experiments are based on </a:t>
            </a:r>
            <a:r>
              <a:rPr lang="en-US" dirty="0" err="1"/>
              <a:t>LibriSpeech</a:t>
            </a:r>
            <a:r>
              <a:rPr lang="en-US" dirty="0"/>
              <a:t>: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16kHz read English speech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Derived from read audiobooks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960 hours of clean and noisy speech for training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Clean and noisy speech for testing</a:t>
            </a:r>
          </a:p>
        </p:txBody>
      </p:sp>
    </p:spTree>
    <p:extLst>
      <p:ext uri="{BB962C8B-B14F-4D97-AF65-F5344CB8AC3E}">
        <p14:creationId xmlns:p14="http://schemas.microsoft.com/office/powerpoint/2010/main" val="1077707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Force alignment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VAD frame-level ground truth labels: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Use a pre-trained ASR model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Force align with ground truth ASR transcript</a:t>
            </a:r>
          </a:p>
        </p:txBody>
      </p:sp>
      <p:pic>
        <p:nvPicPr>
          <p:cNvPr id="6" name="Picture 2" descr="https://lh4.googleusercontent.com/VlrB4ZoHF3MSVuF-X6cMyBDiNZKBi2_TYfCsz7xV1hlZmbhYST4zcdxZ0YzpD_8YrBOuRcCz7V_GJipuzhra8IUm1sWslKohJEs5YHypK8Lhzr0odBPVjr_3l_NHjmTyccg5qeiuBl8A">
            <a:extLst>
              <a:ext uri="{FF2B5EF4-FFF2-40B4-BE49-F238E27FC236}">
                <a16:creationId xmlns:a16="http://schemas.microsoft.com/office/drawing/2014/main" id="{F2891437-8E4E-2E4F-B892-9F5D3A3119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8" t="19691" r="56987"/>
          <a:stretch/>
        </p:blipFill>
        <p:spPr bwMode="auto">
          <a:xfrm>
            <a:off x="670955" y="2523507"/>
            <a:ext cx="2897579" cy="54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BEE4D0-E5C4-7E45-B2D4-F9586C32ECD6}"/>
              </a:ext>
            </a:extLst>
          </p:cNvPr>
          <p:cNvSpPr txBox="1"/>
          <p:nvPr/>
        </p:nvSpPr>
        <p:spPr>
          <a:xfrm>
            <a:off x="631996" y="3294301"/>
            <a:ext cx="297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That’s great. I really like this Pixel phone.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FA164258-7519-6647-B1F9-19CCDED549EE}"/>
              </a:ext>
            </a:extLst>
          </p:cNvPr>
          <p:cNvSpPr/>
          <p:nvPr/>
        </p:nvSpPr>
        <p:spPr>
          <a:xfrm rot="16200000">
            <a:off x="4117663" y="2740655"/>
            <a:ext cx="417839" cy="52735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823FCB7-B7B4-5B4F-AB77-ED90F38550CF}"/>
              </a:ext>
            </a:extLst>
          </p:cNvPr>
          <p:cNvSpPr/>
          <p:nvPr/>
        </p:nvSpPr>
        <p:spPr>
          <a:xfrm rot="10800000">
            <a:off x="3658158" y="2426996"/>
            <a:ext cx="253226" cy="1154670"/>
          </a:xfrm>
          <a:prstGeom prst="leftBrace">
            <a:avLst>
              <a:gd name="adj1" fmla="val 4735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3012C-A98C-2D42-8927-66228227B602}"/>
              </a:ext>
            </a:extLst>
          </p:cNvPr>
          <p:cNvSpPr txBox="1"/>
          <p:nvPr/>
        </p:nvSpPr>
        <p:spPr>
          <a:xfrm>
            <a:off x="3855138" y="2523507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Force align</a:t>
            </a:r>
          </a:p>
        </p:txBody>
      </p:sp>
      <p:pic>
        <p:nvPicPr>
          <p:cNvPr id="11" name="Picture 2" descr="https://lh4.googleusercontent.com/VlrB4ZoHF3MSVuF-X6cMyBDiNZKBi2_TYfCsz7xV1hlZmbhYST4zcdxZ0YzpD_8YrBOuRcCz7V_GJipuzhra8IUm1sWslKohJEs5YHypK8Lhzr0odBPVjr_3l_NHjmTyccg5qeiuBl8A">
            <a:extLst>
              <a:ext uri="{FF2B5EF4-FFF2-40B4-BE49-F238E27FC236}">
                <a16:creationId xmlns:a16="http://schemas.microsoft.com/office/drawing/2014/main" id="{4A4A03A0-8273-C14F-B4F1-A1EBD851D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8" t="19691" r="56987"/>
          <a:stretch/>
        </p:blipFill>
        <p:spPr bwMode="auto">
          <a:xfrm>
            <a:off x="4834674" y="2521052"/>
            <a:ext cx="2897579" cy="54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4D56CF-0791-6F48-9D09-80153947D7AA}"/>
              </a:ext>
            </a:extLst>
          </p:cNvPr>
          <p:cNvSpPr txBox="1"/>
          <p:nvPr/>
        </p:nvSpPr>
        <p:spPr>
          <a:xfrm>
            <a:off x="4798025" y="3310904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That’s great. 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2693F11-774F-764E-9313-C00AEB13027D}"/>
              </a:ext>
            </a:extLst>
          </p:cNvPr>
          <p:cNvSpPr/>
          <p:nvPr/>
        </p:nvSpPr>
        <p:spPr>
          <a:xfrm rot="16200000">
            <a:off x="5240965" y="2851712"/>
            <a:ext cx="143158" cy="775226"/>
          </a:xfrm>
          <a:prstGeom prst="leftBrace">
            <a:avLst>
              <a:gd name="adj1" fmla="val 4735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C65EAB9-6C7B-6F49-BBA1-209DAE5BCF64}"/>
              </a:ext>
            </a:extLst>
          </p:cNvPr>
          <p:cNvSpPr/>
          <p:nvPr/>
        </p:nvSpPr>
        <p:spPr>
          <a:xfrm rot="16200000">
            <a:off x="6735952" y="2365498"/>
            <a:ext cx="143158" cy="1751610"/>
          </a:xfrm>
          <a:prstGeom prst="leftBrace">
            <a:avLst>
              <a:gd name="adj1" fmla="val 4735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1C84EE-B748-054A-BEA0-8C8073490ED5}"/>
              </a:ext>
            </a:extLst>
          </p:cNvPr>
          <p:cNvSpPr txBox="1"/>
          <p:nvPr/>
        </p:nvSpPr>
        <p:spPr>
          <a:xfrm>
            <a:off x="5931726" y="3310904"/>
            <a:ext cx="2077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I really like this Pixel phone.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187B2F0E-6A38-3643-AF5C-BDD74B246692}"/>
              </a:ext>
            </a:extLst>
          </p:cNvPr>
          <p:cNvSpPr/>
          <p:nvPr/>
        </p:nvSpPr>
        <p:spPr>
          <a:xfrm>
            <a:off x="6134490" y="3612696"/>
            <a:ext cx="417839" cy="37701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7B0F6-1CDC-DE41-BF65-686C1F3D8C6E}"/>
              </a:ext>
            </a:extLst>
          </p:cNvPr>
          <p:cNvSpPr txBox="1"/>
          <p:nvPr/>
        </p:nvSpPr>
        <p:spPr>
          <a:xfrm>
            <a:off x="6487312" y="3629998"/>
            <a:ext cx="1103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VAD labelling</a:t>
            </a:r>
          </a:p>
        </p:txBody>
      </p:sp>
      <p:pic>
        <p:nvPicPr>
          <p:cNvPr id="18" name="Picture 2" descr="https://lh4.googleusercontent.com/VlrB4ZoHF3MSVuF-X6cMyBDiNZKBi2_TYfCsz7xV1hlZmbhYST4zcdxZ0YzpD_8YrBOuRcCz7V_GJipuzhra8IUm1sWslKohJEs5YHypK8Lhzr0odBPVjr_3l_NHjmTyccg5qeiuBl8A">
            <a:extLst>
              <a:ext uri="{FF2B5EF4-FFF2-40B4-BE49-F238E27FC236}">
                <a16:creationId xmlns:a16="http://schemas.microsoft.com/office/drawing/2014/main" id="{B41C5908-E492-A244-817C-08E5108F3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8" t="19691" r="56987"/>
          <a:stretch/>
        </p:blipFill>
        <p:spPr bwMode="auto">
          <a:xfrm>
            <a:off x="4834673" y="4040563"/>
            <a:ext cx="2897579" cy="54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A31BE06-AE80-8245-A829-1109C9386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5104" y="4612302"/>
            <a:ext cx="39876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itchFamily="2" charset="0"/>
                <a:ea typeface="Roboto Mono" pitchFamily="2" charset="0"/>
                <a:cs typeface="Roboto" panose="02000000000000000000" pitchFamily="2" charset="0"/>
              </a:rPr>
              <a:t>|ns|    s   |ns|        s        |</a:t>
            </a: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Roboto Mono" pitchFamily="2" charset="0"/>
              <a:ea typeface="Roboto Mono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03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“conversational” speech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Concatenation: Simulate speaker turns, with ground truth speaker labels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Multi-style training (MTR): Avoid domain overfitting; mitigate concatenation artifacts</a:t>
            </a:r>
          </a:p>
        </p:txBody>
      </p:sp>
      <p:pic>
        <p:nvPicPr>
          <p:cNvPr id="1033" name="Picture 9" descr="https://lh5.googleusercontent.com/6OR-Ty5THC69kCY8lXXzbZcKmn2Xo3rNaNHwhySLOwq85cd9m0vUa0-Ow-l9tMsQpPDY7hyAdQJIi9f3ZPMRazSKUg0ZrG4ZmgLudzIKLayTCEwQLEAcZt9NHC3qWHCxV_qh4Akr6RWT">
            <a:extLst>
              <a:ext uri="{FF2B5EF4-FFF2-40B4-BE49-F238E27FC236}">
                <a16:creationId xmlns:a16="http://schemas.microsoft.com/office/drawing/2014/main" id="{F7FC56C8-466C-F842-9220-1CDA96A5E9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0" r="1646" b="15551"/>
          <a:stretch/>
        </p:blipFill>
        <p:spPr bwMode="auto">
          <a:xfrm>
            <a:off x="802629" y="2486399"/>
            <a:ext cx="1354461" cy="67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s://lh6.googleusercontent.com/hKl874z_EDaaHsYTp2m6SQfREf1U2Kv2BS4Pts5YgiDlOlwpmInSjyX9bUJGePXOtHIHVoU7_ZwuyjX6zKtIS0rVeuzR9tUUSXa2GljaKdNvyJ9CAu-bHX0XioOOx34SDxzZV9EX1peD">
            <a:extLst>
              <a:ext uri="{FF2B5EF4-FFF2-40B4-BE49-F238E27FC236}">
                <a16:creationId xmlns:a16="http://schemas.microsoft.com/office/drawing/2014/main" id="{F3FA6834-46E3-964D-93B6-94DDEA2AB3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0" r="3124" b="15551"/>
          <a:stretch/>
        </p:blipFill>
        <p:spPr bwMode="auto">
          <a:xfrm>
            <a:off x="2350647" y="2486399"/>
            <a:ext cx="1343233" cy="67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lh6.googleusercontent.com/UzFVH9JWEP6xea7T-Ei26HFL-F8UgikSly5dPS4UEg-6l6eApg3HwEL9nlHRuhYGhutT3W8z0bC2-42PM_iJWlF1m7_lA16tHfmXu7lpyCoFkL6xN7b6hOVqWwhzID9lVASUNVsa34R8">
            <a:extLst>
              <a:ext uri="{FF2B5EF4-FFF2-40B4-BE49-F238E27FC236}">
                <a16:creationId xmlns:a16="http://schemas.microsoft.com/office/drawing/2014/main" id="{749D5628-294C-F04B-BCFE-E5E680B05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0" r="2659" b="15551"/>
          <a:stretch/>
        </p:blipFill>
        <p:spPr bwMode="auto">
          <a:xfrm>
            <a:off x="3887437" y="2486399"/>
            <a:ext cx="1350485" cy="67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DC2A55-AAD1-FE4C-B17F-2F1A2B298223}"/>
              </a:ext>
            </a:extLst>
          </p:cNvPr>
          <p:cNvSpPr/>
          <p:nvPr/>
        </p:nvSpPr>
        <p:spPr>
          <a:xfrm>
            <a:off x="841562" y="3171593"/>
            <a:ext cx="12765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9900"/>
                </a:solidFill>
                <a:latin typeface="Arial" panose="020B0604020202020204" pitchFamily="34" charset="0"/>
              </a:rPr>
              <a:t>Utterance 1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84404D-B29B-E941-B066-ED96DC577293}"/>
              </a:ext>
            </a:extLst>
          </p:cNvPr>
          <p:cNvSpPr/>
          <p:nvPr/>
        </p:nvSpPr>
        <p:spPr>
          <a:xfrm>
            <a:off x="2383964" y="3171593"/>
            <a:ext cx="12765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9900"/>
                </a:solidFill>
                <a:latin typeface="Arial" panose="020B0604020202020204" pitchFamily="34" charset="0"/>
              </a:rPr>
              <a:t>Utterance 2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98FAF4-8612-1742-814E-9D098148AA46}"/>
              </a:ext>
            </a:extLst>
          </p:cNvPr>
          <p:cNvSpPr/>
          <p:nvPr/>
        </p:nvSpPr>
        <p:spPr>
          <a:xfrm>
            <a:off x="3924380" y="3171592"/>
            <a:ext cx="12765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9900"/>
                </a:solidFill>
                <a:latin typeface="Arial" panose="020B0604020202020204" pitchFamily="34" charset="0"/>
              </a:rPr>
              <a:t>Utterance 3</a:t>
            </a:r>
            <a:endParaRPr lang="en-US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2571A7-7DDD-8C4B-A2EC-C3B69F34D6AF}"/>
              </a:ext>
            </a:extLst>
          </p:cNvPr>
          <p:cNvGrpSpPr/>
          <p:nvPr/>
        </p:nvGrpSpPr>
        <p:grpSpPr>
          <a:xfrm>
            <a:off x="1070072" y="3797117"/>
            <a:ext cx="3799715" cy="673911"/>
            <a:chOff x="399116" y="3886189"/>
            <a:chExt cx="3799715" cy="673911"/>
          </a:xfrm>
        </p:grpSpPr>
        <p:pic>
          <p:nvPicPr>
            <p:cNvPr id="21" name="Picture 11" descr="https://lh6.googleusercontent.com/hKl874z_EDaaHsYTp2m6SQfREf1U2Kv2BS4Pts5YgiDlOlwpmInSjyX9bUJGePXOtHIHVoU7_ZwuyjX6zKtIS0rVeuzR9tUUSXa2GljaKdNvyJ9CAu-bHX0XioOOx34SDxzZV9EX1peD">
              <a:extLst>
                <a:ext uri="{FF2B5EF4-FFF2-40B4-BE49-F238E27FC236}">
                  <a16:creationId xmlns:a16="http://schemas.microsoft.com/office/drawing/2014/main" id="{E82815EB-6D0D-BF4B-AFB4-94541DF1DB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10" r="3124" b="15551"/>
            <a:stretch/>
          </p:blipFill>
          <p:spPr bwMode="auto">
            <a:xfrm>
              <a:off x="1679691" y="3886189"/>
              <a:ext cx="1343233" cy="673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9" descr="https://lh5.googleusercontent.com/6OR-Ty5THC69kCY8lXXzbZcKmn2Xo3rNaNHwhySLOwq85cd9m0vUa0-Ow-l9tMsQpPDY7hyAdQJIi9f3ZPMRazSKUg0ZrG4ZmgLudzIKLayTCEwQLEAcZt9NHC3qWHCxV_qh4Akr6RWT">
              <a:extLst>
                <a:ext uri="{FF2B5EF4-FFF2-40B4-BE49-F238E27FC236}">
                  <a16:creationId xmlns:a16="http://schemas.microsoft.com/office/drawing/2014/main" id="{CB09AE78-DAAB-D540-930E-248E5718F7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71" r="4242" b="15551"/>
            <a:stretch/>
          </p:blipFill>
          <p:spPr bwMode="auto">
            <a:xfrm>
              <a:off x="399116" y="3886189"/>
              <a:ext cx="1313892" cy="673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3" descr="https://lh6.googleusercontent.com/UzFVH9JWEP6xea7T-Ei26HFL-F8UgikSly5dPS4UEg-6l6eApg3HwEL9nlHRuhYGhutT3W8z0bC2-42PM_iJWlF1m7_lA16tHfmXu7lpyCoFkL6xN7b6hOVqWwhzID9lVASUNVsa34R8">
              <a:extLst>
                <a:ext uri="{FF2B5EF4-FFF2-40B4-BE49-F238E27FC236}">
                  <a16:creationId xmlns:a16="http://schemas.microsoft.com/office/drawing/2014/main" id="{DDBAE738-A997-A047-BED6-9CF89D1F1F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10" r="2659" b="15551"/>
            <a:stretch/>
          </p:blipFill>
          <p:spPr bwMode="auto">
            <a:xfrm>
              <a:off x="2848346" y="3886189"/>
              <a:ext cx="1350485" cy="673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8981E92-12E3-6F4B-86BF-B35E83D66C7A}"/>
              </a:ext>
            </a:extLst>
          </p:cNvPr>
          <p:cNvSpPr/>
          <p:nvPr/>
        </p:nvSpPr>
        <p:spPr>
          <a:xfrm>
            <a:off x="2020900" y="4538120"/>
            <a:ext cx="20027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9900"/>
                </a:solidFill>
                <a:latin typeface="Arial" panose="020B0604020202020204" pitchFamily="34" charset="0"/>
              </a:rPr>
              <a:t>Concatenated utterance</a:t>
            </a:r>
            <a:endParaRPr lang="en-US" sz="1200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3B3F02C-762D-AF49-A6C7-077A6FCF3DCA}"/>
              </a:ext>
            </a:extLst>
          </p:cNvPr>
          <p:cNvSpPr/>
          <p:nvPr/>
        </p:nvSpPr>
        <p:spPr>
          <a:xfrm rot="16200000">
            <a:off x="2893662" y="1394075"/>
            <a:ext cx="253226" cy="4435293"/>
          </a:xfrm>
          <a:prstGeom prst="leftBrace">
            <a:avLst>
              <a:gd name="adj1" fmla="val 4735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460001A-D677-0043-97B2-E2556E94C5EF}"/>
              </a:ext>
            </a:extLst>
          </p:cNvPr>
          <p:cNvSpPr/>
          <p:nvPr/>
        </p:nvSpPr>
        <p:spPr>
          <a:xfrm>
            <a:off x="5623108" y="3922275"/>
            <a:ext cx="1056763" cy="4235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Room simulator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857311C-D41F-EC44-A229-A36482B9AA97}"/>
              </a:ext>
            </a:extLst>
          </p:cNvPr>
          <p:cNvSpPr/>
          <p:nvPr/>
        </p:nvSpPr>
        <p:spPr>
          <a:xfrm>
            <a:off x="5623107" y="4676619"/>
            <a:ext cx="1056763" cy="4235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Room config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6935360-66D3-CB40-A9E9-C4FB49E8D116}"/>
              </a:ext>
            </a:extLst>
          </p:cNvPr>
          <p:cNvSpPr/>
          <p:nvPr/>
        </p:nvSpPr>
        <p:spPr>
          <a:xfrm>
            <a:off x="5623106" y="3142171"/>
            <a:ext cx="1056763" cy="4235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Noise source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B1426A8-FF70-1947-9287-151A4504CF12}"/>
              </a:ext>
            </a:extLst>
          </p:cNvPr>
          <p:cNvSpPr/>
          <p:nvPr/>
        </p:nvSpPr>
        <p:spPr>
          <a:xfrm>
            <a:off x="7100200" y="3922274"/>
            <a:ext cx="1438159" cy="4235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Artificial conversation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6D3B38-C242-AE48-9E06-1977644FA350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4869787" y="4134072"/>
            <a:ext cx="7533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D79D81-6A49-3D49-91E9-205C3D329B3F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6679871" y="4134071"/>
            <a:ext cx="4203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D9FE45-92EC-F546-9E45-DF993FBDAF8F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>
            <a:off x="6151488" y="3565764"/>
            <a:ext cx="2" cy="35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D3FE2A-671B-2F4D-A720-DC7CCC281F55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6151489" y="4345868"/>
            <a:ext cx="1" cy="33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6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540100" y="703050"/>
            <a:ext cx="8035200" cy="3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1: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Model configuration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121C4B-CE97-D645-BBF2-1AF02D26C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86297"/>
              </p:ext>
            </p:extLst>
          </p:nvPr>
        </p:nvGraphicFramePr>
        <p:xfrm>
          <a:off x="93600" y="2071667"/>
          <a:ext cx="8935200" cy="1619314"/>
        </p:xfrm>
        <a:graphic>
          <a:graphicData uri="http://schemas.openxmlformats.org/drawingml/2006/table">
            <a:tbl>
              <a:tblPr firstRow="1" bandRow="1">
                <a:tableStyleId>{010E07A5-0D84-4496-8E13-A0CC3D2523DF}</a:tableStyleId>
              </a:tblPr>
              <a:tblGrid>
                <a:gridCol w="1591200">
                  <a:extLst>
                    <a:ext uri="{9D8B030D-6E8A-4147-A177-3AD203B41FA5}">
                      <a16:colId xmlns:a16="http://schemas.microsoft.com/office/drawing/2014/main" val="2761189445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536519870"/>
                    </a:ext>
                  </a:extLst>
                </a:gridCol>
                <a:gridCol w="2455200">
                  <a:extLst>
                    <a:ext uri="{9D8B030D-6E8A-4147-A177-3AD203B41FA5}">
                      <a16:colId xmlns:a16="http://schemas.microsoft.com/office/drawing/2014/main" val="141913005"/>
                    </a:ext>
                  </a:extLst>
                </a:gridCol>
                <a:gridCol w="2404800">
                  <a:extLst>
                    <a:ext uri="{9D8B030D-6E8A-4147-A177-3AD203B41FA5}">
                      <a16:colId xmlns:a16="http://schemas.microsoft.com/office/drawing/2014/main" val="3465785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VAD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Personal VAD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Speaker verification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0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2-layer LSTM, each layer has 64 nodes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 FC layer with 64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2-layer LSTM, each layer has 64 nodes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 FC layer with 64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3-layer LSTM, each layer has 768 nodes and 256-dim projections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 FC layer with 256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03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Number of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0.13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0.13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4.82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44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542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Evaluation metrics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200000"/>
              </a:lnSpc>
            </a:pPr>
            <a:r>
              <a:rPr lang="en-US" dirty="0"/>
              <a:t>Personal VAD is a classification problem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We use Average Precision (AP):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For each class: 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ns</a:t>
            </a:r>
            <a:r>
              <a:rPr lang="en-US" dirty="0"/>
              <a:t>,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tss</a:t>
            </a:r>
            <a:r>
              <a:rPr lang="en-US" dirty="0"/>
              <a:t>, and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ntss</a:t>
            </a:r>
            <a:endParaRPr lang="en-US" dirty="0">
              <a:latin typeface="Roboto Mono" pitchFamily="2" charset="0"/>
              <a:ea typeface="Roboto Mono" pitchFamily="2" charset="0"/>
            </a:endParaRP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Mean Average Precision over all classes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We also apply MTR on testing data 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Explore personal VAD performance on noisy speech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Compare AP w/ and w/o MTR</a:t>
            </a:r>
          </a:p>
        </p:txBody>
      </p:sp>
    </p:spTree>
    <p:extLst>
      <p:ext uri="{BB962C8B-B14F-4D97-AF65-F5344CB8AC3E}">
        <p14:creationId xmlns:p14="http://schemas.microsoft.com/office/powerpoint/2010/main" val="2631533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540100" y="703050"/>
            <a:ext cx="8035200" cy="3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5: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and Conclusions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0958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Architecture comparison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ECB6A0-D67C-9447-9EAB-2082ED0EA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35497"/>
              </p:ext>
            </p:extLst>
          </p:nvPr>
        </p:nvGraphicFramePr>
        <p:xfrm>
          <a:off x="122400" y="1124806"/>
          <a:ext cx="8942395" cy="1438275"/>
        </p:xfrm>
        <a:graphic>
          <a:graphicData uri="http://schemas.openxmlformats.org/drawingml/2006/table">
            <a:tbl>
              <a:tblPr/>
              <a:tblGrid>
                <a:gridCol w="812945">
                  <a:extLst>
                    <a:ext uri="{9D8B030D-6E8A-4147-A177-3AD203B41FA5}">
                      <a16:colId xmlns:a16="http://schemas.microsoft.com/office/drawing/2014/main" val="52892828"/>
                    </a:ext>
                  </a:extLst>
                </a:gridCol>
                <a:gridCol w="812945">
                  <a:extLst>
                    <a:ext uri="{9D8B030D-6E8A-4147-A177-3AD203B41FA5}">
                      <a16:colId xmlns:a16="http://schemas.microsoft.com/office/drawing/2014/main" val="1208572328"/>
                    </a:ext>
                  </a:extLst>
                </a:gridCol>
                <a:gridCol w="812945">
                  <a:extLst>
                    <a:ext uri="{9D8B030D-6E8A-4147-A177-3AD203B41FA5}">
                      <a16:colId xmlns:a16="http://schemas.microsoft.com/office/drawing/2014/main" val="2678615546"/>
                    </a:ext>
                  </a:extLst>
                </a:gridCol>
                <a:gridCol w="812945">
                  <a:extLst>
                    <a:ext uri="{9D8B030D-6E8A-4147-A177-3AD203B41FA5}">
                      <a16:colId xmlns:a16="http://schemas.microsoft.com/office/drawing/2014/main" val="703750106"/>
                    </a:ext>
                  </a:extLst>
                </a:gridCol>
                <a:gridCol w="812945">
                  <a:extLst>
                    <a:ext uri="{9D8B030D-6E8A-4147-A177-3AD203B41FA5}">
                      <a16:colId xmlns:a16="http://schemas.microsoft.com/office/drawing/2014/main" val="3995027700"/>
                    </a:ext>
                  </a:extLst>
                </a:gridCol>
                <a:gridCol w="812945">
                  <a:extLst>
                    <a:ext uri="{9D8B030D-6E8A-4147-A177-3AD203B41FA5}">
                      <a16:colId xmlns:a16="http://schemas.microsoft.com/office/drawing/2014/main" val="2174356382"/>
                    </a:ext>
                  </a:extLst>
                </a:gridCol>
                <a:gridCol w="812945">
                  <a:extLst>
                    <a:ext uri="{9D8B030D-6E8A-4147-A177-3AD203B41FA5}">
                      <a16:colId xmlns:a16="http://schemas.microsoft.com/office/drawing/2014/main" val="1651421780"/>
                    </a:ext>
                  </a:extLst>
                </a:gridCol>
                <a:gridCol w="812945">
                  <a:extLst>
                    <a:ext uri="{9D8B030D-6E8A-4147-A177-3AD203B41FA5}">
                      <a16:colId xmlns:a16="http://schemas.microsoft.com/office/drawing/2014/main" val="2450755069"/>
                    </a:ext>
                  </a:extLst>
                </a:gridCol>
                <a:gridCol w="812945">
                  <a:extLst>
                    <a:ext uri="{9D8B030D-6E8A-4147-A177-3AD203B41FA5}">
                      <a16:colId xmlns:a16="http://schemas.microsoft.com/office/drawing/2014/main" val="3390921841"/>
                    </a:ext>
                  </a:extLst>
                </a:gridCol>
                <a:gridCol w="812945">
                  <a:extLst>
                    <a:ext uri="{9D8B030D-6E8A-4147-A177-3AD203B41FA5}">
                      <a16:colId xmlns:a16="http://schemas.microsoft.com/office/drawing/2014/main" val="493418535"/>
                    </a:ext>
                  </a:extLst>
                </a:gridCol>
                <a:gridCol w="812945">
                  <a:extLst>
                    <a:ext uri="{9D8B030D-6E8A-4147-A177-3AD203B41FA5}">
                      <a16:colId xmlns:a16="http://schemas.microsoft.com/office/drawing/2014/main" val="3631857858"/>
                    </a:ext>
                  </a:extLst>
                </a:gridCol>
              </a:tblGrid>
              <a:tr h="247650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Method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Loss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Without MTR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With MTR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Network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params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698820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 Mono" pitchFamily="2" charset="0"/>
                          <a:ea typeface="Roboto Mono" pitchFamily="2" charset="0"/>
                        </a:rPr>
                        <a:t>tss</a:t>
                      </a:r>
                      <a:endParaRPr lang="en-US" dirty="0">
                        <a:effectLst/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 Mono" pitchFamily="2" charset="0"/>
                          <a:ea typeface="Roboto Mono" pitchFamily="2" charset="0"/>
                        </a:rPr>
                        <a:t>ns</a:t>
                      </a:r>
                      <a:endParaRPr lang="en-US" dirty="0">
                        <a:effectLst/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 Mono" pitchFamily="2" charset="0"/>
                          <a:ea typeface="Roboto Mono" pitchFamily="2" charset="0"/>
                        </a:rPr>
                        <a:t>ntss</a:t>
                      </a:r>
                      <a:endParaRPr lang="en-US" dirty="0">
                        <a:effectLst/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boto Mono" pitchFamily="2" charset="0"/>
                          <a:ea typeface="Roboto Mono" pitchFamily="2" charset="0"/>
                        </a:rPr>
                        <a:t>tss</a:t>
                      </a:r>
                      <a:endParaRPr lang="en-US">
                        <a:effectLst/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boto Mono" pitchFamily="2" charset="0"/>
                          <a:ea typeface="Roboto Mono" pitchFamily="2" charset="0"/>
                        </a:rPr>
                        <a:t>ns</a:t>
                      </a:r>
                      <a:endParaRPr lang="en-US">
                        <a:effectLst/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 Mono" pitchFamily="2" charset="0"/>
                          <a:ea typeface="Roboto Mono" pitchFamily="2" charset="0"/>
                        </a:rPr>
                        <a:t>ntss</a:t>
                      </a:r>
                      <a:endParaRPr lang="en-US" dirty="0">
                        <a:effectLst/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108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0.886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0.970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0.872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0.900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0.777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0.908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0.768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0.801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4.95M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06069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0.956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0.968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0.956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0.957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0.905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0.885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0.905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0.901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4.95M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07866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ET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0.932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0.962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0.946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0.946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0.878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0.873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0.890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0.883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0.13M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25787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0.970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0.969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0.972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0.969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0.938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0.888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0.938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0.928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4.95M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51203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29AE2927-0A75-0643-8A16-D2244A934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2132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D1674-021D-3844-BAB5-E35686B64D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32" b="9184"/>
          <a:stretch/>
        </p:blipFill>
        <p:spPr>
          <a:xfrm>
            <a:off x="1893059" y="2625213"/>
            <a:ext cx="5910331" cy="1802913"/>
          </a:xfrm>
          <a:prstGeom prst="rect">
            <a:avLst/>
          </a:prstGeom>
        </p:spPr>
      </p:pic>
      <p:sp>
        <p:nvSpPr>
          <p:cNvPr id="7" name="Shape 402">
            <a:extLst>
              <a:ext uri="{FF2B5EF4-FFF2-40B4-BE49-F238E27FC236}">
                <a16:creationId xmlns:a16="http://schemas.microsoft.com/office/drawing/2014/main" id="{5F625BFE-9FFA-614F-9BB8-AC173E60A1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47650" y="4392126"/>
            <a:ext cx="6248700" cy="669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The proposed systems (ST, ET, SET) significantly outperform baseline (SC)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ET achieve near-optimal performance with 2.6% parameters comparing to SET</a:t>
            </a:r>
          </a:p>
        </p:txBody>
      </p:sp>
    </p:spTree>
    <p:extLst>
      <p:ext uri="{BB962C8B-B14F-4D97-AF65-F5344CB8AC3E}">
        <p14:creationId xmlns:p14="http://schemas.microsoft.com/office/powerpoint/2010/main" val="3991806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Loss comparison</a:t>
            </a: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9AE2927-0A75-0643-8A16-D2244A934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2132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Shape 402">
            <a:extLst>
              <a:ext uri="{FF2B5EF4-FFF2-40B4-BE49-F238E27FC236}">
                <a16:creationId xmlns:a16="http://schemas.microsoft.com/office/drawing/2014/main" id="{5F625BFE-9FFA-614F-9BB8-AC173E60A1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84800" y="2901601"/>
            <a:ext cx="4651200" cy="1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WLP achieves optimal performance when setting weight between </a:t>
            </a:r>
            <a:r>
              <a:rPr lang="en-US" sz="1600" b="1" dirty="0">
                <a:latin typeface="Roboto Mono" pitchFamily="2" charset="0"/>
                <a:ea typeface="Roboto Mono" pitchFamily="2" charset="0"/>
              </a:rPr>
              <a:t>ns</a:t>
            </a:r>
            <a:r>
              <a:rPr lang="en-US" sz="1600" dirty="0"/>
              <a:t> and </a:t>
            </a:r>
            <a:r>
              <a:rPr lang="en-US" sz="1600" b="1" dirty="0" err="1">
                <a:latin typeface="Roboto Mono" pitchFamily="2" charset="0"/>
                <a:ea typeface="Roboto Mono" pitchFamily="2" charset="0"/>
              </a:rPr>
              <a:t>ntss</a:t>
            </a:r>
            <a:r>
              <a:rPr lang="en-US" sz="1600" dirty="0"/>
              <a:t> to 0.1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WLP (weight=0.1) outperforms 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D40478-FB5E-1D43-90BD-7A6DA5E8D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004063"/>
              </p:ext>
            </p:extLst>
          </p:nvPr>
        </p:nvGraphicFramePr>
        <p:xfrm>
          <a:off x="276225" y="1138947"/>
          <a:ext cx="8591550" cy="1567815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1144217448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48803396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37428368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19753938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63071806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07589438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81812989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496248797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7218936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403012146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993822838"/>
                    </a:ext>
                  </a:extLst>
                </a:gridCol>
              </a:tblGrid>
              <a:tr h="342900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Loss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Without MTR</a:t>
                      </a:r>
                      <a:endParaRPr lang="en-US" sz="120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With MTR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Network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params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727007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 Mono" pitchFamily="2" charset="0"/>
                          <a:ea typeface="Roboto Mono" pitchFamily="2" charset="0"/>
                        </a:rPr>
                        <a:t>tss</a:t>
                      </a:r>
                      <a:endParaRPr lang="en-US" sz="1200" dirty="0">
                        <a:effectLst/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 Mono" pitchFamily="2" charset="0"/>
                          <a:ea typeface="Roboto Mono" pitchFamily="2" charset="0"/>
                        </a:rPr>
                        <a:t>ns</a:t>
                      </a:r>
                      <a:endParaRPr lang="en-US" sz="1200" dirty="0">
                        <a:effectLst/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 Mono" pitchFamily="2" charset="0"/>
                          <a:ea typeface="Roboto Mono" pitchFamily="2" charset="0"/>
                        </a:rPr>
                        <a:t>ntss</a:t>
                      </a:r>
                      <a:endParaRPr lang="en-US" sz="1200" dirty="0">
                        <a:effectLst/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 Mono" pitchFamily="2" charset="0"/>
                          <a:ea typeface="Roboto Mono" pitchFamily="2" charset="0"/>
                        </a:rPr>
                        <a:t>tss</a:t>
                      </a:r>
                      <a:endParaRPr lang="en-US" sz="1200" dirty="0">
                        <a:effectLst/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 Mono" pitchFamily="2" charset="0"/>
                          <a:ea typeface="Roboto Mono" pitchFamily="2" charset="0"/>
                        </a:rPr>
                        <a:t>ns</a:t>
                      </a:r>
                      <a:endParaRPr lang="en-US" sz="1200" dirty="0">
                        <a:effectLst/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 Mono" pitchFamily="2" charset="0"/>
                          <a:ea typeface="Roboto Mono" pitchFamily="2" charset="0"/>
                        </a:rPr>
                        <a:t>ntss</a:t>
                      </a:r>
                      <a:endParaRPr lang="en-US" sz="1200" dirty="0">
                        <a:effectLst/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33921"/>
                  </a:ext>
                </a:extLst>
              </a:tr>
              <a:tr h="333375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ET</a:t>
                      </a:r>
                      <a:endParaRPr lang="en-US" sz="120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</a:t>
                      </a:r>
                      <a:endParaRPr lang="en-US" sz="120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0.932</a:t>
                      </a:r>
                      <a:endParaRPr lang="en-US" sz="120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0.962</a:t>
                      </a:r>
                      <a:endParaRPr lang="en-US" sz="120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0.946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0.946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0.878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0.873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0.890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0.883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0.13M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659863"/>
                  </a:ext>
                </a:extLst>
              </a:tr>
              <a:tr h="333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WPL</a:t>
                      </a:r>
                      <a:endParaRPr lang="en-US" sz="120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0.955</a:t>
                      </a:r>
                      <a:endParaRPr lang="en-US" sz="120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0.965</a:t>
                      </a:r>
                      <a:endParaRPr lang="en-US" sz="120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0.961</a:t>
                      </a:r>
                      <a:endParaRPr lang="en-US" sz="120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0.959</a:t>
                      </a:r>
                      <a:endParaRPr lang="en-US" sz="120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0.916</a:t>
                      </a:r>
                      <a:endParaRPr lang="en-US" sz="120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0.883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0.920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0.912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0.13M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92986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F403819-A10A-0C41-B933-22ED0A362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2052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B061B5-509E-3C40-914C-42072D3FAA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0"/>
          <a:stretch/>
        </p:blipFill>
        <p:spPr>
          <a:xfrm>
            <a:off x="756912" y="2824962"/>
            <a:ext cx="3627888" cy="217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98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Personal VAD for standard VAD task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1316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200000"/>
              </a:lnSpc>
            </a:pPr>
            <a:r>
              <a:rPr lang="en-US" dirty="0"/>
              <a:t>Ultimate goal is to replace standard VAD by personal VAD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Didn’t observe significant performance difference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E5A587-B1AD-E141-AB1B-9B5D8B4EE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01838"/>
              </p:ext>
            </p:extLst>
          </p:nvPr>
        </p:nvGraphicFramePr>
        <p:xfrm>
          <a:off x="180900" y="2489835"/>
          <a:ext cx="8782050" cy="2223165"/>
        </p:xfrm>
        <a:graphic>
          <a:graphicData uri="http://schemas.openxmlformats.org/drawingml/2006/table">
            <a:tbl>
              <a:tblPr/>
              <a:tblGrid>
                <a:gridCol w="1463675">
                  <a:extLst>
                    <a:ext uri="{9D8B030D-6E8A-4147-A177-3AD203B41FA5}">
                      <a16:colId xmlns:a16="http://schemas.microsoft.com/office/drawing/2014/main" val="2705368871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1953414465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59293548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1037351161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4234010012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3214642827"/>
                    </a:ext>
                  </a:extLst>
                </a:gridCol>
              </a:tblGrid>
              <a:tr h="372911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Method</a:t>
                      </a:r>
                      <a:endParaRPr lang="en-US" sz="1400" dirty="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Loss</a:t>
                      </a:r>
                      <a:endParaRPr lang="en-US" sz="1400" dirty="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Without MTR</a:t>
                      </a:r>
                      <a:endParaRPr lang="en-US" sz="140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With MTR</a:t>
                      </a:r>
                      <a:endParaRPr lang="en-US" sz="1400" dirty="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494519"/>
                  </a:ext>
                </a:extLst>
              </a:tr>
              <a:tr h="372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speech</a:t>
                      </a:r>
                      <a:endParaRPr lang="en-US" sz="1400" dirty="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non-speech</a:t>
                      </a:r>
                      <a:endParaRPr lang="en-US" sz="1400" dirty="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speech</a:t>
                      </a:r>
                      <a:endParaRPr lang="en-US" sz="1400" dirty="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non-speech</a:t>
                      </a:r>
                      <a:endParaRPr lang="en-US" sz="1400" dirty="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816242"/>
                  </a:ext>
                </a:extLst>
              </a:tr>
              <a:tr h="37291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 VAD</a:t>
                      </a:r>
                      <a:endParaRPr lang="en-US" sz="140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</a:t>
                      </a:r>
                      <a:endParaRPr lang="en-US" sz="140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0.992</a:t>
                      </a:r>
                      <a:endParaRPr lang="en-US" sz="1400" dirty="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0.975</a:t>
                      </a:r>
                      <a:endParaRPr lang="en-US" sz="140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0.975</a:t>
                      </a:r>
                      <a:endParaRPr lang="en-US" sz="140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0.918</a:t>
                      </a:r>
                      <a:endParaRPr lang="en-US" sz="140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868487"/>
                  </a:ext>
                </a:extLst>
              </a:tr>
              <a:tr h="37291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Personal VAD (ET)</a:t>
                      </a:r>
                      <a:endParaRPr lang="en-US" sz="140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</a:t>
                      </a:r>
                      <a:endParaRPr lang="en-US" sz="140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0.991</a:t>
                      </a:r>
                      <a:endParaRPr lang="en-US" sz="140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0.965</a:t>
                      </a:r>
                      <a:endParaRPr lang="en-US" sz="1400" dirty="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0.979</a:t>
                      </a:r>
                      <a:endParaRPr lang="en-US" sz="1400" dirty="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0.893</a:t>
                      </a:r>
                      <a:endParaRPr lang="en-US" sz="140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737032"/>
                  </a:ext>
                </a:extLst>
              </a:tr>
              <a:tr h="37291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Personal VAD (ET)</a:t>
                      </a:r>
                      <a:endParaRPr lang="en-US" sz="140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WPL</a:t>
                      </a:r>
                      <a:endParaRPr lang="en-US" sz="140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0.991</a:t>
                      </a:r>
                      <a:endParaRPr lang="en-US" sz="1400" dirty="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0.967</a:t>
                      </a:r>
                      <a:endParaRPr lang="en-US" sz="1400" dirty="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0.979</a:t>
                      </a:r>
                      <a:endParaRPr lang="en-US" sz="1400" dirty="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0.901</a:t>
                      </a:r>
                      <a:endParaRPr lang="en-US" sz="1400" dirty="0">
                        <a:effectLst/>
                      </a:endParaRPr>
                    </a:p>
                  </a:txBody>
                  <a:tcPr marL="93228" marR="93228" marT="93228" marB="9322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28468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3D727013-59DE-C345-80D1-C5EBE1E66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00" y="24605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95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Conclusions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200000"/>
              </a:lnSpc>
            </a:pPr>
            <a:r>
              <a:rPr lang="en-US" sz="1600" dirty="0"/>
              <a:t>Proposed personal VAD architectures outperform the VAD+SV baseline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sz="1200" dirty="0"/>
              <a:t>SET architecture achieved best performance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sz="1200" dirty="0"/>
              <a:t>ET architecture achieved near-optimal performance, with only 2.6% runtime parameters of SET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sz="1200" dirty="0"/>
              <a:t>ET is ideal for on-device deployment</a:t>
            </a:r>
          </a:p>
          <a:p>
            <a:pPr fontAlgn="base">
              <a:lnSpc>
                <a:spcPct val="200000"/>
              </a:lnSpc>
            </a:pPr>
            <a:r>
              <a:rPr lang="en-US" sz="1600" dirty="0"/>
              <a:t>Proposed weighted pairwise loss outperforms cross-entropy</a:t>
            </a:r>
          </a:p>
          <a:p>
            <a:pPr fontAlgn="base">
              <a:lnSpc>
                <a:spcPct val="200000"/>
              </a:lnSpc>
            </a:pPr>
            <a:r>
              <a:rPr lang="en-US" sz="1600" dirty="0"/>
              <a:t>Personal VAD and standard </a:t>
            </a:r>
            <a:r>
              <a:rPr lang="en-US" sz="1600"/>
              <a:t>VAD perform </a:t>
            </a:r>
            <a:r>
              <a:rPr lang="en-US" sz="1600" dirty="0"/>
              <a:t>almost equally well on a standard VAD task</a:t>
            </a:r>
          </a:p>
        </p:txBody>
      </p:sp>
    </p:spTree>
    <p:extLst>
      <p:ext uri="{BB962C8B-B14F-4D97-AF65-F5344CB8AC3E}">
        <p14:creationId xmlns:p14="http://schemas.microsoft.com/office/powerpoint/2010/main" val="503315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540100" y="703050"/>
            <a:ext cx="8035200" cy="3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6: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445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Future work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200000"/>
              </a:lnSpc>
            </a:pPr>
            <a:r>
              <a:rPr lang="en-US" dirty="0"/>
              <a:t>Training and evaluation on realistic (instead of artificial) conversations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This requires additional data collection and labelling efforts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Personal VAD for speaker </a:t>
            </a:r>
            <a:r>
              <a:rPr lang="en-US" dirty="0" err="1"/>
              <a:t>diarization</a:t>
            </a:r>
            <a:r>
              <a:rPr lang="en-US" dirty="0"/>
              <a:t> (especially with overlapped speech)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Work already exists! “Target-Speaker VAD” system by Ivan </a:t>
            </a:r>
            <a:r>
              <a:rPr lang="en-US" dirty="0" err="1"/>
              <a:t>Medennikov</a:t>
            </a:r>
            <a:r>
              <a:rPr lang="en-US" dirty="0"/>
              <a:t> et al. [1]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5356E-753E-D640-9929-3CB41273C02D}"/>
              </a:ext>
            </a:extLst>
          </p:cNvPr>
          <p:cNvSpPr txBox="1"/>
          <p:nvPr/>
        </p:nvSpPr>
        <p:spPr>
          <a:xfrm>
            <a:off x="3960421" y="3670946"/>
            <a:ext cx="4512622" cy="8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[1]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Medennikov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, Ivan, et al. "Target-Speaker Voice Activity Detection: a Novel Approach for Multi-Speaker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Diarization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 in a Dinner Party Scenario." </a:t>
            </a:r>
            <a:r>
              <a:rPr lang="en-US" sz="1200" i="1" dirty="0" err="1">
                <a:solidFill>
                  <a:schemeClr val="tx2">
                    <a:lumMod val="75000"/>
                  </a:schemeClr>
                </a:solidFill>
              </a:rPr>
              <a:t>arXiv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</a:rPr>
              <a:t> preprint arXiv:2005.07272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 (2020).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2A3C6-35A0-9740-B961-24AA395A0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20" y="3206337"/>
            <a:ext cx="2102662" cy="18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57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title"/>
          </p:nvPr>
        </p:nvSpPr>
        <p:spPr>
          <a:xfrm>
            <a:off x="540100" y="703050"/>
            <a:ext cx="8035200" cy="3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7BC945-9A8F-9445-80DE-752FC31D03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49" b="30889"/>
          <a:stretch/>
        </p:blipFill>
        <p:spPr>
          <a:xfrm>
            <a:off x="0" y="2283031"/>
            <a:ext cx="9144000" cy="28604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On-device ASR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200000"/>
              </a:lnSpc>
            </a:pPr>
            <a:r>
              <a:rPr lang="en-US" dirty="0"/>
              <a:t>Moving ASR from cloud to device is the trend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No requirement for </a:t>
            </a:r>
            <a:r>
              <a:rPr lang="en-US" b="1" dirty="0"/>
              <a:t>Internet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Much less </a:t>
            </a:r>
            <a:r>
              <a:rPr lang="en-US" b="1" dirty="0"/>
              <a:t>latency</a:t>
            </a:r>
            <a:r>
              <a:rPr lang="en-US" dirty="0"/>
              <a:t> due to communications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Better security and </a:t>
            </a:r>
            <a:r>
              <a:rPr lang="en-US" b="1" dirty="0"/>
              <a:t>privacy</a:t>
            </a:r>
            <a:r>
              <a:rPr lang="en-US" dirty="0"/>
              <a:t> preservation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Example use cases (smartphones, smart home devices):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“Turn on flashlight”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“Turn on bedroom lights”</a:t>
            </a:r>
          </a:p>
        </p:txBody>
      </p:sp>
    </p:spTree>
    <p:extLst>
      <p:ext uri="{BB962C8B-B14F-4D97-AF65-F5344CB8AC3E}">
        <p14:creationId xmlns:p14="http://schemas.microsoft.com/office/powerpoint/2010/main" val="397317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for on-device ASR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Limited CPU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Limited memory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Limited battery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ASR is not alone – many other programs running on the device</a:t>
            </a:r>
          </a:p>
          <a:p>
            <a:pPr marL="114300" indent="0" fontAlgn="base">
              <a:lnSpc>
                <a:spcPct val="150000"/>
              </a:lnSpc>
              <a:buNone/>
            </a:pPr>
            <a:endParaRPr lang="en-US" b="1" i="1" dirty="0"/>
          </a:p>
        </p:txBody>
      </p:sp>
      <p:pic>
        <p:nvPicPr>
          <p:cNvPr id="1026" name="Picture 2" descr="https://lh5.googleusercontent.com/OMrJhC2OX83z4Gl8TtbDTriVbZkFeYs9UMW1zrs0tKOIP28TgFMvH1-UtF6JNRQiGUSlN6UWHmGA3byR_S4WWtSJOIrvbEtuwxDaEnXsi4RyAohpKa6uQHAp9kmXkBKZPkLIxtVEhkyA">
            <a:extLst>
              <a:ext uri="{FF2B5EF4-FFF2-40B4-BE49-F238E27FC236}">
                <a16:creationId xmlns:a16="http://schemas.microsoft.com/office/drawing/2014/main" id="{2064DECB-C56D-EC49-AA64-6485BADF2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628" y="3342514"/>
            <a:ext cx="3197372" cy="179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59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On-device ASR: When to run it?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200000"/>
              </a:lnSpc>
            </a:pPr>
            <a:r>
              <a:rPr lang="en-US" dirty="0"/>
              <a:t>On-device ASR can’t be always running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Typical solution: Keyword detection (</a:t>
            </a:r>
            <a:r>
              <a:rPr lang="en-US" i="1" dirty="0"/>
              <a:t>a.k.a.</a:t>
            </a:r>
            <a:r>
              <a:rPr lang="en-US" dirty="0"/>
              <a:t> </a:t>
            </a:r>
            <a:r>
              <a:rPr lang="en-US" dirty="0" err="1"/>
              <a:t>wakeword</a:t>
            </a:r>
            <a:r>
              <a:rPr lang="en-US" dirty="0"/>
              <a:t> or </a:t>
            </a:r>
            <a:r>
              <a:rPr lang="en-US" dirty="0" err="1"/>
              <a:t>hotword</a:t>
            </a:r>
            <a:r>
              <a:rPr lang="en-US" dirty="0"/>
              <a:t>)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Keyword detection: Very cheap, always running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ASR: Expensive, only runs when keyword is detected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Example: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“Hey Google, turn on flashlight”</a:t>
            </a:r>
          </a:p>
        </p:txBody>
      </p:sp>
    </p:spTree>
    <p:extLst>
      <p:ext uri="{BB962C8B-B14F-4D97-AF65-F5344CB8AC3E}">
        <p14:creationId xmlns:p14="http://schemas.microsoft.com/office/powerpoint/2010/main" val="171137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On-device ASR: When to run it?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200000"/>
              </a:lnSpc>
            </a:pPr>
            <a:r>
              <a:rPr lang="en-US" dirty="0"/>
              <a:t>However, many people prefer keyword-less interactions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More seamless, more natural, more intelligent</a:t>
            </a:r>
          </a:p>
          <a:p>
            <a:pPr fontAlgn="base">
              <a:lnSpc>
                <a:spcPct val="200000"/>
              </a:lnSpc>
            </a:pPr>
            <a:endParaRPr lang="en-US" dirty="0"/>
          </a:p>
          <a:p>
            <a:pPr fontAlgn="base">
              <a:lnSpc>
                <a:spcPct val="200000"/>
              </a:lnSpc>
            </a:pPr>
            <a:r>
              <a:rPr lang="en-US" dirty="0"/>
              <a:t>Alternative solution: Voice Activity Detection (VAD)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VAD: Very cheap, always running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ASR: Expensive, only runs when VAD triggers</a:t>
            </a:r>
          </a:p>
          <a:p>
            <a:pPr fontAlgn="base">
              <a:lnSpc>
                <a:spcPct val="200000"/>
              </a:lnSpc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0FD22-28FC-3748-BF9C-787C1DD33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42" y="2192138"/>
            <a:ext cx="3994178" cy="67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6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VAD: Rejects non-speech signals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200000"/>
              </a:lnSpc>
            </a:pPr>
            <a:r>
              <a:rPr lang="en-US" dirty="0"/>
              <a:t>Each frame is categorized as non-speech (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ns</a:t>
            </a:r>
            <a:r>
              <a:rPr lang="en-US" dirty="0"/>
              <a:t>) or speech (</a:t>
            </a:r>
            <a:r>
              <a:rPr lang="en-US" dirty="0">
                <a:latin typeface="Roboto Mono" pitchFamily="2" charset="0"/>
                <a:ea typeface="Roboto Mono" pitchFamily="2" charset="0"/>
                <a:cs typeface="Roboto" panose="02000000000000000000" pitchFamily="2" charset="0"/>
              </a:rPr>
              <a:t>s</a:t>
            </a:r>
            <a:r>
              <a:rPr lang="en-US" dirty="0"/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Only run ASR on speech frames</a:t>
            </a:r>
          </a:p>
          <a:p>
            <a:pPr fontAlgn="base">
              <a:lnSpc>
                <a:spcPct val="200000"/>
              </a:lnSpc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08C1EB-5CB0-1545-89F7-9CE6D04B97BE}"/>
              </a:ext>
            </a:extLst>
          </p:cNvPr>
          <p:cNvGrpSpPr/>
          <p:nvPr/>
        </p:nvGrpSpPr>
        <p:grpSpPr>
          <a:xfrm>
            <a:off x="1925693" y="2592049"/>
            <a:ext cx="5758903" cy="969536"/>
            <a:chOff x="1423075" y="2513326"/>
            <a:chExt cx="5758903" cy="96953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560F180-80FC-CE48-B38B-2FACBE6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075" y="3190474"/>
              <a:ext cx="5758903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Roboto Mono" pitchFamily="2" charset="0"/>
                  <a:ea typeface="Roboto Mono" pitchFamily="2" charset="0"/>
                  <a:cs typeface="Roboto" panose="02000000000000000000" pitchFamily="2" charset="0"/>
                </a:rPr>
                <a:t>| ns |   s  |ns|        s       |ns|       s      | ns |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itchFamily="2" charset="0"/>
                <a:ea typeface="Roboto Mono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050" name="Picture 2" descr="https://lh4.googleusercontent.com/VlrB4ZoHF3MSVuF-X6cMyBDiNZKBi2_TYfCsz7xV1hlZmbhYST4zcdxZ0YzpD_8YrBOuRcCz7V_GJipuzhra8IUm1sWslKohJEs5YHypK8Lhzr0odBPVjr_3l_NHjmTyccg5qeiuBl8A">
              <a:extLst>
                <a:ext uri="{FF2B5EF4-FFF2-40B4-BE49-F238E27FC236}">
                  <a16:creationId xmlns:a16="http://schemas.microsoft.com/office/drawing/2014/main" id="{A7A83EBD-7ACE-804B-B0DF-21CD65D813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390"/>
            <a:stretch/>
          </p:blipFill>
          <p:spPr bwMode="auto">
            <a:xfrm>
              <a:off x="1423075" y="2513326"/>
              <a:ext cx="5601456" cy="677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Down Arrow 5">
            <a:extLst>
              <a:ext uri="{FF2B5EF4-FFF2-40B4-BE49-F238E27FC236}">
                <a16:creationId xmlns:a16="http://schemas.microsoft.com/office/drawing/2014/main" id="{ED628B25-178E-574B-BECA-5A2AED47B98D}"/>
              </a:ext>
            </a:extLst>
          </p:cNvPr>
          <p:cNvSpPr/>
          <p:nvPr/>
        </p:nvSpPr>
        <p:spPr>
          <a:xfrm>
            <a:off x="2979370" y="3615206"/>
            <a:ext cx="417839" cy="40962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Right Arrow 6">
            <a:extLst>
              <a:ext uri="{FF2B5EF4-FFF2-40B4-BE49-F238E27FC236}">
                <a16:creationId xmlns:a16="http://schemas.microsoft.com/office/drawing/2014/main" id="{4F3CD1AA-5009-B14A-8131-B9343A9C23F9}"/>
              </a:ext>
            </a:extLst>
          </p:cNvPr>
          <p:cNvSpPr/>
          <p:nvPr/>
        </p:nvSpPr>
        <p:spPr>
          <a:xfrm>
            <a:off x="1398851" y="2882268"/>
            <a:ext cx="454172" cy="679317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DEDD47-B19A-3D4A-83A7-491D821AA025}"/>
              </a:ext>
            </a:extLst>
          </p:cNvPr>
          <p:cNvSpPr/>
          <p:nvPr/>
        </p:nvSpPr>
        <p:spPr>
          <a:xfrm>
            <a:off x="386791" y="2930623"/>
            <a:ext cx="975725" cy="4235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041F1F-41EC-9F47-8024-0099B9857990}"/>
              </a:ext>
            </a:extLst>
          </p:cNvPr>
          <p:cNvSpPr/>
          <p:nvPr/>
        </p:nvSpPr>
        <p:spPr>
          <a:xfrm>
            <a:off x="2512894" y="4117538"/>
            <a:ext cx="1350790" cy="4235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Filter out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rPr>
              <a:t>ns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frames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2D92528-5674-5A46-8A19-3A76E9DF6422}"/>
              </a:ext>
            </a:extLst>
          </p:cNvPr>
          <p:cNvSpPr/>
          <p:nvPr/>
        </p:nvSpPr>
        <p:spPr>
          <a:xfrm>
            <a:off x="4387207" y="3575653"/>
            <a:ext cx="1350790" cy="4235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ASR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5BF192B-8592-6647-A30B-BBEDE0057B1F}"/>
              </a:ext>
            </a:extLst>
          </p:cNvPr>
          <p:cNvSpPr/>
          <p:nvPr/>
        </p:nvSpPr>
        <p:spPr>
          <a:xfrm>
            <a:off x="4387207" y="4117255"/>
            <a:ext cx="1350790" cy="4235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Speaker recognition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D39BC-F569-D441-9BFE-4A4A0C89C395}"/>
              </a:ext>
            </a:extLst>
          </p:cNvPr>
          <p:cNvSpPr txBox="1"/>
          <p:nvPr/>
        </p:nvSpPr>
        <p:spPr>
          <a:xfrm>
            <a:off x="4387207" y="4658857"/>
            <a:ext cx="135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3B6754-AB79-D740-9B3A-26912001CC70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863684" y="3787450"/>
            <a:ext cx="523523" cy="54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47F690-98A0-244D-8311-8B14C83D391A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3863684" y="4329052"/>
            <a:ext cx="523523" cy="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16C9EB-6D0E-8F4C-A9F9-BE27F906C6B6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3863684" y="4329335"/>
            <a:ext cx="523523" cy="48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01A019D-4E63-2141-90C3-2062F7B02F96}"/>
              </a:ext>
            </a:extLst>
          </p:cNvPr>
          <p:cNvSpPr/>
          <p:nvPr/>
        </p:nvSpPr>
        <p:spPr>
          <a:xfrm>
            <a:off x="6675153" y="4117048"/>
            <a:ext cx="1350790" cy="4235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NLP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8E900606-73DF-DD4A-A22B-0F1C96836EA3}"/>
              </a:ext>
            </a:extLst>
          </p:cNvPr>
          <p:cNvSpPr/>
          <p:nvPr/>
        </p:nvSpPr>
        <p:spPr>
          <a:xfrm rot="16200000">
            <a:off x="6112714" y="4079350"/>
            <a:ext cx="417839" cy="52735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50FBC6BA-B394-EF40-BCE9-02894814FF2C}"/>
              </a:ext>
            </a:extLst>
          </p:cNvPr>
          <p:cNvSpPr/>
          <p:nvPr/>
        </p:nvSpPr>
        <p:spPr>
          <a:xfrm flipH="1">
            <a:off x="5789218" y="3579826"/>
            <a:ext cx="178896" cy="1506902"/>
          </a:xfrm>
          <a:prstGeom prst="leftBrace">
            <a:avLst>
              <a:gd name="adj1" fmla="val 8909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VAD: Is it good enough?</a:t>
            </a:r>
            <a:endParaRPr dirty="0"/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200000"/>
              </a:lnSpc>
            </a:pPr>
            <a:r>
              <a:rPr lang="en-US" dirty="0"/>
              <a:t>But what if:</a:t>
            </a:r>
          </a:p>
          <a:p>
            <a:pPr fontAlgn="base">
              <a:lnSpc>
                <a:spcPct val="200000"/>
              </a:lnSpc>
            </a:pPr>
            <a:endParaRPr lang="en-US" dirty="0"/>
          </a:p>
          <a:p>
            <a:pPr fontAlgn="base">
              <a:lnSpc>
                <a:spcPct val="200000"/>
              </a:lnSpc>
            </a:pPr>
            <a:endParaRPr lang="en-US" dirty="0"/>
          </a:p>
          <a:p>
            <a:pPr fontAlgn="base">
              <a:lnSpc>
                <a:spcPct val="200000"/>
              </a:lnSpc>
            </a:pPr>
            <a:endParaRPr lang="en-US" dirty="0"/>
          </a:p>
          <a:p>
            <a:pPr fontAlgn="base">
              <a:lnSpc>
                <a:spcPct val="200000"/>
              </a:lnSpc>
            </a:pPr>
            <a:r>
              <a:rPr lang="en-US" dirty="0"/>
              <a:t>These are all valid speech signals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But ASR shouldn’t run on everything</a:t>
            </a:r>
          </a:p>
          <a:p>
            <a:pPr fontAlgn="base">
              <a:lnSpc>
                <a:spcPct val="200000"/>
              </a:lnSpc>
            </a:pPr>
            <a:endParaRPr lang="en-US" dirty="0"/>
          </a:p>
        </p:txBody>
      </p:sp>
      <p:pic>
        <p:nvPicPr>
          <p:cNvPr id="2050" name="Picture 2" descr="https://lh4.googleusercontent.com/VlrB4ZoHF3MSVuF-X6cMyBDiNZKBi2_TYfCsz7xV1hlZmbhYST4zcdxZ0YzpD_8YrBOuRcCz7V_GJipuzhra8IUm1sWslKohJEs5YHypK8Lhzr0odBPVjr_3l_NHjmTyccg5qeiuBl8A">
            <a:extLst>
              <a:ext uri="{FF2B5EF4-FFF2-40B4-BE49-F238E27FC236}">
                <a16:creationId xmlns:a16="http://schemas.microsoft.com/office/drawing/2014/main" id="{A7A83EBD-7ACE-804B-B0DF-21CD65D81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90"/>
          <a:stretch/>
        </p:blipFill>
        <p:spPr bwMode="auto">
          <a:xfrm>
            <a:off x="1771272" y="1968319"/>
            <a:ext cx="5601456" cy="67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id="{58050D2D-90CA-6747-9156-5F9A646B7480}"/>
              </a:ext>
            </a:extLst>
          </p:cNvPr>
          <p:cNvSpPr/>
          <p:nvPr/>
        </p:nvSpPr>
        <p:spPr>
          <a:xfrm rot="5400000" flipH="1">
            <a:off x="5976943" y="2032892"/>
            <a:ext cx="178896" cy="1506902"/>
          </a:xfrm>
          <a:prstGeom prst="leftBrace">
            <a:avLst>
              <a:gd name="adj1" fmla="val 8909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2A9AE5D8-16EE-8F45-953A-561CC097BAFB}"/>
              </a:ext>
            </a:extLst>
          </p:cNvPr>
          <p:cNvSpPr/>
          <p:nvPr/>
        </p:nvSpPr>
        <p:spPr>
          <a:xfrm rot="5400000" flipH="1">
            <a:off x="4144544" y="1919281"/>
            <a:ext cx="178896" cy="1734123"/>
          </a:xfrm>
          <a:prstGeom prst="leftBrace">
            <a:avLst>
              <a:gd name="adj1" fmla="val 8909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B06E712A-E7A8-D24F-9A97-79ED61BCC4EC}"/>
              </a:ext>
            </a:extLst>
          </p:cNvPr>
          <p:cNvSpPr/>
          <p:nvPr/>
        </p:nvSpPr>
        <p:spPr>
          <a:xfrm rot="5400000" flipH="1">
            <a:off x="2674977" y="2388609"/>
            <a:ext cx="178896" cy="781237"/>
          </a:xfrm>
          <a:prstGeom prst="leftBrace">
            <a:avLst>
              <a:gd name="adj1" fmla="val 8909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043C4-1E35-4B40-AA79-CCADDB72C4A2}"/>
              </a:ext>
            </a:extLst>
          </p:cNvPr>
          <p:cNvSpPr txBox="1"/>
          <p:nvPr/>
        </p:nvSpPr>
        <p:spPr>
          <a:xfrm>
            <a:off x="5277557" y="2921163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Ads from your TV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C866B5-12AB-DD45-A94A-9AF672DF9A85}"/>
              </a:ext>
            </a:extLst>
          </p:cNvPr>
          <p:cNvSpPr txBox="1"/>
          <p:nvPr/>
        </p:nvSpPr>
        <p:spPr>
          <a:xfrm>
            <a:off x="2159263" y="2921162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Your kid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talking to you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A7E8E9-789D-694D-9E41-AA0FA1F9685A}"/>
              </a:ext>
            </a:extLst>
          </p:cNvPr>
          <p:cNvSpPr txBox="1"/>
          <p:nvPr/>
        </p:nvSpPr>
        <p:spPr>
          <a:xfrm>
            <a:off x="3392040" y="2928163"/>
            <a:ext cx="1723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You speaking to the device</a:t>
            </a:r>
          </a:p>
        </p:txBody>
      </p:sp>
    </p:spTree>
    <p:extLst>
      <p:ext uri="{BB962C8B-B14F-4D97-AF65-F5344CB8AC3E}">
        <p14:creationId xmlns:p14="http://schemas.microsoft.com/office/powerpoint/2010/main" val="2864383721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1616</Words>
  <Application>Microsoft Macintosh PowerPoint</Application>
  <PresentationFormat>On-screen Show (16:9)</PresentationFormat>
  <Paragraphs>345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Roboto</vt:lpstr>
      <vt:lpstr>Roboto Mono</vt:lpstr>
      <vt:lpstr>Cambria Math</vt:lpstr>
      <vt:lpstr>Arial</vt:lpstr>
      <vt:lpstr>Google</vt:lpstr>
      <vt:lpstr>Personal VAD: Speaker-Conditioned Voice Activity Detection</vt:lpstr>
      <vt:lpstr>Key messages</vt:lpstr>
      <vt:lpstr>Part 1:  Background</vt:lpstr>
      <vt:lpstr>On-device ASR</vt:lpstr>
      <vt:lpstr>Challenges for on-device ASR</vt:lpstr>
      <vt:lpstr>On-device ASR: When to run it?</vt:lpstr>
      <vt:lpstr>On-device ASR: When to run it?</vt:lpstr>
      <vt:lpstr>VAD: Rejects non-speech signals</vt:lpstr>
      <vt:lpstr>VAD: Is it good enough?</vt:lpstr>
      <vt:lpstr>Part 2:  Introducing Personal VAD</vt:lpstr>
      <vt:lpstr>From VAD to personal VAD</vt:lpstr>
      <vt:lpstr>Benefits</vt:lpstr>
      <vt:lpstr>Personal VAD is NOT speaker recognition/diarization</vt:lpstr>
      <vt:lpstr>Part 3:  Implementation</vt:lpstr>
      <vt:lpstr>Whom to listen to?</vt:lpstr>
      <vt:lpstr>Implementation</vt:lpstr>
      <vt:lpstr>Four architectures for personal VAD </vt:lpstr>
      <vt:lpstr>Score combination (SC)</vt:lpstr>
      <vt:lpstr>Score conditioned training (ST)</vt:lpstr>
      <vt:lpstr>Embedding conditioned training (ET)</vt:lpstr>
      <vt:lpstr>Score and embedding conditioned training (SET)</vt:lpstr>
      <vt:lpstr>Loss function</vt:lpstr>
      <vt:lpstr>Can we do better than cross-entropy?</vt:lpstr>
      <vt:lpstr>Weighted pairwise loss</vt:lpstr>
      <vt:lpstr>Part 4:  Experiment Setup</vt:lpstr>
      <vt:lpstr>Ideal dataset</vt:lpstr>
      <vt:lpstr>Dataset</vt:lpstr>
      <vt:lpstr>Force alignment</vt:lpstr>
      <vt:lpstr>Artificial “conversational” speech</vt:lpstr>
      <vt:lpstr>Model configuration</vt:lpstr>
      <vt:lpstr>Evaluation metrics</vt:lpstr>
      <vt:lpstr>Part 5:  Results and Conclusions</vt:lpstr>
      <vt:lpstr>Architecture comparison</vt:lpstr>
      <vt:lpstr>Loss comparison</vt:lpstr>
      <vt:lpstr>Personal VAD for standard VAD task</vt:lpstr>
      <vt:lpstr>Conclusions</vt:lpstr>
      <vt:lpstr>Part 6:  Future Work</vt:lpstr>
      <vt:lpstr>Future work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End-to-End Loss For Speaker Verification</dc:title>
  <cp:lastModifiedBy>Microsoft Office User</cp:lastModifiedBy>
  <cp:revision>200</cp:revision>
  <dcterms:modified xsi:type="dcterms:W3CDTF">2020-09-07T19:26:31Z</dcterms:modified>
</cp:coreProperties>
</file>