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734E17-CF70-4B66-87BC-F978E0F43F43}">
  <a:tblStyle styleId="{DE734E17-CF70-4B66-87BC-F978E0F43F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42952a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42952a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42952a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42952a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42952a0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42952a0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42952a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42952a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42952a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42952a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hyperlink" Target="https://github.com/google/spatial-media/blob/master/docs/vr180.md" TargetMode="External"/><Relationship Id="rId8" Type="http://schemas.openxmlformats.org/officeDocument/2006/relationships/hyperlink" Target="https://developers.google.com/vr/reference/cardboard-camera-vr-photo-forma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qualcomm.com/products/qcs60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VR180 Overview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1483" l="47239" r="5164" t="36929"/>
          <a:stretch/>
        </p:blipFill>
        <p:spPr>
          <a:xfrm>
            <a:off x="1214200" y="1554292"/>
            <a:ext cx="1725900" cy="105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600" y="1797535"/>
            <a:ext cx="729180" cy="72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" name="Google Shape;57;p13"/>
          <p:cNvGraphicFramePr/>
          <p:nvPr/>
        </p:nvGraphicFramePr>
        <p:xfrm>
          <a:off x="1214200" y="271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{DE734E17-CF70-4B66-87BC-F978E0F43F43}</a:tableStyleId>
              </a:tblPr>
              <a:tblGrid>
                <a:gridCol w="1725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Platform (OS)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 App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8287" y="2671275"/>
            <a:ext cx="675400" cy="6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825" y="2788816"/>
            <a:ext cx="675400" cy="47840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686525" y="2376025"/>
            <a:ext cx="1403400" cy="393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VR180 Media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3376475" y="1629625"/>
            <a:ext cx="0" cy="27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3603125" y="3914150"/>
            <a:ext cx="153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formats (</a:t>
            </a:r>
            <a:r>
              <a:rPr lang="en" u="sng">
                <a:solidFill>
                  <a:schemeClr val="hlink"/>
                </a:solidFill>
                <a:hlinkClick r:id="rId7"/>
              </a:rPr>
              <a:t>video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photo</a:t>
            </a:r>
            <a:r>
              <a:rPr lang="en"/>
              <a:t>) 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325375" y="4003700"/>
            <a:ext cx="153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VR180 camera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880875" y="3914150"/>
            <a:ext cx="14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by Google Apps</a:t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5433875" y="1629625"/>
            <a:ext cx="0" cy="27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>
            <a:off x="1666425" y="3658775"/>
            <a:ext cx="163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4648200" y="1711875"/>
            <a:ext cx="35181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130°x100° - </a:t>
            </a:r>
            <a:r>
              <a:rPr lang="en">
                <a:solidFill>
                  <a:schemeClr val="dk1"/>
                </a:solidFill>
              </a:rPr>
              <a:t> 180°x180°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15+ resolved pixels per degree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Fixed focus at hyperfocal distance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03400" y="3244825"/>
            <a:ext cx="29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6-axis IMU </a:t>
            </a:r>
            <a:r>
              <a:rPr lang="en"/>
              <a:t>aligned with camera for VR stabilization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950725" y="1630156"/>
            <a:ext cx="3087873" cy="1889326"/>
            <a:chOff x="950725" y="1630156"/>
            <a:chExt cx="3087873" cy="1889326"/>
          </a:xfrm>
        </p:grpSpPr>
        <p:pic>
          <p:nvPicPr>
            <p:cNvPr id="75" name="Google Shape;75;p14"/>
            <p:cNvPicPr preferRelativeResize="0"/>
            <p:nvPr/>
          </p:nvPicPr>
          <p:blipFill rotWithShape="1">
            <a:blip r:embed="rId3">
              <a:alphaModFix/>
            </a:blip>
            <a:srcRect b="21483" l="47239" r="5164" t="36929"/>
            <a:stretch/>
          </p:blipFill>
          <p:spPr>
            <a:xfrm>
              <a:off x="950725" y="1630156"/>
              <a:ext cx="3087873" cy="1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4"/>
            <p:cNvSpPr/>
            <p:nvPr/>
          </p:nvSpPr>
          <p:spPr>
            <a:xfrm>
              <a:off x="2287575" y="2549125"/>
              <a:ext cx="387900" cy="343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" name="Google Shape;77;p14"/>
          <p:cNvCxnSpPr/>
          <p:nvPr/>
        </p:nvCxnSpPr>
        <p:spPr>
          <a:xfrm rot="10800000">
            <a:off x="2675475" y="2914725"/>
            <a:ext cx="1952700" cy="47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675825" y="3928223"/>
            <a:ext cx="374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nterpupillary distance apart (64mm)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Synchronized frame </a:t>
            </a:r>
            <a:r>
              <a:rPr lang="en"/>
              <a:t>exposure</a:t>
            </a:r>
            <a:endParaRPr/>
          </a:p>
        </p:txBody>
      </p:sp>
      <p:cxnSp>
        <p:nvCxnSpPr>
          <p:cNvPr id="79" name="Google Shape;79;p14"/>
          <p:cNvCxnSpPr>
            <a:stCxn id="78" idx="0"/>
          </p:cNvCxnSpPr>
          <p:nvPr/>
        </p:nvCxnSpPr>
        <p:spPr>
          <a:xfrm rot="10800000">
            <a:off x="2547225" y="3666323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2" idx="1"/>
          </p:cNvCxnSpPr>
          <p:nvPr/>
        </p:nvCxnSpPr>
        <p:spPr>
          <a:xfrm flipH="1">
            <a:off x="3686400" y="2120175"/>
            <a:ext cx="961800" cy="27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>
            <a:off x="1666425" y="294660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3311173" y="2946600"/>
            <a:ext cx="0" cy="7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/ OS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545750" y="3072250"/>
            <a:ext cx="82866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QCS605</a:t>
            </a:r>
            <a:r>
              <a:rPr b="1" lang="en"/>
              <a:t> </a:t>
            </a:r>
            <a:r>
              <a:rPr lang="en"/>
              <a:t>used for Google’s reference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stereo camera through Android Camera2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capability for frame exposure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 timestamps for synchronizing with IMU data.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971675" y="1345175"/>
            <a:ext cx="3944400" cy="1496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0" name="Google Shape;90;p15"/>
          <p:cNvSpPr/>
          <p:nvPr/>
        </p:nvSpPr>
        <p:spPr>
          <a:xfrm>
            <a:off x="2273175" y="1590125"/>
            <a:ext cx="1303800" cy="280800"/>
          </a:xfrm>
          <a:prstGeom prst="roundRect">
            <a:avLst>
              <a:gd fmla="val 16667" name="adj"/>
            </a:avLst>
          </a:prstGeom>
          <a:solidFill>
            <a:srgbClr val="BDBD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camera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273200" y="2316900"/>
            <a:ext cx="1303800" cy="280800"/>
          </a:xfrm>
          <a:prstGeom prst="roundRect">
            <a:avLst>
              <a:gd fmla="val 16667" name="adj"/>
            </a:avLst>
          </a:prstGeom>
          <a:solidFill>
            <a:srgbClr val="BDBD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camera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153400" y="1923875"/>
            <a:ext cx="1439700" cy="280800"/>
          </a:xfrm>
          <a:prstGeom prst="roundRect">
            <a:avLst>
              <a:gd fmla="val 16667" name="adj"/>
            </a:avLst>
          </a:prstGeom>
          <a:solidFill>
            <a:srgbClr val="BDBD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camera</a:t>
            </a:r>
            <a:endParaRPr/>
          </a:p>
        </p:txBody>
      </p:sp>
      <p:cxnSp>
        <p:nvCxnSpPr>
          <p:cNvPr id="93" name="Google Shape;93;p15"/>
          <p:cNvCxnSpPr>
            <a:stCxn id="90" idx="3"/>
            <a:endCxn id="92" idx="1"/>
          </p:cNvCxnSpPr>
          <p:nvPr/>
        </p:nvCxnSpPr>
        <p:spPr>
          <a:xfrm>
            <a:off x="3576975" y="1730525"/>
            <a:ext cx="576300" cy="333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91" idx="3"/>
            <a:endCxn id="92" idx="1"/>
          </p:cNvCxnSpPr>
          <p:nvPr/>
        </p:nvCxnSpPr>
        <p:spPr>
          <a:xfrm flipH="1" rot="10800000">
            <a:off x="3577000" y="2064300"/>
            <a:ext cx="576300" cy="393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/>
          <p:nvPr/>
        </p:nvSpPr>
        <p:spPr>
          <a:xfrm>
            <a:off x="4153400" y="2352125"/>
            <a:ext cx="1439700" cy="280800"/>
          </a:xfrm>
          <a:prstGeom prst="roundRect">
            <a:avLst>
              <a:gd fmla="val 16667" name="adj"/>
            </a:avLst>
          </a:prstGeom>
          <a:solidFill>
            <a:srgbClr val="BDBD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</a:t>
            </a: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653600" y="2121587"/>
            <a:ext cx="868800" cy="672900"/>
            <a:chOff x="501200" y="2253475"/>
            <a:chExt cx="868800" cy="672900"/>
          </a:xfrm>
        </p:grpSpPr>
        <p:sp>
          <p:nvSpPr>
            <p:cNvPr id="97" name="Google Shape;97;p15"/>
            <p:cNvSpPr/>
            <p:nvPr/>
          </p:nvSpPr>
          <p:spPr>
            <a:xfrm>
              <a:off x="501200" y="2253475"/>
              <a:ext cx="868800" cy="67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87450" y="2352124"/>
              <a:ext cx="482000" cy="4609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000000"/>
                  </a:solidFill>
                  <a:latin typeface="Arial"/>
                </a:rPr>
                <a:t>R</a:t>
              </a:r>
            </a:p>
          </p:txBody>
        </p:sp>
      </p:grpSp>
      <p:cxnSp>
        <p:nvCxnSpPr>
          <p:cNvPr id="99" name="Google Shape;99;p15"/>
          <p:cNvCxnSpPr>
            <a:stCxn id="100" idx="3"/>
            <a:endCxn id="90" idx="1"/>
          </p:cNvCxnSpPr>
          <p:nvPr/>
        </p:nvCxnSpPr>
        <p:spPr>
          <a:xfrm>
            <a:off x="1522400" y="1729450"/>
            <a:ext cx="750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" name="Google Shape;101;p15"/>
          <p:cNvGrpSpPr/>
          <p:nvPr/>
        </p:nvGrpSpPr>
        <p:grpSpPr>
          <a:xfrm>
            <a:off x="653600" y="1393000"/>
            <a:ext cx="868800" cy="672900"/>
            <a:chOff x="501200" y="1491475"/>
            <a:chExt cx="868800" cy="672900"/>
          </a:xfrm>
        </p:grpSpPr>
        <p:sp>
          <p:nvSpPr>
            <p:cNvPr id="100" name="Google Shape;100;p15"/>
            <p:cNvSpPr/>
            <p:nvPr/>
          </p:nvSpPr>
          <p:spPr>
            <a:xfrm>
              <a:off x="501200" y="1491475"/>
              <a:ext cx="868800" cy="67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53127" y="1581553"/>
              <a:ext cx="416325" cy="4826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000000"/>
                  </a:solidFill>
                  <a:latin typeface="Arial"/>
                </a:rPr>
                <a:t>L</a:t>
              </a:r>
            </a:p>
          </p:txBody>
        </p:sp>
      </p:grpSp>
      <p:cxnSp>
        <p:nvCxnSpPr>
          <p:cNvPr id="103" name="Google Shape;103;p15"/>
          <p:cNvCxnSpPr>
            <a:stCxn id="97" idx="3"/>
            <a:endCxn id="91" idx="1"/>
          </p:cNvCxnSpPr>
          <p:nvPr/>
        </p:nvCxnSpPr>
        <p:spPr>
          <a:xfrm flipH="1" rot="10800000">
            <a:off x="1522400" y="2457437"/>
            <a:ext cx="750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4" name="Google Shape;104;p15"/>
          <p:cNvGrpSpPr/>
          <p:nvPr/>
        </p:nvGrpSpPr>
        <p:grpSpPr>
          <a:xfrm>
            <a:off x="7118050" y="1723632"/>
            <a:ext cx="868800" cy="672900"/>
            <a:chOff x="501200" y="2253475"/>
            <a:chExt cx="868800" cy="672900"/>
          </a:xfrm>
        </p:grpSpPr>
        <p:sp>
          <p:nvSpPr>
            <p:cNvPr id="105" name="Google Shape;105;p15"/>
            <p:cNvSpPr/>
            <p:nvPr/>
          </p:nvSpPr>
          <p:spPr>
            <a:xfrm>
              <a:off x="501200" y="2253475"/>
              <a:ext cx="868800" cy="67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87450" y="2352124"/>
              <a:ext cx="482000" cy="4609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000000"/>
                  </a:solidFill>
                  <a:latin typeface="Arial"/>
                </a:rPr>
                <a:t>R</a:t>
              </a: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6249250" y="1723645"/>
            <a:ext cx="868800" cy="672900"/>
            <a:chOff x="501200" y="1491475"/>
            <a:chExt cx="868800" cy="672900"/>
          </a:xfrm>
        </p:grpSpPr>
        <p:sp>
          <p:nvSpPr>
            <p:cNvPr id="108" name="Google Shape;108;p15"/>
            <p:cNvSpPr/>
            <p:nvPr/>
          </p:nvSpPr>
          <p:spPr>
            <a:xfrm>
              <a:off x="501200" y="1491475"/>
              <a:ext cx="868800" cy="67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53127" y="1581553"/>
              <a:ext cx="416325" cy="4826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000000"/>
                  </a:solidFill>
                  <a:latin typeface="Arial"/>
                </a:rPr>
                <a:t>L</a:t>
              </a:r>
            </a:p>
          </p:txBody>
        </p:sp>
      </p:grpSp>
      <p:cxnSp>
        <p:nvCxnSpPr>
          <p:cNvPr id="110" name="Google Shape;110;p15"/>
          <p:cNvCxnSpPr>
            <a:stCxn id="92" idx="3"/>
            <a:endCxn id="108" idx="1"/>
          </p:cNvCxnSpPr>
          <p:nvPr/>
        </p:nvCxnSpPr>
        <p:spPr>
          <a:xfrm flipH="1" rot="10800000">
            <a:off x="5593100" y="2060075"/>
            <a:ext cx="656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11700" y="1402350"/>
            <a:ext cx="1875900" cy="1923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</a:t>
            </a:r>
            <a:endParaRPr b="1"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Google’s Open-source Camera App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740650" y="3650200"/>
            <a:ext cx="1875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WIFI/BT camera API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2545300" y="1402350"/>
            <a:ext cx="1875900" cy="1923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Platform</a:t>
            </a:r>
            <a:endParaRPr b="1"/>
          </a:p>
        </p:txBody>
      </p:sp>
      <p:sp>
        <p:nvSpPr>
          <p:cNvPr id="119" name="Google Shape;119;p16"/>
          <p:cNvSpPr/>
          <p:nvPr/>
        </p:nvSpPr>
        <p:spPr>
          <a:xfrm>
            <a:off x="2792925" y="1904850"/>
            <a:ext cx="1439700" cy="280800"/>
          </a:xfrm>
          <a:prstGeom prst="roundRect">
            <a:avLst>
              <a:gd fmla="val 16667" name="adj"/>
            </a:avLst>
          </a:prstGeom>
          <a:solidFill>
            <a:srgbClr val="BDBD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Stereo</a:t>
            </a:r>
            <a:r>
              <a:rPr lang="en"/>
              <a:t> camera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5757950" y="1402350"/>
            <a:ext cx="2949900" cy="211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Open-source</a:t>
            </a:r>
            <a:r>
              <a:rPr b="1" lang="en"/>
              <a:t> </a:t>
            </a:r>
            <a:r>
              <a:rPr b="1" lang="en"/>
              <a:t>camera app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Sensor fusion;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Photo/video formats;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RTMP live streaming;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 with the VR180 companion app;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customization API for new cameras.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4434675" y="2155650"/>
            <a:ext cx="1323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4487625" y="1753350"/>
            <a:ext cx="1203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API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2792925" y="2333100"/>
            <a:ext cx="1439700" cy="280800"/>
          </a:xfrm>
          <a:prstGeom prst="roundRect">
            <a:avLst>
              <a:gd fmla="val 16667" name="adj"/>
            </a:avLst>
          </a:prstGeom>
          <a:solidFill>
            <a:srgbClr val="BDBD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792925" y="2761725"/>
            <a:ext cx="1404900" cy="280800"/>
          </a:xfrm>
          <a:prstGeom prst="roundRect">
            <a:avLst>
              <a:gd fmla="val 16667" name="adj"/>
            </a:avLst>
          </a:prstGeom>
          <a:solidFill>
            <a:srgbClr val="BDBD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757875" y="3981600"/>
            <a:ext cx="2858700" cy="399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VR180 companion app</a:t>
            </a:r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 flipH="1" rot="10800000">
            <a:off x="6653825" y="3518400"/>
            <a:ext cx="4800" cy="46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21483" l="47239" r="5164" t="36929"/>
          <a:stretch/>
        </p:blipFill>
        <p:spPr>
          <a:xfrm>
            <a:off x="635375" y="1954478"/>
            <a:ext cx="1393800" cy="8527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6"/>
          <p:cNvCxnSpPr>
            <a:stCxn id="115" idx="3"/>
            <a:endCxn id="118" idx="1"/>
          </p:cNvCxnSpPr>
          <p:nvPr/>
        </p:nvCxnSpPr>
        <p:spPr>
          <a:xfrm>
            <a:off x="2287600" y="2364300"/>
            <a:ext cx="25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6"/>
          <p:cNvSpPr/>
          <p:nvPr/>
        </p:nvSpPr>
        <p:spPr>
          <a:xfrm>
            <a:off x="411700" y="3597450"/>
            <a:ext cx="40095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Hardware/platform calibration &amp; VR metadata</a:t>
            </a:r>
            <a:endParaRPr/>
          </a:p>
        </p:txBody>
      </p:sp>
      <p:cxnSp>
        <p:nvCxnSpPr>
          <p:cNvPr id="130" name="Google Shape;130;p16"/>
          <p:cNvCxnSpPr>
            <a:stCxn id="129" idx="3"/>
            <a:endCxn id="120" idx="1"/>
          </p:cNvCxnSpPr>
          <p:nvPr/>
        </p:nvCxnSpPr>
        <p:spPr>
          <a:xfrm flipH="1" rot="10800000">
            <a:off x="4421200" y="2460450"/>
            <a:ext cx="1336800" cy="1368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5908700" y="3536650"/>
            <a:ext cx="2673000" cy="124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calibration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&amp; Validation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1700" y="1316750"/>
            <a:ext cx="8520600" cy="124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Every device should be factory-</a:t>
            </a:r>
            <a:r>
              <a:rPr lang="en">
                <a:solidFill>
                  <a:srgbClr val="000000"/>
                </a:solidFill>
              </a:rPr>
              <a:t>calibrated</a:t>
            </a:r>
            <a:r>
              <a:rPr lang="en">
                <a:solidFill>
                  <a:srgbClr val="000000"/>
                </a:solidFill>
              </a:rPr>
              <a:t> to produce accurate VR180 media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Calibration toolkit is provided for producing necessary VR metadata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Validation toolkit is also provided for verifying the output VR180 media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More instructions can be found in the released toolkits.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8" name="Google Shape;138;p17"/>
          <p:cNvCxnSpPr>
            <a:endCxn id="139" idx="1"/>
          </p:cNvCxnSpPr>
          <p:nvPr/>
        </p:nvCxnSpPr>
        <p:spPr>
          <a:xfrm>
            <a:off x="2488100" y="2961100"/>
            <a:ext cx="1120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7"/>
          <p:cNvSpPr txBox="1"/>
          <p:nvPr/>
        </p:nvSpPr>
        <p:spPr>
          <a:xfrm>
            <a:off x="3001750" y="3954350"/>
            <a:ext cx="2494800" cy="299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IMU/camera time offset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513975" y="2700550"/>
            <a:ext cx="23928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Camera App in calibration capture mode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141925" y="3939650"/>
            <a:ext cx="2214600" cy="328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Time-offset calibration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141925" y="4347375"/>
            <a:ext cx="2214600" cy="2994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Lens</a:t>
            </a:r>
            <a:r>
              <a:rPr lang="en">
                <a:solidFill>
                  <a:schemeClr val="dk1"/>
                </a:solidFill>
              </a:rPr>
              <a:t> calibration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001688" y="4332675"/>
            <a:ext cx="2494800" cy="328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Lens parameters &amp; metadata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513975" y="4069875"/>
            <a:ext cx="20367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Camera App ready for regular capture mode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608600" y="2676550"/>
            <a:ext cx="1778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Capture in calibration boxes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6475275" y="2676550"/>
            <a:ext cx="14364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datasets</a:t>
            </a:r>
            <a:endParaRPr/>
          </a:p>
        </p:txBody>
      </p:sp>
      <p:cxnSp>
        <p:nvCxnSpPr>
          <p:cNvPr id="147" name="Google Shape;147;p17"/>
          <p:cNvCxnSpPr>
            <a:stCxn id="139" idx="3"/>
            <a:endCxn id="146" idx="1"/>
          </p:cNvCxnSpPr>
          <p:nvPr/>
        </p:nvCxnSpPr>
        <p:spPr>
          <a:xfrm>
            <a:off x="5387300" y="2962900"/>
            <a:ext cx="10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>
            <a:stCxn id="146" idx="2"/>
          </p:cNvCxnSpPr>
          <p:nvPr/>
        </p:nvCxnSpPr>
        <p:spPr>
          <a:xfrm>
            <a:off x="7193475" y="3249250"/>
            <a:ext cx="63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>
            <a:stCxn id="142" idx="1"/>
            <a:endCxn id="140" idx="3"/>
          </p:cNvCxnSpPr>
          <p:nvPr/>
        </p:nvCxnSpPr>
        <p:spPr>
          <a:xfrm rot="10800000">
            <a:off x="5496625" y="4104050"/>
            <a:ext cx="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7"/>
          <p:cNvCxnSpPr>
            <a:stCxn id="143" idx="1"/>
            <a:endCxn id="144" idx="3"/>
          </p:cNvCxnSpPr>
          <p:nvPr/>
        </p:nvCxnSpPr>
        <p:spPr>
          <a:xfrm rot="10800000">
            <a:off x="5496625" y="4497075"/>
            <a:ext cx="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>
            <a:stCxn id="140" idx="1"/>
            <a:endCxn id="145" idx="3"/>
          </p:cNvCxnSpPr>
          <p:nvPr/>
        </p:nvCxnSpPr>
        <p:spPr>
          <a:xfrm flipH="1">
            <a:off x="2550550" y="4104050"/>
            <a:ext cx="451200" cy="2283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>
            <a:stCxn id="144" idx="1"/>
            <a:endCxn id="145" idx="3"/>
          </p:cNvCxnSpPr>
          <p:nvPr/>
        </p:nvCxnSpPr>
        <p:spPr>
          <a:xfrm rot="10800000">
            <a:off x="2550788" y="4332075"/>
            <a:ext cx="450900" cy="1650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