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74" r:id="rId5"/>
    <p:sldId id="257" r:id="rId6"/>
    <p:sldId id="276" r:id="rId7"/>
    <p:sldId id="277" r:id="rId8"/>
    <p:sldId id="281" r:id="rId9"/>
    <p:sldId id="279" r:id="rId10"/>
    <p:sldId id="28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549C-D8B8-4B6C-BD65-6F3FB09B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95988-DA66-4C79-942F-8688314CF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669E-2A15-45EE-9384-80A0AFCA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165D-3EA8-4CB4-9CC8-F4FEBC3D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FEFC-3AD1-4F8F-B8F8-F13A71BD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871E-298D-4E1D-9170-346EFD28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D7DBD-EAE0-49B5-A2E1-CD622385A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136B-812D-400B-BDA4-D7374160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2B10-33E1-4D0E-8275-F8521392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C12B-D224-4E7A-AD24-3E213361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D592F-A147-4514-99A8-662717FA4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9A746-0B6B-4CA2-91F2-B6459A06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84B0-DEBD-4463-BA7B-F59BAF5B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054B-1124-4E43-90DA-A36AB40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CF87-7DF7-4E43-97AE-EC323BF8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D735-715F-4D79-9897-E3F4FDB7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332B-6705-409E-94C9-6B3E7C53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5112-CEAC-4F7D-85BF-FCEF743C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02D1-A7EA-407D-BA3F-D329CE14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0B2A-293E-46C2-915B-746BAFC2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DEC3-E1EF-4FB4-869C-6633B57F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95DC-154D-4DD8-B33B-839928CC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19D9-A2E1-4684-87A6-C9A12AD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DE90-96EF-4146-B80C-B67EFD9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0868-E17C-4058-A919-B9D62EE2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C26B-941C-4677-A5DD-C0EFDBBF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22AF-B111-4F8B-A5B7-929EAEDD9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D38C-97F5-47BC-B92A-CB56B6FD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132BF-08C9-4CD0-BCC2-14A8BB84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A1D9C-BD42-440F-9B6C-95DB2053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F533-6333-4A64-A31E-76F6C59B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E708-C655-47AB-AFDB-BC09FDA5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4D37-762E-4BFD-8998-8A53A901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FB347-9239-4BE1-9580-FF26092F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A3F7E-A0C7-454B-9EFD-1EBC098AC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67D1D-D2F3-489E-AD91-0FD39F657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02340-1AEC-4208-86CB-78CF31D6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C33E5-C2F3-4A59-84AD-85DF16B1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C95A8-DA73-46B7-A728-9311B6A4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BD47-0FC2-4A30-A15E-B5B4C4C9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8AB44-E7DC-4BE7-A175-E6239F11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2D6EB-D80B-44E2-BFD6-882FB329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8A6D1-559E-447E-80D9-9F428732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A821F-2EDF-469A-81C3-ED011B49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1B8FF-8F81-4EFF-B322-4D3A1458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E152-8B17-4E2D-8C62-0612FB13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5AEC-7F6E-4685-A36F-CC477012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21B9-A4A0-456A-AE1C-97875F64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8072-7540-4814-BE6C-A645EE63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DFFD7-6C9F-4C25-8F40-4F93B66E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B30B-2CD3-455F-97E7-0835980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18B-0E01-433D-AB1D-96347F35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EEB7-5FE0-40CD-981F-CEA9DF29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04FFA-DA2D-4B23-9984-32008ECA0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C072-AA8E-41D8-A3A1-164C2CD84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54712-0008-4787-A945-3E319A76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8E08-9B28-4250-8488-3B6F37AD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560B-99C0-4878-8067-890C7D46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398C0-0162-4BB3-B583-F1318E5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00E4-9FA7-4EA9-AAF7-6BF9EB3BC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03F8-CA7B-4484-BC24-7D958A2D3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F1C5-1BEB-45DA-BA58-989781BB96A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0423-ABEA-48DF-893C-E3D913A20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43A6-F01A-44A4-8872-24CB30AE3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9C9C-7660-4406-9439-86A4906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5BA-C7A7-4C48-AC7C-BAFCBC140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69" y="3026979"/>
            <a:ext cx="11761365" cy="966460"/>
          </a:xfrm>
        </p:spPr>
        <p:txBody>
          <a:bodyPr>
            <a:noAutofit/>
          </a:bodyPr>
          <a:lstStyle/>
          <a:p>
            <a:r>
              <a:rPr lang="en-US" altLang="zh-CN" sz="5600" b="1" dirty="0">
                <a:latin typeface="Aharoni" panose="02010803020104030203" pitchFamily="2" charset="-79"/>
                <a:cs typeface="Aharoni" panose="02010803020104030203" pitchFamily="2" charset="-79"/>
              </a:rPr>
              <a:t>DIN and Performance Forecasting</a:t>
            </a:r>
            <a:endParaRPr lang="en-US" sz="5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826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980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Performance Forecasting Architecture</a:t>
            </a:r>
            <a:endParaRPr lang="en-US" sz="3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2C8991-F320-4931-B9C4-15185E59B0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6846" y="683172"/>
            <a:ext cx="7118307" cy="59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A8EB5-5BBF-4225-B648-3D17D761B45A}"/>
              </a:ext>
            </a:extLst>
          </p:cNvPr>
          <p:cNvSpPr txBox="1"/>
          <p:nvPr/>
        </p:nvSpPr>
        <p:spPr>
          <a:xfrm>
            <a:off x="1132840" y="2105561"/>
            <a:ext cx="9926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/>
              <a:t>Thank you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59736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5BA-C7A7-4C48-AC7C-BAFCBC140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26979"/>
            <a:ext cx="10115156" cy="966460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Aharoni" panose="02010803020104030203" pitchFamily="2" charset="-79"/>
                <a:cs typeface="Aharoni" panose="02010803020104030203" pitchFamily="2" charset="-79"/>
              </a:rPr>
              <a:t>Deep Interest Network(DIN)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452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C919194D-5A6C-49D7-A29E-7BEB6431BA53}"/>
              </a:ext>
            </a:extLst>
          </p:cNvPr>
          <p:cNvSpPr/>
          <p:nvPr/>
        </p:nvSpPr>
        <p:spPr>
          <a:xfrm>
            <a:off x="1376856" y="3037490"/>
            <a:ext cx="9122978" cy="47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 behavior history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B3C37-BDC3-4D40-971C-96EA8280E503}"/>
              </a:ext>
            </a:extLst>
          </p:cNvPr>
          <p:cNvSpPr txBox="1"/>
          <p:nvPr/>
        </p:nvSpPr>
        <p:spPr>
          <a:xfrm>
            <a:off x="1265184" y="3086688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past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0DE76-E348-4595-8735-731AC2D2281B}"/>
              </a:ext>
            </a:extLst>
          </p:cNvPr>
          <p:cNvSpPr txBox="1"/>
          <p:nvPr/>
        </p:nvSpPr>
        <p:spPr>
          <a:xfrm>
            <a:off x="9443258" y="3089305"/>
            <a:ext cx="10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current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3B7413-D270-42B0-875A-0B7D134E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297" y="2288134"/>
            <a:ext cx="1047750" cy="1971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8E60B-EFA0-45F9-9411-23E2F460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06" y="1325780"/>
            <a:ext cx="8763000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E13AF8-02DC-480A-BA14-322CA8457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741" y="3974390"/>
            <a:ext cx="8410575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29199-A4C1-43D4-AD91-9C23A492A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856" y="2772839"/>
            <a:ext cx="8591550" cy="15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67E92B-962E-4F72-8FFC-524B2CB06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704" y="3553973"/>
            <a:ext cx="8248650" cy="180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6C5F86-528E-4F39-BE70-53725AB40B06}"/>
              </a:ext>
            </a:extLst>
          </p:cNvPr>
          <p:cNvSpPr txBox="1"/>
          <p:nvPr/>
        </p:nvSpPr>
        <p:spPr>
          <a:xfrm>
            <a:off x="399393" y="338625"/>
            <a:ext cx="6842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User’s behavior history vs current behavior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DA25F8-312F-40E5-A8E5-1D8C76835987}"/>
              </a:ext>
            </a:extLst>
          </p:cNvPr>
          <p:cNvSpPr txBox="1"/>
          <p:nvPr/>
        </p:nvSpPr>
        <p:spPr>
          <a:xfrm>
            <a:off x="34653" y="2925239"/>
            <a:ext cx="112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</a:t>
            </a:r>
          </a:p>
          <a:p>
            <a:r>
              <a:rPr lang="en-US" dirty="0"/>
              <a:t>intensity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58C3A-2B62-4296-A1EF-80FC702BD797}"/>
              </a:ext>
            </a:extLst>
          </p:cNvPr>
          <p:cNvSpPr/>
          <p:nvPr/>
        </p:nvSpPr>
        <p:spPr>
          <a:xfrm>
            <a:off x="232756" y="5833241"/>
            <a:ext cx="4405746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characters</a:t>
            </a:r>
            <a:r>
              <a:rPr lang="zh-CN" altLang="en-US" dirty="0"/>
              <a:t>：</a:t>
            </a:r>
            <a:r>
              <a:rPr lang="en-US" altLang="zh-CN" dirty="0"/>
              <a:t>female</a:t>
            </a:r>
            <a:r>
              <a:rPr lang="zh-CN" altLang="en-US" dirty="0"/>
              <a:t> </a:t>
            </a:r>
            <a:r>
              <a:rPr lang="en-US" altLang="zh-CN" dirty="0"/>
              <a:t>+ behavior history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513F9-A6E1-457C-BFDF-19ECC24B8B30}"/>
              </a:ext>
            </a:extLst>
          </p:cNvPr>
          <p:cNvSpPr/>
          <p:nvPr/>
        </p:nvSpPr>
        <p:spPr>
          <a:xfrm>
            <a:off x="6628745" y="5833241"/>
            <a:ext cx="3503228" cy="567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Current behavior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E97B22-2FF7-44F5-BDC6-925457EFBBFB}"/>
              </a:ext>
            </a:extLst>
          </p:cNvPr>
          <p:cNvCxnSpPr>
            <a:cxnSpLocks/>
          </p:cNvCxnSpPr>
          <p:nvPr/>
        </p:nvCxnSpPr>
        <p:spPr>
          <a:xfrm flipH="1">
            <a:off x="10520773" y="481269"/>
            <a:ext cx="31860" cy="5210837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E72000-4384-4E48-9E7F-CD824D3E3FCE}"/>
              </a:ext>
            </a:extLst>
          </p:cNvPr>
          <p:cNvSpPr txBox="1"/>
          <p:nvPr/>
        </p:nvSpPr>
        <p:spPr>
          <a:xfrm>
            <a:off x="8911295" y="702918"/>
            <a:ext cx="133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known</a:t>
            </a:r>
            <a:endParaRPr lang="en-US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1DF15-61E3-4066-8111-83F89F14ED28}"/>
              </a:ext>
            </a:extLst>
          </p:cNvPr>
          <p:cNvSpPr txBox="1"/>
          <p:nvPr/>
        </p:nvSpPr>
        <p:spPr>
          <a:xfrm>
            <a:off x="10587484" y="702918"/>
            <a:ext cx="160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unknown</a:t>
            </a:r>
            <a:endParaRPr lang="en-US" sz="2800" b="1" dirty="0"/>
          </a:p>
        </p:txBody>
      </p:sp>
      <p:sp>
        <p:nvSpPr>
          <p:cNvPr id="24" name="Action Button: Help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F60A082-6EC0-4260-A534-48E510B5E1EC}"/>
              </a:ext>
            </a:extLst>
          </p:cNvPr>
          <p:cNvSpPr/>
          <p:nvPr/>
        </p:nvSpPr>
        <p:spPr>
          <a:xfrm>
            <a:off x="5059172" y="5532220"/>
            <a:ext cx="1231188" cy="1183889"/>
          </a:xfrm>
          <a:prstGeom prst="actionButtonHelp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5875C1-539E-4EBE-BF60-E9CEB3C74901}"/>
              </a:ext>
            </a:extLst>
          </p:cNvPr>
          <p:cNvSpPr/>
          <p:nvPr/>
        </p:nvSpPr>
        <p:spPr>
          <a:xfrm>
            <a:off x="5157624" y="5912068"/>
            <a:ext cx="1030013" cy="40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6B7A39-738E-4770-91C2-8ADAC1283B2D}"/>
              </a:ext>
            </a:extLst>
          </p:cNvPr>
          <p:cNvGrpSpPr/>
          <p:nvPr/>
        </p:nvGrpSpPr>
        <p:grpSpPr>
          <a:xfrm>
            <a:off x="2216367" y="1381410"/>
            <a:ext cx="8230916" cy="5074980"/>
            <a:chOff x="1827484" y="1328858"/>
            <a:chExt cx="8378061" cy="49037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998CF1-B1A2-4EF0-BD6F-9695A932BB27}"/>
                </a:ext>
              </a:extLst>
            </p:cNvPr>
            <p:cNvGrpSpPr/>
            <p:nvPr/>
          </p:nvGrpSpPr>
          <p:grpSpPr>
            <a:xfrm>
              <a:off x="1827484" y="1328858"/>
              <a:ext cx="8378061" cy="4903776"/>
              <a:chOff x="1932657" y="1428750"/>
              <a:chExt cx="7444705" cy="453603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6B18D57-CE7E-4261-B294-E371E29C6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4637" y="1428750"/>
                <a:ext cx="6562725" cy="40005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EA522E-4E16-4019-A1E3-9EB0B8547A2E}"/>
                  </a:ext>
                </a:extLst>
              </p:cNvPr>
              <p:cNvSpPr txBox="1"/>
              <p:nvPr/>
            </p:nvSpPr>
            <p:spPr>
              <a:xfrm>
                <a:off x="4513277" y="5595457"/>
                <a:ext cx="3892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Embedding &amp; MLP model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B7D10A5-61C0-471E-B3C7-B65D6A760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2657" y="4042226"/>
                <a:ext cx="1095375" cy="619125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F94A5D-A184-4AE7-A789-5BFD35538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9094" y="1444146"/>
              <a:ext cx="1987275" cy="129579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53BB00-7856-469A-83DD-9E3AA9D44914}"/>
              </a:ext>
            </a:extLst>
          </p:cNvPr>
          <p:cNvSpPr txBox="1"/>
          <p:nvPr/>
        </p:nvSpPr>
        <p:spPr>
          <a:xfrm>
            <a:off x="310702" y="401610"/>
            <a:ext cx="518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Baseline model</a:t>
            </a:r>
          </a:p>
        </p:txBody>
      </p:sp>
    </p:spTree>
    <p:extLst>
      <p:ext uri="{BB962C8B-B14F-4D97-AF65-F5344CB8AC3E}">
        <p14:creationId xmlns:p14="http://schemas.microsoft.com/office/powerpoint/2010/main" val="168471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0B756-3E35-4243-95C9-D53A88C0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55" y="1309957"/>
            <a:ext cx="9675185" cy="485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1" y="178773"/>
            <a:ext cx="705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Deep Interest Network (</a:t>
            </a:r>
            <a:r>
              <a:rPr lang="en-US" altLang="zh-CN" sz="3600" b="1" dirty="0"/>
              <a:t>DIN</a:t>
            </a:r>
            <a:r>
              <a:rPr lang="en-US" sz="3600" b="1" dirty="0"/>
              <a:t>) </a:t>
            </a:r>
            <a:r>
              <a:rPr lang="en-US" altLang="zh-CN" sz="3600" b="1" dirty="0"/>
              <a:t>Model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6769D-74C3-40B4-8F2E-4FEE707D09E8}"/>
              </a:ext>
            </a:extLst>
          </p:cNvPr>
          <p:cNvSpPr txBox="1"/>
          <p:nvPr/>
        </p:nvSpPr>
        <p:spPr>
          <a:xfrm>
            <a:off x="367060" y="883662"/>
            <a:ext cx="5686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Major concepts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attribute: gender, age,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Ads attribute: </a:t>
            </a:r>
            <a:r>
              <a:rPr lang="en-US" dirty="0" err="1"/>
              <a:t>goods_id</a:t>
            </a:r>
            <a:r>
              <a:rPr lang="en-US" dirty="0"/>
              <a:t>, </a:t>
            </a:r>
            <a:r>
              <a:rPr lang="en-US" dirty="0" err="1"/>
              <a:t>shop_id</a:t>
            </a:r>
            <a:r>
              <a:rPr lang="en-US" dirty="0"/>
              <a:t>, </a:t>
            </a:r>
            <a:r>
              <a:rPr lang="en-US" dirty="0" err="1"/>
              <a:t>cate_id</a:t>
            </a:r>
            <a:r>
              <a:rPr lang="en-US" dirty="0"/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behavior: visited {</a:t>
            </a:r>
            <a:r>
              <a:rPr lang="en-US" dirty="0" err="1"/>
              <a:t>goods_id</a:t>
            </a:r>
            <a:r>
              <a:rPr lang="en-US" dirty="0"/>
              <a:t>, </a:t>
            </a:r>
            <a:r>
              <a:rPr lang="en-US" dirty="0" err="1"/>
              <a:t>shop_id</a:t>
            </a:r>
            <a:r>
              <a:rPr lang="en-US" dirty="0"/>
              <a:t>, </a:t>
            </a:r>
            <a:r>
              <a:rPr lang="en-US" dirty="0" err="1"/>
              <a:t>cate_id</a:t>
            </a:r>
            <a:r>
              <a:rPr lang="en-US" dirty="0"/>
              <a:t>, 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</a:t>
            </a:r>
            <a:r>
              <a:rPr lang="en-US" dirty="0" err="1"/>
              <a:t>pid</a:t>
            </a:r>
            <a:r>
              <a:rPr lang="en-US" dirty="0"/>
              <a:t> (</a:t>
            </a:r>
            <a:r>
              <a:rPr lang="en-US" dirty="0" err="1"/>
              <a:t>slot_id</a:t>
            </a:r>
            <a:r>
              <a:rPr lang="en-US" dirty="0"/>
              <a:t>), time,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5DBFA-8F45-4DA8-93A2-E55C7732E46A}"/>
              </a:ext>
            </a:extLst>
          </p:cNvPr>
          <p:cNvSpPr txBox="1"/>
          <p:nvPr/>
        </p:nvSpPr>
        <p:spPr>
          <a:xfrm>
            <a:off x="0" y="2787285"/>
            <a:ext cx="5686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Major components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Attention network (activation unit)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2 fully connected layers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1" y="36841"/>
            <a:ext cx="80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sz="3600" b="1" dirty="0"/>
              <a:t>DIN (U</a:t>
            </a:r>
            <a:r>
              <a:rPr lang="en-US" altLang="zh-CN" sz="3600" b="1" dirty="0"/>
              <a:t>ckey based DIN</a:t>
            </a:r>
            <a:r>
              <a:rPr lang="en-US" sz="3600" b="1" dirty="0"/>
              <a:t>) </a:t>
            </a:r>
            <a:r>
              <a:rPr lang="en-US" altLang="zh-CN" sz="3600" b="1" dirty="0"/>
              <a:t>Model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A78DA-3BD1-407D-90AC-7F1A6CFD7D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55" y="826452"/>
            <a:ext cx="7704433" cy="571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C8EDC-93EA-4CBF-A880-9B05EC38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1" y="826452"/>
            <a:ext cx="7362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980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sz="3600" b="1" dirty="0"/>
              <a:t>DIN (U</a:t>
            </a:r>
            <a:r>
              <a:rPr lang="en-US" altLang="zh-CN" sz="3600" b="1" dirty="0"/>
              <a:t>ckey based DIN</a:t>
            </a:r>
            <a:r>
              <a:rPr lang="en-US" sz="3600" b="1" dirty="0"/>
              <a:t>) </a:t>
            </a:r>
            <a:r>
              <a:rPr lang="en-US" altLang="zh-CN" sz="3600" b="1" dirty="0"/>
              <a:t>Model</a:t>
            </a:r>
            <a:r>
              <a:rPr lang="en-US" sz="3600" b="1" dirty="0"/>
              <a:t> </a:t>
            </a:r>
            <a:r>
              <a:rPr lang="en-US" altLang="zh-CN" sz="3600" b="1" dirty="0"/>
              <a:t>Output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1159E-6F93-4AD3-8234-880059756C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924560"/>
            <a:ext cx="10007600" cy="56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0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5BA-C7A7-4C48-AC7C-BAFCBC140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3026979"/>
            <a:ext cx="10115156" cy="966460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Aharoni" panose="02010803020104030203" pitchFamily="2" charset="-79"/>
                <a:cs typeface="Aharoni" panose="02010803020104030203" pitchFamily="2" charset="-79"/>
              </a:rPr>
              <a:t>Performance Forecasting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45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305EC-D89D-4CA9-BC45-8F4CAE599F38}"/>
              </a:ext>
            </a:extLst>
          </p:cNvPr>
          <p:cNvSpPr txBox="1"/>
          <p:nvPr/>
        </p:nvSpPr>
        <p:spPr>
          <a:xfrm>
            <a:off x="157020" y="36841"/>
            <a:ext cx="980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Performance Forecasting based on GDIN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3B5CC-9459-4C9E-B989-422F353F0CE5}"/>
              </a:ext>
            </a:extLst>
          </p:cNvPr>
          <p:cNvSpPr txBox="1"/>
          <p:nvPr/>
        </p:nvSpPr>
        <p:spPr>
          <a:xfrm>
            <a:off x="833466" y="857563"/>
            <a:ext cx="7328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Advertiser selects some high-level search query criteria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Geo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Age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impressions or clicks or CTR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PF recommends the best inventories in the system.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Advertiser books the returned inventories.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F1939-EAE7-461A-9E9C-B7097320D10F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0273" y="3278724"/>
            <a:ext cx="3639185" cy="2976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24389-1C50-4D91-8B9E-914D00A0C0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22692" y="3424774"/>
            <a:ext cx="3709035" cy="28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0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186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DIN and Performance Forecasting</vt:lpstr>
      <vt:lpstr>Deep Interest Network(DIN)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Forecasting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深度兴趣模型（DIN）简介</dc:title>
  <dc:creator>Zhiqiang Lao</dc:creator>
  <cp:lastModifiedBy>Xun Hu</cp:lastModifiedBy>
  <cp:revision>17</cp:revision>
  <dcterms:created xsi:type="dcterms:W3CDTF">2020-10-15T22:58:11Z</dcterms:created>
  <dcterms:modified xsi:type="dcterms:W3CDTF">2021-01-11T00:14:33Z</dcterms:modified>
</cp:coreProperties>
</file>