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factdata\2ndset\si_s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factdata\2ndset\si_sele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s\factdata\2ndset\si_sele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i="0" u="none" strike="noStrike" baseline="0" dirty="0">
                <a:effectLst/>
              </a:rPr>
              <a:t>72bcd2720e5011e79bc8fa163e05184e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'bad SI average traffic'!$A$2</c:f>
              <c:strCache>
                <c:ptCount val="1"/>
                <c:pt idx="0">
                  <c:v>72bcd2720e5011e79bc8fa163e05184e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'bad SI average traffic'!$B$1:$DS$1</c:f>
              <c:numCache>
                <c:formatCode>yyyy\-mm\-dd;@</c:formatCode>
                <c:ptCount val="122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</c:numCache>
            </c:numRef>
          </c:cat>
          <c:val>
            <c:numRef>
              <c:f>'bad SI average traffic'!$B$2:$DS$2</c:f>
              <c:numCache>
                <c:formatCode>0.00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3117.32095749877</c:v>
                </c:pt>
                <c:pt idx="94">
                  <c:v>2640.9921836834301</c:v>
                </c:pt>
                <c:pt idx="95">
                  <c:v>610.33121641426396</c:v>
                </c:pt>
                <c:pt idx="96">
                  <c:v>140.15779189057099</c:v>
                </c:pt>
                <c:pt idx="97">
                  <c:v>1902.4142647777201</c:v>
                </c:pt>
                <c:pt idx="98">
                  <c:v>158.65705911089299</c:v>
                </c:pt>
                <c:pt idx="99">
                  <c:v>65.28627259404</c:v>
                </c:pt>
                <c:pt idx="100">
                  <c:v>1829.87982413287</c:v>
                </c:pt>
                <c:pt idx="101">
                  <c:v>154.61846604787399</c:v>
                </c:pt>
                <c:pt idx="102">
                  <c:v>1847.91744015632</c:v>
                </c:pt>
                <c:pt idx="103">
                  <c:v>149.55007327796699</c:v>
                </c:pt>
                <c:pt idx="104">
                  <c:v>57.9008304836345</c:v>
                </c:pt>
                <c:pt idx="105">
                  <c:v>28.441621885686299</c:v>
                </c:pt>
                <c:pt idx="106">
                  <c:v>17.0166096726917</c:v>
                </c:pt>
                <c:pt idx="107">
                  <c:v>11.2823644357596</c:v>
                </c:pt>
                <c:pt idx="108">
                  <c:v>2742.0991695163598</c:v>
                </c:pt>
                <c:pt idx="109">
                  <c:v>2893.4269662921301</c:v>
                </c:pt>
                <c:pt idx="110">
                  <c:v>5003.7132388861701</c:v>
                </c:pt>
                <c:pt idx="111">
                  <c:v>523.41182217879805</c:v>
                </c:pt>
                <c:pt idx="112">
                  <c:v>165.07278944797201</c:v>
                </c:pt>
                <c:pt idx="113">
                  <c:v>78.512945774303802</c:v>
                </c:pt>
                <c:pt idx="114">
                  <c:v>46.821201758671201</c:v>
                </c:pt>
                <c:pt idx="115">
                  <c:v>26.728871519296501</c:v>
                </c:pt>
                <c:pt idx="116">
                  <c:v>15.8339032730825</c:v>
                </c:pt>
                <c:pt idx="117">
                  <c:v>10.994626282364401</c:v>
                </c:pt>
                <c:pt idx="118">
                  <c:v>7.1284807034684903</c:v>
                </c:pt>
                <c:pt idx="119">
                  <c:v>5.1597459697117696</c:v>
                </c:pt>
                <c:pt idx="120">
                  <c:v>4.1973619931607198</c:v>
                </c:pt>
                <c:pt idx="12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BB-4C87-A00C-19BA088E0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1350688"/>
        <c:axId val="1321351936"/>
      </c:lineChart>
      <c:dateAx>
        <c:axId val="132135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51936"/>
        <c:crosses val="autoZero"/>
        <c:auto val="1"/>
        <c:lblOffset val="100"/>
        <c:baseTimeUnit val="days"/>
      </c:dateAx>
      <c:valAx>
        <c:axId val="1321351936"/>
        <c:scaling>
          <c:orientation val="minMax"/>
          <c:max val="5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Average impression count</a:t>
                </a:r>
              </a:p>
            </c:rich>
          </c:tx>
          <c:layout>
            <c:manualLayout>
              <c:xMode val="edge"/>
              <c:yMode val="edge"/>
              <c:x val="1.2194189455631131E-2"/>
              <c:y val="9.37434784767328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5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'bad SI average traffic'!$B$1:$DS$1</c:f>
              <c:numCache>
                <c:formatCode>yyyy\-mm\-dd;@</c:formatCode>
                <c:ptCount val="122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</c:numCache>
            </c:numRef>
          </c:cat>
          <c:val>
            <c:numRef>
              <c:f>'bad SI average traffic'!$B$5:$DS$5</c:f>
              <c:numCache>
                <c:formatCode>0.00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1496.78499341816</c:v>
                </c:pt>
                <c:pt idx="27">
                  <c:v>1451.5401491882401</c:v>
                </c:pt>
                <c:pt idx="28">
                  <c:v>1480.46336112329</c:v>
                </c:pt>
                <c:pt idx="29">
                  <c:v>1430.3220710838</c:v>
                </c:pt>
                <c:pt idx="30">
                  <c:v>2210.7428696796801</c:v>
                </c:pt>
                <c:pt idx="31">
                  <c:v>771.59412022817003</c:v>
                </c:pt>
                <c:pt idx="32">
                  <c:v>355.22904782799401</c:v>
                </c:pt>
                <c:pt idx="33">
                  <c:v>265.940324703817</c:v>
                </c:pt>
                <c:pt idx="34">
                  <c:v>92.2676612549363</c:v>
                </c:pt>
                <c:pt idx="35">
                  <c:v>214.05309346204399</c:v>
                </c:pt>
                <c:pt idx="36">
                  <c:v>223.25120666959151</c:v>
                </c:pt>
                <c:pt idx="37">
                  <c:v>232.449319877139</c:v>
                </c:pt>
                <c:pt idx="38">
                  <c:v>250.845546292233</c:v>
                </c:pt>
                <c:pt idx="39">
                  <c:v>228.35936814392201</c:v>
                </c:pt>
                <c:pt idx="40">
                  <c:v>247.397103992979</c:v>
                </c:pt>
                <c:pt idx="41">
                  <c:v>250.08161474330799</c:v>
                </c:pt>
                <c:pt idx="42">
                  <c:v>75.797279508556301</c:v>
                </c:pt>
                <c:pt idx="43">
                  <c:v>43.719175076787998</c:v>
                </c:pt>
                <c:pt idx="44">
                  <c:v>38.286529179464601</c:v>
                </c:pt>
                <c:pt idx="45">
                  <c:v>33.552874067573399</c:v>
                </c:pt>
                <c:pt idx="46">
                  <c:v>19.896007020622999</c:v>
                </c:pt>
                <c:pt idx="47">
                  <c:v>10.508995173321599</c:v>
                </c:pt>
                <c:pt idx="48">
                  <c:v>8024.6770513382999</c:v>
                </c:pt>
                <c:pt idx="49">
                  <c:v>1284.0943396226401</c:v>
                </c:pt>
                <c:pt idx="50">
                  <c:v>7593.0908293110997</c:v>
                </c:pt>
                <c:pt idx="51">
                  <c:v>1492.8258007898201</c:v>
                </c:pt>
                <c:pt idx="52">
                  <c:v>385.34883720930202</c:v>
                </c:pt>
                <c:pt idx="53">
                  <c:v>288.25669153137301</c:v>
                </c:pt>
                <c:pt idx="54">
                  <c:v>8564.0605528740598</c:v>
                </c:pt>
                <c:pt idx="55">
                  <c:v>1331.8854760859999</c:v>
                </c:pt>
                <c:pt idx="56">
                  <c:v>299.26458973233798</c:v>
                </c:pt>
                <c:pt idx="57">
                  <c:v>8316.1715664765197</c:v>
                </c:pt>
                <c:pt idx="58">
                  <c:v>1864.67792891619</c:v>
                </c:pt>
                <c:pt idx="59">
                  <c:v>645.40675734971398</c:v>
                </c:pt>
                <c:pt idx="60">
                  <c:v>7621.7082053532204</c:v>
                </c:pt>
                <c:pt idx="61">
                  <c:v>1703.9741114523899</c:v>
                </c:pt>
                <c:pt idx="62">
                  <c:v>461.27117156647603</c:v>
                </c:pt>
                <c:pt idx="63">
                  <c:v>212.64238701184701</c:v>
                </c:pt>
                <c:pt idx="64">
                  <c:v>134.34752084247401</c:v>
                </c:pt>
                <c:pt idx="65">
                  <c:v>110.523036419482</c:v>
                </c:pt>
                <c:pt idx="66">
                  <c:v>79.973233874506306</c:v>
                </c:pt>
                <c:pt idx="67">
                  <c:v>71.878016673979801</c:v>
                </c:pt>
                <c:pt idx="68">
                  <c:v>61.036858271171504</c:v>
                </c:pt>
                <c:pt idx="69">
                  <c:v>53.731461167178502</c:v>
                </c:pt>
                <c:pt idx="70">
                  <c:v>35.779289161913098</c:v>
                </c:pt>
                <c:pt idx="71">
                  <c:v>31.5717419921017</c:v>
                </c:pt>
                <c:pt idx="72">
                  <c:v>29.5625274243089</c:v>
                </c:pt>
                <c:pt idx="73">
                  <c:v>15.5932426502852</c:v>
                </c:pt>
                <c:pt idx="74">
                  <c:v>14.1702501096972</c:v>
                </c:pt>
                <c:pt idx="75">
                  <c:v>13.0658183413777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1F-4C37-AE81-26DC753C4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2858240"/>
        <c:axId val="852859072"/>
      </c:lineChart>
      <c:dateAx>
        <c:axId val="85285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859072"/>
        <c:crosses val="autoZero"/>
        <c:auto val="1"/>
        <c:lblOffset val="100"/>
        <c:baseTimeUnit val="days"/>
      </c:dateAx>
      <c:valAx>
        <c:axId val="852859072"/>
        <c:scaling>
          <c:orientation val="minMax"/>
          <c:max val="9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Average impression count</a:t>
                </a:r>
              </a:p>
            </c:rich>
          </c:tx>
          <c:layout>
            <c:manualLayout>
              <c:xMode val="edge"/>
              <c:yMode val="edge"/>
              <c:x val="1.328502541795289E-2"/>
              <c:y val="8.78990786075449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85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q4jtehrqn2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'bad SI average traffic'!$B$1:$DS$1</c:f>
              <c:numCache>
                <c:formatCode>yyyy\-mm\-dd;@</c:formatCode>
                <c:ptCount val="122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</c:numCache>
            </c:numRef>
          </c:cat>
          <c:val>
            <c:numRef>
              <c:f>'bad SI average traffic'!$B$9:$DS$9</c:f>
              <c:numCache>
                <c:formatCode>0.00</c:formatCode>
                <c:ptCount val="122"/>
                <c:pt idx="0">
                  <c:v>0</c:v>
                </c:pt>
                <c:pt idx="1">
                  <c:v>811.27865424824097</c:v>
                </c:pt>
                <c:pt idx="2">
                  <c:v>814.151111955901</c:v>
                </c:pt>
                <c:pt idx="3">
                  <c:v>805.87340809731904</c:v>
                </c:pt>
                <c:pt idx="4">
                  <c:v>772.97890134955298</c:v>
                </c:pt>
                <c:pt idx="5">
                  <c:v>770.89621744915405</c:v>
                </c:pt>
                <c:pt idx="6">
                  <c:v>769.27599315719397</c:v>
                </c:pt>
                <c:pt idx="7">
                  <c:v>785.14616992967103</c:v>
                </c:pt>
                <c:pt idx="8">
                  <c:v>800.25204333776799</c:v>
                </c:pt>
                <c:pt idx="9">
                  <c:v>737.38357726667903</c:v>
                </c:pt>
                <c:pt idx="10">
                  <c:v>734.60064626496796</c:v>
                </c:pt>
                <c:pt idx="11">
                  <c:v>745.78407146930203</c:v>
                </c:pt>
                <c:pt idx="12">
                  <c:v>740.56168028891796</c:v>
                </c:pt>
                <c:pt idx="13">
                  <c:v>707.23113476525305</c:v>
                </c:pt>
                <c:pt idx="14">
                  <c:v>708.22524234936304</c:v>
                </c:pt>
                <c:pt idx="15">
                  <c:v>688.88823417601202</c:v>
                </c:pt>
                <c:pt idx="16">
                  <c:v>664.58315909522901</c:v>
                </c:pt>
                <c:pt idx="17">
                  <c:v>649.39688272191495</c:v>
                </c:pt>
                <c:pt idx="18">
                  <c:v>655.40106443641798</c:v>
                </c:pt>
                <c:pt idx="19">
                  <c:v>637.84527656339003</c:v>
                </c:pt>
                <c:pt idx="20">
                  <c:v>652.23968827219096</c:v>
                </c:pt>
                <c:pt idx="21">
                  <c:v>677.10131153773</c:v>
                </c:pt>
                <c:pt idx="22">
                  <c:v>658.52518532598299</c:v>
                </c:pt>
                <c:pt idx="23">
                  <c:v>639.35867705759301</c:v>
                </c:pt>
                <c:pt idx="24">
                  <c:v>650.58505987454805</c:v>
                </c:pt>
                <c:pt idx="25">
                  <c:v>741.65272761832296</c:v>
                </c:pt>
                <c:pt idx="26">
                  <c:v>732.78084014445903</c:v>
                </c:pt>
                <c:pt idx="27">
                  <c:v>718.23227523284504</c:v>
                </c:pt>
                <c:pt idx="28">
                  <c:v>762.45713742634405</c:v>
                </c:pt>
                <c:pt idx="29">
                  <c:v>691.44877399733798</c:v>
                </c:pt>
                <c:pt idx="30">
                  <c:v>676.18209465881</c:v>
                </c:pt>
                <c:pt idx="31">
                  <c:v>696.76677437749402</c:v>
                </c:pt>
                <c:pt idx="32">
                  <c:v>713.999429766204</c:v>
                </c:pt>
                <c:pt idx="33">
                  <c:v>726.67211556738198</c:v>
                </c:pt>
                <c:pt idx="34">
                  <c:v>1310.14521954001</c:v>
                </c:pt>
                <c:pt idx="35">
                  <c:v>895.87264778559199</c:v>
                </c:pt>
                <c:pt idx="36">
                  <c:v>854.46621364759494</c:v>
                </c:pt>
                <c:pt idx="37">
                  <c:v>813.059779509598</c:v>
                </c:pt>
                <c:pt idx="38">
                  <c:v>730.24691123360503</c:v>
                </c:pt>
                <c:pt idx="39">
                  <c:v>729.68542102261904</c:v>
                </c:pt>
                <c:pt idx="40">
                  <c:v>738.09522904390803</c:v>
                </c:pt>
                <c:pt idx="41">
                  <c:v>754.41646074890696</c:v>
                </c:pt>
                <c:pt idx="42">
                  <c:v>793.74415510359199</c:v>
                </c:pt>
                <c:pt idx="43">
                  <c:v>666.93138186656495</c:v>
                </c:pt>
                <c:pt idx="44">
                  <c:v>673.77570804029597</c:v>
                </c:pt>
                <c:pt idx="45">
                  <c:v>680.385287968066</c:v>
                </c:pt>
                <c:pt idx="46">
                  <c:v>660.20243299752804</c:v>
                </c:pt>
                <c:pt idx="47">
                  <c:v>666.66907432047105</c:v>
                </c:pt>
                <c:pt idx="48">
                  <c:v>668.83558258886103</c:v>
                </c:pt>
                <c:pt idx="49">
                  <c:v>732.58239878350105</c:v>
                </c:pt>
                <c:pt idx="50">
                  <c:v>743.28853830070295</c:v>
                </c:pt>
                <c:pt idx="51">
                  <c:v>696.44478236076702</c:v>
                </c:pt>
                <c:pt idx="52">
                  <c:v>450.42140277513698</c:v>
                </c:pt>
                <c:pt idx="53">
                  <c:v>14.664892605968401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422.172020528416</c:v>
                </c:pt>
                <c:pt idx="81">
                  <c:v>171.71431286827499</c:v>
                </c:pt>
                <c:pt idx="82">
                  <c:v>4.3079262497624002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EA-4C7D-A5E6-FAA114E0A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4898320"/>
        <c:axId val="994874192"/>
      </c:lineChart>
      <c:dateAx>
        <c:axId val="99489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874192"/>
        <c:crosses val="autoZero"/>
        <c:auto val="1"/>
        <c:lblOffset val="100"/>
        <c:baseTimeUnit val="days"/>
      </c:dateAx>
      <c:valAx>
        <c:axId val="99487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Average impression count</a:t>
                </a:r>
              </a:p>
            </c:rich>
          </c:tx>
          <c:layout>
            <c:manualLayout>
              <c:xMode val="edge"/>
              <c:yMode val="edge"/>
              <c:x val="1.1996090150488675E-2"/>
              <c:y val="0.108684557747274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89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145A2-8E3F-4B01-86E6-21E3D14A62C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73AD-D0CA-47A0-A158-80DD7481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D73AD-D0CA-47A0-A158-80DD74818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D73AD-D0CA-47A0-A158-80DD74818F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C5B7-DB73-473E-A6E3-1B93B17AD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D3BF-7867-4E22-8DBD-F14B7F53A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D3A5-C2E8-48FA-BD72-AFFAE079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C8C8-1AB0-45D9-AA01-C8D04F0D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01D5-F994-44A1-A8CB-CBE8F04D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D542-7C07-4FFE-89D5-C2831315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A9134-620C-416F-A451-92580E40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7051-5DED-498F-9E1E-C7273C39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2112-1E66-4486-A7EE-C86FD98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EABD-C997-45C1-B40A-64DC8DC4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8FB52-875A-4243-899B-C620926A3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ACA50-7919-4D11-9508-B762E305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83DE-B566-427E-AF16-33749F91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5312-9E16-4630-8849-CAEC7136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20AE-1C07-4362-B9BE-67441C85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7FA-F20D-40AA-AF98-177FFC6B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D88C-AE31-4027-9975-39CA813D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FEBB-482E-42C7-AE14-5A926342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947B-9C8D-4CE0-9189-424B6A31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857B-99E3-444E-A32F-05702E08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BFCA-514A-46EE-A2F8-67123D95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6EE2-C0E9-41AF-B0B4-AEF59B68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7FFA-9F40-479B-8E38-CDDD386F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F62A-5F89-4CA1-B0B2-9BCEB16A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3D10-2F79-4509-8F2B-E05C11D6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A6A-6A11-4914-8FD5-3C4FF5A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8789-07A9-4474-A545-4D2937127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FC663-855C-4642-8F2F-5695A6B51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F0E8-4775-4EAB-89F1-C8CEB659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758E-5CFB-497D-A39B-25325E67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D4B59-12B7-4300-9147-B0EFF977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F526-6CBB-4F33-85F6-E5D0B40A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28DA-557D-4FC1-A8CD-1906B09F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4C766-F5E9-4019-B032-3E423D8A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88759-2CBC-4368-AB65-6A1975D5C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D6109-38B7-461E-AC2E-227DE3209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FD58B-D733-4128-97BE-A236ACBF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6C11C-5078-4570-805C-FBF21153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ACE9C-CBB7-47D0-875A-0377809B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238-FD59-4276-8F87-8D29C7D0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75C4C-14FF-4095-9FAD-A25A8155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F5831-3A1E-4063-98EC-175F064C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04CDE-61F2-4FFC-9EC2-FEC4A25F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4AC45-F481-4AE5-8C93-7B6FCE44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7F8B8-A175-48E4-92C6-0B17C651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1756-D4F1-455E-933F-1109F892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E06-F5F3-4BE3-B2DF-247B58B9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AB86-8CBF-40EC-9EAC-23DF0D52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E685-E0E3-45C0-9127-B7B94239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484EF-8373-46A1-93DB-BD1B1F60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DD15-50EB-4C2F-98BE-56B898DB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AF8F-C582-4EB7-B681-A8B4E93A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CCA7-412E-4ADF-8E47-5093D40C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070F8-1228-4784-AA22-491DFD324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A0C31-AE67-4446-AFEF-B80CD5DB4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18634-2605-40F4-AA8E-369D6F91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C0B57-8C64-416B-8AE1-6A5B9A9C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1265C-7F5A-4DD4-AEEB-0873273C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53305-5087-49E7-A2D3-4B6E1DDB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E251-6299-4FAC-A473-783E8F56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58E5-3754-4F83-8E3D-7EBA2B4B8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E63E-9D5A-4D8A-BC83-3DE75F73F6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679E-DF85-496D-897E-4AE69892A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0635-2C11-4A13-AF34-6CF7658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1F30-DD33-4775-AF2B-BE41FD05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7A21-877E-44A9-B4EB-151FD7DAC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factdata</a:t>
            </a:r>
            <a:r>
              <a:rPr lang="en-US" dirty="0"/>
              <a:t> analysis report with </a:t>
            </a:r>
            <a:r>
              <a:rPr lang="en-US" dirty="0" err="1"/>
              <a:t>region_id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336329" y="136635"/>
            <a:ext cx="10515599" cy="7147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Unstable slot_id elimination (before &amp; after traffic comparison)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1818C8-FD11-4290-9D28-31DF9B385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9436"/>
              </p:ext>
            </p:extLst>
          </p:nvPr>
        </p:nvGraphicFramePr>
        <p:xfrm>
          <a:off x="336329" y="4329213"/>
          <a:ext cx="11719034" cy="203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98">
                  <a:extLst>
                    <a:ext uri="{9D8B030D-6E8A-4147-A177-3AD203B41FA5}">
                      <a16:colId xmlns:a16="http://schemas.microsoft.com/office/drawing/2014/main" val="2715408549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1555537268"/>
                    </a:ext>
                  </a:extLst>
                </a:gridCol>
                <a:gridCol w="1660634">
                  <a:extLst>
                    <a:ext uri="{9D8B030D-6E8A-4147-A177-3AD203B41FA5}">
                      <a16:colId xmlns:a16="http://schemas.microsoft.com/office/drawing/2014/main" val="206768439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505266363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1598923411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3406492135"/>
                    </a:ext>
                  </a:extLst>
                </a:gridCol>
                <a:gridCol w="1618591">
                  <a:extLst>
                    <a:ext uri="{9D8B030D-6E8A-4147-A177-3AD203B41FA5}">
                      <a16:colId xmlns:a16="http://schemas.microsoft.com/office/drawing/2014/main" val="2023375629"/>
                    </a:ext>
                  </a:extLst>
                </a:gridCol>
              </a:tblGrid>
              <a:tr h="654523">
                <a:tc>
                  <a:txBody>
                    <a:bodyPr/>
                    <a:lstStyle/>
                    <a:p>
                      <a:pPr algn="ctr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dense traffic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sparse traffic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total traffic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dense traffic 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dense uckey #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sparse uckey #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extLst>
                  <a:ext uri="{0D108BD9-81ED-4DB2-BD59-A6C34878D82A}">
                    <a16:rowId xmlns:a16="http://schemas.microsoft.com/office/drawing/2014/main" val="2971285249"/>
                  </a:ext>
                </a:extLst>
              </a:tr>
              <a:tr h="363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all </a:t>
                      </a:r>
                      <a:r>
                        <a:rPr lang="en-US" sz="1900" u="none" strike="noStrike" dirty="0" err="1">
                          <a:effectLst/>
                        </a:rPr>
                        <a:t>slot_ids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27,260,234,498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2,905,424,238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30,165,658,736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90.37%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418,264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1,100,655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extLst>
                  <a:ext uri="{0D108BD9-81ED-4DB2-BD59-A6C34878D82A}">
                    <a16:rowId xmlns:a16="http://schemas.microsoft.com/office/drawing/2014/main" val="1348746888"/>
                  </a:ext>
                </a:extLst>
              </a:tr>
              <a:tr h="363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stable </a:t>
                      </a:r>
                      <a:r>
                        <a:rPr lang="en-US" sz="1900" u="none" strike="noStrike" dirty="0" err="1">
                          <a:effectLst/>
                        </a:rPr>
                        <a:t>slot_ids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22,890,961,291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1,123,783,172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24,014,744,463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95.32%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354,504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872,289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b"/>
                </a:tc>
                <a:extLst>
                  <a:ext uri="{0D108BD9-81ED-4DB2-BD59-A6C34878D82A}">
                    <a16:rowId xmlns:a16="http://schemas.microsoft.com/office/drawing/2014/main" val="433693166"/>
                  </a:ext>
                </a:extLst>
              </a:tr>
              <a:tr h="654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stable vs all ratio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83.97%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38.68%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79.61%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84.76%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79.25%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42" marR="9442" marT="9442" marB="0" anchor="ctr"/>
                </a:tc>
                <a:extLst>
                  <a:ext uri="{0D108BD9-81ED-4DB2-BD59-A6C34878D82A}">
                    <a16:rowId xmlns:a16="http://schemas.microsoft.com/office/drawing/2014/main" val="6059895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0F5601-1158-4B4B-B4B4-8979C650B7D7}"/>
              </a:ext>
            </a:extLst>
          </p:cNvPr>
          <p:cNvSpPr txBox="1"/>
          <p:nvPr/>
        </p:nvSpPr>
        <p:spPr>
          <a:xfrm>
            <a:off x="420414" y="851338"/>
            <a:ext cx="1109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none" strike="noStrike" dirty="0">
                <a:effectLst/>
              </a:rPr>
              <a:t>Unstable </a:t>
            </a:r>
            <a:r>
              <a:rPr lang="en-US" sz="2000" b="1" u="none" strike="noStrike" dirty="0" err="1">
                <a:effectLst/>
              </a:rPr>
              <a:t>slot_ids</a:t>
            </a:r>
            <a:r>
              <a:rPr lang="en-US" sz="2000" b="1" u="none" strike="noStrike" dirty="0">
                <a:effectLst/>
              </a:rPr>
              <a:t> (15)</a:t>
            </a:r>
            <a:r>
              <a:rPr lang="en-US" sz="2000" u="none" strike="noStrike" dirty="0">
                <a:effectLst/>
              </a:rPr>
              <a:t>: g9iv6p4sjy, 03, 11, m1040xexan, h034y5sp0i, 72bcd2720e5011e79bc8fa163e05184e, c4n08ku47t, 02, 01, 05, 04, a1nvkhk62q, q4jtehrqn2, a83jryvehg, g7m2zuits8</a:t>
            </a:r>
          </a:p>
          <a:p>
            <a:endParaRPr lang="en-US" sz="2000" u="none" strike="noStrike" dirty="0">
              <a:effectLst/>
            </a:endParaRPr>
          </a:p>
          <a:p>
            <a:r>
              <a:rPr lang="en-US" sz="2000" b="1" u="none" strike="noStrike" dirty="0">
                <a:effectLst/>
              </a:rPr>
              <a:t>Stable </a:t>
            </a:r>
            <a:r>
              <a:rPr lang="en-US" sz="2000" b="1" u="none" strike="noStrike" dirty="0" err="1">
                <a:effectLst/>
              </a:rPr>
              <a:t>slot_ids</a:t>
            </a:r>
            <a:r>
              <a:rPr lang="en-US" sz="2000" b="1" u="none" strike="noStrike" dirty="0">
                <a:effectLst/>
              </a:rPr>
              <a:t> (27)</a:t>
            </a:r>
            <a:r>
              <a:rPr lang="en-US" sz="2000" u="none" strike="noStrike" dirty="0">
                <a:effectLst/>
              </a:rPr>
              <a:t>: d4d7362e879511e5bdec00163e291137, 17dd6d8098bf11e5bdec00163e291137, s4z85pd1h8, x2fpfbm8rt, a8syykhszz, 5cd1c663263511e6af7500163e291137, 15e9ddce941b11e5bdec00163e291137, p7gsrebd4m, j1430itab9wj3b, w9fmyd5r0i, d9jucwkpr3, k4werqx13k, d971z9825e, w3wx3nv9ow5i97, f1iprgyl13, 66bcd2720e5011e79bc8fa163e05184e, 7b0d7b55ab0c11e68b7900163e3e481d, a290af82884e11e5bdec00163e291137, e351de37263311e6af7500163e291137, l2d4ec6csv, 68bcd2720e5011e79bc8fa163e05184e, z041bf6g4s, x0ej5xhk60kjwq, b6le0s4qo8, a47eavw7ex, 71bcd2720e5011e79bc8fa163e05184e, l03493p0r3</a:t>
            </a:r>
          </a:p>
        </p:txBody>
      </p:sp>
    </p:spTree>
    <p:extLst>
      <p:ext uri="{BB962C8B-B14F-4D97-AF65-F5344CB8AC3E}">
        <p14:creationId xmlns:p14="http://schemas.microsoft.com/office/powerpoint/2010/main" val="36291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336329" y="136635"/>
            <a:ext cx="10515599" cy="7147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for filtering unstable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slot_ids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6E1D5-49BC-4115-9B46-B87C0BE2B464}"/>
              </a:ext>
            </a:extLst>
          </p:cNvPr>
          <p:cNvSpPr txBox="1"/>
          <p:nvPr/>
        </p:nvSpPr>
        <p:spPr>
          <a:xfrm>
            <a:off x="574535" y="636098"/>
            <a:ext cx="624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zero_runs</a:t>
            </a:r>
            <a:r>
              <a:rPr lang="en-US" dirty="0"/>
              <a:t>(a):</a:t>
            </a:r>
          </a:p>
          <a:p>
            <a:r>
              <a:rPr lang="en-US" dirty="0"/>
              <a:t>    </a:t>
            </a:r>
            <a:r>
              <a:rPr lang="en-US" dirty="0" err="1"/>
              <a:t>iszero</a:t>
            </a:r>
            <a:r>
              <a:rPr lang="en-US" dirty="0"/>
              <a:t> = </a:t>
            </a:r>
            <a:r>
              <a:rPr lang="en-US" dirty="0" err="1"/>
              <a:t>np.concatenate</a:t>
            </a:r>
            <a:r>
              <a:rPr lang="en-US" dirty="0"/>
              <a:t>(([0], </a:t>
            </a:r>
            <a:r>
              <a:rPr lang="en-US" dirty="0" err="1"/>
              <a:t>np.equal</a:t>
            </a:r>
            <a:r>
              <a:rPr lang="en-US" dirty="0"/>
              <a:t>(a,0).view(np.int8), [0]))</a:t>
            </a:r>
          </a:p>
          <a:p>
            <a:r>
              <a:rPr lang="en-US" dirty="0"/>
              <a:t>    </a:t>
            </a:r>
            <a:r>
              <a:rPr lang="en-US" dirty="0" err="1"/>
              <a:t>absdiff</a:t>
            </a:r>
            <a:r>
              <a:rPr lang="en-US" dirty="0"/>
              <a:t> = </a:t>
            </a:r>
            <a:r>
              <a:rPr lang="en-US" dirty="0" err="1"/>
              <a:t>np.abs</a:t>
            </a:r>
            <a:r>
              <a:rPr lang="en-US" dirty="0"/>
              <a:t>(</a:t>
            </a:r>
            <a:r>
              <a:rPr lang="en-US" dirty="0" err="1"/>
              <a:t>np.diff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))</a:t>
            </a:r>
          </a:p>
          <a:p>
            <a:r>
              <a:rPr lang="en-US" dirty="0"/>
              <a:t>    ranges = </a:t>
            </a:r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absdiff</a:t>
            </a:r>
            <a:r>
              <a:rPr lang="en-US" dirty="0"/>
              <a:t>==1)[0].reshape(-1,2)</a:t>
            </a:r>
          </a:p>
          <a:p>
            <a:r>
              <a:rPr lang="en-US" dirty="0"/>
              <a:t>    return ranges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5DB16-0D38-45E8-8BFB-4B01C34560AA}"/>
              </a:ext>
            </a:extLst>
          </p:cNvPr>
          <p:cNvSpPr txBox="1"/>
          <p:nvPr/>
        </p:nvSpPr>
        <p:spPr>
          <a:xfrm>
            <a:off x="574535" y="2132514"/>
            <a:ext cx="639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dirty="0"/>
              <a:t>a: a list of numbers (average daily traffic)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0F4DE-CE5D-45FA-A49E-E6775F3F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35" y="2852174"/>
            <a:ext cx="9077325" cy="212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98EE7B-98A4-4901-B79C-2622BBEBECAE}"/>
              </a:ext>
            </a:extLst>
          </p:cNvPr>
          <p:cNvSpPr txBox="1"/>
          <p:nvPr/>
        </p:nvSpPr>
        <p:spPr>
          <a:xfrm>
            <a:off x="574534" y="5141402"/>
            <a:ext cx="94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ranges: </a:t>
            </a:r>
            <a:r>
              <a:rPr lang="en-US" dirty="0" err="1"/>
              <a:t>numpy</a:t>
            </a:r>
            <a:r>
              <a:rPr lang="en-US" dirty="0"/>
              <a:t> array with shape of n x 2, where n is the number of 0 ranges found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6F59FA-FD55-47AC-8ED1-3B639B569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62" y="6222298"/>
            <a:ext cx="6057900" cy="390525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05C43E-00F7-4F8D-853E-CDEC9A6A9A4A}"/>
              </a:ext>
            </a:extLst>
          </p:cNvPr>
          <p:cNvCxnSpPr>
            <a:cxnSpLocks/>
          </p:cNvCxnSpPr>
          <p:nvPr/>
        </p:nvCxnSpPr>
        <p:spPr>
          <a:xfrm flipV="1">
            <a:off x="3143671" y="3170214"/>
            <a:ext cx="5320598" cy="3145225"/>
          </a:xfrm>
          <a:prstGeom prst="curvedConnector3">
            <a:avLst>
              <a:gd name="adj1" fmla="val 19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DC199DF-31F2-4F97-AAE1-E568DDE354E8}"/>
              </a:ext>
            </a:extLst>
          </p:cNvPr>
          <p:cNvCxnSpPr>
            <a:cxnSpLocks/>
          </p:cNvCxnSpPr>
          <p:nvPr/>
        </p:nvCxnSpPr>
        <p:spPr>
          <a:xfrm rot="10800000">
            <a:off x="1032063" y="3394603"/>
            <a:ext cx="4642597" cy="2887579"/>
          </a:xfrm>
          <a:prstGeom prst="curvedConnector3">
            <a:avLst>
              <a:gd name="adj1" fmla="val 963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EFF8460-9AC6-4757-9BA5-9B42C1459801}"/>
              </a:ext>
            </a:extLst>
          </p:cNvPr>
          <p:cNvCxnSpPr>
            <a:cxnSpLocks/>
          </p:cNvCxnSpPr>
          <p:nvPr/>
        </p:nvCxnSpPr>
        <p:spPr>
          <a:xfrm flipV="1">
            <a:off x="3222812" y="4204444"/>
            <a:ext cx="3744433" cy="2294968"/>
          </a:xfrm>
          <a:prstGeom prst="curvedConnector3">
            <a:avLst>
              <a:gd name="adj1" fmla="val 47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CC54046-9ED6-487B-8551-CD527E23A82B}"/>
              </a:ext>
            </a:extLst>
          </p:cNvPr>
          <p:cNvCxnSpPr>
            <a:cxnSpLocks/>
          </p:cNvCxnSpPr>
          <p:nvPr/>
        </p:nvCxnSpPr>
        <p:spPr>
          <a:xfrm flipV="1">
            <a:off x="5905321" y="4867836"/>
            <a:ext cx="3020198" cy="1631576"/>
          </a:xfrm>
          <a:prstGeom prst="curvedConnector3">
            <a:avLst>
              <a:gd name="adj1" fmla="val 986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10A0EE-8AEE-4193-B178-0DF14AC1A91A}"/>
              </a:ext>
            </a:extLst>
          </p:cNvPr>
          <p:cNvSpPr txBox="1"/>
          <p:nvPr/>
        </p:nvSpPr>
        <p:spPr>
          <a:xfrm>
            <a:off x="10264588" y="3395482"/>
            <a:ext cx="1586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average traffic for slot_id “01”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B702FBAB-DE02-47EA-B84A-68D5CFCA8FD4}"/>
              </a:ext>
            </a:extLst>
          </p:cNvPr>
          <p:cNvSpPr/>
          <p:nvPr/>
        </p:nvSpPr>
        <p:spPr>
          <a:xfrm>
            <a:off x="9740703" y="3747247"/>
            <a:ext cx="52388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97621-3C1E-40C4-BB0D-1D16A065E221}"/>
              </a:ext>
            </a:extLst>
          </p:cNvPr>
          <p:cNvSpPr txBox="1"/>
          <p:nvPr/>
        </p:nvSpPr>
        <p:spPr>
          <a:xfrm>
            <a:off x="1604942" y="5882907"/>
            <a:ext cx="29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of 0-range (included)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E0D01-FAE9-4B74-B200-1A4CD0AB489C}"/>
              </a:ext>
            </a:extLst>
          </p:cNvPr>
          <p:cNvSpPr txBox="1"/>
          <p:nvPr/>
        </p:nvSpPr>
        <p:spPr>
          <a:xfrm>
            <a:off x="4445642" y="5859703"/>
            <a:ext cx="27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of 0-range (excluded)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2066F-3CFB-4877-9931-52D7380B4918}"/>
              </a:ext>
            </a:extLst>
          </p:cNvPr>
          <p:cNvSpPr txBox="1"/>
          <p:nvPr/>
        </p:nvSpPr>
        <p:spPr>
          <a:xfrm>
            <a:off x="7557864" y="6103673"/>
            <a:ext cx="235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Length: 12 – 7 = 5</a:t>
            </a:r>
          </a:p>
          <a:p>
            <a:r>
              <a:rPr lang="en-US" dirty="0"/>
              <a:t>Length: 122 – 31 = 91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21CB813-D643-4F83-BD55-5F33C88FE122}"/>
              </a:ext>
            </a:extLst>
          </p:cNvPr>
          <p:cNvSpPr/>
          <p:nvPr/>
        </p:nvSpPr>
        <p:spPr>
          <a:xfrm>
            <a:off x="7197855" y="6315439"/>
            <a:ext cx="360009" cy="22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3324-CB0C-4F2E-8D8D-4C481A8F278E}"/>
              </a:ext>
            </a:extLst>
          </p:cNvPr>
          <p:cNvSpPr txBox="1"/>
          <p:nvPr/>
        </p:nvSpPr>
        <p:spPr>
          <a:xfrm>
            <a:off x="10281372" y="6067573"/>
            <a:ext cx="175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0-range length: 91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3E62FB8-8834-4591-99C5-8EA74D6E9CA8}"/>
              </a:ext>
            </a:extLst>
          </p:cNvPr>
          <p:cNvSpPr/>
          <p:nvPr/>
        </p:nvSpPr>
        <p:spPr>
          <a:xfrm>
            <a:off x="9904579" y="6287904"/>
            <a:ext cx="360009" cy="22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5A4A7-FFBB-4469-B194-F44810BEE4AA}"/>
              </a:ext>
            </a:extLst>
          </p:cNvPr>
          <p:cNvSpPr txBox="1"/>
          <p:nvPr/>
        </p:nvSpPr>
        <p:spPr>
          <a:xfrm>
            <a:off x="304800" y="278296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FAF94-59A7-4C75-BAE2-66BFB5FBD823}"/>
              </a:ext>
            </a:extLst>
          </p:cNvPr>
          <p:cNvSpPr/>
          <p:nvPr/>
        </p:nvSpPr>
        <p:spPr>
          <a:xfrm>
            <a:off x="2948152" y="2070538"/>
            <a:ext cx="6295697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Bad Uckey elimination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460AB-EA65-440A-AB17-1358959545BF}"/>
              </a:ext>
            </a:extLst>
          </p:cNvPr>
          <p:cNvSpPr/>
          <p:nvPr/>
        </p:nvSpPr>
        <p:spPr>
          <a:xfrm>
            <a:off x="2948152" y="3389586"/>
            <a:ext cx="6295697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Dense vs sparse uckey split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D384F-10E7-4928-9C25-0970C8224F7B}"/>
              </a:ext>
            </a:extLst>
          </p:cNvPr>
          <p:cNvSpPr/>
          <p:nvPr/>
        </p:nvSpPr>
        <p:spPr>
          <a:xfrm>
            <a:off x="2948151" y="4708634"/>
            <a:ext cx="6295697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Unstable slot_id elimination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F3745DA-0D23-46EE-BE14-AA22A5278176}"/>
              </a:ext>
            </a:extLst>
          </p:cNvPr>
          <p:cNvSpPr/>
          <p:nvPr/>
        </p:nvSpPr>
        <p:spPr>
          <a:xfrm>
            <a:off x="5775435" y="2827283"/>
            <a:ext cx="367862" cy="562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0986238-480C-403D-8FCE-39724AE71AF0}"/>
              </a:ext>
            </a:extLst>
          </p:cNvPr>
          <p:cNvSpPr/>
          <p:nvPr/>
        </p:nvSpPr>
        <p:spPr>
          <a:xfrm>
            <a:off x="5785946" y="4146331"/>
            <a:ext cx="367862" cy="562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250509" y="270714"/>
            <a:ext cx="46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Bad uckey elimination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24764-54B4-4970-823E-75208607AD3B}"/>
              </a:ext>
            </a:extLst>
          </p:cNvPr>
          <p:cNvSpPr txBox="1"/>
          <p:nvPr/>
        </p:nvSpPr>
        <p:spPr>
          <a:xfrm>
            <a:off x="250509" y="1062739"/>
            <a:ext cx="76742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Total (uckey, </a:t>
            </a:r>
            <a:r>
              <a:rPr lang="en-US" sz="2600" dirty="0" err="1"/>
              <a:t>price_category</a:t>
            </a:r>
            <a:r>
              <a:rPr lang="en-US" sz="2600" dirty="0"/>
              <a:t>) pair: 12,808,477</a:t>
            </a:r>
          </a:p>
          <a:p>
            <a:pPr algn="just"/>
            <a:r>
              <a:rPr lang="en-US" sz="2600" dirty="0"/>
              <a:t>Total traffic: 30,993,217,030</a:t>
            </a:r>
          </a:p>
          <a:p>
            <a:pPr algn="just"/>
            <a:r>
              <a:rPr lang="en-US" sz="2600" dirty="0"/>
              <a:t>Total days: 122 (2020-03-01 ~ 2020-06-30)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EBF5BF-C384-4B4A-81D6-24416BAC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78679"/>
              </p:ext>
            </p:extLst>
          </p:nvPr>
        </p:nvGraphicFramePr>
        <p:xfrm>
          <a:off x="555522" y="2646788"/>
          <a:ext cx="96896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70">
                  <a:extLst>
                    <a:ext uri="{9D8B030D-6E8A-4147-A177-3AD203B41FA5}">
                      <a16:colId xmlns:a16="http://schemas.microsoft.com/office/drawing/2014/main" val="1574898072"/>
                    </a:ext>
                  </a:extLst>
                </a:gridCol>
                <a:gridCol w="1624156">
                  <a:extLst>
                    <a:ext uri="{9D8B030D-6E8A-4147-A177-3AD203B41FA5}">
                      <a16:colId xmlns:a16="http://schemas.microsoft.com/office/drawing/2014/main" val="941902093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243470535"/>
                    </a:ext>
                  </a:extLst>
                </a:gridCol>
                <a:gridCol w="1251866">
                  <a:extLst>
                    <a:ext uri="{9D8B030D-6E8A-4147-A177-3AD203B41FA5}">
                      <a16:colId xmlns:a16="http://schemas.microsoft.com/office/drawing/2014/main" val="1187478849"/>
                    </a:ext>
                  </a:extLst>
                </a:gridCol>
                <a:gridCol w="1953450">
                  <a:extLst>
                    <a:ext uri="{9D8B030D-6E8A-4147-A177-3AD203B41FA5}">
                      <a16:colId xmlns:a16="http://schemas.microsoft.com/office/drawing/2014/main" val="2724264802"/>
                    </a:ext>
                  </a:extLst>
                </a:gridCol>
                <a:gridCol w="2074607">
                  <a:extLst>
                    <a:ext uri="{9D8B030D-6E8A-4147-A177-3AD203B41FA5}">
                      <a16:colId xmlns:a16="http://schemas.microsoft.com/office/drawing/2014/main" val="20341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Th_popularity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nz_cnt_ratio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Uckey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Uckey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Traffic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Traffic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1,529,454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30,432,067,001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1,524,726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30,407,360,272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1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1,518,919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30,372,916,473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1,349,170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30,311,503,277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0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1,485,430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28,970,087,436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3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1,309,874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28,874,230,440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93.16%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5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719191" y="143838"/>
            <a:ext cx="593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Dense vs sparse uckey split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24764-54B4-4970-823E-75208607AD3B}"/>
              </a:ext>
            </a:extLst>
          </p:cNvPr>
          <p:cNvSpPr txBox="1"/>
          <p:nvPr/>
        </p:nvSpPr>
        <p:spPr>
          <a:xfrm>
            <a:off x="250508" y="1062739"/>
            <a:ext cx="115028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Total (uckey, </a:t>
            </a:r>
            <a:r>
              <a:rPr lang="en-US" sz="2600" dirty="0" err="1"/>
              <a:t>price_category</a:t>
            </a:r>
            <a:r>
              <a:rPr lang="en-US" sz="2600" dirty="0"/>
              <a:t>) pair: 1,518,919</a:t>
            </a:r>
          </a:p>
          <a:p>
            <a:pPr algn="just"/>
            <a:r>
              <a:rPr lang="en-US" sz="2600" dirty="0"/>
              <a:t>Total traffic: 30,372,916,473</a:t>
            </a:r>
          </a:p>
          <a:p>
            <a:pPr algn="just"/>
            <a:r>
              <a:rPr lang="en-US" sz="2600" dirty="0"/>
              <a:t>Total days: 122 (2020-03-01 ~ 2020-06-30)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EBF5BF-C384-4B4A-81D6-24416BAC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70956"/>
              </p:ext>
            </p:extLst>
          </p:nvPr>
        </p:nvGraphicFramePr>
        <p:xfrm>
          <a:off x="93406" y="2646788"/>
          <a:ext cx="1200518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003">
                  <a:extLst>
                    <a:ext uri="{9D8B030D-6E8A-4147-A177-3AD203B41FA5}">
                      <a16:colId xmlns:a16="http://schemas.microsoft.com/office/drawing/2014/main" val="1574898072"/>
                    </a:ext>
                  </a:extLst>
                </a:gridCol>
                <a:gridCol w="2144001">
                  <a:extLst>
                    <a:ext uri="{9D8B030D-6E8A-4147-A177-3AD203B41FA5}">
                      <a16:colId xmlns:a16="http://schemas.microsoft.com/office/drawing/2014/main" val="941902093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1243470535"/>
                    </a:ext>
                  </a:extLst>
                </a:gridCol>
                <a:gridCol w="1642079">
                  <a:extLst>
                    <a:ext uri="{9D8B030D-6E8A-4147-A177-3AD203B41FA5}">
                      <a16:colId xmlns:a16="http://schemas.microsoft.com/office/drawing/2014/main" val="1187478849"/>
                    </a:ext>
                  </a:extLst>
                </a:gridCol>
                <a:gridCol w="2022182">
                  <a:extLst>
                    <a:ext uri="{9D8B030D-6E8A-4147-A177-3AD203B41FA5}">
                      <a16:colId xmlns:a16="http://schemas.microsoft.com/office/drawing/2014/main" val="2724264802"/>
                    </a:ext>
                  </a:extLst>
                </a:gridCol>
                <a:gridCol w="1851636">
                  <a:extLst>
                    <a:ext uri="{9D8B030D-6E8A-4147-A177-3AD203B41FA5}">
                      <a16:colId xmlns:a16="http://schemas.microsoft.com/office/drawing/2014/main" val="20341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Th_norm_popularity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nz_cnt_ratio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Den uckey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Den uckey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Den traffic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Den traffic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403,323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23,303,099,905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370,249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25,251,324,922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83.14%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1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326,268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21.48%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23,074,740,620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75.97%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396,214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26712231856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0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418,264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27.54%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27452779386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90.39%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3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425,447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27602886451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5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186557" y="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ea typeface="+mj-ea"/>
                <a:cs typeface="+mj-cs"/>
              </a:rPr>
              <a:t>Unstable slot_id elimination (no dense traffic)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9F5985-B6D3-4BE0-8F49-C5F442CB0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39328"/>
              </p:ext>
            </p:extLst>
          </p:nvPr>
        </p:nvGraphicFramePr>
        <p:xfrm>
          <a:off x="177362" y="1681393"/>
          <a:ext cx="11837275" cy="3985759"/>
        </p:xfrm>
        <a:graphic>
          <a:graphicData uri="http://schemas.openxmlformats.org/drawingml/2006/table">
            <a:tbl>
              <a:tblPr/>
              <a:tblGrid>
                <a:gridCol w="2658215">
                  <a:extLst>
                    <a:ext uri="{9D8B030D-6E8A-4147-A177-3AD203B41FA5}">
                      <a16:colId xmlns:a16="http://schemas.microsoft.com/office/drawing/2014/main" val="1810077539"/>
                    </a:ext>
                  </a:extLst>
                </a:gridCol>
                <a:gridCol w="1434223">
                  <a:extLst>
                    <a:ext uri="{9D8B030D-6E8A-4147-A177-3AD203B41FA5}">
                      <a16:colId xmlns:a16="http://schemas.microsoft.com/office/drawing/2014/main" val="3717362718"/>
                    </a:ext>
                  </a:extLst>
                </a:gridCol>
                <a:gridCol w="2613253">
                  <a:extLst>
                    <a:ext uri="{9D8B030D-6E8A-4147-A177-3AD203B41FA5}">
                      <a16:colId xmlns:a16="http://schemas.microsoft.com/office/drawing/2014/main" val="2753357704"/>
                    </a:ext>
                  </a:extLst>
                </a:gridCol>
                <a:gridCol w="2583279">
                  <a:extLst>
                    <a:ext uri="{9D8B030D-6E8A-4147-A177-3AD203B41FA5}">
                      <a16:colId xmlns:a16="http://schemas.microsoft.com/office/drawing/2014/main" val="3495864976"/>
                    </a:ext>
                  </a:extLst>
                </a:gridCol>
                <a:gridCol w="2548305">
                  <a:extLst>
                    <a:ext uri="{9D8B030D-6E8A-4147-A177-3AD203B41FA5}">
                      <a16:colId xmlns:a16="http://schemas.microsoft.com/office/drawing/2014/main" val="1366919547"/>
                    </a:ext>
                  </a:extLst>
                </a:gridCol>
              </a:tblGrid>
              <a:tr h="10548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Slot ID</a:t>
                      </a:r>
                      <a:endParaRPr lang="en-US" sz="5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 traffic</a:t>
                      </a:r>
                      <a:endParaRPr lang="en-US" sz="5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sparse traffic</a:t>
                      </a:r>
                      <a:endParaRPr lang="en-US" sz="5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 traffic ratio</a:t>
                      </a:r>
                      <a:endParaRPr lang="en-US" sz="5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in total traffic</a:t>
                      </a:r>
                      <a:endParaRPr lang="en-US" sz="5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5896419"/>
                  </a:ext>
                </a:extLst>
              </a:tr>
              <a:tr h="586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g9iv6p4sjy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312,118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2.28%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0680442"/>
                  </a:ext>
                </a:extLst>
              </a:tr>
              <a:tr h="586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667,475,577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40217038"/>
                  </a:ext>
                </a:extLst>
              </a:tr>
              <a:tr h="586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23,256,572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4886186"/>
                  </a:ext>
                </a:extLst>
              </a:tr>
              <a:tr h="586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m1040xexan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11,866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124078"/>
                  </a:ext>
                </a:extLst>
              </a:tr>
              <a:tr h="586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h034y5sp0i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1,483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67" marR="15267" marT="152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777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5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365233" y="87105"/>
            <a:ext cx="10515599" cy="890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Unstable slot_id elimination (sign of manual shutdown)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503C8-79B2-4BBC-AFD5-6231E5997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37807"/>
              </p:ext>
            </p:extLst>
          </p:nvPr>
        </p:nvGraphicFramePr>
        <p:xfrm>
          <a:off x="662153" y="1135117"/>
          <a:ext cx="10388816" cy="5169439"/>
        </p:xfrm>
        <a:graphic>
          <a:graphicData uri="http://schemas.openxmlformats.org/drawingml/2006/table">
            <a:tbl>
              <a:tblPr/>
              <a:tblGrid>
                <a:gridCol w="6205385">
                  <a:extLst>
                    <a:ext uri="{9D8B030D-6E8A-4147-A177-3AD203B41FA5}">
                      <a16:colId xmlns:a16="http://schemas.microsoft.com/office/drawing/2014/main" val="3033880279"/>
                    </a:ext>
                  </a:extLst>
                </a:gridCol>
                <a:gridCol w="4183431">
                  <a:extLst>
                    <a:ext uri="{9D8B030D-6E8A-4147-A177-3AD203B41FA5}">
                      <a16:colId xmlns:a16="http://schemas.microsoft.com/office/drawing/2014/main" val="2571267005"/>
                    </a:ext>
                  </a:extLst>
                </a:gridCol>
              </a:tblGrid>
              <a:tr h="4699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slot_id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continuous zero days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17122107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72bcd2720e5011e79bc8fa163e05184e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4807548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c4n08ku47t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6068348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16067368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4962237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5763306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a1nvkhk62q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2028355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q4jtehrqn2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02915374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0122527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a83jryvehg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78159737"/>
                  </a:ext>
                </a:extLst>
              </a:tr>
              <a:tr h="4699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g7m2zuits8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" marR="7712" marT="7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801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1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396764" y="270069"/>
            <a:ext cx="9987457" cy="932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Unstable slot_id elimination (sign of manual shutdown)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7189CD-C784-4705-9952-EC06124E2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334662"/>
              </p:ext>
            </p:extLst>
          </p:nvPr>
        </p:nvGraphicFramePr>
        <p:xfrm>
          <a:off x="294290" y="1450428"/>
          <a:ext cx="11456276" cy="485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9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207579" y="301600"/>
            <a:ext cx="10218684" cy="932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Unstable slot_id elimination (sign of manual shutdown)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D65A18-FFBC-4C8C-87FE-845425486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982946"/>
              </p:ext>
            </p:extLst>
          </p:nvPr>
        </p:nvGraphicFramePr>
        <p:xfrm>
          <a:off x="695059" y="1234288"/>
          <a:ext cx="10515599" cy="487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41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2B9FA-218A-4F23-AF08-8A31E2D1ECA5}"/>
              </a:ext>
            </a:extLst>
          </p:cNvPr>
          <p:cNvSpPr txBox="1"/>
          <p:nvPr/>
        </p:nvSpPr>
        <p:spPr>
          <a:xfrm>
            <a:off x="262759" y="189245"/>
            <a:ext cx="10515599" cy="7284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Unstable slot_id elimination (sign of manual shutdown)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86BF8D-C60D-4D85-9FC5-FBA0478FB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51963"/>
              </p:ext>
            </p:extLst>
          </p:nvPr>
        </p:nvGraphicFramePr>
        <p:xfrm>
          <a:off x="262759" y="1114096"/>
          <a:ext cx="11645461" cy="4990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157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15374</TotalTime>
  <Words>658</Words>
  <Application>Microsoft Office PowerPoint</Application>
  <PresentationFormat>Widescreen</PresentationFormat>
  <Paragraphs>211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New factdata analysis report with region_id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factdata analysis report</dc:title>
  <dc:creator>Zhiqiang Lao</dc:creator>
  <cp:lastModifiedBy>Zhiqiang Lao</cp:lastModifiedBy>
  <cp:revision>59</cp:revision>
  <dcterms:created xsi:type="dcterms:W3CDTF">2020-09-24T18:51:34Z</dcterms:created>
  <dcterms:modified xsi:type="dcterms:W3CDTF">2021-05-19T15:40:27Z</dcterms:modified>
</cp:coreProperties>
</file>