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668f416e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668f416e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6915e2b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6915e2b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668f416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668f416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6915e2b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6915e2b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6915e2b9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6915e2b9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6915e2b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6915e2b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6915e2b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6915e2b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668f416e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668f416e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68f416e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68f416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668f416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668f416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668f416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668f416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668f416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668f416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668f416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668f416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668f416e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668f416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668f416e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668f416e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68f416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68f416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pp.gleek.io/diagrams/vZUP7HG2ug0-LjHNtUVLCQ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p.gleek.io/diagrams/3R105FTR-KmSOGwyfFPTpg" TargetMode="External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Моделирование продаж в клининговых сервисах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03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ВМК МГУ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Протокол запусков запросов от бизнеса для BCNF:</a:t>
            </a:r>
            <a:endParaRPr sz="2011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05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2-ой запрос: топ 5 самых дорогих уборок.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8900"/>
            <a:ext cx="42291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13850"/>
            <a:ext cx="70485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Протокол запусков запросов от бизнеса для BCNF:</a:t>
            </a:r>
            <a:endParaRPr sz="2011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05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-ий запрос: топ 5 клиентов по заказам.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7000"/>
            <a:ext cx="44196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71000"/>
            <a:ext cx="70104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20650"/>
            <a:ext cx="33909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https://app.gleek.io/diagrams/vZUP7HG2ug0-LjHNtUVLCQ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541" y="0"/>
            <a:ext cx="544147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205825" y="155575"/>
            <a:ext cx="8520600" cy="4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Протокол запусков загрузки для DataVault:</a:t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снова использовали SET profiling = 1; SHOW PROFILES; для вычисления необходимых результатов.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325" y="829325"/>
            <a:ext cx="2420450" cy="354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00" y="891075"/>
            <a:ext cx="3910325" cy="8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000" y="1773318"/>
            <a:ext cx="3910325" cy="2597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6">
            <a:alphaModFix/>
          </a:blip>
          <a:srcRect b="0" l="0" r="2296" t="0"/>
          <a:stretch/>
        </p:blipFill>
        <p:spPr>
          <a:xfrm>
            <a:off x="397000" y="633400"/>
            <a:ext cx="3910325" cy="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Протокол запусков запросов от бизнеса для DataVault:</a:t>
            </a:r>
            <a:endParaRPr sz="2011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05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-ый запрос: топ 5 клининг сервисов по заказам.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75" y="1767475"/>
            <a:ext cx="39052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75" y="4209100"/>
            <a:ext cx="68389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Протокол запусков запросов от бизнеса для DataVault:</a:t>
            </a:r>
            <a:endParaRPr sz="2011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05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-ой запрос: топ 5 самых дорогих уборок.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6050"/>
            <a:ext cx="4819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00" y="4151950"/>
            <a:ext cx="68770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Протокол запусков запросов от бизнеса для DataVault:</a:t>
            </a:r>
            <a:endParaRPr sz="2011"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05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3-ий запрос: топ 5 клиентов по заказам.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8900"/>
            <a:ext cx="44005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71000"/>
            <a:ext cx="68389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264675"/>
            <a:ext cx="8520600" cy="4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322"/>
              <a:buFont typeface="Arial"/>
              <a:buNone/>
            </a:pPr>
            <a:r>
              <a:rPr lang="ru" sz="2062">
                <a:solidFill>
                  <a:schemeClr val="dk1"/>
                </a:solidFill>
              </a:rPr>
              <a:t>Проанализировав полученные данные, заключим, что Data Vault, несмотря на более высокую сложность и временные затраты на его реализацию, является предпочтительным выбором для крупных и сложных систем. Его структурированный подход и гибкость в управлении данными обеспечивают эффективное масштабирование и поддержку изменений в долгосрочной перспективе.</a:t>
            </a:r>
            <a:endParaRPr sz="206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322"/>
              <a:buFont typeface="Arial"/>
              <a:buNone/>
            </a:pPr>
            <a:r>
              <a:t/>
            </a:r>
            <a:endParaRPr sz="206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322"/>
              <a:buFont typeface="Arial"/>
              <a:buNone/>
            </a:pPr>
            <a:r>
              <a:rPr lang="ru" sz="2062">
                <a:solidFill>
                  <a:schemeClr val="dk1"/>
                </a:solidFill>
              </a:rPr>
              <a:t>С другой стороны, BCNF, хотя и обладает более высокой производительностью и простотой в реализации, может оказаться ограничивающим в контексте больших систем и изменчивых требований бизнеса. В данном случае, скорость может пожертвоваться гибкостью.</a:t>
            </a:r>
            <a:endParaRPr sz="206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322"/>
              <a:buFont typeface="Arial"/>
              <a:buNone/>
            </a:pPr>
            <a:r>
              <a:t/>
            </a:r>
            <a:endParaRPr sz="206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322"/>
              <a:buFont typeface="Arial"/>
              <a:buNone/>
            </a:pPr>
            <a:r>
              <a:rPr lang="ru" sz="2062">
                <a:solidFill>
                  <a:schemeClr val="dk1"/>
                </a:solidFill>
              </a:rPr>
              <a:t>Таким образом, выбор между Data Vault и BCNF зависит от конкретных потребностей проекта, приоритетов в области производительности и степени сложности данных, что обеспечивает более точное соответствие требованиям бизнеса.</a:t>
            </a:r>
            <a:endParaRPr sz="206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 группы: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Ануров Никита - Лидер команды.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Ануров Никита - Проектный менеджер.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Ануров Никита - Старший член команды.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Ануров Никита - Младший член команды.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ru" sz="1900"/>
              <a:t>Предметная область: Моделирование продаж в клининговых сервисах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</a:rPr>
              <a:t>Что это: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Клининговый сервис – это бизнес, предоставляющий услуги по уборке различных помещений. В данной предметной области мы рассматриваем продажи в клининговых сервисах, включая заказы, оплату, расходные материалы, сотрудников и клиентов.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37"/>
              <a:buFont typeface="Arial"/>
              <a:buNone/>
            </a:pPr>
            <a:r>
              <a:rPr b="1" lang="ru" sz="2299"/>
              <a:t>Функционирование: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49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943">
                <a:solidFill>
                  <a:schemeClr val="dk1"/>
                </a:solidFill>
              </a:rPr>
              <a:t>1.</a:t>
            </a:r>
            <a:r>
              <a:rPr b="1" lang="ru" sz="4943">
                <a:solidFill>
                  <a:schemeClr val="dk1"/>
                </a:solidFill>
              </a:rPr>
              <a:t> Клиенты и Заказы:</a:t>
            </a:r>
            <a:endParaRPr b="1" sz="49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943">
                <a:solidFill>
                  <a:schemeClr val="dk1"/>
                </a:solidFill>
              </a:rPr>
              <a:t>   - Клиенты размещают заказы на уборку, указывая тип уборки и строения, в котором уборка должна произвестись.</a:t>
            </a:r>
            <a:endParaRPr sz="49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943">
                <a:solidFill>
                  <a:schemeClr val="dk1"/>
                </a:solidFill>
              </a:rPr>
              <a:t>   - Заказы записываются в системе, создавая связи с клиентами и определенными услугами клинингового сервиса.</a:t>
            </a:r>
            <a:endParaRPr sz="49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943">
                <a:solidFill>
                  <a:schemeClr val="dk1"/>
                </a:solidFill>
              </a:rPr>
              <a:t>2.</a:t>
            </a:r>
            <a:r>
              <a:rPr b="1" lang="ru" sz="4943">
                <a:solidFill>
                  <a:schemeClr val="dk1"/>
                </a:solidFill>
              </a:rPr>
              <a:t> Оплата и Финансы:</a:t>
            </a:r>
            <a:endParaRPr b="1" sz="49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943">
                <a:solidFill>
                  <a:schemeClr val="dk1"/>
                </a:solidFill>
              </a:rPr>
              <a:t>   - После выполнения заказа формируются оплаты, связанные с соответствующими заказами.</a:t>
            </a:r>
            <a:endParaRPr sz="49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943">
                <a:solidFill>
                  <a:schemeClr val="dk1"/>
                </a:solidFill>
              </a:rPr>
              <a:t>   - Система отслеживает финансовые данные, включая сумму оплаты, дату и связанный заказ.</a:t>
            </a:r>
            <a:endParaRPr sz="49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943">
                <a:solidFill>
                  <a:schemeClr val="dk1"/>
                </a:solidFill>
              </a:rPr>
              <a:t>3.</a:t>
            </a:r>
            <a:r>
              <a:rPr b="1" lang="ru" sz="4943">
                <a:solidFill>
                  <a:schemeClr val="dk1"/>
                </a:solidFill>
              </a:rPr>
              <a:t> Уборка и Сотрудники:</a:t>
            </a:r>
            <a:endParaRPr b="1" sz="49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943">
                <a:solidFill>
                  <a:schemeClr val="dk1"/>
                </a:solidFill>
              </a:rPr>
              <a:t>   - Уборочные заказы выполняются сотрудниками клинингового сервиса, которые специализируются на разных типах уборки.</a:t>
            </a:r>
            <a:endParaRPr sz="49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943">
                <a:solidFill>
                  <a:schemeClr val="dk1"/>
                </a:solidFill>
              </a:rPr>
              <a:t>   - Информация о выполненных уборках, их продолжительности и затратах на расходные материалы регистрируется в системе.</a:t>
            </a:r>
            <a:endParaRPr sz="49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943">
                <a:solidFill>
                  <a:schemeClr val="dk1"/>
                </a:solidFill>
              </a:rPr>
              <a:t>4.</a:t>
            </a:r>
            <a:r>
              <a:rPr b="1" lang="ru" sz="4943">
                <a:solidFill>
                  <a:schemeClr val="dk1"/>
                </a:solidFill>
              </a:rPr>
              <a:t> Расходные Материалы и Поставщики:</a:t>
            </a:r>
            <a:endParaRPr b="1" sz="49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943">
                <a:solidFill>
                  <a:schemeClr val="dk1"/>
                </a:solidFill>
              </a:rPr>
              <a:t>   - Расходные материалы, такие как моющие средства, закупаются у поставщиков.</a:t>
            </a:r>
            <a:endParaRPr sz="49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943">
                <a:solidFill>
                  <a:schemeClr val="dk1"/>
                </a:solidFill>
              </a:rPr>
              <a:t>   - Система отслеживает уровень запасов материалов, их стоимость и связи с соответствующими заказами.</a:t>
            </a:r>
            <a:endParaRPr sz="49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300"/>
              <a:t>Запросы аналитиков:</a:t>
            </a:r>
            <a:endParaRPr sz="27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1.</a:t>
            </a:r>
            <a:r>
              <a:rPr b="1" lang="ru">
                <a:solidFill>
                  <a:schemeClr val="dk1"/>
                </a:solidFill>
              </a:rPr>
              <a:t> Финансовый Анализ: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- Анализ популярности клининг сервисов. (Топ 5 сервисов по заказам)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2.</a:t>
            </a:r>
            <a:r>
              <a:rPr b="1" lang="ru">
                <a:solidFill>
                  <a:schemeClr val="dk1"/>
                </a:solidFill>
              </a:rPr>
              <a:t> Управление Ресурсами: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- Выявление наиболее прибыльных услуг.(Топ 5 самых дорогих уборок)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3.</a:t>
            </a:r>
            <a:r>
              <a:rPr b="1" lang="ru">
                <a:solidFill>
                  <a:schemeClr val="dk1"/>
                </a:solidFill>
              </a:rPr>
              <a:t> Улучшение Обслуживания Клиентов: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- Оценка активности клиентов. (Топ 5 клиентов по заказам)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203850"/>
            <a:ext cx="8190975" cy="590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3450"/>
            <a:ext cx="3169800" cy="4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Отличие от концептуальной модели: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Появилась новая сущность - поставщик расходных материалов (Supplier).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https://app.gleek.io/diagrams/3R105FTR-KmSOGwyfFPTpg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075" y="0"/>
            <a:ext cx="54719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221525"/>
            <a:ext cx="8520600" cy="23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Протокол запусков загрузки для BCNF: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Использовали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SET profiling = 1;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SHOW PROFILES;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вычисления необходимой информации.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4125"/>
            <a:ext cx="4849225" cy="22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625" y="3085950"/>
            <a:ext cx="2356325" cy="19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626" y="4532750"/>
            <a:ext cx="2356325" cy="2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1-ый запрос: топ 5 клининг сервисов по заказам.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50" y="1630550"/>
            <a:ext cx="45148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Протокол запусков запросов от бизнеса для BCNF:</a:t>
            </a:r>
            <a:endParaRPr sz="2011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48375"/>
            <a:ext cx="70485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