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10e8da672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10e8da672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0b19eb7d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0b19eb7d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0b19eb7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0b19eb7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10e8da6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10e8da6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Verbally note what the FCP is in slightly more depth than just its name-- its Minimum 24% less than what’s charged to non-federal buyers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b804a688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b804a688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 note: Similarities between FSS and Big 4 and why we expect to see that since they’re basically the same thing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0b19eb7d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0b19eb7d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 notes: Irrigation and dialysis often not a prescribed medication and overrepresenting VA, additional points towards conception that the VA largely negotiates specialized contracts for those products that aren’t provided through the FSS all-- mostly </a:t>
            </a:r>
            <a:r>
              <a:rPr lang="en"/>
              <a:t>uncovered</a:t>
            </a:r>
            <a:r>
              <a:rPr lang="en"/>
              <a:t> products. Tie it all back to previous two charts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to be cautious of justified bar charts such as these because, while they help us better visualize the trends within each category, for example, </a:t>
            </a:r>
            <a:r>
              <a:rPr lang="en"/>
              <a:t>irrigation</a:t>
            </a:r>
            <a:r>
              <a:rPr lang="en"/>
              <a:t> and dialysis only has 26 observations. Point to prosthetics and supplies and nutrients, both of which have a few </a:t>
            </a:r>
            <a:r>
              <a:rPr lang="en"/>
              <a:t>hundred</a:t>
            </a:r>
            <a:r>
              <a:rPr lang="en"/>
              <a:t> observations, as a better representation of the VA + uncovered trend we’re going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Point out how vast majority of classifications clearly fall into big 4 or fss and how this is to be expected given the VA is the most specialized and exclusive type of contract.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0b19eb7d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0b19eb7d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 notes: Explain how this chart was calculated: that the aggregate median price per classification in the 2016 data was compared against the median price per classification in the 2021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Immediately point out how the most extreme changes in price are deceptive as they are extremely underrepresented, but point to the runnerups, which are significantly more interesting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Prosthetics as really the only one to see a </a:t>
            </a:r>
            <a:r>
              <a:rPr lang="en"/>
              <a:t>significant</a:t>
            </a:r>
            <a:r>
              <a:rPr lang="en"/>
              <a:t> decrease, and how that is one of the classifications we’ve previously identified as being a higher proportion VA than most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Antineoplastics are drugs used to treat cancer… when we as a society discuss drug prices and medical care becoming more expensive, we’re usually looking through the lens of the most extreme and expensive cases… so when we see that antineoplastic median prices have increased by over 150%,  that’s notable and could </a:t>
            </a:r>
            <a:r>
              <a:rPr lang="en"/>
              <a:t>explain a lot to the public perception of drug prices bubbling in recent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Respiratory tract also sees significant increase, possible in some way related to COVID-19.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Cardiovascular, an extremely consistent presence as one of the most prominent causes of death and illness, the most stable of all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0b19eb7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0b19eb7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a:t>
            </a:r>
            <a:r>
              <a:rPr lang="en"/>
              <a:t> out that this is a weaker relationship than I think most of us would initially suspect when plotting price vs date. Certainly there is a </a:t>
            </a:r>
            <a:r>
              <a:rPr lang="en"/>
              <a:t>relationship, but the perceived relationship could also simply be a result of greater numbers of observations on later days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b19eb7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b19eb7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how we found this percent change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b804a688a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b804a688a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Verbal notes: Over half of all vendors sell only 1 classification (median is 1). 75% sell 3 or fewer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90850" y="1847700"/>
            <a:ext cx="65742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Department of Veteran </a:t>
            </a:r>
            <a:r>
              <a:rPr lang="en"/>
              <a:t>Affairs’</a:t>
            </a:r>
            <a:r>
              <a:rPr lang="en"/>
              <a:t> Pharmaceutical Pricing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lnSpc>
                <a:spcPct val="60000"/>
              </a:lnSpc>
              <a:spcBef>
                <a:spcPts val="0"/>
              </a:spcBef>
              <a:spcAft>
                <a:spcPts val="0"/>
              </a:spcAft>
              <a:buSzPts val="331"/>
              <a:buNone/>
            </a:pPr>
            <a:r>
              <a:rPr lang="en" sz="1169"/>
              <a:t>The D.E.A - Group 8</a:t>
            </a:r>
            <a:endParaRPr sz="1169"/>
          </a:p>
          <a:p>
            <a:pPr indent="0" lvl="0" marL="0" rtl="0" algn="ctr">
              <a:lnSpc>
                <a:spcPct val="60000"/>
              </a:lnSpc>
              <a:spcBef>
                <a:spcPts val="0"/>
              </a:spcBef>
              <a:spcAft>
                <a:spcPts val="0"/>
              </a:spcAft>
              <a:buSzPts val="331"/>
              <a:buNone/>
            </a:pPr>
            <a:r>
              <a:t/>
            </a:r>
            <a:endParaRPr sz="1169"/>
          </a:p>
          <a:p>
            <a:pPr indent="0" lvl="0" marL="0" rtl="0" algn="ctr">
              <a:lnSpc>
                <a:spcPct val="60000"/>
              </a:lnSpc>
              <a:spcBef>
                <a:spcPts val="0"/>
              </a:spcBef>
              <a:spcAft>
                <a:spcPts val="0"/>
              </a:spcAft>
              <a:buSzPts val="331"/>
              <a:buNone/>
            </a:pPr>
            <a:r>
              <a:rPr lang="en" sz="1169"/>
              <a:t> </a:t>
            </a:r>
            <a:r>
              <a:rPr lang="en" sz="1169"/>
              <a:t>Alex May, Deep Adusumalli, Emily Painter</a:t>
            </a:r>
            <a:endParaRPr sz="1169"/>
          </a:p>
          <a:p>
            <a:pPr indent="0" lvl="0" marL="0" rtl="0" algn="ctr">
              <a:lnSpc>
                <a:spcPct val="60000"/>
              </a:lnSpc>
              <a:spcBef>
                <a:spcPts val="0"/>
              </a:spcBef>
              <a:spcAft>
                <a:spcPts val="0"/>
              </a:spcAft>
              <a:buSzPts val="331"/>
              <a:buNone/>
            </a:pPr>
            <a:r>
              <a:t/>
            </a:r>
            <a:endParaRPr sz="116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6673050" y="484225"/>
            <a:ext cx="20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0" name="Google Shape;190;p22"/>
          <p:cNvSpPr txBox="1"/>
          <p:nvPr/>
        </p:nvSpPr>
        <p:spPr>
          <a:xfrm>
            <a:off x="490350" y="354725"/>
            <a:ext cx="8127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Nunito"/>
                <a:ea typeface="Nunito"/>
                <a:cs typeface="Nunito"/>
                <a:sym typeface="Nunito"/>
              </a:rPr>
              <a:t>A Further Look at Some of the Biggest Vendors</a:t>
            </a:r>
            <a:endParaRPr sz="2200">
              <a:solidFill>
                <a:schemeClr val="lt1"/>
              </a:solidFill>
              <a:latin typeface="Nunito"/>
              <a:ea typeface="Nunito"/>
              <a:cs typeface="Nunito"/>
              <a:sym typeface="Nunito"/>
            </a:endParaRPr>
          </a:p>
        </p:txBody>
      </p:sp>
      <p:sp>
        <p:nvSpPr>
          <p:cNvPr id="191" name="Google Shape;191;p22"/>
          <p:cNvSpPr txBox="1"/>
          <p:nvPr/>
        </p:nvSpPr>
        <p:spPr>
          <a:xfrm>
            <a:off x="5845950" y="1010100"/>
            <a:ext cx="2771700" cy="3760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This heat map, which only shows the top 25 vendor + classification pairings, represents 4,217 observations, over ⅕ of all the data.</a:t>
            </a:r>
            <a:endParaRPr>
              <a:latin typeface="Calibri"/>
              <a:ea typeface="Calibri"/>
              <a:cs typeface="Calibri"/>
              <a:sym typeface="Calibri"/>
            </a:endParaRPr>
          </a:p>
          <a:p>
            <a:pPr indent="-317500" lvl="0" marL="457200" rtl="0" algn="l">
              <a:spcBef>
                <a:spcPts val="1000"/>
              </a:spcBef>
              <a:spcAft>
                <a:spcPts val="0"/>
              </a:spcAft>
              <a:buSzPts val="1400"/>
              <a:buFont typeface="Calibri"/>
              <a:buChar char="●"/>
            </a:pPr>
            <a:r>
              <a:rPr lang="en">
                <a:latin typeface="Calibri"/>
                <a:ea typeface="Calibri"/>
                <a:cs typeface="Calibri"/>
                <a:sym typeface="Calibri"/>
              </a:rPr>
              <a:t>These 14 vendors, out of 501 total, represent a minimum of 20% of the data, </a:t>
            </a:r>
            <a:r>
              <a:rPr lang="en">
                <a:latin typeface="Calibri"/>
                <a:ea typeface="Calibri"/>
                <a:cs typeface="Calibri"/>
                <a:sym typeface="Calibri"/>
              </a:rPr>
              <a:t>suggesting that despite the vast majority of vendors being small and specialized, the few big vendors overwhelmingly influence the shape and trends in the data.</a:t>
            </a:r>
            <a:endParaRPr>
              <a:latin typeface="Calibri"/>
              <a:ea typeface="Calibri"/>
              <a:cs typeface="Calibri"/>
              <a:sym typeface="Calibri"/>
            </a:endParaRPr>
          </a:p>
        </p:txBody>
      </p:sp>
      <p:pic>
        <p:nvPicPr>
          <p:cNvPr id="192" name="Google Shape;192;p22"/>
          <p:cNvPicPr preferRelativeResize="0"/>
          <p:nvPr/>
        </p:nvPicPr>
        <p:blipFill>
          <a:blip r:embed="rId3">
            <a:alphaModFix/>
          </a:blip>
          <a:stretch>
            <a:fillRect/>
          </a:stretch>
        </p:blipFill>
        <p:spPr>
          <a:xfrm>
            <a:off x="204550" y="1010100"/>
            <a:ext cx="5851765" cy="376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98" name="Google Shape;19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 the datasets between 2017-2019 so we can plot year over year changes.</a:t>
            </a:r>
            <a:endParaRPr sz="1600"/>
          </a:p>
          <a:p>
            <a:pPr indent="-330200" lvl="0" marL="457200" rtl="0" algn="l">
              <a:spcBef>
                <a:spcPts val="1000"/>
              </a:spcBef>
              <a:spcAft>
                <a:spcPts val="0"/>
              </a:spcAft>
              <a:buSzPts val="1600"/>
              <a:buChar char="●"/>
            </a:pPr>
            <a:r>
              <a:rPr lang="en" sz="1600"/>
              <a:t>Analyze the 2020-2021 time frame specifically to see if there were any significant changes in specific classifications of contracts that were signed in 2020/2021 because of COVID-19. </a:t>
            </a:r>
            <a:endParaRPr sz="1600"/>
          </a:p>
          <a:p>
            <a:pPr indent="-330200" lvl="0" marL="457200" rtl="0" algn="l">
              <a:spcBef>
                <a:spcPts val="1000"/>
              </a:spcBef>
              <a:spcAft>
                <a:spcPts val="0"/>
              </a:spcAft>
              <a:buSzPts val="1600"/>
              <a:buChar char="●"/>
            </a:pPr>
            <a:r>
              <a:rPr lang="en" sz="1600"/>
              <a:t>Compare federal price fluctuations with consumer price fluctuations.</a:t>
            </a:r>
            <a:endParaRPr sz="1600"/>
          </a:p>
          <a:p>
            <a:pPr indent="0" lvl="0" marL="0" rtl="0" algn="l">
              <a:spcBef>
                <a:spcPts val="10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80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 Dataset</a:t>
            </a:r>
            <a:endParaRPr/>
          </a:p>
        </p:txBody>
      </p:sp>
      <p:sp>
        <p:nvSpPr>
          <p:cNvPr id="135" name="Google Shape;135;p14"/>
          <p:cNvSpPr txBox="1"/>
          <p:nvPr>
            <p:ph idx="1" type="body"/>
          </p:nvPr>
        </p:nvSpPr>
        <p:spPr>
          <a:xfrm>
            <a:off x="271250" y="1606700"/>
            <a:ext cx="8126700" cy="3082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20,238 observations over 17 variables, each observation catalogs a unique drug pricing negotiation between the VA and a commercial vendor.</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Additionally, we cross referenced the 2021 pharmaceutical data with previous data from the VA. Our supplementary data contains 17,312 observations over 16 variables from 2016.</a:t>
            </a:r>
            <a:endParaRPr sz="1400">
              <a:solidFill>
                <a:srgbClr val="000000"/>
              </a:solidFill>
            </a:endParaRPr>
          </a:p>
          <a:p>
            <a:pPr indent="0" lvl="0" marL="0" rtl="0" algn="l">
              <a:lnSpc>
                <a:spcPct val="100000"/>
              </a:lnSpc>
              <a:spcBef>
                <a:spcPts val="1200"/>
              </a:spcBef>
              <a:spcAft>
                <a:spcPts val="0"/>
              </a:spcAft>
              <a:buNone/>
            </a:pPr>
            <a:r>
              <a:t/>
            </a:r>
            <a:endParaRPr sz="1400">
              <a:solidFill>
                <a:srgbClr val="000000"/>
              </a:solidFill>
            </a:endParaRPr>
          </a:p>
          <a:p>
            <a:pPr indent="-317500" lvl="0" marL="457200" rtl="0" algn="l">
              <a:spcBef>
                <a:spcPts val="1200"/>
              </a:spcBef>
              <a:spcAft>
                <a:spcPts val="0"/>
              </a:spcAft>
              <a:buClr>
                <a:srgbClr val="000000"/>
              </a:buClr>
              <a:buSzPts val="1400"/>
              <a:buChar char="●"/>
            </a:pPr>
            <a:r>
              <a:rPr lang="en" sz="1400">
                <a:solidFill>
                  <a:srgbClr val="000000"/>
                </a:solidFill>
              </a:rPr>
              <a:t>Given increasing discussion of inflation of drug prices in the US, we sought to determine if examining the VA’s pharmaceutical contracts could provide insight into the pharmaceutical market at large, with specific focus on the relationships among classification, price typing, and vendors.</a:t>
            </a:r>
            <a:endParaRPr sz="1400">
              <a:solidFill>
                <a:srgbClr val="000000"/>
              </a:solidFill>
            </a:endParaRPr>
          </a:p>
          <a:p>
            <a:pPr indent="0" lvl="0" marL="0" rtl="0" algn="l">
              <a:spcBef>
                <a:spcPts val="0"/>
              </a:spcBef>
              <a:spcAft>
                <a:spcPts val="1200"/>
              </a:spcAft>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49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Terms</a:t>
            </a:r>
            <a:endParaRPr/>
          </a:p>
        </p:txBody>
      </p:sp>
      <p:sp>
        <p:nvSpPr>
          <p:cNvPr id="141" name="Google Shape;141;p15"/>
          <p:cNvSpPr txBox="1"/>
          <p:nvPr>
            <p:ph idx="1" type="body"/>
          </p:nvPr>
        </p:nvSpPr>
        <p:spPr>
          <a:xfrm>
            <a:off x="279150" y="1226350"/>
            <a:ext cx="8585700" cy="3458100"/>
          </a:xfrm>
          <a:prstGeom prst="rect">
            <a:avLst/>
          </a:prstGeom>
        </p:spPr>
        <p:txBody>
          <a:bodyPr anchorCtr="0" anchor="t" bIns="91425" lIns="91425" spcFirstLastPara="1" rIns="91425" wrap="square" tIns="91425">
            <a:normAutofit lnSpcReduction="10000"/>
          </a:bodyPr>
          <a:lstStyle/>
          <a:p>
            <a:pPr indent="-364217" lvl="0" marL="457200" rtl="0" algn="l">
              <a:spcBef>
                <a:spcPts val="0"/>
              </a:spcBef>
              <a:spcAft>
                <a:spcPts val="0"/>
              </a:spcAft>
              <a:buClr>
                <a:srgbClr val="000000"/>
              </a:buClr>
              <a:buSzPts val="2136"/>
              <a:buChar char="●"/>
            </a:pPr>
            <a:r>
              <a:rPr lang="en" sz="2135">
                <a:solidFill>
                  <a:srgbClr val="000000"/>
                </a:solidFill>
              </a:rPr>
              <a:t>Price Types:</a:t>
            </a:r>
            <a:endParaRPr sz="2135">
              <a:solidFill>
                <a:srgbClr val="000000"/>
              </a:solidFill>
            </a:endParaRPr>
          </a:p>
          <a:p>
            <a:pPr indent="-320497" lvl="1" marL="914400" rtl="0" algn="l">
              <a:spcBef>
                <a:spcPts val="1000"/>
              </a:spcBef>
              <a:spcAft>
                <a:spcPts val="0"/>
              </a:spcAft>
              <a:buClr>
                <a:srgbClr val="000000"/>
              </a:buClr>
              <a:buSzPts val="1447"/>
              <a:buChar char="-"/>
            </a:pPr>
            <a:r>
              <a:rPr b="1" lang="en" sz="1447">
                <a:solidFill>
                  <a:srgbClr val="000000"/>
                </a:solidFill>
              </a:rPr>
              <a:t>FSS </a:t>
            </a:r>
            <a:r>
              <a:rPr lang="en" sz="1447">
                <a:solidFill>
                  <a:srgbClr val="000000"/>
                </a:solidFill>
              </a:rPr>
              <a:t>: Federal Supply Schedule. The broadest pricing, available to all direct federal purchasers.</a:t>
            </a:r>
            <a:endParaRPr sz="1447">
              <a:solidFill>
                <a:srgbClr val="000000"/>
              </a:solidFill>
            </a:endParaRPr>
          </a:p>
          <a:p>
            <a:pPr indent="-320497" lvl="1" marL="914400" rtl="0" algn="l">
              <a:spcBef>
                <a:spcPts val="1000"/>
              </a:spcBef>
              <a:spcAft>
                <a:spcPts val="0"/>
              </a:spcAft>
              <a:buClr>
                <a:srgbClr val="000000"/>
              </a:buClr>
              <a:buSzPts val="1447"/>
              <a:buChar char="-"/>
            </a:pPr>
            <a:r>
              <a:rPr b="1" lang="en" sz="1447">
                <a:solidFill>
                  <a:srgbClr val="000000"/>
                </a:solidFill>
              </a:rPr>
              <a:t>Big 4:</a:t>
            </a:r>
            <a:r>
              <a:rPr lang="en" sz="1447">
                <a:solidFill>
                  <a:srgbClr val="000000"/>
                </a:solidFill>
              </a:rPr>
              <a:t> Subset of the FSS. Products may not be sold over the Federal Ceiling Price (FCP) to the Department of Defense (DoD), Public Health Services (PHS), the Coast Guard, and the VA. “Big 4” as a price type denotes that the typical FSS price was above the FCP, and the VA thus purchased the given product at the reduced (FCP) Big 4 price. Since our data is focused on the VA, we can conclude that any FSS purchase was, in fact, priced at the FCP or below and there was no special Big 4 reduced cost.</a:t>
            </a:r>
            <a:endParaRPr sz="1447">
              <a:solidFill>
                <a:srgbClr val="000000"/>
              </a:solidFill>
            </a:endParaRPr>
          </a:p>
          <a:p>
            <a:pPr indent="-320497" lvl="1" marL="914400" rtl="0" algn="l">
              <a:spcBef>
                <a:spcPts val="1000"/>
              </a:spcBef>
              <a:spcAft>
                <a:spcPts val="0"/>
              </a:spcAft>
              <a:buClr>
                <a:srgbClr val="000000"/>
              </a:buClr>
              <a:buSzPts val="1447"/>
              <a:buChar char="-"/>
            </a:pPr>
            <a:r>
              <a:rPr b="1" lang="en" sz="1447">
                <a:solidFill>
                  <a:srgbClr val="000000"/>
                </a:solidFill>
              </a:rPr>
              <a:t>VA National Contract</a:t>
            </a:r>
            <a:r>
              <a:rPr lang="en" sz="1447">
                <a:solidFill>
                  <a:srgbClr val="000000"/>
                </a:solidFill>
              </a:rPr>
              <a:t>:  Reduced pricing specifically negotiated between the VA and the vendor directly, often conditional upon the VA purchasing from the vendor in the future. </a:t>
            </a:r>
            <a:endParaRPr sz="1629">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72675" y="262975"/>
            <a:ext cx="6651300" cy="88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9600"/>
              <a:buNone/>
            </a:pPr>
            <a:r>
              <a:rPr lang="en" sz="2500"/>
              <a:t>How Does Price Type Affect Contract Length?</a:t>
            </a:r>
            <a:endParaRPr sz="2500"/>
          </a:p>
        </p:txBody>
      </p:sp>
      <p:sp>
        <p:nvSpPr>
          <p:cNvPr id="147" name="Google Shape;147;p16"/>
          <p:cNvSpPr txBox="1"/>
          <p:nvPr/>
        </p:nvSpPr>
        <p:spPr>
          <a:xfrm>
            <a:off x="948800" y="3067325"/>
            <a:ext cx="56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8" name="Google Shape;148;p16"/>
          <p:cNvSpPr txBox="1"/>
          <p:nvPr/>
        </p:nvSpPr>
        <p:spPr>
          <a:xfrm>
            <a:off x="5932575" y="1869050"/>
            <a:ext cx="2893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Overall average contract length is 5.42 years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VA contract length difference could suggest that, while the VA is willing to commit to vendors for the short time benefit of reduced pricing, they’re not willing to commit to the standard contract length</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49" name="Google Shape;149;p16"/>
          <p:cNvPicPr preferRelativeResize="0"/>
          <p:nvPr/>
        </p:nvPicPr>
        <p:blipFill>
          <a:blip r:embed="rId3">
            <a:alphaModFix/>
          </a:blip>
          <a:stretch>
            <a:fillRect/>
          </a:stretch>
        </p:blipFill>
        <p:spPr>
          <a:xfrm>
            <a:off x="272675" y="1362850"/>
            <a:ext cx="5726076" cy="284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7"/>
          <p:cNvPicPr preferRelativeResize="0"/>
          <p:nvPr/>
        </p:nvPicPr>
        <p:blipFill>
          <a:blip r:embed="rId3">
            <a:alphaModFix/>
          </a:blip>
          <a:stretch>
            <a:fillRect/>
          </a:stretch>
        </p:blipFill>
        <p:spPr>
          <a:xfrm>
            <a:off x="336025" y="1277913"/>
            <a:ext cx="5877417" cy="2904475"/>
          </a:xfrm>
          <a:prstGeom prst="rect">
            <a:avLst/>
          </a:prstGeom>
          <a:noFill/>
          <a:ln>
            <a:noFill/>
          </a:ln>
        </p:spPr>
      </p:pic>
      <p:sp>
        <p:nvSpPr>
          <p:cNvPr id="155" name="Google Shape;155;p17"/>
          <p:cNvSpPr txBox="1"/>
          <p:nvPr>
            <p:ph idx="1" type="body"/>
          </p:nvPr>
        </p:nvSpPr>
        <p:spPr>
          <a:xfrm>
            <a:off x="10088775" y="3437325"/>
            <a:ext cx="1326900" cy="36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solidFill>
                <a:srgbClr val="000000"/>
              </a:solidFill>
            </a:endParaRPr>
          </a:p>
        </p:txBody>
      </p:sp>
      <p:sp>
        <p:nvSpPr>
          <p:cNvPr id="156" name="Google Shape;156;p17"/>
          <p:cNvSpPr txBox="1"/>
          <p:nvPr>
            <p:ph type="title"/>
          </p:nvPr>
        </p:nvSpPr>
        <p:spPr>
          <a:xfrm>
            <a:off x="246300" y="273650"/>
            <a:ext cx="85695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How Do Different Classifications Vary in Price Type?</a:t>
            </a:r>
            <a:endParaRPr sz="2400"/>
          </a:p>
        </p:txBody>
      </p:sp>
      <p:sp>
        <p:nvSpPr>
          <p:cNvPr id="157" name="Google Shape;157;p17"/>
          <p:cNvSpPr txBox="1"/>
          <p:nvPr/>
        </p:nvSpPr>
        <p:spPr>
          <a:xfrm>
            <a:off x="5873825" y="1588275"/>
            <a:ext cx="2858400" cy="1605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FSS and Big 4 represent the most data, as expected</a:t>
            </a:r>
            <a:endParaRPr sz="1200">
              <a:latin typeface="Calibri"/>
              <a:ea typeface="Calibri"/>
              <a:cs typeface="Calibri"/>
              <a:sym typeface="Calibri"/>
            </a:endParaRPr>
          </a:p>
          <a:p>
            <a:pPr indent="-304800" lvl="0" marL="457200" rtl="0" algn="l">
              <a:spcBef>
                <a:spcPts val="1000"/>
              </a:spcBef>
              <a:spcAft>
                <a:spcPts val="0"/>
              </a:spcAft>
              <a:buSzPts val="1200"/>
              <a:buFont typeface="Calibri"/>
              <a:buChar char="●"/>
            </a:pPr>
            <a:r>
              <a:rPr lang="en" sz="1200">
                <a:latin typeface="Calibri"/>
                <a:ea typeface="Calibri"/>
                <a:cs typeface="Calibri"/>
                <a:sym typeface="Calibri"/>
              </a:rPr>
              <a:t>VA National Contract disproportionately represented in Nutrients and Prosthetics and Supplies, most notably.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5650" y="190750"/>
            <a:ext cx="8972700" cy="138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Does Price Change Based on Classification ?</a:t>
            </a:r>
            <a:endParaRPr/>
          </a:p>
        </p:txBody>
      </p:sp>
      <p:pic>
        <p:nvPicPr>
          <p:cNvPr id="163" name="Google Shape;163;p18"/>
          <p:cNvPicPr preferRelativeResize="0"/>
          <p:nvPr/>
        </p:nvPicPr>
        <p:blipFill>
          <a:blip r:embed="rId3">
            <a:alphaModFix/>
          </a:blip>
          <a:stretch>
            <a:fillRect/>
          </a:stretch>
        </p:blipFill>
        <p:spPr>
          <a:xfrm>
            <a:off x="850150" y="819075"/>
            <a:ext cx="7144201" cy="40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218975" y="869975"/>
            <a:ext cx="6111174" cy="3292725"/>
          </a:xfrm>
          <a:prstGeom prst="rect">
            <a:avLst/>
          </a:prstGeom>
          <a:noFill/>
          <a:ln>
            <a:noFill/>
          </a:ln>
        </p:spPr>
      </p:pic>
      <p:sp>
        <p:nvSpPr>
          <p:cNvPr id="169" name="Google Shape;169;p19"/>
          <p:cNvSpPr txBox="1"/>
          <p:nvPr>
            <p:ph idx="1" type="body"/>
          </p:nvPr>
        </p:nvSpPr>
        <p:spPr>
          <a:xfrm>
            <a:off x="5257225" y="2817800"/>
            <a:ext cx="3709200" cy="211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Vertical spread of FSS and Big 4 prices support conception that VA prices are consistently lower than even the reduced prices that most federal buyers receive.</a:t>
            </a:r>
            <a:endParaRPr>
              <a:solidFill>
                <a:srgbClr val="000000"/>
              </a:solidFill>
            </a:endParaRPr>
          </a:p>
          <a:p>
            <a:pPr indent="-311150" lvl="0" marL="457200" rtl="0" algn="l">
              <a:spcBef>
                <a:spcPts val="1000"/>
              </a:spcBef>
              <a:spcAft>
                <a:spcPts val="1000"/>
              </a:spcAft>
              <a:buClr>
                <a:srgbClr val="000000"/>
              </a:buClr>
              <a:buSzPts val="1300"/>
              <a:buChar char="●"/>
            </a:pPr>
            <a:r>
              <a:rPr lang="en">
                <a:solidFill>
                  <a:srgbClr val="000000"/>
                </a:solidFill>
              </a:rPr>
              <a:t>VA being focused exclusively on the later dates aligns with reduced contract length typical of a VA price-typed product.</a:t>
            </a:r>
            <a:endParaRPr>
              <a:solidFill>
                <a:srgbClr val="000000"/>
              </a:solidFill>
            </a:endParaRPr>
          </a:p>
        </p:txBody>
      </p:sp>
      <p:sp>
        <p:nvSpPr>
          <p:cNvPr id="170" name="Google Shape;170;p19"/>
          <p:cNvSpPr txBox="1"/>
          <p:nvPr>
            <p:ph type="title"/>
          </p:nvPr>
        </p:nvSpPr>
        <p:spPr>
          <a:xfrm>
            <a:off x="5257225" y="450725"/>
            <a:ext cx="3566700" cy="138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Median Price per Price Type Change Over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0"/>
          <p:cNvPicPr preferRelativeResize="0"/>
          <p:nvPr/>
        </p:nvPicPr>
        <p:blipFill rotWithShape="1">
          <a:blip r:embed="rId3">
            <a:alphaModFix/>
          </a:blip>
          <a:srcRect b="0" l="18124" r="16301" t="0"/>
          <a:stretch/>
        </p:blipFill>
        <p:spPr>
          <a:xfrm>
            <a:off x="4924525" y="1053750"/>
            <a:ext cx="4011550" cy="3036000"/>
          </a:xfrm>
          <a:prstGeom prst="rect">
            <a:avLst/>
          </a:prstGeom>
          <a:noFill/>
          <a:ln>
            <a:noFill/>
          </a:ln>
        </p:spPr>
      </p:pic>
      <p:sp>
        <p:nvSpPr>
          <p:cNvPr id="176" name="Google Shape;176;p20"/>
          <p:cNvSpPr txBox="1"/>
          <p:nvPr>
            <p:ph type="title"/>
          </p:nvPr>
        </p:nvSpPr>
        <p:spPr>
          <a:xfrm>
            <a:off x="287075" y="323950"/>
            <a:ext cx="4866900" cy="138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Vendors that have P</a:t>
            </a:r>
            <a:r>
              <a:rPr lang="en"/>
              <a:t>reviously</a:t>
            </a:r>
            <a:r>
              <a:rPr lang="en"/>
              <a:t> Worked with the VA Renegotiate Price Typing?</a:t>
            </a:r>
            <a:endParaRPr/>
          </a:p>
        </p:txBody>
      </p:sp>
      <p:sp>
        <p:nvSpPr>
          <p:cNvPr id="177" name="Google Shape;177;p20"/>
          <p:cNvSpPr txBox="1"/>
          <p:nvPr>
            <p:ph idx="1" type="body"/>
          </p:nvPr>
        </p:nvSpPr>
        <p:spPr>
          <a:xfrm>
            <a:off x="173425" y="1706950"/>
            <a:ext cx="4751100" cy="3036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68% of the 170 vendors </a:t>
            </a:r>
            <a:r>
              <a:rPr lang="en"/>
              <a:t>common</a:t>
            </a:r>
            <a:r>
              <a:rPr lang="en"/>
              <a:t> to both the 2016 and 2021 data maintained the exact same proportion of price </a:t>
            </a:r>
            <a:r>
              <a:rPr lang="en"/>
              <a:t>type</a:t>
            </a:r>
            <a:r>
              <a:rPr lang="en"/>
              <a:t> contracts.</a:t>
            </a:r>
            <a:endParaRPr/>
          </a:p>
          <a:p>
            <a:pPr indent="-311150" lvl="0" marL="457200" rtl="0" algn="l">
              <a:spcBef>
                <a:spcPts val="1000"/>
              </a:spcBef>
              <a:spcAft>
                <a:spcPts val="0"/>
              </a:spcAft>
              <a:buSzPts val="1300"/>
              <a:buChar char="●"/>
            </a:pPr>
            <a:r>
              <a:rPr lang="en"/>
              <a:t>Suggests that renegotiations or reclassifications in price </a:t>
            </a:r>
            <a:r>
              <a:rPr lang="en"/>
              <a:t>type </a:t>
            </a:r>
            <a:r>
              <a:rPr lang="en"/>
              <a:t>are infrequent and that terms of contracts remain relatively consistent given a consistent vendor. </a:t>
            </a:r>
            <a:endParaRPr/>
          </a:p>
          <a:p>
            <a:pPr indent="-311150" lvl="0" marL="457200" rtl="0" algn="l">
              <a:spcBef>
                <a:spcPts val="1000"/>
              </a:spcBef>
              <a:spcAft>
                <a:spcPts val="0"/>
              </a:spcAft>
              <a:buSzPts val="1300"/>
              <a:buChar char="●"/>
            </a:pPr>
            <a:r>
              <a:rPr lang="en"/>
              <a:t>If we continue with our model in that, at least to some extent, price typing is characterized by classification, it logically follows that contract price types would remain relatively consistent with a consistent vendor. Vendors aren’t </a:t>
            </a:r>
            <a:r>
              <a:rPr lang="en"/>
              <a:t>going</a:t>
            </a:r>
            <a:r>
              <a:rPr lang="en"/>
              <a:t> to change the types of products they’re selling, so why would price type change?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60100" y="303100"/>
            <a:ext cx="48459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Many Classifications Does Each Vendor Sell?</a:t>
            </a:r>
            <a:endParaRPr/>
          </a:p>
        </p:txBody>
      </p:sp>
      <p:sp>
        <p:nvSpPr>
          <p:cNvPr id="183" name="Google Shape;183;p21"/>
          <p:cNvSpPr txBox="1"/>
          <p:nvPr>
            <p:ph idx="1" type="body"/>
          </p:nvPr>
        </p:nvSpPr>
        <p:spPr>
          <a:xfrm>
            <a:off x="693100" y="1637975"/>
            <a:ext cx="4179900" cy="2811300"/>
          </a:xfrm>
          <a:prstGeom prst="rect">
            <a:avLst/>
          </a:prstGeom>
        </p:spPr>
        <p:txBody>
          <a:bodyPr anchorCtr="0" anchor="t" bIns="91425" lIns="91425" spcFirstLastPara="1" rIns="91425" wrap="square" tIns="91425">
            <a:noAutofit/>
          </a:bodyPr>
          <a:lstStyle/>
          <a:p>
            <a:pPr indent="-311626" lvl="0" marL="457200" rtl="0" algn="l">
              <a:lnSpc>
                <a:spcPct val="95000"/>
              </a:lnSpc>
              <a:spcBef>
                <a:spcPts val="0"/>
              </a:spcBef>
              <a:spcAft>
                <a:spcPts val="0"/>
              </a:spcAft>
              <a:buClr>
                <a:srgbClr val="000000"/>
              </a:buClr>
              <a:buSzPts val="1308"/>
              <a:buChar char="●"/>
            </a:pPr>
            <a:r>
              <a:rPr lang="en" sz="1307">
                <a:solidFill>
                  <a:srgbClr val="000000"/>
                </a:solidFill>
              </a:rPr>
              <a:t>Clustering towards the lower end of the distribution suggest</a:t>
            </a:r>
            <a:r>
              <a:rPr lang="en" sz="1307">
                <a:solidFill>
                  <a:srgbClr val="000000"/>
                </a:solidFill>
              </a:rPr>
              <a:t>s</a:t>
            </a:r>
            <a:r>
              <a:rPr lang="en" sz="1307">
                <a:solidFill>
                  <a:srgbClr val="000000"/>
                </a:solidFill>
              </a:rPr>
              <a:t> that the vast majority of vendors working with the VA are small -- only producing 1-3 different classification products.</a:t>
            </a:r>
            <a:endParaRPr sz="1307">
              <a:solidFill>
                <a:srgbClr val="000000"/>
              </a:solidFill>
            </a:endParaRPr>
          </a:p>
          <a:p>
            <a:pPr indent="-311626" lvl="0" marL="457200" rtl="0" algn="l">
              <a:lnSpc>
                <a:spcPct val="95000"/>
              </a:lnSpc>
              <a:spcBef>
                <a:spcPts val="1000"/>
              </a:spcBef>
              <a:spcAft>
                <a:spcPts val="0"/>
              </a:spcAft>
              <a:buClr>
                <a:srgbClr val="000000"/>
              </a:buClr>
              <a:buSzPts val="1308"/>
              <a:buChar char="●"/>
            </a:pPr>
            <a:r>
              <a:rPr lang="en" sz="1307">
                <a:solidFill>
                  <a:srgbClr val="000000"/>
                </a:solidFill>
              </a:rPr>
              <a:t>Outliers-- vendors who sell many different types of products-- are largely big name companies with many resources and divisions: Golden State Medical, Major Pharmaceuticals, Pfizer, et cetera.</a:t>
            </a:r>
            <a:endParaRPr sz="1307">
              <a:solidFill>
                <a:srgbClr val="000000"/>
              </a:solidFill>
            </a:endParaRPr>
          </a:p>
          <a:p>
            <a:pPr indent="0" lvl="0" marL="0" rtl="0" algn="l">
              <a:lnSpc>
                <a:spcPct val="95000"/>
              </a:lnSpc>
              <a:spcBef>
                <a:spcPts val="1200"/>
              </a:spcBef>
              <a:spcAft>
                <a:spcPts val="0"/>
              </a:spcAft>
              <a:buSzPts val="852"/>
              <a:buNone/>
            </a:pPr>
            <a:r>
              <a:t/>
            </a:r>
            <a:endParaRPr sz="1307"/>
          </a:p>
          <a:p>
            <a:pPr indent="0" lvl="0" marL="0" rtl="0" algn="l">
              <a:lnSpc>
                <a:spcPct val="95000"/>
              </a:lnSpc>
              <a:spcBef>
                <a:spcPts val="1200"/>
              </a:spcBef>
              <a:spcAft>
                <a:spcPts val="0"/>
              </a:spcAft>
              <a:buSzPts val="852"/>
              <a:buNone/>
            </a:pPr>
            <a:r>
              <a:t/>
            </a:r>
            <a:endParaRPr sz="1307"/>
          </a:p>
          <a:p>
            <a:pPr indent="0" lvl="0" marL="0" rtl="0" algn="l">
              <a:lnSpc>
                <a:spcPct val="95000"/>
              </a:lnSpc>
              <a:spcBef>
                <a:spcPts val="1200"/>
              </a:spcBef>
              <a:spcAft>
                <a:spcPts val="0"/>
              </a:spcAft>
              <a:buSzPts val="852"/>
              <a:buNone/>
            </a:pPr>
            <a:r>
              <a:t/>
            </a:r>
            <a:endParaRPr sz="1307"/>
          </a:p>
          <a:p>
            <a:pPr indent="0" lvl="0" marL="0" rtl="0" algn="l">
              <a:lnSpc>
                <a:spcPct val="95000"/>
              </a:lnSpc>
              <a:spcBef>
                <a:spcPts val="1200"/>
              </a:spcBef>
              <a:spcAft>
                <a:spcPts val="0"/>
              </a:spcAft>
              <a:buSzPts val="852"/>
              <a:buNone/>
            </a:pPr>
            <a:r>
              <a:t/>
            </a:r>
            <a:endParaRPr sz="1307"/>
          </a:p>
          <a:p>
            <a:pPr indent="0" lvl="0" marL="0" rtl="0" algn="l">
              <a:lnSpc>
                <a:spcPct val="95000"/>
              </a:lnSpc>
              <a:spcBef>
                <a:spcPts val="1200"/>
              </a:spcBef>
              <a:spcAft>
                <a:spcPts val="1200"/>
              </a:spcAft>
              <a:buSzPts val="852"/>
              <a:buNone/>
            </a:pPr>
            <a:r>
              <a:t/>
            </a:r>
            <a:endParaRPr sz="1307"/>
          </a:p>
        </p:txBody>
      </p:sp>
      <p:pic>
        <p:nvPicPr>
          <p:cNvPr id="184" name="Google Shape;184;p21"/>
          <p:cNvPicPr preferRelativeResize="0"/>
          <p:nvPr/>
        </p:nvPicPr>
        <p:blipFill>
          <a:blip r:embed="rId3">
            <a:alphaModFix/>
          </a:blip>
          <a:stretch>
            <a:fillRect/>
          </a:stretch>
        </p:blipFill>
        <p:spPr>
          <a:xfrm>
            <a:off x="5413025" y="225963"/>
            <a:ext cx="3513850" cy="469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