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notesMasterIdLst>
    <p:notesMasterId r:id="rId7"/>
  </p:notesMasterIdLst>
  <p:handoutMasterIdLst>
    <p:handoutMasterId r:id="rId8"/>
  </p:handoutMasterIdLst>
  <p:sldIdLst>
    <p:sldId id="499" r:id="rId2"/>
    <p:sldId id="498" r:id="rId3"/>
    <p:sldId id="500" r:id="rId4"/>
    <p:sldId id="502" r:id="rId5"/>
    <p:sldId id="501" r:id="rId6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9" clrIdx="2"/>
  <p:cmAuthor id="5" name="Maxim Paulousky" initials="MP" lastIdx="1" clrIdx="4">
    <p:extLst/>
  </p:cmAuthor>
  <p:cmAuthor id="6" name="Maxim Biyanov" initials="MB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CCCCCC"/>
    <a:srgbClr val="2FC2D9"/>
    <a:srgbClr val="F2F2F2"/>
    <a:srgbClr val="1A9CB0"/>
    <a:srgbClr val="999999"/>
    <a:srgbClr val="A3C644"/>
    <a:srgbClr val="464547"/>
    <a:srgbClr val="B2274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7" autoAdjust="0"/>
    <p:restoredTop sz="96529" autoAdjust="0"/>
  </p:normalViewPr>
  <p:slideViewPr>
    <p:cSldViewPr snapToGrid="0">
      <p:cViewPr varScale="1">
        <p:scale>
          <a:sx n="171" d="100"/>
          <a:sy n="171" d="100"/>
        </p:scale>
        <p:origin x="184" y="23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2/2/18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2/2/18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2B97E-DA09-4280-98D1-356C56BD5C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3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5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34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21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2B97E-DA09-4280-98D1-356C56BD5C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70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917779"/>
            <a:ext cx="833750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31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 study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g4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799" y="-10293"/>
            <a:ext cx="9139201" cy="5153793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26243"/>
            <a:ext cx="8229600" cy="39526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0" i="0">
                <a:solidFill>
                  <a:srgbClr val="3C90D1"/>
                </a:solidFill>
                <a:latin typeface="+mn-lt"/>
                <a:cs typeface="Calibri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57200" y="720406"/>
            <a:ext cx="8229600" cy="0"/>
          </a:xfrm>
          <a:prstGeom prst="line">
            <a:avLst/>
          </a:prstGeom>
          <a:ln>
            <a:solidFill>
              <a:srgbClr val="B7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93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prstClr val="white"/>
              </a:solidFill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9"/>
            <a:ext cx="5045292" cy="660181"/>
          </a:xfrm>
          <a:prstGeom prst="rect">
            <a:avLst/>
          </a:prstGeom>
          <a:solidFill>
            <a:srgbClr val="2FC2D9"/>
          </a:solidFill>
        </p:spPr>
        <p:txBody>
          <a:bodyPr wrap="none" lIns="182880" tIns="36576" rIns="182880">
            <a:spAutoFit/>
          </a:bodyPr>
          <a:lstStyle>
            <a:lvl1pPr marL="0" indent="0">
              <a:buNone/>
              <a:defRPr sz="37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84" indent="0">
              <a:buNone/>
              <a:defRPr sz="3750" b="0" i="0" cap="all">
                <a:latin typeface="Arial Black"/>
                <a:cs typeface="Arial Black"/>
              </a:defRPr>
            </a:lvl2pPr>
            <a:lvl3pPr marL="685766" indent="0">
              <a:buNone/>
              <a:defRPr sz="3750" b="0" i="0" cap="all">
                <a:latin typeface="Arial Black"/>
                <a:cs typeface="Arial Black"/>
              </a:defRPr>
            </a:lvl3pPr>
            <a:lvl4pPr marL="1028649" indent="0">
              <a:buNone/>
              <a:defRPr sz="3750" b="0" i="0" cap="all">
                <a:latin typeface="Arial Black"/>
                <a:cs typeface="Arial Black"/>
              </a:defRPr>
            </a:lvl4pPr>
            <a:lvl5pPr marL="1371532" indent="0">
              <a:buNone/>
              <a:defRPr sz="37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5" y="3394372"/>
            <a:ext cx="3737242" cy="660181"/>
          </a:xfrm>
          <a:prstGeom prst="rect">
            <a:avLst/>
          </a:prstGeom>
          <a:solidFill>
            <a:srgbClr val="2FC2D9"/>
          </a:solidFill>
        </p:spPr>
        <p:txBody>
          <a:bodyPr wrap="none" lIns="182880" tIns="36576" rIns="182880">
            <a:spAutoFit/>
          </a:bodyPr>
          <a:lstStyle>
            <a:lvl1pPr marL="0" indent="0">
              <a:buNone/>
              <a:defRPr sz="37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84" indent="0">
              <a:buNone/>
              <a:defRPr sz="3750" b="0" i="0" cap="all">
                <a:latin typeface="Arial Black"/>
                <a:cs typeface="Arial Black"/>
              </a:defRPr>
            </a:lvl2pPr>
            <a:lvl3pPr marL="685766" indent="0">
              <a:buNone/>
              <a:defRPr sz="3750" b="0" i="0" cap="all">
                <a:latin typeface="Arial Black"/>
                <a:cs typeface="Arial Black"/>
              </a:defRPr>
            </a:lvl3pPr>
            <a:lvl4pPr marL="1028649" indent="0">
              <a:buNone/>
              <a:defRPr sz="3750" b="0" i="0" cap="all">
                <a:latin typeface="Arial Black"/>
                <a:cs typeface="Arial Black"/>
              </a:defRPr>
            </a:lvl4pPr>
            <a:lvl5pPr marL="1371532" indent="0">
              <a:buNone/>
              <a:defRPr sz="37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5"/>
            <a:ext cx="3788538" cy="660181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82880" tIns="36576" rIns="182880" anchor="t">
            <a:spAutoFit/>
          </a:bodyPr>
          <a:lstStyle>
            <a:lvl1pPr algn="l">
              <a:defRPr sz="375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6" y="2496460"/>
            <a:ext cx="6488113" cy="69249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649332" cy="300082"/>
          </a:xfrm>
          <a:prstGeom prst="rect">
            <a:avLst/>
          </a:prstGeom>
          <a:solidFill>
            <a:schemeClr val="accent2"/>
          </a:solidFill>
        </p:spPr>
        <p:txBody>
          <a:bodyPr vert="horz" wrap="none">
            <a:spAutoFit/>
          </a:bodyPr>
          <a:lstStyle>
            <a:lvl1pPr marL="0" indent="0">
              <a:buNone/>
              <a:defRPr sz="135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70023868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60" r:id="rId6"/>
    <p:sldLayoutId id="2147483761" r:id="rId7"/>
    <p:sldLayoutId id="2147483762" r:id="rId8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hyperlink" Target="mailto:yauhen_papou@epam.com" TargetMode="External"/><Relationship Id="rId4" Type="http://schemas.openxmlformats.org/officeDocument/2006/relationships/hyperlink" Target="mailto:Aliaksei_Safonau@epam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9147285" cy="514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2000"/>
                </a:schemeClr>
              </a:gs>
              <a:gs pos="59000">
                <a:schemeClr val="accent1">
                  <a:lumMod val="1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050">
              <a:solidFill>
                <a:prstClr val="white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9919085-E9C3-0B40-881F-C3185515E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190438"/>
          </a:xfrm>
        </p:spPr>
        <p:txBody>
          <a:bodyPr wrap="square" lIns="51435" tIns="25718" rIns="51435" bIns="25718" anchor="t">
            <a:spAutoFit/>
          </a:bodyPr>
          <a:lstStyle/>
          <a:p>
            <a:r>
              <a:rPr lang="en-US" sz="900" dirty="0"/>
              <a:t>PREPARED FOR ECOLAB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3366873"/>
            <a:ext cx="9147285" cy="960844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5068" y="3438144"/>
            <a:ext cx="5182791" cy="81830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800" b="1" dirty="0" err="1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EPAM.X.CryptoStorage</a:t>
            </a:r>
            <a:r>
              <a:rPr lang="en-US" sz="2800" b="1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 COMPONENT</a:t>
            </a:r>
            <a:endParaRPr lang="en-US" sz="2800" b="1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55068" y="4537564"/>
            <a:ext cx="4866085" cy="21352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200" b="1" dirty="0">
                <a:solidFill>
                  <a:srgbClr val="CCCCCC"/>
                </a:solidFill>
                <a:latin typeface="Arial Black" charset="0"/>
                <a:ea typeface="Arial Black" charset="0"/>
                <a:cs typeface="Arial Black" charset="0"/>
              </a:rPr>
              <a:t>XAMARIN SOLUTIONS DEPARTMENT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55068" y="4751084"/>
            <a:ext cx="2737247" cy="209848"/>
          </a:xfrm>
          <a:prstGeom prst="rect">
            <a:avLst/>
          </a:prstGeo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9C2D7"/>
                </a:solidFill>
              </a:rPr>
              <a:t>FEBRUARY, 2018</a:t>
            </a:r>
          </a:p>
        </p:txBody>
      </p:sp>
    </p:spTree>
    <p:extLst>
      <p:ext uri="{BB962C8B-B14F-4D97-AF65-F5344CB8AC3E}">
        <p14:creationId xmlns:p14="http://schemas.microsoft.com/office/powerpoint/2010/main" val="70110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1450"/>
            <a:ext cx="3276599" cy="48514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9144000" cy="699516"/>
            <a:chOff x="0" y="0"/>
            <a:chExt cx="9144000" cy="699516"/>
          </a:xfrm>
        </p:grpSpPr>
        <p:sp>
          <p:nvSpPr>
            <p:cNvPr id="55" name="Text Placeholder 1"/>
            <p:cNvSpPr txBox="1">
              <a:spLocks/>
            </p:cNvSpPr>
            <p:nvPr/>
          </p:nvSpPr>
          <p:spPr>
            <a:xfrm>
              <a:off x="0" y="0"/>
              <a:ext cx="9144000" cy="69951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lIns="273600" anchor="ctr" anchorCtr="0"/>
            <a:lstStyle>
              <a:defPPr>
                <a:defRPr lang="en-US"/>
              </a:defPPr>
              <a:lvl1pPr marL="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 err="1">
                  <a:solidFill>
                    <a:srgbClr val="464547"/>
                  </a:solidFill>
                  <a:latin typeface="Arial Black" charset="0"/>
                  <a:ea typeface="Arial Black" charset="0"/>
                  <a:cs typeface="Arial Black" charset="0"/>
                </a:rPr>
                <a:t>EPAM.X.CryptoStorage</a:t>
              </a:r>
              <a:endParaRPr lang="en-US" sz="2000" b="1" dirty="0">
                <a:solidFill>
                  <a:srgbClr val="464547"/>
                </a:solidFill>
                <a:latin typeface="Arial Black" charset="0"/>
                <a:ea typeface="Arial Black" charset="0"/>
                <a:cs typeface="Arial Black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0" y="699516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3378198" y="836711"/>
            <a:ext cx="10244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2FC2D9"/>
                </a:solidFill>
                <a:latin typeface="Arial Black" charset="0"/>
                <a:ea typeface="Arial Black" charset="0"/>
                <a:cs typeface="Arial Black" charset="0"/>
              </a:rPr>
              <a:t>WHY</a:t>
            </a:r>
            <a:endParaRPr lang="en-US" b="1" dirty="0">
              <a:solidFill>
                <a:srgbClr val="2FC2D9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612" y="1358187"/>
            <a:ext cx="2911374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100" dirty="0">
                <a:latin typeface="Trebuchet MS" charset="0"/>
                <a:ea typeface="Trebuchet MS" charset="0"/>
                <a:cs typeface="Trebuchet MS" charset="0"/>
              </a:rPr>
              <a:t>Highly demanded</a:t>
            </a:r>
            <a:r>
              <a:rPr lang="ru-RU" sz="1100" dirty="0">
                <a:latin typeface="Trebuchet MS" charset="0"/>
                <a:ea typeface="Trebuchet MS" charset="0"/>
                <a:cs typeface="Trebuchet MS" charset="0"/>
              </a:rPr>
              <a:t>!</a:t>
            </a:r>
            <a:endParaRPr lang="en-US" sz="1100" dirty="0">
              <a:latin typeface="Trebuchet MS" charset="0"/>
              <a:ea typeface="Trebuchet MS" charset="0"/>
              <a:cs typeface="Trebuchet MS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100" dirty="0">
                <a:latin typeface="Trebuchet MS" charset="0"/>
                <a:ea typeface="Trebuchet MS" charset="0"/>
                <a:cs typeface="Trebuchet MS" charset="0"/>
              </a:rPr>
              <a:t>Easy to incorporate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100" dirty="0">
                <a:latin typeface="Trebuchet MS" charset="0"/>
                <a:ea typeface="Trebuchet MS" charset="0"/>
                <a:cs typeface="Trebuchet MS" charset="0"/>
              </a:rPr>
              <a:t>Applicable for iOS and Android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100" dirty="0">
                <a:latin typeface="Trebuchet MS" charset="0"/>
                <a:ea typeface="Trebuchet MS" charset="0"/>
                <a:cs typeface="Trebuchet MS" charset="0"/>
              </a:rPr>
              <a:t>Extendable to UWP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100" dirty="0">
                <a:latin typeface="Trebuchet MS" charset="0"/>
                <a:ea typeface="Trebuchet MS" charset="0"/>
                <a:cs typeface="Trebuchet MS" charset="0"/>
              </a:rPr>
              <a:t>Conforms to security mobile standards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100" dirty="0">
                <a:latin typeface="Trebuchet MS" charset="0"/>
                <a:ea typeface="Trebuchet MS" charset="0"/>
                <a:cs typeface="Trebuchet MS" charset="0"/>
              </a:rPr>
              <a:t>Conforms to .NET Standard 2.0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100" dirty="0">
                <a:latin typeface="Trebuchet MS" charset="0"/>
                <a:ea typeface="Trebuchet MS" charset="0"/>
                <a:cs typeface="Trebuchet MS" charset="0"/>
              </a:rPr>
              <a:t>No external dependencies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78198" y="1358187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rgbClr val="2FC2D9"/>
                </a:solidFill>
                <a:latin typeface="Trebuchet MS" charset="0"/>
                <a:ea typeface="Trebuchet MS" charset="0"/>
                <a:cs typeface="Trebuchet MS" charset="0"/>
              </a:rPr>
              <a:t>NOWADAYS, PROTECTION OF</a:t>
            </a:r>
            <a:r>
              <a:rPr lang="ru-RU" sz="1000" dirty="0">
                <a:solidFill>
                  <a:srgbClr val="2FC2D9"/>
                </a:solidFill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1000" dirty="0">
                <a:solidFill>
                  <a:srgbClr val="2FC2D9"/>
                </a:solidFill>
                <a:latin typeface="Trebuchet MS" charset="0"/>
                <a:ea typeface="Trebuchet MS" charset="0"/>
                <a:cs typeface="Trebuchet MS" charset="0"/>
              </a:rPr>
              <a:t>PERSONAL INFORMATION</a:t>
            </a:r>
            <a:br>
              <a:rPr lang="en-US" sz="1000" dirty="0">
                <a:solidFill>
                  <a:srgbClr val="2FC2D9"/>
                </a:solidFill>
                <a:latin typeface="Trebuchet MS" charset="0"/>
                <a:ea typeface="Trebuchet MS" charset="0"/>
                <a:cs typeface="Trebuchet MS" charset="0"/>
              </a:rPr>
            </a:br>
            <a:r>
              <a:rPr lang="en-US" sz="1000" dirty="0">
                <a:solidFill>
                  <a:srgbClr val="2FC2D9"/>
                </a:solidFill>
                <a:latin typeface="Trebuchet MS" charset="0"/>
                <a:ea typeface="Trebuchet MS" charset="0"/>
                <a:cs typeface="Trebuchet MS" charset="0"/>
              </a:rPr>
              <a:t>ON MOBILE DEVICES BECOMES A CRITICAL ISSUE</a:t>
            </a:r>
          </a:p>
        </p:txBody>
      </p:sp>
      <p:sp>
        <p:nvSpPr>
          <p:cNvPr id="6" name="Rectangle 5"/>
          <p:cNvSpPr/>
          <p:nvPr/>
        </p:nvSpPr>
        <p:spPr>
          <a:xfrm>
            <a:off x="3378198" y="1873085"/>
            <a:ext cx="53340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Trebuchet MS" charset="0"/>
                <a:ea typeface="Trebuchet MS" charset="0"/>
                <a:cs typeface="Trebuchet MS" charset="0"/>
              </a:rPr>
              <a:t>Review of similar solutions on GitHub shows us that there is no</a:t>
            </a:r>
            <a:r>
              <a:rPr lang="ru-RU" sz="9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900" dirty="0">
                <a:latin typeface="Trebuchet MS" charset="0"/>
                <a:ea typeface="Trebuchet MS" charset="0"/>
                <a:cs typeface="Trebuchet MS" charset="0"/>
              </a:rPr>
              <a:t>complete solution of that problem, addressing all concerns.</a:t>
            </a:r>
            <a:endParaRPr lang="ru-RU" sz="900" dirty="0"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900" dirty="0">
              <a:latin typeface="Trebuchet MS" charset="0"/>
              <a:ea typeface="Trebuchet MS" charset="0"/>
              <a:cs typeface="Trebuchet MS" charset="0"/>
            </a:endParaRPr>
          </a:p>
          <a:p>
            <a:pPr marL="171450" indent="-171450">
              <a:buFont typeface="Wingdings" pitchFamily="2" charset="2"/>
              <a:buChar char="§"/>
            </a:pPr>
            <a:r>
              <a:rPr lang="en-US" sz="900" dirty="0">
                <a:latin typeface="Trebuchet MS" charset="0"/>
                <a:ea typeface="Trebuchet MS" charset="0"/>
                <a:cs typeface="Trebuchet MS" charset="0"/>
              </a:rPr>
              <a:t>We have found security issues in almost all provided solutions;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900" dirty="0">
                <a:latin typeface="Trebuchet MS" charset="0"/>
                <a:ea typeface="Trebuchet MS" charset="0"/>
                <a:cs typeface="Trebuchet MS" charset="0"/>
              </a:rPr>
              <a:t>Some of them don’t truly provide protection of sensitive data;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900" dirty="0">
                <a:latin typeface="Trebuchet MS" charset="0"/>
                <a:ea typeface="Trebuchet MS" charset="0"/>
                <a:cs typeface="Trebuchet MS" charset="0"/>
              </a:rPr>
              <a:t>We can’t check every code change, that can be made in the future;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900" dirty="0">
                <a:latin typeface="Trebuchet MS" charset="0"/>
                <a:ea typeface="Trebuchet MS" charset="0"/>
                <a:cs typeface="Trebuchet MS" charset="0"/>
              </a:rPr>
              <a:t>Some of solutions work very slowly with big data (more than 1MB).</a:t>
            </a:r>
          </a:p>
          <a:p>
            <a:endParaRPr lang="en-US" sz="900" dirty="0"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900" b="1" dirty="0">
                <a:latin typeface="Trebuchet MS" charset="0"/>
                <a:ea typeface="Trebuchet MS" charset="0"/>
                <a:cs typeface="Trebuchet MS" charset="0"/>
              </a:rPr>
              <a:t>Our solution: 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900" dirty="0">
                <a:latin typeface="Trebuchet MS" charset="0"/>
                <a:ea typeface="Trebuchet MS" charset="0"/>
                <a:cs typeface="Trebuchet MS" charset="0"/>
              </a:rPr>
              <a:t>Truly provides protection of sensitive data;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900" dirty="0">
                <a:latin typeface="Trebuchet MS" charset="0"/>
                <a:ea typeface="Trebuchet MS" charset="0"/>
                <a:cs typeface="Trebuchet MS" charset="0"/>
              </a:rPr>
              <a:t>Has best performance for today;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900" dirty="0">
                <a:latin typeface="Trebuchet MS" charset="0"/>
                <a:ea typeface="Trebuchet MS" charset="0"/>
                <a:cs typeface="Trebuchet MS" charset="0"/>
              </a:rPr>
              <a:t>Will be verified on security audit. </a:t>
            </a:r>
          </a:p>
          <a:p>
            <a:endParaRPr lang="en-US" sz="900" dirty="0">
              <a:latin typeface="Trebuchet MS" charset="0"/>
              <a:ea typeface="Trebuchet MS" charset="0"/>
              <a:cs typeface="Trebuchet MS" charset="0"/>
            </a:endParaRPr>
          </a:p>
          <a:p>
            <a:endParaRPr lang="en-US" sz="900" dirty="0"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09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699516"/>
            <a:chOff x="0" y="0"/>
            <a:chExt cx="9144000" cy="699516"/>
          </a:xfrm>
        </p:grpSpPr>
        <p:sp>
          <p:nvSpPr>
            <p:cNvPr id="55" name="Text Placeholder 1"/>
            <p:cNvSpPr txBox="1">
              <a:spLocks/>
            </p:cNvSpPr>
            <p:nvPr/>
          </p:nvSpPr>
          <p:spPr>
            <a:xfrm>
              <a:off x="0" y="0"/>
              <a:ext cx="9144000" cy="69951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lIns="273600" anchor="ctr" anchorCtr="0"/>
            <a:lstStyle>
              <a:defPPr>
                <a:defRPr lang="en-US"/>
              </a:defPPr>
              <a:lvl1pPr marL="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 err="1">
                  <a:solidFill>
                    <a:srgbClr val="464547"/>
                  </a:solidFill>
                  <a:latin typeface="Arial Black" charset="0"/>
                  <a:ea typeface="Arial Black" charset="0"/>
                  <a:cs typeface="Arial Black" charset="0"/>
                </a:rPr>
                <a:t>EPAM.X.CryptoStorage</a:t>
              </a:r>
              <a:endParaRPr lang="en-US" sz="2000" b="1" dirty="0">
                <a:solidFill>
                  <a:srgbClr val="464547"/>
                </a:solidFill>
                <a:latin typeface="Arial Black" charset="0"/>
                <a:ea typeface="Arial Black" charset="0"/>
                <a:cs typeface="Arial Black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0" y="699516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52398" y="795357"/>
            <a:ext cx="10244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FC2D9"/>
                </a:solidFill>
                <a:latin typeface="Arial Black" charset="0"/>
                <a:ea typeface="Arial Black" charset="0"/>
                <a:cs typeface="Arial Black" charset="0"/>
              </a:rPr>
              <a:t>HOW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398" y="226378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>
                <a:solidFill>
                  <a:srgbClr val="2FC2D9"/>
                </a:solidFill>
                <a:latin typeface="Trebuchet MS" charset="0"/>
                <a:ea typeface="Trebuchet MS" charset="0"/>
                <a:cs typeface="Trebuchet MS" charset="0"/>
              </a:rPr>
              <a:t>DATA PROTECTION APPROACH</a:t>
            </a:r>
            <a:endParaRPr lang="en-US" sz="1000" dirty="0">
              <a:solidFill>
                <a:srgbClr val="2FC2D9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0200" y="1525117"/>
            <a:ext cx="352211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Expected to be published as a public Nuget package</a:t>
            </a:r>
          </a:p>
          <a:p>
            <a:r>
              <a:rPr lang="en-US" sz="1100" dirty="0"/>
              <a:t>Expected to be licensed under Apache</a:t>
            </a:r>
            <a:r>
              <a:rPr lang="en-US" sz="1100" baseline="30000" dirty="0"/>
              <a:t> recommended by Mobile CC</a:t>
            </a:r>
          </a:p>
          <a:p>
            <a:r>
              <a:rPr lang="en-US" sz="1100" dirty="0"/>
              <a:t>Expected to be hosted on EPAM GitHub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398" y="127592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rgbClr val="2FC2D9"/>
                </a:solidFill>
                <a:latin typeface="Trebuchet MS" charset="0"/>
                <a:ea typeface="Trebuchet MS" charset="0"/>
                <a:cs typeface="Trebuchet MS" charset="0"/>
              </a:rPr>
              <a:t>PUBLISHING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199" y="2510002"/>
            <a:ext cx="32592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User data protection: AES 128 / CBC encryption</a:t>
            </a:r>
          </a:p>
          <a:p>
            <a:r>
              <a:rPr lang="en-US" sz="1100" dirty="0"/>
              <a:t>Encryption key protection: By Platform Security APIs: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00" dirty="0"/>
              <a:t>Android: via KeyStore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00" dirty="0"/>
              <a:t>iOS: via Keychain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2398" y="3402553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rgbClr val="2FC2D9"/>
                </a:solidFill>
                <a:latin typeface="Trebuchet MS" charset="0"/>
                <a:ea typeface="Trebuchet MS" charset="0"/>
                <a:cs typeface="Trebuchet MS" charset="0"/>
              </a:rPr>
              <a:t>NAMING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0199" y="3648774"/>
            <a:ext cx="46143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Prefixed with EPAM.X,</a:t>
            </a:r>
          </a:p>
          <a:p>
            <a:r>
              <a:rPr lang="en-US" sz="1100" dirty="0"/>
              <a:t>reflecting EPAM-wide cross-platform nature as well as Xamarin stack target</a:t>
            </a:r>
          </a:p>
          <a:p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92608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699516"/>
            <a:chOff x="0" y="0"/>
            <a:chExt cx="9144000" cy="699516"/>
          </a:xfrm>
        </p:grpSpPr>
        <p:sp>
          <p:nvSpPr>
            <p:cNvPr id="55" name="Text Placeholder 1"/>
            <p:cNvSpPr txBox="1">
              <a:spLocks/>
            </p:cNvSpPr>
            <p:nvPr/>
          </p:nvSpPr>
          <p:spPr>
            <a:xfrm>
              <a:off x="0" y="0"/>
              <a:ext cx="9144000" cy="69951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lIns="273600" anchor="ctr" anchorCtr="0"/>
            <a:lstStyle>
              <a:defPPr>
                <a:defRPr lang="en-US"/>
              </a:defPPr>
              <a:lvl1pPr marL="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3429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>
                  <a:solidFill>
                    <a:srgbClr val="464547"/>
                  </a:solidFill>
                  <a:latin typeface="Arial Black" charset="0"/>
                  <a:ea typeface="Arial Black" charset="0"/>
                  <a:cs typeface="Arial Black" charset="0"/>
                </a:rPr>
                <a:t>APPENDIX. EXISTING SOLUTIONS REVIEW</a:t>
              </a: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0" y="699516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66856CC-D170-BC45-8C4A-C5B90F28D284}"/>
              </a:ext>
            </a:extLst>
          </p:cNvPr>
          <p:cNvSpPr txBox="1"/>
          <p:nvPr/>
        </p:nvSpPr>
        <p:spPr>
          <a:xfrm>
            <a:off x="126381" y="699516"/>
            <a:ext cx="87648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XLabs.SecureStorage</a:t>
            </a:r>
            <a:endParaRPr lang="en-US" b="1" dirty="0"/>
          </a:p>
          <a:p>
            <a:r>
              <a:rPr lang="en-US" b="1" dirty="0"/>
              <a:t>Android: </a:t>
            </a:r>
            <a:r>
              <a:rPr lang="en-US" dirty="0"/>
              <a:t>uses </a:t>
            </a:r>
            <a:r>
              <a:rPr lang="en-US" dirty="0" err="1"/>
              <a:t>KeyStore</a:t>
            </a:r>
            <a:r>
              <a:rPr lang="en-US" dirty="0"/>
              <a:t> with password for sensitive data protection.</a:t>
            </a:r>
          </a:p>
          <a:p>
            <a:r>
              <a:rPr lang="en-US" dirty="0"/>
              <a:t>Found 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 solution where to store password for </a:t>
            </a:r>
            <a:r>
              <a:rPr lang="en-US" dirty="0" err="1"/>
              <a:t>KeyStore</a:t>
            </a:r>
            <a:r>
              <a:rPr lang="en-US" dirty="0"/>
              <a:t>. In example password was hardcoded.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More than </a:t>
            </a:r>
            <a:r>
              <a:rPr lang="en-US" dirty="0"/>
              <a:t>two times slower than our solution.</a:t>
            </a:r>
          </a:p>
          <a:p>
            <a:r>
              <a:rPr lang="en-US" b="1" dirty="0"/>
              <a:t>iOS: </a:t>
            </a:r>
            <a:r>
              <a:rPr lang="en-US" dirty="0"/>
              <a:t>uses </a:t>
            </a:r>
            <a:r>
              <a:rPr lang="en-US" dirty="0" err="1"/>
              <a:t>KeyChain</a:t>
            </a:r>
            <a:r>
              <a:rPr lang="en-US" dirty="0"/>
              <a:t> for sensitive data protection.</a:t>
            </a:r>
          </a:p>
          <a:p>
            <a:r>
              <a:rPr lang="en-US" dirty="0"/>
              <a:t>Found 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than two times slower than our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 err="1"/>
              <a:t>Xam.Plugin.SecureStorage</a:t>
            </a:r>
            <a:endParaRPr lang="en-US" b="1" dirty="0"/>
          </a:p>
          <a:p>
            <a:r>
              <a:rPr lang="en-US" b="1" dirty="0"/>
              <a:t>Android: </a:t>
            </a:r>
            <a:r>
              <a:rPr lang="en-US" dirty="0"/>
              <a:t>uses </a:t>
            </a:r>
            <a:r>
              <a:rPr lang="en-US" dirty="0" err="1"/>
              <a:t>KeyStore</a:t>
            </a:r>
            <a:r>
              <a:rPr lang="en-US" dirty="0"/>
              <a:t> with password for sensitive data protection.</a:t>
            </a:r>
          </a:p>
          <a:p>
            <a:r>
              <a:rPr lang="en-US" dirty="0"/>
              <a:t>Found 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 is hardcoded in the library.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that two times slower than our solution.</a:t>
            </a:r>
          </a:p>
          <a:p>
            <a:r>
              <a:rPr lang="en-US" b="1" dirty="0"/>
              <a:t>iOS: </a:t>
            </a:r>
            <a:r>
              <a:rPr lang="en-US" dirty="0"/>
              <a:t>uses </a:t>
            </a:r>
            <a:r>
              <a:rPr lang="en-US" dirty="0" err="1"/>
              <a:t>KeyChain</a:t>
            </a:r>
            <a:r>
              <a:rPr lang="en-US" dirty="0"/>
              <a:t> for sensitive data protection.</a:t>
            </a:r>
          </a:p>
          <a:p>
            <a:r>
              <a:rPr lang="en-US" dirty="0"/>
              <a:t>Found 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than two times slower than our solution.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78271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9147285" cy="514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2000"/>
                </a:schemeClr>
              </a:gs>
              <a:gs pos="59000">
                <a:schemeClr val="accent1">
                  <a:lumMod val="1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050">
              <a:solidFill>
                <a:prstClr val="white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9919085-E9C3-0B40-881F-C3185515E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190438"/>
          </a:xfrm>
        </p:spPr>
        <p:txBody>
          <a:bodyPr wrap="square" lIns="51435" tIns="25718" rIns="51435" bIns="25718" anchor="t">
            <a:spAutoFit/>
          </a:bodyPr>
          <a:lstStyle/>
          <a:p>
            <a:r>
              <a:rPr lang="en-US" sz="900" dirty="0"/>
              <a:t>PREPARED FOR ECOLAB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3366873"/>
            <a:ext cx="9147285" cy="960844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5068" y="3438144"/>
            <a:ext cx="5182791" cy="81830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THANK YOU</a:t>
            </a:r>
            <a:endParaRPr lang="en-US" sz="2800" b="1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55068" y="4398988"/>
            <a:ext cx="4866085" cy="60481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hlinkClick r:id="rId4"/>
              </a:rPr>
              <a:t>Aliaksei_Safonau@epam.com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5"/>
              </a:rPr>
              <a:t>Yauhen_Papou@epam.com</a:t>
            </a:r>
            <a:endParaRPr lang="en-US" sz="1200" b="1" dirty="0">
              <a:solidFill>
                <a:srgbClr val="CCCCCC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07277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1881</TotalTime>
  <Words>379</Words>
  <Application>Microsoft Macintosh PowerPoint</Application>
  <PresentationFormat>On-screen Show (16:9)</PresentationFormat>
  <Paragraphs>66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Lucida Grande</vt:lpstr>
      <vt:lpstr>Trebuchet MS</vt:lpstr>
      <vt:lpstr>Wingdings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Rakitskiy</dc:creator>
  <cp:lastModifiedBy>Aliaksei Safonau</cp:lastModifiedBy>
  <cp:revision>87</cp:revision>
  <dcterms:created xsi:type="dcterms:W3CDTF">2015-04-02T08:27:01Z</dcterms:created>
  <dcterms:modified xsi:type="dcterms:W3CDTF">2018-02-02T11:07:40Z</dcterms:modified>
</cp:coreProperties>
</file>