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9" r:id="rId6"/>
    <p:sldId id="274" r:id="rId7"/>
    <p:sldId id="260" r:id="rId8"/>
    <p:sldId id="273" r:id="rId9"/>
    <p:sldId id="272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semantic-release.gitbook.io/semantic-releas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release.gitbook.io/semantic-release/support/resources" TargetMode="External"/><Relationship Id="rId2" Type="http://schemas.openxmlformats.org/officeDocument/2006/relationships/hyperlink" Target="https://semantic-release.gitbook.io/semantic-relea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unity-z.com/communities/epam-debrecen-ui-community" TargetMode="External"/><Relationship Id="rId5" Type="http://schemas.openxmlformats.org/officeDocument/2006/relationships/hyperlink" Target="https://github.com/epam-debrecen-ui-community/tech-corner-3-semrel" TargetMode="External"/><Relationship Id="rId4" Type="http://schemas.openxmlformats.org/officeDocument/2006/relationships/hyperlink" Target="https://semantic-release.gitbook.io/semantic-release/support/f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CE270B12-3105-4A5E-AC93-15FDEC79012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5" b="49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90413"/>
            <a:ext cx="4315968" cy="995269"/>
          </a:xfrm>
        </p:spPr>
        <p:txBody>
          <a:bodyPr/>
          <a:lstStyle/>
          <a:p>
            <a:r>
              <a:rPr lang="hu-HU" sz="3600"/>
              <a:t>The semantic-release Toolset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870509"/>
            <a:ext cx="4315968" cy="313932"/>
          </a:xfrm>
        </p:spPr>
        <p:txBody>
          <a:bodyPr/>
          <a:lstStyle/>
          <a:p>
            <a:r>
              <a:rPr lang="hu-HU" dirty="0">
                <a:latin typeface="+mj-lt"/>
              </a:rPr>
              <a:t>Attila Gyöngyösi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9858-B04F-4808-9F0A-5B0948D7C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29CCA54-D4BB-4AA6-8E29-5651B655F1DC}"/>
              </a:ext>
            </a:extLst>
          </p:cNvPr>
          <p:cNvSpPr txBox="1">
            <a:spLocks/>
          </p:cNvSpPr>
          <p:nvPr/>
        </p:nvSpPr>
        <p:spPr>
          <a:xfrm>
            <a:off x="1652017" y="556021"/>
            <a:ext cx="3421784" cy="1769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dirty="0"/>
              <a:t>DEBRECEN UI COMMUNITY PRESENTS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4B27FF-9521-46E0-9F9B-88EABF945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9" y="1017920"/>
            <a:ext cx="786386" cy="597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31A78-69B5-4E4E-ACE3-1164E3D8720C}"/>
              </a:ext>
            </a:extLst>
          </p:cNvPr>
          <p:cNvSpPr txBox="1"/>
          <p:nvPr/>
        </p:nvSpPr>
        <p:spPr>
          <a:xfrm>
            <a:off x="1161212" y="1131958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Problem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4B980-E73B-4887-9AE8-1633FBBEED8F}"/>
              </a:ext>
            </a:extLst>
          </p:cNvPr>
          <p:cNvSpPr txBox="1"/>
          <p:nvPr/>
        </p:nvSpPr>
        <p:spPr>
          <a:xfrm>
            <a:off x="1161212" y="1978146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Solution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AF3BC-CED0-45D4-A45E-3467E98D7173}"/>
              </a:ext>
            </a:extLst>
          </p:cNvPr>
          <p:cNvSpPr txBox="1"/>
          <p:nvPr/>
        </p:nvSpPr>
        <p:spPr>
          <a:xfrm>
            <a:off x="1161212" y="2824334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Code</a:t>
            </a:r>
            <a:endParaRPr lang="en-US" sz="18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53B0B17-41CC-4CC7-8EB3-9149395F3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864108"/>
            <a:ext cx="786386" cy="597409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26FA5EAB-84A9-48D7-86A1-612CAC2DC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3" y="2710295"/>
            <a:ext cx="690269" cy="52643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30C605-1668-457A-AF4A-C3DBB601EC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2" y="3599542"/>
            <a:ext cx="690269" cy="524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7E50-8F44-43E2-A436-90FCC0F16B45}"/>
              </a:ext>
            </a:extLst>
          </p:cNvPr>
          <p:cNvSpPr txBox="1"/>
          <p:nvPr/>
        </p:nvSpPr>
        <p:spPr>
          <a:xfrm>
            <a:off x="1206221" y="3713581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Problem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404BAE6-2E7C-4CCD-836C-06E461C54F29}"/>
              </a:ext>
            </a:extLst>
          </p:cNvPr>
          <p:cNvSpPr txBox="1">
            <a:spLocks/>
          </p:cNvSpPr>
          <p:nvPr/>
        </p:nvSpPr>
        <p:spPr>
          <a:xfrm>
            <a:off x="4727785" y="1569867"/>
            <a:ext cx="3242069" cy="200376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400" b="1">
                <a:solidFill>
                  <a:schemeClr val="accent2"/>
                </a:solidFill>
              </a:rPr>
              <a:t>How do you enforce semantic versioning for a software library or customer application?</a:t>
            </a:r>
            <a:endParaRPr lang="hu-HU" sz="1400" b="1" dirty="0"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hu-HU" sz="1400"/>
              <a:t>How do you automate version bump semantically?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u-HU" sz="1400"/>
              <a:t>How do you generate automatic changelogs to publish with your library release?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u-HU" sz="1400"/>
              <a:t>How do you educate your development team to do commits right?</a:t>
            </a:r>
            <a:endParaRPr lang="hu-HU" sz="1400" dirty="0"/>
          </a:p>
        </p:txBody>
      </p:sp>
      <p:pic>
        <p:nvPicPr>
          <p:cNvPr id="2050" name="Picture 2" descr="What is Continuous Integration? | PagerDuty">
            <a:extLst>
              <a:ext uri="{FF2B5EF4-FFF2-40B4-BE49-F238E27FC236}">
                <a16:creationId xmlns:a16="http://schemas.microsoft.com/office/drawing/2014/main" id="{BFD67FB7-1402-4507-9213-1CEFA432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" y="1222262"/>
            <a:ext cx="3396079" cy="29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Problem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semantic versioning for UT | UBports Forum">
            <a:extLst>
              <a:ext uri="{FF2B5EF4-FFF2-40B4-BE49-F238E27FC236}">
                <a16:creationId xmlns:a16="http://schemas.microsoft.com/office/drawing/2014/main" id="{FF1F551A-9E95-496A-8FDD-51C40197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8" y="1768064"/>
            <a:ext cx="4467945" cy="19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8B99372-D397-4254-B88F-3C939053A617}"/>
              </a:ext>
            </a:extLst>
          </p:cNvPr>
          <p:cNvSpPr txBox="1">
            <a:spLocks/>
          </p:cNvSpPr>
          <p:nvPr/>
        </p:nvSpPr>
        <p:spPr>
          <a:xfrm>
            <a:off x="635698" y="1466312"/>
            <a:ext cx="3242069" cy="301752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400" b="1">
                <a:solidFill>
                  <a:schemeClr val="accent2"/>
                </a:solidFill>
              </a:rPr>
              <a:t>Building blocks of a semantic version number</a:t>
            </a:r>
            <a:endParaRPr lang="hu-HU" sz="1400" b="1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C2351-237B-4A17-B553-19750486F9E8}"/>
              </a:ext>
            </a:extLst>
          </p:cNvPr>
          <p:cNvSpPr txBox="1">
            <a:spLocks/>
          </p:cNvSpPr>
          <p:nvPr/>
        </p:nvSpPr>
        <p:spPr>
          <a:xfrm>
            <a:off x="5668654" y="1768064"/>
            <a:ext cx="2431473" cy="2624658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400" b="1">
                <a:solidFill>
                  <a:schemeClr val="accent6"/>
                </a:solidFill>
              </a:rPr>
              <a:t>MAJOR</a:t>
            </a:r>
            <a:br>
              <a:rPr lang="hu-HU" sz="1400" b="1">
                <a:solidFill>
                  <a:schemeClr val="tx2"/>
                </a:solidFill>
              </a:rPr>
            </a:br>
            <a:r>
              <a:rPr lang="hu-HU" sz="1400">
                <a:solidFill>
                  <a:schemeClr val="tx2"/>
                </a:solidFill>
              </a:rPr>
              <a:t>breaking changes to the public API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400" b="1">
                <a:solidFill>
                  <a:srgbClr val="FFC000"/>
                </a:solidFill>
              </a:rPr>
              <a:t>MINOR</a:t>
            </a:r>
            <a:br>
              <a:rPr lang="hu-HU" sz="1400" b="1">
                <a:solidFill>
                  <a:schemeClr val="tx2"/>
                </a:solidFill>
              </a:rPr>
            </a:br>
            <a:r>
              <a:rPr lang="hu-HU" sz="1400">
                <a:solidFill>
                  <a:schemeClr val="tx2"/>
                </a:solidFill>
              </a:rPr>
              <a:t>backwards-compatible changes, new features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400" b="1">
                <a:solidFill>
                  <a:schemeClr val="accent4">
                    <a:lumMod val="50000"/>
                  </a:schemeClr>
                </a:solidFill>
              </a:rPr>
              <a:t>PATCH</a:t>
            </a:r>
            <a:br>
              <a:rPr lang="hu-HU" sz="1400" b="1">
                <a:solidFill>
                  <a:schemeClr val="tx2"/>
                </a:solidFill>
              </a:rPr>
            </a:br>
            <a:r>
              <a:rPr lang="hu-HU" sz="1400">
                <a:solidFill>
                  <a:schemeClr val="tx2"/>
                </a:solidFill>
              </a:rPr>
              <a:t>bugfixes, minor housekeeping</a:t>
            </a:r>
            <a:endParaRPr lang="hu-H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422399"/>
            <a:ext cx="8429625" cy="2512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1400"/>
              <a:t>Fully automated version management and package publishing toolset</a:t>
            </a:r>
            <a:endParaRPr lang="hu-HU" sz="1400" dirty="0"/>
          </a:p>
          <a:p>
            <a:pPr>
              <a:lnSpc>
                <a:spcPct val="150000"/>
              </a:lnSpc>
            </a:pPr>
            <a:r>
              <a:rPr lang="hu-HU" sz="1400"/>
              <a:t>Makes your team adhere to the Semantic Versioning Specification - </a:t>
            </a:r>
            <a:r>
              <a:rPr lang="hu-HU" sz="1400">
                <a:hlinkClick r:id="rId2"/>
              </a:rPr>
              <a:t>https://semver.org/</a:t>
            </a:r>
            <a:endParaRPr lang="hu-HU" sz="1400" dirty="0"/>
          </a:p>
          <a:p>
            <a:pPr>
              <a:lnSpc>
                <a:spcPct val="150000"/>
              </a:lnSpc>
            </a:pPr>
            <a:r>
              <a:rPr lang="hu-HU" sz="1400"/>
              <a:t>Which also means formalized commit messages - </a:t>
            </a:r>
            <a:r>
              <a:rPr lang="hu-HU" sz="1400">
                <a:hlinkClick r:id="rId3"/>
              </a:rPr>
              <a:t>https://www.conventionalcommits.org/en/v1.0.0/</a:t>
            </a:r>
            <a:endParaRPr lang="hu-HU" sz="1400" dirty="0"/>
          </a:p>
          <a:p>
            <a:pPr>
              <a:lnSpc>
                <a:spcPct val="150000"/>
              </a:lnSpc>
            </a:pPr>
            <a:r>
              <a:rPr lang="hu-HU" sz="1400"/>
              <a:t>Ready to be integrated into your choice of CI/CD pipeline</a:t>
            </a:r>
            <a:endParaRPr lang="hu-HU" sz="1400" dirty="0"/>
          </a:p>
          <a:p>
            <a:pPr>
              <a:lnSpc>
                <a:spcPct val="150000"/>
              </a:lnSpc>
            </a:pPr>
            <a:r>
              <a:rPr lang="hu-HU" sz="1400"/>
              <a:t>Extensible with plugins</a:t>
            </a:r>
          </a:p>
          <a:p>
            <a:pPr>
              <a:lnSpc>
                <a:spcPct val="150000"/>
              </a:lnSpc>
            </a:pPr>
            <a:r>
              <a:rPr lang="hu-HU" sz="1400">
                <a:hlinkClick r:id="rId4"/>
              </a:rPr>
              <a:t>https://semantic-release.gitbook.io/semantic-release/</a:t>
            </a:r>
            <a:endParaRPr lang="hu-HU" sz="1400"/>
          </a:p>
          <a:p>
            <a:pPr marL="0" indent="0">
              <a:lnSpc>
                <a:spcPct val="150000"/>
              </a:lnSpc>
              <a:buNone/>
            </a:pPr>
            <a:endParaRPr lang="hu-HU" sz="1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The solution </a:t>
            </a:r>
            <a:r>
              <a:rPr lang="hu-HU"/>
              <a:t>is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83620-E04C-4F8F-A955-78B4DBB5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842" y="890476"/>
            <a:ext cx="1882590" cy="5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Questions?!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0364" y="889000"/>
            <a:ext cx="7941684" cy="3054350"/>
          </a:xfrm>
        </p:spPr>
        <p:txBody>
          <a:bodyPr/>
          <a:lstStyle/>
          <a:p>
            <a:r>
              <a:rPr lang="en-US">
                <a:hlinkClick r:id="rId2"/>
              </a:rPr>
              <a:t>https://semantic-release.gitbook.io/semantic-release/</a:t>
            </a:r>
            <a:endParaRPr lang="hu-HU"/>
          </a:p>
          <a:p>
            <a:r>
              <a:rPr lang="hu-HU"/>
              <a:t>Tutorials: </a:t>
            </a:r>
            <a:r>
              <a:rPr lang="hu-HU">
                <a:hlinkClick r:id="rId3"/>
              </a:rPr>
              <a:t>https://semantic-release.gitbook.io/semantic-release/support/resources</a:t>
            </a:r>
            <a:endParaRPr lang="hu-HU" dirty="0"/>
          </a:p>
          <a:p>
            <a:r>
              <a:rPr lang="hu-HU"/>
              <a:t>Frequently Asked Questions: </a:t>
            </a:r>
            <a:r>
              <a:rPr lang="hu-HU">
                <a:hlinkClick r:id="rId4"/>
              </a:rPr>
              <a:t>https://semantic-release.gitbook.io/semantic-release/support/faq</a:t>
            </a:r>
            <a:endParaRPr lang="hu-HU" dirty="0"/>
          </a:p>
          <a:p>
            <a:r>
              <a:rPr lang="hu-HU" dirty="0"/>
              <a:t>Code &amp; Slides</a:t>
            </a:r>
            <a:r>
              <a:rPr lang="hu-HU"/>
              <a:t>: </a:t>
            </a:r>
            <a:r>
              <a:rPr lang="hu-HU">
                <a:hlinkClick r:id="rId5"/>
              </a:rPr>
              <a:t>https://github.com/epam-debrecen-ui-community/tech-corner-3-semrel</a:t>
            </a:r>
            <a:endParaRPr lang="hu-HU" dirty="0"/>
          </a:p>
          <a:p>
            <a:r>
              <a:rPr lang="hu-HU"/>
              <a:t>Debrecen </a:t>
            </a:r>
            <a:r>
              <a:rPr lang="hu-HU" dirty="0"/>
              <a:t>UI Community on Community-Z: </a:t>
            </a:r>
            <a:r>
              <a:rPr lang="hu-HU" dirty="0">
                <a:hlinkClick r:id="rId6"/>
              </a:rPr>
              <a:t>https://community-z.com/communities/epam-debrecen-ui-community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1489</TotalTime>
  <Words>250</Words>
  <Application>Microsoft Office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The semantic-release Toolset</vt:lpstr>
      <vt:lpstr>Agenda</vt:lpstr>
      <vt:lpstr>The Problem</vt:lpstr>
      <vt:lpstr>The Problem</vt:lpstr>
      <vt:lpstr>The Solution</vt:lpstr>
      <vt:lpstr>The code</vt:lpstr>
      <vt:lpstr>Questions?!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Attila Gyöngyösi</cp:lastModifiedBy>
  <cp:revision>44</cp:revision>
  <dcterms:created xsi:type="dcterms:W3CDTF">2018-01-26T19:23:30Z</dcterms:created>
  <dcterms:modified xsi:type="dcterms:W3CDTF">2021-02-25T20:56:34Z</dcterms:modified>
</cp:coreProperties>
</file>