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300" r:id="rId10"/>
    <p:sldId id="301" r:id="rId11"/>
    <p:sldId id="302" r:id="rId12"/>
    <p:sldId id="308" r:id="rId13"/>
    <p:sldId id="309" r:id="rId14"/>
    <p:sldId id="312" r:id="rId15"/>
    <p:sldId id="313" r:id="rId16"/>
    <p:sldId id="314" r:id="rId17"/>
    <p:sldId id="315" r:id="rId18"/>
    <p:sldId id="303" r:id="rId19"/>
    <p:sldId id="304" r:id="rId20"/>
    <p:sldId id="305" r:id="rId21"/>
    <p:sldId id="306" r:id="rId22"/>
    <p:sldId id="307" r:id="rId23"/>
    <p:sldId id="310" r:id="rId24"/>
    <p:sldId id="311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4" autoAdjust="0"/>
    <p:restoredTop sz="94595" autoAdjust="0"/>
  </p:normalViewPr>
  <p:slideViewPr>
    <p:cSldViewPr snapToGrid="0">
      <p:cViewPr varScale="1">
        <p:scale>
          <a:sx n="109" d="100"/>
          <a:sy n="109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find" TargetMode="External"/><Relationship Id="rId3" Type="http://schemas.openxmlformats.org/officeDocument/2006/relationships/hyperlink" Target="https://developer.mozilla.org/en-US/docs/Web/JavaScript/Reference/Global_Objects/Array/map" TargetMode="External"/><Relationship Id="rId7" Type="http://schemas.openxmlformats.org/officeDocument/2006/relationships/hyperlink" Target="https://developer.mozilla.org/en-US/docs/Web/JavaScript/Reference/Global_Objects/Array/every" TargetMode="External"/><Relationship Id="rId2" Type="http://schemas.openxmlformats.org/officeDocument/2006/relationships/hyperlink" Target="https://developer.mozilla.org/en-US/docs/Web/JavaScript/Reference/Global_Objects/Array/forEach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developer.mozilla.org/en-US/docs/Web/JavaScript/Reference/Global_Objects/Array/some" TargetMode="External"/><Relationship Id="rId5" Type="http://schemas.openxmlformats.org/officeDocument/2006/relationships/hyperlink" Target="https://developer.mozilla.org/en-US/docs/Web/JavaScript/Reference/Global_Objects/Array/reduce" TargetMode="External"/><Relationship Id="rId4" Type="http://schemas.openxmlformats.org/officeDocument/2006/relationships/hyperlink" Target="https://developer.mozilla.org/en-US/docs/Web/JavaScript/Reference/Global_Objects/Array/filter" TargetMode="External"/><Relationship Id="rId9" Type="http://schemas.openxmlformats.org/officeDocument/2006/relationships/hyperlink" Target="https://developer.mozilla.org/en-US/docs/Web/JavaScript/Reference/Global_Objects/Array/includ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775" y="4672232"/>
            <a:ext cx="6489700" cy="369332"/>
          </a:xfrm>
        </p:spPr>
        <p:txBody>
          <a:bodyPr/>
          <a:lstStyle/>
          <a:p>
            <a:r>
              <a:rPr lang="en-US" dirty="0"/>
              <a:t>Janos Stefan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2024/03/05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215991"/>
          </a:xfrm>
        </p:spPr>
        <p:txBody>
          <a:bodyPr/>
          <a:lstStyle/>
          <a:p>
            <a:r>
              <a:rPr lang="hu-HU" sz="7200" dirty="0"/>
              <a:t>JavaScript </a:t>
            </a:r>
            <a:r>
              <a:rPr lang="hu-HU" sz="7200" dirty="0" err="1"/>
              <a:t>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3FDA7-2CF2-F9C8-DC07-79F638B55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64185-8591-69AB-BFB3-5318FFA6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F7F0F77-8EDF-03FC-F11A-F258369348EA}"/>
              </a:ext>
            </a:extLst>
          </p:cNvPr>
          <p:cNvSpPr txBox="1">
            <a:spLocks/>
          </p:cNvSpPr>
          <p:nvPr/>
        </p:nvSpPr>
        <p:spPr>
          <a:xfrm>
            <a:off x="6444762" y="457200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Immutability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53CCF-0A22-E3FD-F0B9-0D0BD679C761}"/>
              </a:ext>
            </a:extLst>
          </p:cNvPr>
          <p:cNvSpPr txBox="1"/>
          <p:nvPr/>
        </p:nvSpPr>
        <p:spPr>
          <a:xfrm>
            <a:off x="457201" y="1059873"/>
            <a:ext cx="5423078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en-US" dirty="0" err="1">
                <a:solidFill>
                  <a:srgbClr val="212529"/>
                </a:solidFill>
                <a:latin typeface="Consolas" panose="020B0609020204030204" pitchFamily="49" charset="0"/>
              </a:rPr>
              <a:t>x.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en-US" dirty="0" err="1">
                <a:solidFill>
                  <a:srgbClr val="212529"/>
                </a:solidFill>
                <a:latin typeface="Consolas" panose="020B0609020204030204" pitchFamily="49" charset="0"/>
              </a:rPr>
              <a:t>x.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[1, 2, 3, 4, 5]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D03DD-1779-656D-7558-AF8011165877}"/>
              </a:ext>
            </a:extLst>
          </p:cNvPr>
          <p:cNvSpPr txBox="1"/>
          <p:nvPr/>
        </p:nvSpPr>
        <p:spPr>
          <a:xfrm>
            <a:off x="6343742" y="1015910"/>
            <a:ext cx="5589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...x,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[1, 2, 3, 4, 5]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8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E30C3E-E97F-8DBD-84F8-092A2D722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3AA4B-FD19-482F-D286-0F3DF552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state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8C47FCF-0131-F584-9D52-41721831221B}"/>
              </a:ext>
            </a:extLst>
          </p:cNvPr>
          <p:cNvSpPr txBox="1">
            <a:spLocks/>
          </p:cNvSpPr>
          <p:nvPr/>
        </p:nvSpPr>
        <p:spPr>
          <a:xfrm>
            <a:off x="6444762" y="457200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Avoiding shared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C2FE-C22A-394B-8771-1E63DDA86B78}"/>
              </a:ext>
            </a:extLst>
          </p:cNvPr>
          <p:cNvSpPr txBox="1"/>
          <p:nvPr/>
        </p:nvSpPr>
        <p:spPr>
          <a:xfrm>
            <a:off x="457201" y="1059873"/>
            <a:ext cx="5423078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counter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en-US" dirty="0">
                <a:solidFill>
                  <a:srgbClr val="339933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6A1A0-B78F-9FED-0665-E7C19E7287C5}"/>
              </a:ext>
            </a:extLst>
          </p:cNvPr>
          <p:cNvSpPr txBox="1"/>
          <p:nvPr/>
        </p:nvSpPr>
        <p:spPr>
          <a:xfrm>
            <a:off x="6343742" y="1015910"/>
            <a:ext cx="55899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=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53158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68835-FF75-FC33-201E-F96A17F301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33A75-CE96-F4C3-C792-AFA5A79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citizens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FA08-E5D6-9D6B-5D4F-27B755B94CD2}"/>
              </a:ext>
            </a:extLst>
          </p:cNvPr>
          <p:cNvSpPr txBox="1"/>
          <p:nvPr/>
        </p:nvSpPr>
        <p:spPr>
          <a:xfrm>
            <a:off x="6573716" y="612844"/>
            <a:ext cx="54160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Assign a function to a variable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 a function as an argument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callFunc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2, 3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a function from a function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onst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5D65D30-0F68-B55E-F598-901F96AC5A73}"/>
              </a:ext>
            </a:extLst>
          </p:cNvPr>
          <p:cNvSpPr txBox="1"/>
          <p:nvPr/>
        </p:nvSpPr>
        <p:spPr>
          <a:xfrm>
            <a:off x="457201" y="1059873"/>
            <a:ext cx="5143500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Functions should be treated like any other data type: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Assigned to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Passed as arguments to other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Returned as values from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342021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D125C-BFB8-B4A4-EA5E-41EF9095A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37A4-3D18-CC05-A208-F8EF69C7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9B4F9-0F18-50BF-BD89-C03AD687DB73}"/>
              </a:ext>
            </a:extLst>
          </p:cNvPr>
          <p:cNvSpPr txBox="1"/>
          <p:nvPr/>
        </p:nvSpPr>
        <p:spPr>
          <a:xfrm>
            <a:off x="6295293" y="1015910"/>
            <a:ext cx="57589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higher order function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operateOn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9608E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sum of two arguments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product of two arguments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operateOn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2, 3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operateOn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2, 3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29B5F37-34FC-124C-A45E-531CDA552271}"/>
              </a:ext>
            </a:extLst>
          </p:cNvPr>
          <p:cNvSpPr txBox="1"/>
          <p:nvPr/>
        </p:nvSpPr>
        <p:spPr>
          <a:xfrm>
            <a:off x="457201" y="1059873"/>
            <a:ext cx="514350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In function programming functions can be used as arguments to other functions or returned as the result of a function.</a:t>
            </a:r>
          </a:p>
          <a:p>
            <a:pPr algn="l"/>
            <a:r>
              <a:rPr lang="en-US" dirty="0"/>
              <a:t>This allows for powerful abstractions, such as </a:t>
            </a:r>
            <a:r>
              <a:rPr lang="en-US" b="1" dirty="0"/>
              <a:t>functional composition</a:t>
            </a:r>
            <a:r>
              <a:rPr lang="en-US" dirty="0"/>
              <a:t> and </a:t>
            </a:r>
            <a:r>
              <a:rPr lang="en-US" b="1" dirty="0"/>
              <a:t>currying</a:t>
            </a:r>
          </a:p>
        </p:txBody>
      </p:sp>
    </p:spTree>
    <p:extLst>
      <p:ext uri="{BB962C8B-B14F-4D97-AF65-F5344CB8AC3E}">
        <p14:creationId xmlns:p14="http://schemas.microsoft.com/office/powerpoint/2010/main" val="419782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F55B3-4276-13A1-072E-3A70FEE41B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6C5EF-F0DD-638D-4AA4-0DF48768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3B15-6E7D-0E96-D20C-898FF37D9B23}"/>
              </a:ext>
            </a:extLst>
          </p:cNvPr>
          <p:cNvSpPr txBox="1"/>
          <p:nvPr/>
        </p:nvSpPr>
        <p:spPr>
          <a:xfrm>
            <a:off x="457201" y="1059873"/>
            <a:ext cx="514350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In function programming the evaluation of an expression is delayed until its value is needed, this is known as lazy evaluation.</a:t>
            </a:r>
          </a:p>
          <a:p>
            <a:pPr algn="l"/>
            <a:r>
              <a:rPr lang="en-US" dirty="0"/>
              <a:t>This can be useful to improve performance and save memory usage.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2B156-5939-7C5C-97E0-1B608E300ADF}"/>
              </a:ext>
            </a:extLst>
          </p:cNvPr>
          <p:cNvSpPr txBox="1"/>
          <p:nvPr/>
        </p:nvSpPr>
        <p:spPr>
          <a:xfrm>
            <a:off x="6295293" y="1015910"/>
            <a:ext cx="57589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generator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–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infinite sequence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naturalNumbers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1;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9608E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while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   yield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nn-NO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 }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numbers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naturalNumbers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224126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563696-2A08-E050-181A-50E35489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13CBB-EA3E-1B01-2535-21DE1F3D5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handle arrays in JavaScript?</a:t>
            </a:r>
          </a:p>
        </p:txBody>
      </p:sp>
    </p:spTree>
    <p:extLst>
      <p:ext uri="{BB962C8B-B14F-4D97-AF65-F5344CB8AC3E}">
        <p14:creationId xmlns:p14="http://schemas.microsoft.com/office/powerpoint/2010/main" val="112726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1A43A-3B87-596F-8459-52B2137DA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B836F-A421-F7AA-D49E-1BE52A52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your memories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80C7DB1-F832-0092-F585-117DEB82F1B0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Array-copy: shallow copy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000" dirty="0">
                <a:hlinkClick r:id="rId2"/>
              </a:rPr>
              <a:t>https://developer.mozilla.org/en-US/docs/Web/JavaScript/Reference/Global_Objects/Array</a:t>
            </a:r>
            <a:endParaRPr lang="hu-H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A922F-659C-A923-0D2D-6B7433A29C13}"/>
              </a:ext>
            </a:extLst>
          </p:cNvPr>
          <p:cNvSpPr txBox="1"/>
          <p:nvPr/>
        </p:nvSpPr>
        <p:spPr>
          <a:xfrm>
            <a:off x="6311722" y="1059873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 dirty="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 dirty="0">
                <a:solidFill>
                  <a:schemeClr val="bg1"/>
                </a:solidFill>
              </a:rPr>
              <a:t>find the first matching item (=&gt; 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dirty="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 dirty="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 dirty="0">
                <a:solidFill>
                  <a:schemeClr val="bg1"/>
                </a:solidFill>
              </a:rPr>
              <a:t>transform</a:t>
            </a:r>
            <a:endParaRPr lang="hu-HU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 dirty="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 dirty="0">
                <a:solidFill>
                  <a:schemeClr val="bg1"/>
                </a:solidFill>
              </a:rPr>
              <a:t> has at least one match (=&gt; 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</a:p>
          <a:p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376ED2-379A-EE1C-B314-1761E63BA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34F69-1CAC-7D82-D59B-A21671FC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winds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19F3F-7B2A-89AB-BB12-384B67DBB736}"/>
              </a:ext>
            </a:extLst>
          </p:cNvPr>
          <p:cNvSpPr txBox="1"/>
          <p:nvPr/>
        </p:nvSpPr>
        <p:spPr>
          <a:xfrm>
            <a:off x="457201" y="1059873"/>
            <a:ext cx="5423078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Using built-in methods instead of traditional cycles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Benefits: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Compatible with functional 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the original array without any modifications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understand what the goal 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More concise and readable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Usually faster than traditional 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Similar syntax and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Drawbacks: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None – once tried and never put it aside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25FEC-F629-2A2F-99A4-7EB928BF4616}"/>
              </a:ext>
            </a:extLst>
          </p:cNvPr>
          <p:cNvSpPr txBox="1"/>
          <p:nvPr/>
        </p:nvSpPr>
        <p:spPr>
          <a:xfrm>
            <a:off x="6311723" y="1055877"/>
            <a:ext cx="56526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of commonly used methods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hlinkClick r:id="rId2"/>
              </a:rPr>
              <a:t>forEach</a:t>
            </a:r>
            <a:r>
              <a:rPr lang="en-US" dirty="0">
                <a:solidFill>
                  <a:schemeClr val="bg1"/>
                </a:solidFill>
              </a:rPr>
              <a:t> – simple traversing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–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–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- accumulate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Other goodies: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some</a:t>
            </a:r>
            <a:r>
              <a:rPr lang="en-US" dirty="0">
                <a:solidFill>
                  <a:schemeClr val="bg1"/>
                </a:solidFill>
              </a:rPr>
              <a:t> – has at least one element that pass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every</a:t>
            </a:r>
            <a:r>
              <a:rPr lang="en-US" dirty="0">
                <a:solidFill>
                  <a:schemeClr val="bg1"/>
                </a:solidFill>
              </a:rPr>
              <a:t> – all elements match with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find</a:t>
            </a:r>
            <a:r>
              <a:rPr lang="en-US" dirty="0">
                <a:solidFill>
                  <a:schemeClr val="bg1"/>
                </a:solidFill>
              </a:rPr>
              <a:t> – find one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includes</a:t>
            </a:r>
            <a:r>
              <a:rPr lang="en-US" dirty="0">
                <a:solidFill>
                  <a:schemeClr val="bg1"/>
                </a:solidFill>
              </a:rPr>
              <a:t> – is in the array (only for primitives)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9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D30D24-8BE6-D956-2F64-93D6FA04C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80E07-B82A-B623-4C44-E46A3499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traversing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C810-F630-11FC-F659-32F0FD6133C1}"/>
              </a:ext>
            </a:extLst>
          </p:cNvPr>
          <p:cNvSpPr txBox="1"/>
          <p:nvPr/>
        </p:nvSpPr>
        <p:spPr>
          <a:xfrm>
            <a:off x="457201" y="1059873"/>
            <a:ext cx="5423078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element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F9C5B-7445-90A5-15B9-C8CD019CA20E}"/>
              </a:ext>
            </a:extLst>
          </p:cNvPr>
          <p:cNvSpPr txBox="1"/>
          <p:nvPr/>
        </p:nvSpPr>
        <p:spPr>
          <a:xfrm>
            <a:off x="6311723" y="967540"/>
            <a:ext cx="5652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7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4C93F-6274-A142-EAA0-D05457778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FF62A-D74D-A9A7-B592-AA242876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99ABB-E8BF-4127-9BE8-87A69112008E}"/>
              </a:ext>
            </a:extLst>
          </p:cNvPr>
          <p:cNvSpPr txBox="1"/>
          <p:nvPr/>
        </p:nvSpPr>
        <p:spPr>
          <a:xfrm>
            <a:off x="457201" y="1059873"/>
            <a:ext cx="542307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double.push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(numbers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// [2, 4, 6, 8, 10]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32893-CC01-0A03-1107-C63DDF29E967}"/>
              </a:ext>
            </a:extLst>
          </p:cNvPr>
          <p:cNvSpPr txBox="1"/>
          <p:nvPr/>
        </p:nvSpPr>
        <p:spPr>
          <a:xfrm>
            <a:off x="6311723" y="967540"/>
            <a:ext cx="5652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double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 *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0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 err="1"/>
              <a:t>Arrays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F6B4777-8FAC-6E1C-3C4A-F4308EE0A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EE3B42-129A-A0DB-4A58-7102175F5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789AE-F4E5-69BA-17A8-234DAD160A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E61A1-4485-CFD7-941B-0F0930AB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52BCB-6B02-B9C1-B6A6-2116C415E37E}"/>
              </a:ext>
            </a:extLst>
          </p:cNvPr>
          <p:cNvSpPr txBox="1"/>
          <p:nvPr/>
        </p:nvSpPr>
        <p:spPr>
          <a:xfrm>
            <a:off x="457201" y="1059873"/>
            <a:ext cx="5423078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evenNumbers.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[2, 4]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33687-CAFB-777D-D0D5-ADB23C02E609}"/>
              </a:ext>
            </a:extLst>
          </p:cNvPr>
          <p:cNvSpPr txBox="1"/>
          <p:nvPr/>
        </p:nvSpPr>
        <p:spPr>
          <a:xfrm>
            <a:off x="6311723" y="1020293"/>
            <a:ext cx="56526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s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 %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 === 0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evens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E573B-1FAB-6BA3-684A-D458EC38F2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4A07C-A17B-1EE9-01D3-1C081183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30F47-7551-5326-3EEA-A3E9F8565736}"/>
              </a:ext>
            </a:extLst>
          </p:cNvPr>
          <p:cNvSpPr txBox="1"/>
          <p:nvPr/>
        </p:nvSpPr>
        <p:spPr>
          <a:xfrm>
            <a:off x="457201" y="1059873"/>
            <a:ext cx="542307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B5C34-8F2B-5533-7835-67D39FF021D7}"/>
              </a:ext>
            </a:extLst>
          </p:cNvPr>
          <p:cNvSpPr txBox="1"/>
          <p:nvPr/>
        </p:nvSpPr>
        <p:spPr>
          <a:xfrm>
            <a:off x="6311723" y="1020708"/>
            <a:ext cx="5652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subTotal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i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subTotal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evens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6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and </a:t>
            </a:r>
            <a:r>
              <a:rPr lang="hu-HU" dirty="0" err="1"/>
              <a:t>ways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 </a:t>
            </a:r>
            <a:r>
              <a:rPr lang="hu-HU" dirty="0" err="1"/>
              <a:t>function</a:t>
            </a:r>
            <a:r>
              <a:rPr lang="hu-HU" dirty="0"/>
              <a:t>?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assigned to a </a:t>
            </a:r>
            <a:r>
              <a:rPr lang="hu-HU" dirty="0" err="1"/>
              <a:t>variable</a:t>
            </a:r>
            <a:r>
              <a:rPr lang="hu-HU" dirty="0"/>
              <a:t> / </a:t>
            </a:r>
            <a:r>
              <a:rPr lang="hu-HU" dirty="0" err="1"/>
              <a:t>property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number of arguments passed to a function depends on the caller (not the declaration)</a:t>
            </a:r>
          </a:p>
          <a:p>
            <a:endParaRPr lang="hu-HU" dirty="0"/>
          </a:p>
          <a:p>
            <a:r>
              <a:rPr lang="hu-HU" dirty="0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</a:t>
            </a:r>
            <a:r>
              <a:rPr lang="en-US" dirty="0"/>
              <a:t> – pass params as list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Apply</a:t>
            </a:r>
            <a:r>
              <a:rPr lang="en-US" dirty="0"/>
              <a:t> – pass params as array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200" dirty="0">
                <a:hlinkClick r:id="rId2"/>
              </a:rPr>
              <a:t>https://developer.mozilla.org/en-US/docs/Web/JavaScript/Reference/Functions</a:t>
            </a:r>
            <a:endParaRPr lang="hu-HU" sz="1200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154615" y="914400"/>
            <a:ext cx="5943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Typically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instances</a:t>
            </a:r>
            <a:r>
              <a:rPr lang="hu-HU" dirty="0">
                <a:solidFill>
                  <a:srgbClr val="D4D4D4"/>
                </a:solidFill>
              </a:rPr>
              <a:t> of </a:t>
            </a:r>
            <a:r>
              <a:rPr lang="hu-HU" dirty="0" err="1">
                <a:solidFill>
                  <a:srgbClr val="D4D4D4"/>
                </a:solidFill>
              </a:rPr>
              <a:t>Function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objects</a:t>
            </a:r>
            <a:endParaRPr lang="hu-HU" dirty="0">
              <a:solidFill>
                <a:srgbClr val="D4D4D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Callable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values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cause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typeof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to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dirty="0">
                <a:solidFill>
                  <a:srgbClr val="D4D4D4"/>
                </a:solidFill>
              </a:rPr>
              <a:t>„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hu-HU" b="0" dirty="0">
                <a:solidFill>
                  <a:srgbClr val="D4D4D4"/>
                </a:solidFill>
                <a:effectLst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Can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get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multiple</a:t>
            </a:r>
            <a:r>
              <a:rPr lang="hu-HU" b="0" dirty="0">
                <a:solidFill>
                  <a:srgbClr val="D4D4D4"/>
                </a:solidFill>
                <a:effectLst/>
              </a:rPr>
              <a:t> input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parameters</a:t>
            </a:r>
            <a:endParaRPr lang="hu-HU" b="0" dirty="0">
              <a:solidFill>
                <a:srgbClr val="D4D4D4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Due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to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readability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try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to</a:t>
            </a:r>
            <a:r>
              <a:rPr lang="hu-HU" dirty="0">
                <a:solidFill>
                  <a:srgbClr val="D4D4D4"/>
                </a:solidFill>
              </a:rPr>
              <a:t> limit </a:t>
            </a:r>
            <a:r>
              <a:rPr lang="hu-HU" dirty="0" err="1">
                <a:solidFill>
                  <a:srgbClr val="D4D4D4"/>
                </a:solidFill>
              </a:rPr>
              <a:t>these</a:t>
            </a:r>
            <a:endParaRPr lang="hu-HU" dirty="0">
              <a:solidFill>
                <a:srgbClr val="D4D4D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0" dirty="0">
                <a:solidFill>
                  <a:srgbClr val="D4D4D4"/>
                </a:solidFill>
                <a:effectLst/>
              </a:rPr>
              <a:t>More than 3 parameters is better to be converted</a:t>
            </a:r>
            <a:r>
              <a:rPr lang="en-US" b="0" dirty="0">
                <a:solidFill>
                  <a:srgbClr val="D4D4D4"/>
                </a:solidFill>
                <a:effectLst/>
              </a:rPr>
              <a:t> to</a:t>
            </a:r>
            <a:r>
              <a:rPr lang="hu-HU" b="0" dirty="0">
                <a:solidFill>
                  <a:srgbClr val="D4D4D4"/>
                </a:solidFill>
                <a:effectLst/>
              </a:rPr>
              <a:t>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Can</a:t>
            </a:r>
            <a:r>
              <a:rPr lang="hu-HU" dirty="0">
                <a:solidFill>
                  <a:srgbClr val="D4D4D4"/>
                </a:solidFill>
              </a:rPr>
              <a:t> be </a:t>
            </a:r>
            <a:r>
              <a:rPr lang="hu-HU" dirty="0" err="1">
                <a:solidFill>
                  <a:srgbClr val="D4D4D4"/>
                </a:solidFill>
              </a:rPr>
              <a:t>reached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via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arguments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keyword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as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well</a:t>
            </a:r>
            <a:r>
              <a:rPr lang="hu-HU" dirty="0">
                <a:solidFill>
                  <a:srgbClr val="D4D4D4"/>
                </a:solidFill>
              </a:rPr>
              <a:t> (</a:t>
            </a:r>
            <a:r>
              <a:rPr lang="hu-HU" dirty="0" err="1">
                <a:solidFill>
                  <a:srgbClr val="D4D4D4"/>
                </a:solidFill>
              </a:rPr>
              <a:t>except</a:t>
            </a:r>
            <a:r>
              <a:rPr lang="hu-HU" dirty="0">
                <a:solidFill>
                  <a:srgbClr val="D4D4D4"/>
                </a:solidFill>
              </a:rPr>
              <a:t> in </a:t>
            </a:r>
            <a:r>
              <a:rPr lang="hu-HU" dirty="0" err="1">
                <a:solidFill>
                  <a:srgbClr val="D4D4D4"/>
                </a:solidFill>
              </a:rPr>
              <a:t>case</a:t>
            </a:r>
            <a:r>
              <a:rPr lang="hu-HU" dirty="0">
                <a:solidFill>
                  <a:srgbClr val="D4D4D4"/>
                </a:solidFill>
              </a:rPr>
              <a:t> of </a:t>
            </a:r>
            <a:r>
              <a:rPr lang="hu-HU" dirty="0" err="1">
                <a:solidFill>
                  <a:srgbClr val="D4D4D4"/>
                </a:solidFill>
              </a:rPr>
              <a:t>arrow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functions</a:t>
            </a:r>
            <a:r>
              <a:rPr lang="hu-HU" dirty="0">
                <a:solidFill>
                  <a:srgbClr val="D4D4D4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Arguments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passed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by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value</a:t>
            </a:r>
            <a:r>
              <a:rPr lang="hu-HU" dirty="0">
                <a:solidFill>
                  <a:srgbClr val="D4D4D4"/>
                </a:solidFill>
              </a:rPr>
              <a:t> (</a:t>
            </a:r>
            <a:r>
              <a:rPr lang="hu-HU" dirty="0" err="1">
                <a:solidFill>
                  <a:srgbClr val="D4D4D4"/>
                </a:solidFill>
              </a:rPr>
              <a:t>never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by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reference</a:t>
            </a:r>
            <a:r>
              <a:rPr lang="hu-HU" dirty="0">
                <a:solidFill>
                  <a:srgbClr val="D4D4D4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Object</a:t>
            </a:r>
            <a:r>
              <a:rPr lang="hu-HU" dirty="0" err="1">
                <a:solidFill>
                  <a:srgbClr val="D4D4D4"/>
                </a:solidFill>
              </a:rPr>
              <a:t>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passed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by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sharing</a:t>
            </a:r>
            <a:endParaRPr lang="hu-HU" dirty="0">
              <a:solidFill>
                <a:srgbClr val="D4D4D4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Passed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objects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can</a:t>
            </a:r>
            <a:r>
              <a:rPr lang="hu-HU" b="0" dirty="0">
                <a:solidFill>
                  <a:srgbClr val="D4D4D4"/>
                </a:solidFill>
                <a:effectLst/>
              </a:rPr>
              <a:t> be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changed</a:t>
            </a:r>
            <a:r>
              <a:rPr lang="hu-HU" b="0" dirty="0">
                <a:solidFill>
                  <a:srgbClr val="D4D4D4"/>
                </a:solidFill>
                <a:effectLst/>
              </a:rPr>
              <a:t> -&gt;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side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effects</a:t>
            </a:r>
            <a:r>
              <a:rPr lang="hu-HU" b="0" dirty="0">
                <a:solidFill>
                  <a:srgbClr val="D4D4D4"/>
                </a:solidFill>
                <a:effectLst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Always</a:t>
            </a:r>
            <a:r>
              <a:rPr lang="hu-HU" dirty="0">
                <a:solidFill>
                  <a:srgbClr val="D4D4D4"/>
                </a:solidFill>
              </a:rPr>
              <a:t> has a </a:t>
            </a:r>
            <a:r>
              <a:rPr lang="hu-HU" dirty="0" err="1">
                <a:solidFill>
                  <a:srgbClr val="D4D4D4"/>
                </a:solidFill>
              </a:rPr>
              <a:t>return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value</a:t>
            </a:r>
            <a:endParaRPr lang="hu-HU" dirty="0">
              <a:solidFill>
                <a:srgbClr val="D4D4D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Void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functions</a:t>
            </a:r>
            <a:r>
              <a:rPr lang="hu-HU" dirty="0">
                <a:solidFill>
                  <a:srgbClr val="D4D4D4"/>
                </a:solidFill>
              </a:rPr>
              <a:t> – </a:t>
            </a:r>
            <a:r>
              <a:rPr lang="hu-HU" dirty="0" err="1">
                <a:solidFill>
                  <a:srgbClr val="D4D4D4"/>
                </a:solidFill>
              </a:rPr>
              <a:t>return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value</a:t>
            </a:r>
            <a:r>
              <a:rPr lang="hu-HU" dirty="0">
                <a:solidFill>
                  <a:srgbClr val="D4D4D4"/>
                </a:solidFill>
              </a:rPr>
              <a:t> is </a:t>
            </a:r>
            <a:r>
              <a:rPr lang="hu-HU" dirty="0" err="1">
                <a:solidFill>
                  <a:srgbClr val="D4D4D4"/>
                </a:solidFill>
              </a:rPr>
              <a:t>undefined</a:t>
            </a:r>
            <a:endParaRPr lang="hu-HU" dirty="0">
              <a:solidFill>
                <a:srgbClr val="D4D4D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functions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419358" cy="53664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Regular</a:t>
            </a:r>
            <a:r>
              <a:rPr lang="hu-HU" sz="1800" dirty="0"/>
              <a:t> </a:t>
            </a:r>
            <a:r>
              <a:rPr lang="hu-HU" sz="1800" dirty="0" err="1"/>
              <a:t>function</a:t>
            </a:r>
            <a:endParaRPr lang="hu-HU" sz="1800" dirty="0"/>
          </a:p>
          <a:p>
            <a:pPr marL="971550" lvl="1" indent="-285750"/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return</a:t>
            </a:r>
            <a:r>
              <a:rPr lang="hu-HU" sz="1600" dirty="0"/>
              <a:t> </a:t>
            </a:r>
            <a:r>
              <a:rPr lang="hu-HU" sz="1600" dirty="0" err="1"/>
              <a:t>anything</a:t>
            </a:r>
            <a:endParaRPr lang="hu-HU" sz="1600" dirty="0"/>
          </a:p>
          <a:p>
            <a:pPr marL="971550" lvl="1" indent="-285750"/>
            <a:r>
              <a:rPr lang="hu-HU" sz="1600" dirty="0" err="1"/>
              <a:t>Always</a:t>
            </a:r>
            <a:r>
              <a:rPr lang="hu-HU" sz="1600" dirty="0"/>
              <a:t> </a:t>
            </a:r>
            <a:r>
              <a:rPr lang="hu-HU" sz="1600" dirty="0" err="1"/>
              <a:t>runs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completion</a:t>
            </a:r>
            <a:r>
              <a:rPr lang="hu-HU" sz="1600" dirty="0"/>
              <a:t> </a:t>
            </a:r>
            <a:r>
              <a:rPr lang="hu-HU" sz="1600" dirty="0" err="1"/>
              <a:t>after</a:t>
            </a:r>
            <a:r>
              <a:rPr lang="hu-HU" sz="1600" dirty="0"/>
              <a:t> </a:t>
            </a:r>
            <a:r>
              <a:rPr lang="hu-HU" sz="1600" dirty="0" err="1"/>
              <a:t>invocation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Async</a:t>
            </a:r>
            <a:r>
              <a:rPr lang="hu-HU" sz="1800" dirty="0"/>
              <a:t> </a:t>
            </a:r>
            <a:r>
              <a:rPr lang="hu-HU" sz="1800" dirty="0" err="1"/>
              <a:t>functions</a:t>
            </a:r>
            <a:endParaRPr lang="hu-HU" sz="1800" dirty="0"/>
          </a:p>
          <a:p>
            <a:pPr marL="971550" lvl="1" indent="-285750"/>
            <a:r>
              <a:rPr lang="hu-HU" sz="1600" dirty="0" err="1"/>
              <a:t>Always</a:t>
            </a:r>
            <a:r>
              <a:rPr lang="hu-HU" sz="1600" dirty="0"/>
              <a:t> </a:t>
            </a:r>
            <a:r>
              <a:rPr lang="hu-HU" sz="1600" dirty="0" err="1"/>
              <a:t>returns</a:t>
            </a:r>
            <a:r>
              <a:rPr lang="hu-HU" sz="1600" dirty="0"/>
              <a:t> a </a:t>
            </a:r>
            <a:r>
              <a:rPr lang="hu-HU" sz="1600" dirty="0" err="1"/>
              <a:t>Promise</a:t>
            </a:r>
            <a:endParaRPr lang="hu-HU" sz="1600" dirty="0"/>
          </a:p>
          <a:p>
            <a:pPr marL="971550" lvl="1" indent="-285750"/>
            <a:r>
              <a:rPr lang="hu-HU" sz="1600" dirty="0" err="1"/>
              <a:t>Let</a:t>
            </a:r>
            <a:r>
              <a:rPr lang="hu-HU" sz="1600" dirty="0"/>
              <a:t> </a:t>
            </a:r>
            <a:r>
              <a:rPr lang="hu-HU" sz="1600" dirty="0" err="1"/>
              <a:t>us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await</a:t>
            </a:r>
            <a:r>
              <a:rPr lang="hu-HU" sz="1600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Generator</a:t>
            </a:r>
            <a:r>
              <a:rPr lang="hu-HU" sz="1800" dirty="0"/>
              <a:t> </a:t>
            </a:r>
            <a:r>
              <a:rPr lang="hu-HU" sz="1800" dirty="0" err="1"/>
              <a:t>functions</a:t>
            </a:r>
            <a:r>
              <a:rPr lang="hu-HU" sz="1800" dirty="0"/>
              <a:t> *</a:t>
            </a:r>
          </a:p>
          <a:p>
            <a:pPr marL="971550" lvl="1" indent="-285750"/>
            <a:r>
              <a:rPr lang="hu-HU" sz="1600" dirty="0" err="1"/>
              <a:t>Returns</a:t>
            </a:r>
            <a:r>
              <a:rPr lang="hu-HU" sz="1600" dirty="0"/>
              <a:t> a </a:t>
            </a:r>
            <a:r>
              <a:rPr lang="hu-HU" sz="1600" dirty="0" err="1"/>
              <a:t>Generator</a:t>
            </a:r>
            <a:r>
              <a:rPr lang="hu-HU" sz="1600" dirty="0"/>
              <a:t> </a:t>
            </a:r>
            <a:r>
              <a:rPr lang="hu-HU" sz="1600" dirty="0" err="1"/>
              <a:t>object</a:t>
            </a:r>
            <a:endParaRPr lang="hu-HU" sz="1600" dirty="0"/>
          </a:p>
          <a:p>
            <a:pPr marL="971550" lvl="1" indent="-285750"/>
            <a:r>
              <a:rPr lang="hu-HU" sz="1600" dirty="0" err="1"/>
              <a:t>Let</a:t>
            </a:r>
            <a:r>
              <a:rPr lang="hu-HU" sz="1600" dirty="0"/>
              <a:t> </a:t>
            </a:r>
            <a:r>
              <a:rPr lang="hu-HU" sz="1600" dirty="0" err="1"/>
              <a:t>us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yield</a:t>
            </a:r>
            <a:r>
              <a:rPr lang="hu-HU" sz="1600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Async</a:t>
            </a:r>
            <a:r>
              <a:rPr lang="hu-HU" sz="1800" dirty="0"/>
              <a:t> </a:t>
            </a:r>
            <a:r>
              <a:rPr lang="hu-HU" sz="1800" dirty="0" err="1"/>
              <a:t>generator</a:t>
            </a:r>
            <a:r>
              <a:rPr lang="hu-HU" sz="1800" dirty="0"/>
              <a:t> </a:t>
            </a:r>
            <a:r>
              <a:rPr lang="hu-HU" sz="1800" dirty="0" err="1"/>
              <a:t>functions</a:t>
            </a:r>
            <a:r>
              <a:rPr lang="hu-HU" sz="1800" dirty="0"/>
              <a:t> *</a:t>
            </a:r>
          </a:p>
          <a:p>
            <a:pPr marL="971550" lvl="1" indent="-285750"/>
            <a:r>
              <a:rPr lang="hu-HU" sz="1600" dirty="0" err="1"/>
              <a:t>Returns</a:t>
            </a:r>
            <a:r>
              <a:rPr lang="hu-HU" sz="1600" dirty="0"/>
              <a:t> an </a:t>
            </a:r>
            <a:r>
              <a:rPr lang="hu-HU" sz="1600" dirty="0" err="1"/>
              <a:t>AsyncGenerator</a:t>
            </a:r>
            <a:r>
              <a:rPr lang="hu-HU" sz="1600" dirty="0"/>
              <a:t> </a:t>
            </a:r>
            <a:r>
              <a:rPr lang="hu-HU" sz="1600" dirty="0" err="1"/>
              <a:t>object</a:t>
            </a:r>
            <a:endParaRPr lang="hu-HU" sz="1600" dirty="0"/>
          </a:p>
          <a:p>
            <a:pPr marL="971550" lvl="1" indent="-285750"/>
            <a:r>
              <a:rPr lang="hu-HU" sz="1600" dirty="0"/>
              <a:t>Both </a:t>
            </a:r>
            <a:r>
              <a:rPr lang="hu-HU" sz="1600" dirty="0" err="1"/>
              <a:t>await</a:t>
            </a:r>
            <a:r>
              <a:rPr lang="hu-HU" sz="1600" dirty="0"/>
              <a:t> and </a:t>
            </a:r>
            <a:r>
              <a:rPr lang="hu-HU" sz="1600" dirty="0" err="1"/>
              <a:t>yield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used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  <a:p>
            <a:r>
              <a:rPr lang="hu-HU" dirty="0">
                <a:hlinkClick r:id="rId2"/>
              </a:rPr>
              <a:t>https://developer.mozilla.org/en-US/docs/Web/JavaScript/Reference/Functions</a:t>
            </a:r>
            <a:endParaRPr lang="hu-HU" dirty="0"/>
          </a:p>
          <a:p>
            <a:pPr algn="r">
              <a:spcBef>
                <a:spcPts val="1000"/>
              </a:spcBef>
            </a:pPr>
            <a:r>
              <a:rPr lang="hu-HU" sz="1000" dirty="0"/>
              <a:t>* </a:t>
            </a:r>
            <a:r>
              <a:rPr lang="en-US" sz="1000" dirty="0"/>
              <a:t>Just mentioned, n</a:t>
            </a:r>
            <a:r>
              <a:rPr lang="hu-HU" sz="1000" dirty="0"/>
              <a:t>ot part of the training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6198577" y="457200"/>
            <a:ext cx="5934808" cy="55529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00"/>
              </a:spcAft>
            </a:pPr>
            <a:r>
              <a:rPr lang="hu-HU" sz="2200" b="1" dirty="0" err="1">
                <a:solidFill>
                  <a:schemeClr val="bg1"/>
                </a:solidFill>
              </a:rPr>
              <a:t>Definition</a:t>
            </a:r>
            <a:r>
              <a:rPr lang="hu-HU" sz="2200" b="1" dirty="0">
                <a:solidFill>
                  <a:schemeClr val="bg1"/>
                </a:solidFill>
              </a:rPr>
              <a:t> </a:t>
            </a:r>
            <a:r>
              <a:rPr lang="hu-HU" sz="2200" b="1" dirty="0" err="1">
                <a:solidFill>
                  <a:schemeClr val="bg1"/>
                </a:solidFill>
              </a:rPr>
              <a:t>types</a:t>
            </a:r>
            <a:endParaRPr lang="hu-HU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solidFill>
                  <a:schemeClr val="bg1"/>
                </a:solidFill>
              </a:rPr>
              <a:t>Declaration</a:t>
            </a:r>
            <a:endParaRPr lang="hu-HU" sz="1600" dirty="0">
              <a:solidFill>
                <a:schemeClr val="bg1"/>
              </a:solidFill>
            </a:endParaRPr>
          </a:p>
          <a:p>
            <a:pPr marL="857250" lvl="1" indent="-17145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{...}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Expression</a:t>
            </a:r>
          </a:p>
          <a:p>
            <a:pPr marL="857250" lvl="1" indent="-171450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 </a:t>
            </a:r>
            <a:r>
              <a:rPr lang="hu-HU" dirty="0" err="1">
                <a:solidFill>
                  <a:srgbClr val="BAD49C"/>
                </a:solidFill>
                <a:latin typeface="Consolas" panose="020B0609020204030204" pitchFamily="49" charset="0"/>
              </a:rPr>
              <a:t>arrow</a:t>
            </a:r>
            <a:endParaRPr lang="hu-HU" dirty="0">
              <a:solidFill>
                <a:srgbClr val="BAD49C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setTimeout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{...});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BAD49C"/>
                </a:solidFill>
                <a:latin typeface="Consolas" panose="020B0609020204030204" pitchFamily="49" charset="0"/>
              </a:rPr>
              <a:t>callback</a:t>
            </a:r>
            <a:endParaRPr lang="hu-HU" dirty="0">
              <a:solidFill>
                <a:srgbClr val="BAD49C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BAD49C"/>
                </a:solidFill>
                <a:latin typeface="Consolas" panose="020B0609020204030204" pitchFamily="49" charset="0"/>
              </a:rPr>
              <a:t>IIFE</a:t>
            </a:r>
            <a:endParaRPr lang="hu-HU" dirty="0">
              <a:solidFill>
                <a:srgbClr val="BAD49C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obj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hu-HU" dirty="0" err="1">
                <a:solidFill>
                  <a:srgbClr val="D4D4D4"/>
                </a:solidFill>
                <a:latin typeface="Consolas" panose="020B0609020204030204" pitchFamily="49" charset="0"/>
              </a:rPr>
              <a:t>myFunction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{...} };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</a:t>
            </a:r>
            <a:r>
              <a:rPr lang="hu-HU" dirty="0" err="1">
                <a:solidFill>
                  <a:srgbClr val="BAD49C"/>
                </a:solidFill>
                <a:latin typeface="Consolas" panose="020B0609020204030204" pitchFamily="49" charset="0"/>
              </a:rPr>
              <a:t>method</a:t>
            </a:r>
            <a:endParaRPr lang="hu-HU" dirty="0">
              <a:solidFill>
                <a:srgbClr val="BAD49C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solidFill>
                  <a:schemeClr val="bg1"/>
                </a:solidFill>
              </a:rPr>
              <a:t>Constructor</a:t>
            </a:r>
            <a:endParaRPr lang="hu-HU" sz="1600" dirty="0">
              <a:solidFill>
                <a:schemeClr val="bg1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hu-H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hu-HU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hu-H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hu-HU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hu-HU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return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+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b'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hu-H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err="1"/>
              <a:t>Lisp</a:t>
            </a:r>
            <a:r>
              <a:rPr lang="hu-HU" dirty="0"/>
              <a:t>: </a:t>
            </a:r>
            <a:r>
              <a:rPr lang="hu-HU" dirty="0" err="1"/>
              <a:t>Everything</a:t>
            </a:r>
            <a:r>
              <a:rPr lang="hu-HU" dirty="0"/>
              <a:t> is a </a:t>
            </a:r>
            <a:r>
              <a:rPr lang="hu-HU" dirty="0" err="1"/>
              <a:t>function</a:t>
            </a:r>
            <a:endParaRPr lang="hu-HU" dirty="0"/>
          </a:p>
          <a:p>
            <a:r>
              <a:rPr lang="hu-HU" dirty="0"/>
              <a:t>JavaScript: </a:t>
            </a:r>
            <a:r>
              <a:rPr lang="en-US" dirty="0"/>
              <a:t>hold my beer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79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53915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output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arguments</a:t>
            </a:r>
            <a:r>
              <a:rPr lang="hu-HU" dirty="0"/>
              <a:t> </a:t>
            </a:r>
            <a:r>
              <a:rPr lang="hu-HU" dirty="0" err="1"/>
              <a:t>irrespective</a:t>
            </a:r>
            <a:r>
              <a:rPr lang="hu-HU" dirty="0"/>
              <a:t> of </a:t>
            </a:r>
            <a:r>
              <a:rPr lang="hu-HU" dirty="0" err="1"/>
              <a:t>anything</a:t>
            </a:r>
            <a:r>
              <a:rPr lang="hu-HU" dirty="0"/>
              <a:t> </a:t>
            </a:r>
            <a:r>
              <a:rPr lang="hu-HU" dirty="0" err="1"/>
              <a:t>else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side</a:t>
            </a:r>
            <a:r>
              <a:rPr lang="hu-HU" dirty="0"/>
              <a:t> </a:t>
            </a:r>
            <a:r>
              <a:rPr lang="hu-HU" dirty="0" err="1"/>
              <a:t>effects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modify</a:t>
            </a:r>
            <a:r>
              <a:rPr lang="hu-HU" dirty="0"/>
              <a:t> </a:t>
            </a:r>
            <a:r>
              <a:rPr lang="hu-HU" dirty="0" err="1"/>
              <a:t>arguments</a:t>
            </a:r>
            <a:r>
              <a:rPr lang="hu-HU" dirty="0"/>
              <a:t>, local/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input/output </a:t>
            </a:r>
            <a:r>
              <a:rPr lang="hu-HU" dirty="0" err="1"/>
              <a:t>streams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Gain</a:t>
            </a:r>
            <a:r>
              <a:rPr lang="hu-HU" dirty="0"/>
              <a:t>: </a:t>
            </a:r>
            <a:r>
              <a:rPr lang="hu-HU" dirty="0" err="1"/>
              <a:t>deterministic</a:t>
            </a:r>
            <a:r>
              <a:rPr lang="hu-HU" dirty="0"/>
              <a:t> and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debug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Recursion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loops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Iterations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recursion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Referential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constants</a:t>
            </a:r>
            <a:r>
              <a:rPr lang="hu-HU" dirty="0"/>
              <a:t> – no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defined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New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Eliminates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chances</a:t>
            </a:r>
            <a:r>
              <a:rPr lang="hu-HU" dirty="0"/>
              <a:t> of </a:t>
            </a:r>
            <a:r>
              <a:rPr lang="hu-HU" dirty="0" err="1"/>
              <a:t>side-effects</a:t>
            </a:r>
            <a:endParaRPr lang="hu-HU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6312877" y="1003177"/>
            <a:ext cx="5418875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First-Class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first-class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passed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returned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structures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arguments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Immutability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variable</a:t>
            </a:r>
            <a:r>
              <a:rPr lang="hu-HU" dirty="0"/>
              <a:t> is </a:t>
            </a:r>
            <a:r>
              <a:rPr lang="hu-HU" dirty="0" err="1"/>
              <a:t>always</a:t>
            </a:r>
            <a:r>
              <a:rPr lang="hu-HU" dirty="0"/>
              <a:t> constant – </a:t>
            </a:r>
            <a:r>
              <a:rPr lang="hu-HU" dirty="0" err="1"/>
              <a:t>cannot</a:t>
            </a:r>
            <a:r>
              <a:rPr lang="hu-HU" dirty="0"/>
              <a:t> be </a:t>
            </a:r>
            <a:r>
              <a:rPr lang="hu-HU" dirty="0" err="1"/>
              <a:t>modified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initialized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maintinging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throughout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runtime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00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Pros</a:t>
            </a:r>
            <a:r>
              <a:rPr lang="hu-HU" dirty="0"/>
              <a:t> and cons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539154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hu-HU" b="1" u="sng" dirty="0" err="1"/>
              <a:t>Advantages</a:t>
            </a:r>
            <a:endParaRPr lang="hu-HU" b="1" u="sng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Pure functions are easier to understand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dirty="0"/>
              <a:t>No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changes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/>
              <a:t>No </a:t>
            </a:r>
            <a:r>
              <a:rPr lang="hu-HU" dirty="0" err="1"/>
              <a:t>dependency</a:t>
            </a:r>
            <a:r>
              <a:rPr lang="hu-HU" dirty="0"/>
              <a:t> –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input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output –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Treating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and 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others</a:t>
            </a:r>
            <a:r>
              <a:rPr lang="hu-HU" dirty="0"/>
              <a:t> </a:t>
            </a:r>
            <a:r>
              <a:rPr lang="hu-HU" dirty="0" err="1"/>
              <a:t>makes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more </a:t>
            </a:r>
            <a:r>
              <a:rPr lang="hu-HU" dirty="0" err="1"/>
              <a:t>readable</a:t>
            </a:r>
            <a:r>
              <a:rPr lang="hu-HU" dirty="0"/>
              <a:t> and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understandable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Easy</a:t>
            </a:r>
            <a:r>
              <a:rPr lang="hu-HU" dirty="0"/>
              <a:t> testing and </a:t>
            </a:r>
            <a:r>
              <a:rPr lang="hu-HU" dirty="0" err="1"/>
              <a:t>debugging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One</a:t>
            </a:r>
            <a:r>
              <a:rPr lang="hu-HU" dirty="0"/>
              <a:t> input – </a:t>
            </a:r>
            <a:r>
              <a:rPr lang="hu-HU" dirty="0" err="1"/>
              <a:t>one</a:t>
            </a:r>
            <a:r>
              <a:rPr lang="hu-HU" dirty="0"/>
              <a:t> output </a:t>
            </a:r>
            <a:r>
              <a:rPr lang="hu-HU" dirty="0" err="1"/>
              <a:t>principle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/>
              <a:t>No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input, no </a:t>
            </a:r>
            <a:r>
              <a:rPr lang="hu-HU" dirty="0" err="1"/>
              <a:t>hidden</a:t>
            </a:r>
            <a:r>
              <a:rPr lang="hu-HU" dirty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It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concurrency</a:t>
            </a:r>
            <a:r>
              <a:rPr lang="hu-HU" dirty="0"/>
              <a:t>/</a:t>
            </a:r>
            <a:r>
              <a:rPr lang="hu-HU" dirty="0" err="1"/>
              <a:t>parallelism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outside</a:t>
            </a:r>
            <a:r>
              <a:rPr lang="hu-HU" dirty="0"/>
              <a:t> of </a:t>
            </a:r>
            <a:r>
              <a:rPr lang="hu-HU" dirty="0" err="1"/>
              <a:t>their</a:t>
            </a:r>
            <a:r>
              <a:rPr lang="hu-HU" dirty="0"/>
              <a:t> context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evaluation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Evaluate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needed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 more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once</a:t>
            </a:r>
            <a:endParaRPr lang="hu-HU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6312877" y="1003177"/>
            <a:ext cx="5418875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hu-HU" b="1" u="sng" dirty="0" err="1"/>
              <a:t>Disadvantages</a:t>
            </a:r>
            <a:endParaRPr lang="hu-HU" b="1" u="sng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Sometimes</a:t>
            </a:r>
            <a:r>
              <a:rPr lang="hu-HU" dirty="0"/>
              <a:t> </a:t>
            </a: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readiblity</a:t>
            </a:r>
            <a:r>
              <a:rPr lang="hu-HU" dirty="0"/>
              <a:t> of </a:t>
            </a:r>
            <a:r>
              <a:rPr lang="hu-HU" dirty="0" err="1"/>
              <a:t>code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programs</a:t>
            </a:r>
            <a:r>
              <a:rPr lang="hu-HU" dirty="0"/>
              <a:t> in </a:t>
            </a:r>
            <a:r>
              <a:rPr lang="hu-HU" dirty="0" err="1"/>
              <a:t>recursive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intimidating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Combining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funtions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and I/O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difficult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Imutable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and </a:t>
            </a:r>
            <a:r>
              <a:rPr lang="hu-HU" dirty="0" err="1"/>
              <a:t>recursion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lead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decrease</a:t>
            </a:r>
            <a:r>
              <a:rPr lang="hu-HU" dirty="0"/>
              <a:t>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4019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A20E3-D240-5D0E-89A7-2338EB031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25BA4-2BAA-BAD6-0B00-F758D531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30A07-E736-65A3-AF68-139A895BE1FE}"/>
              </a:ext>
            </a:extLst>
          </p:cNvPr>
          <p:cNvSpPr txBox="1">
            <a:spLocks/>
          </p:cNvSpPr>
          <p:nvPr/>
        </p:nvSpPr>
        <p:spPr>
          <a:xfrm>
            <a:off x="6509238" y="457200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Pure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C4303-D705-0FB6-FCB2-A175CDD440BC}"/>
              </a:ext>
            </a:extLst>
          </p:cNvPr>
          <p:cNvSpPr txBox="1"/>
          <p:nvPr/>
        </p:nvSpPr>
        <p:spPr>
          <a:xfrm>
            <a:off x="457201" y="1059873"/>
            <a:ext cx="5423078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addImpure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en-US" dirty="0">
                <a:solidFill>
                  <a:srgbClr val="339933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addImpure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addImpure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EFDB0-1CA4-825E-91CE-EC369A226CE9}"/>
              </a:ext>
            </a:extLst>
          </p:cNvPr>
          <p:cNvSpPr txBox="1"/>
          <p:nvPr/>
        </p:nvSpPr>
        <p:spPr>
          <a:xfrm>
            <a:off x="457201" y="3508130"/>
            <a:ext cx="5423078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Multiple problems: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External dependency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Unpredictable outcome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reusable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FFD7B-300D-8D8D-8E6C-F0A4471EB4AE}"/>
              </a:ext>
            </a:extLst>
          </p:cNvPr>
          <p:cNvSpPr txBox="1"/>
          <p:nvPr/>
        </p:nvSpPr>
        <p:spPr>
          <a:xfrm>
            <a:off x="6374423" y="967540"/>
            <a:ext cx="55899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a, b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8843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58f349b0-675b-4c01-8ee6-14db8fa12501"/>
    <ds:schemaRef ds:uri="http://purl.org/dc/elements/1.1/"/>
    <ds:schemaRef ds:uri="df44d29e-ce0d-48fd-88bf-98e6a958fd4b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10557</TotalTime>
  <Words>2172</Words>
  <Application>Microsoft Office PowerPoint</Application>
  <PresentationFormat>Widescreen</PresentationFormat>
  <Paragraphs>384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Bold</vt:lpstr>
      <vt:lpstr>Calibri Light</vt:lpstr>
      <vt:lpstr>Consolas</vt:lpstr>
      <vt:lpstr>EPAM Master 2021.3</vt:lpstr>
      <vt:lpstr>JavaScript Functions</vt:lpstr>
      <vt:lpstr>Agenda</vt:lpstr>
      <vt:lpstr>Function definitions</vt:lpstr>
      <vt:lpstr>What is a function?</vt:lpstr>
      <vt:lpstr>Type of functions</vt:lpstr>
      <vt:lpstr>Functional programming</vt:lpstr>
      <vt:lpstr>Main concepts</vt:lpstr>
      <vt:lpstr>Pros and cons</vt:lpstr>
      <vt:lpstr>Impure functions</vt:lpstr>
      <vt:lpstr>Mutability</vt:lpstr>
      <vt:lpstr>Shared state</vt:lpstr>
      <vt:lpstr>First-class citizens</vt:lpstr>
      <vt:lpstr>Higher-order functions</vt:lpstr>
      <vt:lpstr>Lazy evaluation</vt:lpstr>
      <vt:lpstr>Arrays</vt:lpstr>
      <vt:lpstr>Refresh your memories</vt:lpstr>
      <vt:lpstr>New winds</vt:lpstr>
      <vt:lpstr>Simple traversing</vt:lpstr>
      <vt:lpstr>Transformations</vt:lpstr>
      <vt:lpstr>Filtering</vt:lpstr>
      <vt:lpstr>Accumulating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Janos Stefan</cp:lastModifiedBy>
  <cp:revision>1080</cp:revision>
  <dcterms:created xsi:type="dcterms:W3CDTF">2020-10-27T12:12:11Z</dcterms:created>
  <dcterms:modified xsi:type="dcterms:W3CDTF">2024-03-05T16:02:24Z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