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300" r:id="rId13"/>
    <p:sldId id="264" r:id="rId14"/>
    <p:sldId id="265" r:id="rId15"/>
    <p:sldId id="266" r:id="rId16"/>
    <p:sldId id="267" r:id="rId17"/>
    <p:sldId id="270" r:id="rId18"/>
    <p:sldId id="268" r:id="rId19"/>
    <p:sldId id="269" r:id="rId20"/>
    <p:sldId id="2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AE561F3-0CF7-5FFA-8815-A71D8F2003BE}" name="Jozsef Gal (3P)" initials="JG(" userId="S::Jozsef.Gal@logmein.com::a8e9f371-7cae-4f0d-a9b6-21cbce98386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alika Levandouskaya" initials="AL" lastIdx="43" clrIdx="0">
    <p:extLst>
      <p:ext uri="{19B8F6BF-5375-455C-9EA6-DF929625EA0E}">
        <p15:presenceInfo xmlns:p15="http://schemas.microsoft.com/office/powerpoint/2012/main" userId="S::Anzhalika_Levandouskaya@epam.com::92adfee3-e19f-494c-b48e-2a057e813d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C5610-0776-68C6-AF59-DD7E2B86B4C3}" v="7" dt="2024-02-26T12:18:22.900"/>
    <p1510:client id="{2DCD3CA1-42F1-0711-D5B0-827756F129E8}" v="14" dt="2024-02-26T14:25:47.946"/>
    <p1510:client id="{FDE8BC85-C3D6-4C6A-A695-00B09FD81115}" v="10" dt="2024-02-26T19:02:51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20" y="66"/>
      </p:cViewPr>
      <p:guideLst>
        <p:guide orient="horz" pos="2160"/>
        <p:guide pos="3840"/>
      </p:guideLst>
    </p:cSldViewPr>
  </p:slideViewPr>
  <p:notesTextViewPr>
    <p:cViewPr>
      <p:scale>
        <a:sx n="153" d="100"/>
        <a:sy n="15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A449-81D0-4C65-80FA-E84926361CC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C3A5-A464-4897-B884-BB9B3518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84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Check: 1-create-html-with-js.html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11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Check: 2a-event-handling.html &amp; 2b-event-handling.html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19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pa.ms/stories" TargetMode="Externa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JANUARY 2022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11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179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2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8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4" y="0"/>
            <a:ext cx="23717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05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0266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2021" y="964562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2020" y="3200114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3566160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JANUARY 2022</a:t>
            </a:r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486400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01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699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09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24339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07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3142357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9646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752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8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JANUARY 2022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55248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61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692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5" y="0"/>
            <a:ext cx="23717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46537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495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0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4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57200" y="2730381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200" y="4238918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1173237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83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95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91" y="1024301"/>
            <a:ext cx="609419" cy="54526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3894218" y="1786378"/>
            <a:ext cx="4403565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8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2573605" y="5025323"/>
            <a:ext cx="7044791" cy="114687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spcAft>
                <a:spcPts val="600"/>
              </a:spcAft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914354"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6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901517" y="2834448"/>
            <a:ext cx="6388966" cy="160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15502107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181100"/>
            <a:ext cx="4426771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2717434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63" y="3178108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3470825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409250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437943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663" y="5003434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2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5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56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/>
              <a:pPr lvl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57" r:id="rId10"/>
    <p:sldLayoutId id="2147483760" r:id="rId11"/>
    <p:sldLayoutId id="2147483727" r:id="rId12"/>
    <p:sldLayoutId id="2147483729" r:id="rId13"/>
    <p:sldLayoutId id="2147483751" r:id="rId14"/>
    <p:sldLayoutId id="2147483758" r:id="rId15"/>
    <p:sldLayoutId id="2147483740" r:id="rId16"/>
    <p:sldLayoutId id="2147483766" r:id="rId17"/>
    <p:sldLayoutId id="2147483738" r:id="rId18"/>
    <p:sldLayoutId id="2147483736" r:id="rId19"/>
    <p:sldLayoutId id="2147483765" r:id="rId20"/>
    <p:sldLayoutId id="2147483744" r:id="rId21"/>
    <p:sldLayoutId id="2147483762" r:id="rId22"/>
    <p:sldLayoutId id="2147483755" r:id="rId23"/>
    <p:sldLayoutId id="2147483743" r:id="rId24"/>
    <p:sldLayoutId id="2147483756" r:id="rId25"/>
    <p:sldLayoutId id="2147483734" r:id="rId26"/>
    <p:sldLayoutId id="2147483745" r:id="rId27"/>
    <p:sldLayoutId id="2147483741" r:id="rId28"/>
    <p:sldLayoutId id="2147483735" r:id="rId29"/>
    <p:sldLayoutId id="2147483737" r:id="rId30"/>
    <p:sldLayoutId id="2147483739" r:id="rId31"/>
    <p:sldLayoutId id="2147483767" r:id="rId32"/>
    <p:sldLayoutId id="2147483742" r:id="rId33"/>
    <p:sldLayoutId id="2147483746" r:id="rId34"/>
    <p:sldLayoutId id="2147483732" r:id="rId35"/>
    <p:sldLayoutId id="2147483747" r:id="rId36"/>
    <p:sldLayoutId id="2147483748" r:id="rId37"/>
    <p:sldLayoutId id="2147483749" r:id="rId38"/>
    <p:sldLayoutId id="2147483754" r:id="rId39"/>
    <p:sldLayoutId id="2147483759" r:id="rId40"/>
    <p:sldLayoutId id="2147483761" r:id="rId41"/>
    <p:sldLayoutId id="2147483764" r:id="rId42"/>
    <p:sldLayoutId id="2147483750" r:id="rId43"/>
    <p:sldLayoutId id="2147483763" r:id="rId4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 userDrawn="1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312" userDrawn="1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 userDrawn="1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0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Classes" TargetMode="External"/><Relationship Id="rId2" Type="http://schemas.openxmlformats.org/officeDocument/2006/relationships/hyperlink" Target="https://developer.mozilla.org/en-US/docs/Learn/JavaScript/Objects/Object_prototypes" TargetMode="Externa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Data_structures" TargetMode="External"/><Relationship Id="rId2" Type="http://schemas.openxmlformats.org/officeDocument/2006/relationships/hyperlink" Target="https://developer.mozilla.org/en-US/docs/Glossary/Symbol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Functions" TargetMode="Externa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E665-95EF-7C44-9386-81441B656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Janos Stefan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A8A66-7877-3B41-B6B6-945CAC542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spAutoFit/>
          </a:bodyPr>
          <a:lstStyle/>
          <a:p>
            <a:r>
              <a:rPr lang="hu-HU" dirty="0">
                <a:cs typeface="Calibri"/>
              </a:rPr>
              <a:t>Nyíregyháza – 202</a:t>
            </a:r>
            <a:r>
              <a:rPr lang="en-US" dirty="0">
                <a:cs typeface="Calibri"/>
              </a:rPr>
              <a:t>5</a:t>
            </a:r>
            <a:r>
              <a:rPr lang="hu-HU" dirty="0">
                <a:cs typeface="Calibri"/>
              </a:rPr>
              <a:t>/02/</a:t>
            </a:r>
            <a:r>
              <a:rPr lang="en-US" dirty="0">
                <a:cs typeface="Calibri"/>
              </a:rPr>
              <a:t>18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6964445" cy="2321955"/>
          </a:xfrm>
        </p:spPr>
        <p:txBody>
          <a:bodyPr/>
          <a:lstStyle/>
          <a:p>
            <a:r>
              <a:rPr lang="hu-HU" sz="7200"/>
              <a:t>Short introduction to JavaScript</a:t>
            </a:r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359197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C6EAC-C58D-4C46-BB32-580C71A5D7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0808F5-1BA8-426C-BEE8-00412E3C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Classes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264D5C-F9BE-4D26-AFF0-CA8AF029B00C}"/>
              </a:ext>
            </a:extLst>
          </p:cNvPr>
          <p:cNvSpPr txBox="1"/>
          <p:nvPr/>
        </p:nvSpPr>
        <p:spPr>
          <a:xfrm>
            <a:off x="457200" y="1003177"/>
            <a:ext cx="5162365" cy="415498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/>
              <a:t>Template for creating objects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/>
              <a:t>Before ES6: house of horror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/>
              <a:t>ES6: class expression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Constructor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Only „public” elements can be defined (no restriction definition)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hu-HU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/>
              <a:t>Prototype: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JS implements prototype-based inheritance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Mechanism by which JS objects inherit features from one another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Chain: every objects has a prototype, which can also have a (different) 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__proto__ property: how to resolve methods?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97659-4982-4AD4-B7D1-2F6AED5143DA}"/>
              </a:ext>
            </a:extLst>
          </p:cNvPr>
          <p:cNvSpPr txBox="1"/>
          <p:nvPr/>
        </p:nvSpPr>
        <p:spPr>
          <a:xfrm>
            <a:off x="457201" y="5446693"/>
            <a:ext cx="5638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hlinkClick r:id="rId2"/>
              </a:rPr>
              <a:t>https://developer.mozilla.org/en-US/docs/Learn/JavaScript/Objects/Object_prototypes</a:t>
            </a:r>
            <a:endParaRPr lang="hu-HU" sz="1200"/>
          </a:p>
          <a:p>
            <a:endParaRPr lang="hu-HU" sz="1200"/>
          </a:p>
          <a:p>
            <a:r>
              <a:rPr lang="en-US" sz="1200">
                <a:hlinkClick r:id="rId3"/>
              </a:rPr>
              <a:t>https://developer.mozilla.org/en-US/docs/Web/JavaScript/Reference/Classes</a:t>
            </a:r>
            <a:endParaRPr lang="hu-HU" sz="1200"/>
          </a:p>
          <a:p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FD7DC4-A00E-4FCD-80A5-47292FEB33FE}"/>
              </a:ext>
            </a:extLst>
          </p:cNvPr>
          <p:cNvSpPr txBox="1"/>
          <p:nvPr/>
        </p:nvSpPr>
        <p:spPr>
          <a:xfrm>
            <a:off x="6572437" y="449179"/>
            <a:ext cx="51623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portable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br>
              <a:rPr lang="hu-HU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It's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${this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–</a:t>
            </a:r>
            <a:br>
              <a:rPr lang="hu-HU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portable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"portable"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standar</a:t>
            </a:r>
            <a:r>
              <a:rPr lang="hu-HU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hu-HU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computer`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portable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"HP G</a:t>
            </a:r>
            <a:r>
              <a:rPr lang="hu-HU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en-US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3054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B577D1-CCD9-40E7-AD5A-063931AD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292310"/>
            <a:ext cx="8000981" cy="923330"/>
          </a:xfrm>
        </p:spPr>
        <p:txBody>
          <a:bodyPr/>
          <a:lstStyle/>
          <a:p>
            <a:r>
              <a:rPr lang="hu-HU"/>
              <a:t>Document Object Model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95AA8-1024-4D59-8EB4-796C7282D8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/>
              <a:t>HTML, CSS and JavaScript combined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0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F67319-0B99-45CB-8E37-58A28E72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What is DOM?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24602-F659-4343-9DFC-0EF1B44447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Document Object Model</a:t>
            </a:r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846334C-1314-49C4-AD2A-9D6F6D440237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5262377" cy="35797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Programming interface for HTML and XML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Has its own structure</a:t>
            </a:r>
          </a:p>
          <a:p>
            <a:pPr lvl="1"/>
            <a:r>
              <a:rPr lang="hu-HU" sz="1600" dirty="0"/>
              <a:t>Defacto standard: tree data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API provides us a way to access and modify the DOM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HTML: non-standard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Related: CSSOM (CSS Object Model)</a:t>
            </a:r>
          </a:p>
          <a:p>
            <a:pPr lvl="1"/>
            <a:r>
              <a:rPr lang="hu-HU" sz="1600" dirty="0"/>
              <a:t>Needed for rendering the page</a:t>
            </a:r>
          </a:p>
          <a:p>
            <a:pPr lvl="1"/>
            <a:r>
              <a:rPr lang="hu-HU" sz="1600" dirty="0"/>
              <a:t>HTML page: combined DOM &amp; CSSOM</a:t>
            </a:r>
          </a:p>
        </p:txBody>
      </p:sp>
      <p:pic>
        <p:nvPicPr>
          <p:cNvPr id="7" name="Content Placeholder 14" descr="Source: https://developers.google.com/web/fundamentals/performance/critical-rendering-path/render-tree-construction">
            <a:extLst>
              <a:ext uri="{FF2B5EF4-FFF2-40B4-BE49-F238E27FC236}">
                <a16:creationId xmlns:a16="http://schemas.microsoft.com/office/drawing/2014/main" id="{2F647861-6B0C-4761-A7EF-78900F8782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199" y="1283686"/>
            <a:ext cx="6395613" cy="298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6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ADE3-04BC-4247-96DA-FB37D7F5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JavaScript &amp; DOM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5262D-E368-43C7-9991-8016F741F9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Document Object Model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BFF12E-9BAE-4ED0-9BF1-E9F0195FFDCF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5528707" cy="504609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/>
              <a:t>JS main purpose: add functionality to a website</a:t>
            </a:r>
          </a:p>
          <a:p>
            <a:r>
              <a:rPr lang="hu-HU" sz="1600"/>
              <a:t>Add the possibility to react on different events:</a:t>
            </a:r>
          </a:p>
          <a:p>
            <a:pPr lvl="1"/>
            <a:r>
              <a:rPr lang="hu-HU" sz="1600"/>
              <a:t>Mouse (over, hover)</a:t>
            </a:r>
          </a:p>
          <a:p>
            <a:pPr lvl="1"/>
            <a:r>
              <a:rPr lang="hu-HU" sz="1600"/>
              <a:t>Keyboard events (key pressed)</a:t>
            </a:r>
          </a:p>
          <a:p>
            <a:pPr lvl="1"/>
            <a:r>
              <a:rPr lang="hu-HU" sz="1600"/>
              <a:t>Form and Input events (submit data or value changes)</a:t>
            </a:r>
          </a:p>
          <a:p>
            <a:r>
              <a:rPr lang="hu-HU" sz="1600"/>
              <a:t>DOM manipulation</a:t>
            </a:r>
          </a:p>
          <a:p>
            <a:pPr lvl="1"/>
            <a:r>
              <a:rPr lang="hu-HU" sz="1600"/>
              <a:t>Create, remove or update nodes in the DOM dinamically</a:t>
            </a:r>
          </a:p>
          <a:p>
            <a:pPr lvl="1"/>
            <a:r>
              <a:rPr lang="hu-HU" sz="1600"/>
              <a:t>Access elements and modify attributes</a:t>
            </a:r>
          </a:p>
          <a:p>
            <a:pPr lvl="1"/>
            <a:r>
              <a:rPr lang="hu-HU" sz="1600"/>
              <a:t>Root element: window.document</a:t>
            </a:r>
          </a:p>
          <a:p>
            <a:r>
              <a:rPr lang="hu-HU" sz="1600"/>
              <a:t>And more:</a:t>
            </a:r>
          </a:p>
          <a:p>
            <a:pPr lvl="1"/>
            <a:r>
              <a:rPr lang="hu-HU" sz="1600"/>
              <a:t>Single Page Applications</a:t>
            </a:r>
          </a:p>
          <a:p>
            <a:pPr lvl="1"/>
            <a:r>
              <a:rPr lang="hu-HU" sz="1600"/>
              <a:t>Web applications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7ABE4D4-86B0-4058-B904-486E2740DD0F}"/>
              </a:ext>
            </a:extLst>
          </p:cNvPr>
          <p:cNvSpPr txBox="1">
            <a:spLocks/>
          </p:cNvSpPr>
          <p:nvPr/>
        </p:nvSpPr>
        <p:spPr>
          <a:xfrm>
            <a:off x="6095999" y="1079499"/>
            <a:ext cx="5606161" cy="48507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/>
              <a:t>Access elements:</a:t>
            </a:r>
          </a:p>
          <a:p>
            <a:pPr lvl="1"/>
            <a:r>
              <a:rPr lang="hu-HU" sz="1600"/>
              <a:t>document.getElementById</a:t>
            </a:r>
          </a:p>
          <a:p>
            <a:pPr lvl="1"/>
            <a:r>
              <a:rPr lang="hu-HU" sz="1600"/>
              <a:t>document.querySelector</a:t>
            </a:r>
          </a:p>
          <a:p>
            <a:pPr lvl="1"/>
            <a:r>
              <a:rPr lang="hu-HU" sz="1600"/>
              <a:t>document.querySelectorAll</a:t>
            </a:r>
          </a:p>
          <a:p>
            <a:pPr lvl="1"/>
            <a:endParaRPr lang="hu-HU" sz="1600"/>
          </a:p>
          <a:p>
            <a:r>
              <a:rPr lang="hu-HU" sz="1600"/>
              <a:t>Events:</a:t>
            </a:r>
          </a:p>
          <a:p>
            <a:pPr lvl="1"/>
            <a:r>
              <a:rPr lang="hu-HU" sz="1600"/>
              <a:t>element.addEventListener("click", callbackFn)</a:t>
            </a:r>
          </a:p>
          <a:p>
            <a:pPr lvl="1"/>
            <a:r>
              <a:rPr lang="hu-HU" sz="1600"/>
              <a:t>element.removeEventListener("click", callbackFn)</a:t>
            </a:r>
          </a:p>
          <a:p>
            <a:pPr lvl="1"/>
            <a:endParaRPr lang="hu-HU" sz="1600"/>
          </a:p>
          <a:p>
            <a:r>
              <a:rPr lang="hu-HU" sz="1600"/>
              <a:t>Content manipulation:</a:t>
            </a:r>
          </a:p>
          <a:p>
            <a:pPr lvl="1"/>
            <a:r>
              <a:rPr lang="hu-HU" sz="1600"/>
              <a:t>element.innerHtml</a:t>
            </a:r>
          </a:p>
          <a:p>
            <a:pPr lvl="1"/>
            <a:r>
              <a:rPr lang="hu-HU" sz="1600"/>
              <a:t>document.createElement</a:t>
            </a:r>
          </a:p>
          <a:p>
            <a:pPr lvl="1"/>
            <a:r>
              <a:rPr lang="hu-HU" sz="1600"/>
              <a:t>document.createTextNode</a:t>
            </a:r>
          </a:p>
          <a:p>
            <a:pPr lvl="1"/>
            <a:r>
              <a:rPr lang="hu-HU" sz="1600"/>
              <a:t>node.appendChild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7975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5AED-2E95-4A66-961F-DDCB457B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SCRIPT tag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FB2F9-5C7F-4761-A398-7C09A1014D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Document Object Model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BEA82-E4DF-4143-9357-A6084EB493B6}"/>
              </a:ext>
            </a:extLst>
          </p:cNvPr>
          <p:cNvSpPr txBox="1"/>
          <p:nvPr/>
        </p:nvSpPr>
        <p:spPr>
          <a:xfrm>
            <a:off x="457200" y="1260629"/>
            <a:ext cx="10861829" cy="440120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/>
              <a:t>Default loading: synchronous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When browser met a script tag it loads the file and execute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During this the rendering is stoped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Asynchronous: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Async attribute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400"/>
              <a:t>Download in the background at a low priority (same in defer)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400"/>
              <a:t>Can interrupt page rendering to execute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400"/>
              <a:t>Executes as soon as possible without particular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Defer attribute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400"/>
              <a:t>Won’t interrupt page rendering to execute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400"/>
              <a:t>Executes in sequence just before the DOMContentLoaded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Suggested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Move every SCRIPT tag at the end of the BODY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Benefits: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/>
              <a:t>The whole page is rendered when the browser loads the 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/>
              <a:t>Already visible page for the user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/>
              <a:t>Separated logic from display mode</a:t>
            </a:r>
          </a:p>
        </p:txBody>
      </p:sp>
    </p:spTree>
    <p:extLst>
      <p:ext uri="{BB962C8B-B14F-4D97-AF65-F5344CB8AC3E}">
        <p14:creationId xmlns:p14="http://schemas.microsoft.com/office/powerpoint/2010/main" val="2739085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43BD-C7E2-416C-9985-7FFE351D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Create HTML with JavaScript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FF63A-773D-45E0-A033-D52B6DC12F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Document Object Model</a:t>
            </a:r>
            <a:endParaRPr lang="en-US"/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B7425761-CB94-4D7E-89C5-981A8ED7FC85}"/>
              </a:ext>
            </a:extLst>
          </p:cNvPr>
          <p:cNvSpPr txBox="1">
            <a:spLocks/>
          </p:cNvSpPr>
          <p:nvPr/>
        </p:nvSpPr>
        <p:spPr>
          <a:xfrm>
            <a:off x="357189" y="1079500"/>
            <a:ext cx="4605428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&lt;main </a:t>
            </a:r>
            <a:r>
              <a:rPr lang="hu-HU" sz="1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"app"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&lt;header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"page-head"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&lt;h1&gt;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Hello world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&lt;/h1&gt;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&lt;p&gt;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a little description here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&lt;/p&gt;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&lt;/header&gt;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&lt;/main&gt;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18">
            <a:extLst>
              <a:ext uri="{FF2B5EF4-FFF2-40B4-BE49-F238E27FC236}">
                <a16:creationId xmlns:a16="http://schemas.microsoft.com/office/drawing/2014/main" id="{1148FE35-89E9-4704-9C75-C80572D4278B}"/>
              </a:ext>
            </a:extLst>
          </p:cNvPr>
          <p:cNvSpPr txBox="1">
            <a:spLocks/>
          </p:cNvSpPr>
          <p:nvPr/>
        </p:nvSpPr>
        <p:spPr>
          <a:xfrm>
            <a:off x="5459767" y="1079499"/>
            <a:ext cx="5885895" cy="45844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app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.createElement(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'main'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app.setAttribute(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'id'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'app'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hu-HU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pageTitle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.createElement(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'h1'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pageTitle.innerText = 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'Hello world'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hu-HU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description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.createElement(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'p'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description.appendChild(</a:t>
            </a:r>
            <a:b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.createTextNode(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'a little description here'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hu-HU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header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.createElement(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'header'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header.classList.add(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'page-head'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header.appendChild(pageTitle);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header.appendChild(description);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app.appendChild(header);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hu-HU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.body.appendChild(app);</a:t>
            </a:r>
          </a:p>
        </p:txBody>
      </p:sp>
    </p:spTree>
    <p:extLst>
      <p:ext uri="{BB962C8B-B14F-4D97-AF65-F5344CB8AC3E}">
        <p14:creationId xmlns:p14="http://schemas.microsoft.com/office/powerpoint/2010/main" val="210101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0690-5F8E-4B6D-AE00-5F38D018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Event handling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C4BCB-70F0-4B23-A367-4A23514C6C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Document Object Model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E321FD-26C3-41B6-9B82-B98FCC2A4E24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4969413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&lt;div </a:t>
            </a:r>
            <a:r>
              <a:rPr lang="hu-HU" sz="1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"app"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&lt;input name="content" /&gt;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&lt;button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"button"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Click here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&lt;/button&gt;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&lt;ul </a:t>
            </a:r>
            <a:r>
              <a:rPr lang="hu-HU" sz="1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"list"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&gt;&lt;/ul&gt;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&lt;p&gt;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&lt;/p&gt;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8034ECD-0890-47EA-92D5-636F405AA44E}"/>
              </a:ext>
            </a:extLst>
          </p:cNvPr>
          <p:cNvSpPr txBox="1">
            <a:spLocks/>
          </p:cNvSpPr>
          <p:nvPr/>
        </p:nvSpPr>
        <p:spPr>
          <a:xfrm>
            <a:off x="5855494" y="1079500"/>
            <a:ext cx="5876258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</a:rPr>
              <a:t> list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</a:rPr>
              <a:t>.querySelector(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#app .list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hu-HU" sz="14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</a:rPr>
              <a:t> addElement = () =&gt; {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    const input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</a:rPr>
              <a:t>.querySelector(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        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"input[name='content']"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    );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   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</a:rPr>
              <a:t> element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</a:rPr>
              <a:t>.createElement(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li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hu-HU" sz="14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</a:rPr>
              <a:t>    element.innerText = input.value.trim();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</a:rPr>
              <a:t>    list.appendChild(element);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</a:rPr>
              <a:t>   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</a:rPr>
              <a:t>.querySelector(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#app p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hu-HU" sz="1400" dirty="0">
                <a:latin typeface="Consolas" panose="020B0609020204030204" pitchFamily="49" charset="0"/>
              </a:rPr>
              <a:t>).innerText = 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        list.children.length;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};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hu-HU" sz="14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</a:rPr>
              <a:t> button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</a:rPr>
              <a:t>.querySelector(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.button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hu-HU" sz="14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</a:rPr>
              <a:t>button.addEventListener(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click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hu-HU" sz="1400" dirty="0">
                <a:latin typeface="Consolas" panose="020B0609020204030204" pitchFamily="49" charset="0"/>
              </a:rPr>
              <a:t>, addElement);</a:t>
            </a:r>
          </a:p>
        </p:txBody>
      </p:sp>
    </p:spTree>
    <p:extLst>
      <p:ext uri="{BB962C8B-B14F-4D97-AF65-F5344CB8AC3E}">
        <p14:creationId xmlns:p14="http://schemas.microsoft.com/office/powerpoint/2010/main" val="428259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F0B35-593D-4633-8EEC-71381430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Thank you!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2CF14C4-16A5-4980-85BA-25A8F0F9A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07338" y="2286000"/>
            <a:ext cx="3827462" cy="257250"/>
          </a:xfrm>
        </p:spPr>
        <p:txBody>
          <a:bodyPr/>
          <a:lstStyle/>
          <a:p>
            <a:r>
              <a:rPr lang="hu-HU"/>
              <a:t>For more information, contact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77009E-38D1-4C2B-8752-4DEA825C0C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Já</a:t>
            </a:r>
            <a:r>
              <a:rPr lang="en-US" dirty="0" err="1"/>
              <a:t>nos</a:t>
            </a:r>
            <a:r>
              <a:rPr lang="en-US" dirty="0"/>
              <a:t> Stef</a:t>
            </a:r>
            <a:r>
              <a:rPr lang="hu-HU" dirty="0"/>
              <a:t>án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CC7E740-719E-4FAA-969A-E5A1614435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Junior Software Engineer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B65EC7-8E1E-4B63-AA57-DD2D1F353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janos_stefan@epam.com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E1FFE50-5331-4E43-8B89-B385738B2A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07338" y="4572000"/>
            <a:ext cx="3827462" cy="852990"/>
          </a:xfrm>
        </p:spPr>
        <p:txBody>
          <a:bodyPr/>
          <a:lstStyle/>
          <a:p>
            <a:r>
              <a:rPr lang="hu-HU"/>
              <a:t>EPAM Debrecen</a:t>
            </a:r>
          </a:p>
          <a:p>
            <a:r>
              <a:rPr lang="hu-HU"/>
              <a:t>Tüzér street 4.</a:t>
            </a:r>
          </a:p>
          <a:p>
            <a:r>
              <a:rPr lang="hu-HU"/>
              <a:t>HU-4028 Debrecen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1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15755D-D021-476A-95C1-A286DB55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Agenda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581BD-FF1F-4D32-B2C7-E3DBADCA60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/>
              <a:t>01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FED852-C55D-4081-AB77-FB33317F31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/>
              <a:t>02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27971E9-5AA6-4C6A-8F52-8F75C10760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/>
              <a:t>03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5ADA816-DAE3-4E27-99E0-ED6B79811E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56E2006-B410-4404-B4D7-7C3BFFD891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F27EFE6-17A8-443C-9600-F6D0FECE8A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8BED454-5C10-44F9-9E60-AFA7C01873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C73C3E4-FB67-4256-BAE9-593D9B05F2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u-HU"/>
              <a:t>DOM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B7F434F-D7B8-40F5-9A42-E3E2804252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C834AF-0D5F-439C-9521-AF54D58038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A9FBA1-27BD-4CC1-BF6B-3D1855258A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A8D6F16-7C10-4E92-A884-1D2A4F66CDB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2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DBE4750E-96F5-4529-90EA-F40786AB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EA9D1FE-86B6-4380-8829-A67810420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/>
              <a:t>What is JavaScript?</a:t>
            </a:r>
          </a:p>
          <a:p>
            <a:r>
              <a:rPr lang="hu-HU"/>
              <a:t>Basics: types, functions, classes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5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6B2BE-85AC-47A6-A497-B287CA5D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What is JavaScript?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0FC4A-C726-4433-AECC-83813B4A72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pic>
        <p:nvPicPr>
          <p:cNvPr id="6" name="Picture 4" descr="https://cdn.iconscout.com/icon/free/png-256/nodejs-2-226035.png">
            <a:extLst>
              <a:ext uri="{FF2B5EF4-FFF2-40B4-BE49-F238E27FC236}">
                <a16:creationId xmlns:a16="http://schemas.microsoft.com/office/drawing/2014/main" id="{C559C7CA-66E8-4ED4-891A-619608C6C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699" y="2814222"/>
            <a:ext cx="998403" cy="99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hackster.imgix.net/uploads/attachments/183867/ionic.png?auto=compress&amp;w=900&amp;h=675&amp;fit=min&amp;fm=jpg">
            <a:extLst>
              <a:ext uri="{FF2B5EF4-FFF2-40B4-BE49-F238E27FC236}">
                <a16:creationId xmlns:a16="http://schemas.microsoft.com/office/drawing/2014/main" id="{FD65B564-3766-41A3-A43B-70FDC618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758" y="2025432"/>
            <a:ext cx="855611" cy="64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https://images.g2crowd.com/uploads/product/image/social_landscape/social_landscape_1489710851/express-js.png">
            <a:extLst>
              <a:ext uri="{FF2B5EF4-FFF2-40B4-BE49-F238E27FC236}">
                <a16:creationId xmlns:a16="http://schemas.microsoft.com/office/drawing/2014/main" id="{34DEA838-8ACD-4CB1-B2BA-0BE0FBD54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617" y="4418900"/>
            <a:ext cx="1523607" cy="79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https://cdn-images-1.medium.com/max/1200/1*3SVfBkNZI2f-sspiq59xcw.png">
            <a:extLst>
              <a:ext uri="{FF2B5EF4-FFF2-40B4-BE49-F238E27FC236}">
                <a16:creationId xmlns:a16="http://schemas.microsoft.com/office/drawing/2014/main" id="{8B01F253-C0D1-48CE-82BD-4A3B96EE0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883" y="3717865"/>
            <a:ext cx="1304093" cy="107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https://shinesg.files.wordpress.com/2018/07/ns.png?w=1024">
            <a:extLst>
              <a:ext uri="{FF2B5EF4-FFF2-40B4-BE49-F238E27FC236}">
                <a16:creationId xmlns:a16="http://schemas.microsoft.com/office/drawing/2014/main" id="{E78BE1AA-5763-4B62-BEBE-4B1C1FA50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873" y="1501597"/>
            <a:ext cx="782129" cy="6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https://vuejs.org/images/logo.png">
            <a:extLst>
              <a:ext uri="{FF2B5EF4-FFF2-40B4-BE49-F238E27FC236}">
                <a16:creationId xmlns:a16="http://schemas.microsoft.com/office/drawing/2014/main" id="{7FCFF18A-35D3-4181-B0EA-813776676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654" y="1754684"/>
            <a:ext cx="558183" cy="55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https://cdn-images-1.medium.com/max/1200/1*9ce5Yft8Cqg3Vt63pVGNkw.png">
            <a:extLst>
              <a:ext uri="{FF2B5EF4-FFF2-40B4-BE49-F238E27FC236}">
                <a16:creationId xmlns:a16="http://schemas.microsoft.com/office/drawing/2014/main" id="{05FF5530-6AE7-46FC-BE70-227DA8FE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868" y="2389286"/>
            <a:ext cx="1033670" cy="55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4" descr="https://miro.medium.com/max/1022/0*xAADmPJN52Yy6XJV.jpg">
            <a:extLst>
              <a:ext uri="{FF2B5EF4-FFF2-40B4-BE49-F238E27FC236}">
                <a16:creationId xmlns:a16="http://schemas.microsoft.com/office/drawing/2014/main" id="{32F38C64-BDC1-4CE8-B6E8-53FC1D921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135" y="2449120"/>
            <a:ext cx="1189619" cy="55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8994103-AB73-4A2B-8219-00B7B3F502B9}"/>
              </a:ext>
            </a:extLst>
          </p:cNvPr>
          <p:cNvSpPr txBox="1">
            <a:spLocks/>
          </p:cNvSpPr>
          <p:nvPr/>
        </p:nvSpPr>
        <p:spPr>
          <a:xfrm>
            <a:off x="357189" y="1079499"/>
            <a:ext cx="7025026" cy="428045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High level interpreted programming / scripting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Prototye based</a:t>
            </a:r>
          </a:p>
          <a:p>
            <a:pPr lvl="1"/>
            <a:r>
              <a:rPr lang="hu-HU" sz="1800" dirty="0"/>
              <a:t>Functional oriented with possibility of OO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Synchronous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Loosely / dinamically typed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Originally designed for browsers, but now it’s used in many other aspects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Standard: ECMAScript</a:t>
            </a:r>
          </a:p>
          <a:p>
            <a:pPr lvl="1"/>
            <a:r>
              <a:rPr lang="hu-HU" sz="1800" dirty="0"/>
              <a:t>Widely used version: ES2015 / ES6</a:t>
            </a:r>
          </a:p>
          <a:p>
            <a:pPr lvl="1"/>
            <a:r>
              <a:rPr lang="hu-HU" sz="1800" dirty="0">
                <a:cs typeface="Calibri"/>
              </a:rPr>
              <a:t>Current version: ES2024 / v15</a:t>
            </a:r>
          </a:p>
          <a:p>
            <a:pPr lvl="1"/>
            <a:r>
              <a:rPr lang="hu-HU" sz="1800" dirty="0"/>
              <a:t>ES.Next: dynamic name for the next version under development</a:t>
            </a:r>
            <a:endParaRPr lang="en-US" sz="1800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8D87E17-9833-4C6F-8354-EB30164897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71165" y="3369412"/>
            <a:ext cx="606723" cy="64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6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3488-677C-48DB-BE1B-05F626B4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JavaScript – types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C528E-2B74-46D3-9CDD-7A74CF18C7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535111-F247-48ED-BCD2-95D01ABC12A2}"/>
              </a:ext>
            </a:extLst>
          </p:cNvPr>
          <p:cNvSpPr txBox="1">
            <a:spLocks/>
          </p:cNvSpPr>
          <p:nvPr/>
        </p:nvSpPr>
        <p:spPr>
          <a:xfrm>
            <a:off x="357188" y="955209"/>
            <a:ext cx="5013801" cy="50549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/>
              <a:t>The language is pretty similar to C</a:t>
            </a:r>
          </a:p>
          <a:p>
            <a:r>
              <a:rPr lang="hu-HU" sz="1600"/>
              <a:t>Basic types:</a:t>
            </a:r>
          </a:p>
          <a:p>
            <a:pPr lvl="1"/>
            <a:r>
              <a:rPr lang="hu-HU" sz="1600"/>
              <a:t>undefined</a:t>
            </a:r>
          </a:p>
          <a:p>
            <a:pPr lvl="1"/>
            <a:r>
              <a:rPr lang="hu-HU" sz="1600"/>
              <a:t>Boolean</a:t>
            </a:r>
          </a:p>
          <a:p>
            <a:pPr lvl="1"/>
            <a:r>
              <a:rPr lang="hu-HU" sz="1600"/>
              <a:t>Number</a:t>
            </a:r>
          </a:p>
          <a:p>
            <a:pPr lvl="1"/>
            <a:r>
              <a:rPr lang="hu-HU" sz="1600"/>
              <a:t>BigInt</a:t>
            </a:r>
          </a:p>
          <a:p>
            <a:pPr lvl="1"/>
            <a:r>
              <a:rPr lang="hu-HU" sz="1600"/>
              <a:t>String</a:t>
            </a:r>
          </a:p>
          <a:p>
            <a:pPr lvl="1"/>
            <a:r>
              <a:rPr lang="hu-HU" sz="1600">
                <a:solidFill>
                  <a:srgbClr val="008AC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Symbol</a:t>
            </a:r>
            <a:endParaRPr lang="hu-HU" sz="1600">
              <a:solidFill>
                <a:srgbClr val="008ACF"/>
              </a:solidFill>
            </a:endParaRPr>
          </a:p>
          <a:p>
            <a:r>
              <a:rPr lang="hu-HU" sz="1600"/>
              <a:t>Structural types:</a:t>
            </a:r>
          </a:p>
          <a:p>
            <a:pPr lvl="1"/>
            <a:r>
              <a:rPr lang="hu-HU" sz="1600"/>
              <a:t>Object</a:t>
            </a:r>
          </a:p>
          <a:p>
            <a:pPr lvl="2"/>
            <a:r>
              <a:rPr lang="hu-HU" sz="1600"/>
              <a:t>Array, Map, Set, WeakMap, WeakSet</a:t>
            </a:r>
          </a:p>
          <a:p>
            <a:pPr lvl="1"/>
            <a:r>
              <a:rPr lang="hu-HU" sz="1600"/>
              <a:t>Function</a:t>
            </a:r>
          </a:p>
          <a:p>
            <a:r>
              <a:rPr lang="hu-HU" sz="1600"/>
              <a:t>Structural root primitive:</a:t>
            </a:r>
          </a:p>
          <a:p>
            <a:pPr lvl="1"/>
            <a:r>
              <a:rPr lang="hu-HU" sz="1600"/>
              <a:t>null</a:t>
            </a:r>
            <a:endParaRPr lang="en-US" sz="160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5AF38BD-8A2B-4AFC-89E2-432B78BA2547}"/>
              </a:ext>
            </a:extLst>
          </p:cNvPr>
          <p:cNvSpPr txBox="1">
            <a:spLocks/>
          </p:cNvSpPr>
          <p:nvPr/>
        </p:nvSpPr>
        <p:spPr>
          <a:xfrm>
            <a:off x="5995555" y="955208"/>
            <a:ext cx="5736197" cy="50549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Variables</a:t>
            </a:r>
          </a:p>
          <a:p>
            <a:pPr lvl="1"/>
            <a:r>
              <a:rPr lang="hu-HU" sz="1600" dirty="0"/>
              <a:t>var: old-fashioned way of create a function scoped variable</a:t>
            </a:r>
          </a:p>
          <a:p>
            <a:pPr lvl="1"/>
            <a:r>
              <a:rPr lang="hu-HU" sz="1600" dirty="0"/>
              <a:t>let: block scope variable, the value can be changed</a:t>
            </a:r>
          </a:p>
          <a:p>
            <a:pPr lvl="1"/>
            <a:r>
              <a:rPr lang="hu-HU" sz="1600" dirty="0"/>
              <a:t>const: block scope variable, cannot be changed</a:t>
            </a:r>
          </a:p>
          <a:p>
            <a:pPr lvl="1"/>
            <a:r>
              <a:rPr lang="hu-HU" sz="1600" dirty="0"/>
              <a:t>Globals: window or global (environment dependent)</a:t>
            </a:r>
          </a:p>
          <a:p>
            <a:r>
              <a:rPr lang="hu-HU" sz="1600" dirty="0"/>
              <a:t>Functions</a:t>
            </a:r>
          </a:p>
          <a:p>
            <a:pPr lvl="1"/>
            <a:r>
              <a:rPr lang="hu-HU" sz="1600" dirty="0"/>
              <a:t>Anonymous function</a:t>
            </a:r>
          </a:p>
          <a:p>
            <a:pPr lvl="1"/>
            <a:r>
              <a:rPr lang="hu-HU" sz="1600" dirty="0"/>
              <a:t>Named function</a:t>
            </a:r>
          </a:p>
          <a:p>
            <a:pPr lvl="1"/>
            <a:r>
              <a:rPr lang="hu-HU" sz="1600" dirty="0"/>
              <a:t>Inner function</a:t>
            </a:r>
          </a:p>
          <a:p>
            <a:pPr lvl="1"/>
            <a:r>
              <a:rPr lang="hu-HU" sz="1600" dirty="0"/>
              <a:t>Immediately Invoked Function Expression</a:t>
            </a:r>
          </a:p>
          <a:p>
            <a:pPr lvl="1"/>
            <a:r>
              <a:rPr lang="hu-HU" sz="1600" dirty="0"/>
              <a:t>Arrow function</a:t>
            </a:r>
          </a:p>
          <a:p>
            <a:r>
              <a:rPr lang="hu-HU" sz="1600" dirty="0"/>
              <a:t>Objects</a:t>
            </a:r>
          </a:p>
          <a:p>
            <a:pPr lvl="1"/>
            <a:r>
              <a:rPr lang="hu-HU" sz="1600" dirty="0"/>
              <a:t>Key-value pairs</a:t>
            </a:r>
          </a:p>
          <a:p>
            <a:pPr lvl="1"/>
            <a:r>
              <a:rPr lang="hu-HU" sz="1600" dirty="0"/>
              <a:t>Prototype (and constructor)</a:t>
            </a:r>
          </a:p>
          <a:p>
            <a:pPr lvl="1"/>
            <a:r>
              <a:rPr lang="hu-HU" sz="1600" dirty="0"/>
              <a:t>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DAA5D-4803-4AEA-838D-968305B8CB38}"/>
              </a:ext>
            </a:extLst>
          </p:cNvPr>
          <p:cNvSpPr txBox="1"/>
          <p:nvPr/>
        </p:nvSpPr>
        <p:spPr>
          <a:xfrm>
            <a:off x="3587575" y="6343954"/>
            <a:ext cx="5013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hlinkClick r:id="rId3"/>
              </a:rPr>
              <a:t>https://developer.mozilla.org/en-US/docs/Web/JavaScript/Data_structures</a:t>
            </a:r>
            <a:endParaRPr lang="hu-HU" sz="1200"/>
          </a:p>
        </p:txBody>
      </p:sp>
    </p:spTree>
    <p:extLst>
      <p:ext uri="{BB962C8B-B14F-4D97-AF65-F5344CB8AC3E}">
        <p14:creationId xmlns:p14="http://schemas.microsoft.com/office/powerpoint/2010/main" val="60713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undeadwalking.com/files/2014/11/Jason-statham.jpg">
            <a:extLst>
              <a:ext uri="{FF2B5EF4-FFF2-40B4-BE49-F238E27FC236}">
                <a16:creationId xmlns:a16="http://schemas.microsoft.com/office/drawing/2014/main" id="{124F7847-A5BB-4C24-BC70-B427DF725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2" r="25255"/>
          <a:stretch/>
        </p:blipFill>
        <p:spPr bwMode="auto">
          <a:xfrm>
            <a:off x="7913787" y="5167"/>
            <a:ext cx="4288604" cy="602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F1D66-1C9F-4F05-8195-15B9F07324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9C9361-9F51-4951-B820-9CC12D31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JSON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13C224-4764-407C-AF5C-E9AC6D0E350E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3711891" cy="42754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b="1"/>
              <a:t>J</a:t>
            </a:r>
            <a:r>
              <a:rPr lang="hu-HU" sz="1600"/>
              <a:t>ava</a:t>
            </a:r>
            <a:r>
              <a:rPr lang="hu-HU" sz="1600" b="1"/>
              <a:t>S</a:t>
            </a:r>
            <a:r>
              <a:rPr lang="hu-HU" sz="1600"/>
              <a:t>cript </a:t>
            </a:r>
            <a:r>
              <a:rPr lang="hu-HU" sz="1600" b="1"/>
              <a:t>O</a:t>
            </a:r>
            <a:r>
              <a:rPr lang="hu-HU" sz="1600"/>
              <a:t>bject </a:t>
            </a:r>
            <a:r>
              <a:rPr lang="hu-HU" sz="1600" b="1"/>
              <a:t>N</a:t>
            </a:r>
            <a:r>
              <a:rPr lang="hu-HU" sz="1600"/>
              <a:t>otation</a:t>
            </a:r>
          </a:p>
          <a:p>
            <a:r>
              <a:rPr lang="hu-HU" sz="1600"/>
              <a:t>A lightweight data interchange format</a:t>
            </a:r>
          </a:p>
          <a:p>
            <a:r>
              <a:rPr lang="hu-HU" sz="1600"/>
              <a:t>Readable to humans</a:t>
            </a:r>
          </a:p>
          <a:p>
            <a:r>
              <a:rPr lang="hu-HU" sz="1600"/>
              <a:t>Easily processed by programs</a:t>
            </a:r>
          </a:p>
          <a:p>
            <a:r>
              <a:rPr lang="hu-HU" sz="1600"/>
              <a:t>Subset of JavaScript</a:t>
            </a:r>
          </a:p>
          <a:p>
            <a:endParaRPr lang="hu-HU" sz="1600"/>
          </a:p>
          <a:p>
            <a:r>
              <a:rPr lang="hu-HU" sz="1600"/>
              <a:t>MIME type: application/json</a:t>
            </a:r>
          </a:p>
          <a:p>
            <a:r>
              <a:rPr lang="hu-HU" sz="1600"/>
              <a:t>Can contain:</a:t>
            </a:r>
          </a:p>
          <a:p>
            <a:pPr lvl="1"/>
            <a:r>
              <a:rPr lang="hu-HU" sz="1600">
                <a:latin typeface="Consolas" panose="020B0609020204030204" pitchFamily="49" charset="0"/>
              </a:rPr>
              <a:t>Number</a:t>
            </a:r>
          </a:p>
          <a:p>
            <a:pPr lvl="1"/>
            <a:r>
              <a:rPr lang="hu-HU" sz="1600">
                <a:latin typeface="Consolas" panose="020B0609020204030204" pitchFamily="49" charset="0"/>
              </a:rPr>
              <a:t>String</a:t>
            </a:r>
          </a:p>
          <a:p>
            <a:pPr lvl="1"/>
            <a:r>
              <a:rPr lang="hu-HU" sz="1600">
                <a:latin typeface="Consolas" panose="020B0609020204030204" pitchFamily="49" charset="0"/>
              </a:rPr>
              <a:t>Boolean</a:t>
            </a:r>
          </a:p>
          <a:p>
            <a:pPr lvl="1"/>
            <a:r>
              <a:rPr lang="hu-HU" sz="1600">
                <a:latin typeface="Consolas" panose="020B0609020204030204" pitchFamily="49" charset="0"/>
              </a:rPr>
              <a:t>Array</a:t>
            </a:r>
          </a:p>
          <a:p>
            <a:pPr lvl="1"/>
            <a:r>
              <a:rPr lang="hu-HU" sz="1600">
                <a:latin typeface="Consolas" panose="020B0609020204030204" pitchFamily="49" charset="0"/>
              </a:rPr>
              <a:t>Null</a:t>
            </a:r>
          </a:p>
          <a:p>
            <a:pPr lvl="1"/>
            <a:r>
              <a:rPr lang="hu-HU" sz="1600">
                <a:latin typeface="Consolas" panose="020B0609020204030204" pitchFamily="49" charset="0"/>
              </a:rPr>
              <a:t>Object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55B202-F242-4104-B105-980A04AEB401}"/>
              </a:ext>
            </a:extLst>
          </p:cNvPr>
          <p:cNvSpPr txBox="1">
            <a:spLocks/>
          </p:cNvSpPr>
          <p:nvPr/>
        </p:nvSpPr>
        <p:spPr>
          <a:xfrm>
            <a:off x="4287195" y="1079500"/>
            <a:ext cx="3308465" cy="42754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  "id": </a:t>
            </a: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1</a:t>
            </a: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  "name": </a:t>
            </a: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"Json Statham"</a:t>
            </a: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  "hasGun": </a:t>
            </a: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true,</a:t>
            </a:r>
            <a:b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</a:b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  </a:t>
            </a: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"movies":</a:t>
            </a: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    "Crank"</a:t>
            </a: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    "The Transporter"</a:t>
            </a:r>
          </a:p>
          <a:p>
            <a:pPr marL="0" indent="0">
              <a:buNone/>
            </a:pP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  ],</a:t>
            </a:r>
          </a:p>
          <a:p>
            <a:pPr marL="0" indent="0">
              <a:buNone/>
            </a:pP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  </a:t>
            </a: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"killedBy": </a:t>
            </a: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null</a:t>
            </a:r>
          </a:p>
          <a:p>
            <a:pPr marL="0" indent="0">
              <a:buNone/>
            </a:pP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3070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1F38CC-044D-4147-B3FB-8289EEFC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Variables and scopes</a:t>
            </a:r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35AB75-A3A9-470C-9904-27E2DB2DCE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44E3C1-3F44-4A55-9747-B1647E81C393}"/>
              </a:ext>
            </a:extLst>
          </p:cNvPr>
          <p:cNvSpPr txBox="1"/>
          <p:nvPr/>
        </p:nvSpPr>
        <p:spPr>
          <a:xfrm>
            <a:off x="457200" y="1118586"/>
            <a:ext cx="10462334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hu-HU"/>
              <a:t>Variable scope: a block of code within a variable makes sense</a:t>
            </a:r>
          </a:p>
          <a:p>
            <a:pPr algn="l"/>
            <a:r>
              <a:rPr lang="hu-HU"/>
              <a:t>You can interpret scopes as scope of an object (even functions are objects)</a:t>
            </a:r>
          </a:p>
          <a:p>
            <a:pPr algn="l"/>
            <a:r>
              <a:rPr lang="hu-HU"/>
              <a:t>Global scope: window (browsers) / global (headless browsers or Node)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10573-368E-46CB-8A32-81BC15A28A71}"/>
              </a:ext>
            </a:extLst>
          </p:cNvPr>
          <p:cNvSpPr txBox="1"/>
          <p:nvPr/>
        </p:nvSpPr>
        <p:spPr>
          <a:xfrm>
            <a:off x="9701802" y="3099647"/>
            <a:ext cx="2106094" cy="236988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 algn="ctr"/>
            <a:r>
              <a:rPr lang="hu-HU" sz="2600">
                <a:solidFill>
                  <a:schemeClr val="bg1"/>
                </a:solidFill>
              </a:rPr>
              <a:t>5.</a:t>
            </a:r>
          </a:p>
          <a:p>
            <a:endParaRPr lang="hu-HU">
              <a:solidFill>
                <a:schemeClr val="bg1"/>
              </a:solidFill>
            </a:endParaRPr>
          </a:p>
          <a:p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396BB5-D244-4273-BA91-11CDBF22B555}"/>
              </a:ext>
            </a:extLst>
          </p:cNvPr>
          <p:cNvSpPr txBox="1"/>
          <p:nvPr/>
        </p:nvSpPr>
        <p:spPr>
          <a:xfrm>
            <a:off x="7367331" y="3099647"/>
            <a:ext cx="2106094" cy="2369880"/>
          </a:xfrm>
          <a:prstGeom prst="rect">
            <a:avLst/>
          </a:prstGeom>
          <a:solidFill>
            <a:schemeClr val="tx1"/>
          </a:solidFill>
        </p:spPr>
        <p:txBody>
          <a:bodyPr wrap="square" tIns="91440" bIns="91440" rtlCol="0">
            <a:spAutoFit/>
          </a:bodyPr>
          <a:lstStyle/>
          <a:p>
            <a:pPr algn="ctr"/>
            <a:r>
              <a:rPr lang="hu-HU" sz="2600">
                <a:solidFill>
                  <a:schemeClr val="bg1"/>
                </a:solidFill>
              </a:rPr>
              <a:t>4.</a:t>
            </a:r>
          </a:p>
          <a:p>
            <a:endParaRPr lang="hu-HU"/>
          </a:p>
          <a:p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067FDD-48C9-4BC7-B4FD-BF8841FF58FC}"/>
              </a:ext>
            </a:extLst>
          </p:cNvPr>
          <p:cNvSpPr txBox="1"/>
          <p:nvPr/>
        </p:nvSpPr>
        <p:spPr>
          <a:xfrm>
            <a:off x="5053047" y="3099647"/>
            <a:ext cx="2106094" cy="2369880"/>
          </a:xfrm>
          <a:prstGeom prst="rect">
            <a:avLst/>
          </a:prstGeom>
          <a:solidFill>
            <a:schemeClr val="tx1"/>
          </a:solidFill>
        </p:spPr>
        <p:txBody>
          <a:bodyPr wrap="square" tIns="91440" bIns="91440" rtlCol="0">
            <a:spAutoFit/>
          </a:bodyPr>
          <a:lstStyle/>
          <a:p>
            <a:pPr algn="ctr"/>
            <a:r>
              <a:rPr lang="hu-HU" sz="2600">
                <a:solidFill>
                  <a:schemeClr val="bg1"/>
                </a:solidFill>
              </a:rPr>
              <a:t>3.</a:t>
            </a:r>
          </a:p>
          <a:p>
            <a:endParaRPr lang="hu-HU"/>
          </a:p>
          <a:p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5F7340-A92F-40DA-9291-6E325178CDBB}"/>
              </a:ext>
            </a:extLst>
          </p:cNvPr>
          <p:cNvSpPr txBox="1"/>
          <p:nvPr/>
        </p:nvSpPr>
        <p:spPr>
          <a:xfrm>
            <a:off x="2708184" y="3099647"/>
            <a:ext cx="2106094" cy="2369880"/>
          </a:xfrm>
          <a:prstGeom prst="rect">
            <a:avLst/>
          </a:prstGeom>
          <a:solidFill>
            <a:schemeClr val="tx1"/>
          </a:solidFill>
        </p:spPr>
        <p:txBody>
          <a:bodyPr wrap="square" tIns="91440" bIns="91440" rtlCol="0">
            <a:spAutoFit/>
          </a:bodyPr>
          <a:lstStyle/>
          <a:p>
            <a:pPr algn="ctr"/>
            <a:r>
              <a:rPr lang="hu-HU" sz="2600">
                <a:solidFill>
                  <a:schemeClr val="bg1"/>
                </a:solidFill>
              </a:rPr>
              <a:t>2.</a:t>
            </a:r>
          </a:p>
          <a:p>
            <a:endParaRPr lang="hu-HU"/>
          </a:p>
          <a:p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907F0-1BE5-46E5-A530-CBC4FA3D49EA}"/>
              </a:ext>
            </a:extLst>
          </p:cNvPr>
          <p:cNvSpPr txBox="1"/>
          <p:nvPr/>
        </p:nvSpPr>
        <p:spPr>
          <a:xfrm>
            <a:off x="384104" y="3099647"/>
            <a:ext cx="2106094" cy="2369880"/>
          </a:xfrm>
          <a:prstGeom prst="rect">
            <a:avLst/>
          </a:prstGeom>
          <a:solidFill>
            <a:schemeClr val="tx1"/>
          </a:solidFill>
        </p:spPr>
        <p:txBody>
          <a:bodyPr wrap="square" tIns="91440" bIns="91440" rtlCol="0">
            <a:spAutoFit/>
          </a:bodyPr>
          <a:lstStyle/>
          <a:p>
            <a:pPr algn="ctr"/>
            <a:r>
              <a:rPr lang="hu-HU" sz="2600" dirty="0">
                <a:solidFill>
                  <a:schemeClr val="bg1"/>
                </a:solidFill>
              </a:rPr>
              <a:t>1.</a:t>
            </a:r>
          </a:p>
          <a:p>
            <a:endParaRPr lang="hu-HU" dirty="0"/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EE74FE-0B3C-41CA-AB93-03A4CE9D2D26}"/>
              </a:ext>
            </a:extLst>
          </p:cNvPr>
          <p:cNvSpPr txBox="1"/>
          <p:nvPr/>
        </p:nvSpPr>
        <p:spPr>
          <a:xfrm>
            <a:off x="384104" y="2639720"/>
            <a:ext cx="2106094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hu-HU"/>
              <a:t>Function &amp; Global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04D4CC-890D-49B8-A3CF-BF7BB3A2F378}"/>
              </a:ext>
            </a:extLst>
          </p:cNvPr>
          <p:cNvSpPr txBox="1"/>
          <p:nvPr/>
        </p:nvSpPr>
        <p:spPr>
          <a:xfrm>
            <a:off x="2708184" y="2639719"/>
            <a:ext cx="909971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hu-HU"/>
              <a:t>Block scope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59612-A699-41E2-AF73-D2831B0974B5}"/>
              </a:ext>
            </a:extLst>
          </p:cNvPr>
          <p:cNvSpPr txBox="1"/>
          <p:nvPr/>
        </p:nvSpPr>
        <p:spPr>
          <a:xfrm>
            <a:off x="384104" y="5600914"/>
            <a:ext cx="2106094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hu-HU"/>
              <a:t>* hoisting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2570C-E07B-422F-9CB9-9F80616241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3A3EC-FD9F-49A1-8DC0-BD9B91DB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Functions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2156E-C200-46A3-BD89-D6273C19AA5A}"/>
              </a:ext>
            </a:extLst>
          </p:cNvPr>
          <p:cNvSpPr txBox="1"/>
          <p:nvPr/>
        </p:nvSpPr>
        <p:spPr>
          <a:xfrm>
            <a:off x="457201" y="1059873"/>
            <a:ext cx="5143500" cy="517064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hu-HU"/>
              <a:t>Functions are first-class citizens of JavaScript – can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passed as an argument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returned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assigned to a variable</a:t>
            </a:r>
          </a:p>
          <a:p>
            <a:endParaRPr lang="hu-HU"/>
          </a:p>
          <a:p>
            <a:r>
              <a:rPr lang="hu-HU"/>
              <a:t>The number of arguments passed to a function depends on the caller (not the declaration)</a:t>
            </a:r>
          </a:p>
          <a:p>
            <a:endParaRPr lang="hu-HU"/>
          </a:p>
          <a:p>
            <a:r>
              <a:rPr lang="hu-HU"/>
              <a:t>Highly depends on context from where it’s called: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„this” does not mean the same thing as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(Re-)Define scope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Call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Apply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Bind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/>
          </a:p>
          <a:p>
            <a:endParaRPr lang="hu-HU"/>
          </a:p>
          <a:p>
            <a:endParaRPr lang="hu-HU"/>
          </a:p>
          <a:p>
            <a:r>
              <a:rPr lang="hu-HU" sz="1200">
                <a:hlinkClick r:id="rId2"/>
              </a:rPr>
              <a:t>https://developer.mozilla.org/en-US/docs/Web/JavaScript/Reference/Functions</a:t>
            </a:r>
            <a:endParaRPr lang="hu-HU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41D7E-9ED5-412D-BB1C-B54DDB61D042}"/>
              </a:ext>
            </a:extLst>
          </p:cNvPr>
          <p:cNvSpPr txBox="1"/>
          <p:nvPr/>
        </p:nvSpPr>
        <p:spPr>
          <a:xfrm>
            <a:off x="6276109" y="914400"/>
            <a:ext cx="565265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Function declaration</a:t>
            </a:r>
          </a:p>
          <a:p>
            <a:pPr lvl="1"/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param1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{...}</a:t>
            </a:r>
            <a:endParaRPr lang="hu-HU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Function expression (anonymous, IIFE)</a:t>
            </a:r>
          </a:p>
          <a:p>
            <a:pPr lvl="1"/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param1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hu-HU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Shorthand method definition</a:t>
            </a:r>
          </a:p>
          <a:p>
            <a:pPr lvl="1"/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b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param1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hu-HU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Arrow function</a:t>
            </a:r>
          </a:p>
          <a:p>
            <a:pPr lvl="1"/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hu-HU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Generator function</a:t>
            </a:r>
          </a:p>
          <a:p>
            <a:pPr lvl="1"/>
            <a:r>
              <a:rPr lang="hu-HU" sz="1400">
                <a:solidFill>
                  <a:schemeClr val="bg1"/>
                </a:solidFill>
              </a:rPr>
              <a:t>Returns a generator object</a:t>
            </a:r>
          </a:p>
          <a:p>
            <a:pPr lvl="1"/>
            <a:r>
              <a:rPr lang="hu-HU" sz="1400">
                <a:solidFill>
                  <a:schemeClr val="bg1"/>
                </a:solidFill>
              </a:rPr>
              <a:t>Can be exited and re-entered</a:t>
            </a:r>
          </a:p>
          <a:p>
            <a:pPr lvl="1"/>
            <a:r>
              <a:rPr lang="hu-HU" sz="1400">
                <a:solidFill>
                  <a:schemeClr val="bg1"/>
                </a:solidFill>
              </a:rPr>
              <a:t>Save context across re-entrances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Function as object instance</a:t>
            </a:r>
          </a:p>
          <a:p>
            <a:pPr lvl="1"/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numberA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numberB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numberB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sumFunction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hu-HU" sz="140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numberB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hu-HU" sz="140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"return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numberA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numberB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„</a:t>
            </a:r>
            <a:endParaRPr lang="hu-HU" sz="1400" b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=&gt; 25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660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131F5A-967A-1250-8A58-A9D3C6585F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2943AC-68E3-7AD9-8B75-FD3A1CCB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Arrays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341E2-A72A-863C-69FC-C388CF66F999}"/>
              </a:ext>
            </a:extLst>
          </p:cNvPr>
          <p:cNvSpPr txBox="1"/>
          <p:nvPr/>
        </p:nvSpPr>
        <p:spPr>
          <a:xfrm>
            <a:off x="457201" y="1059873"/>
            <a:ext cx="5143500" cy="513986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hu-HU"/>
              <a:t>The most likely used structured types after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u-HU"/>
              <a:t>Iterable object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u-HU"/>
              <a:t>Stores a collection of multiple items under a single variable name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u-HU"/>
              <a:t>Has members for performing common array operations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hu-HU"/>
          </a:p>
          <a:p>
            <a:r>
              <a:rPr lang="hu-HU"/>
              <a:t>Not primivite: resource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Resizable and can contain a mix of different data types (not suggested – use typed arrays)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Elements must be accessed using nonnegative integers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Zero indexed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Array-copy: shallow copy</a:t>
            </a:r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r>
              <a:rPr lang="hu-HU" sz="1000">
                <a:hlinkClick r:id="rId2"/>
              </a:rPr>
              <a:t>https://developer.mozilla.org/en-US/docs/Web/JavaScript/Reference/Global_Objects/Array</a:t>
            </a:r>
            <a:endParaRPr lang="hu-HU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C040B-BAB1-8E70-B902-4189755FEB70}"/>
              </a:ext>
            </a:extLst>
          </p:cNvPr>
          <p:cNvSpPr txBox="1"/>
          <p:nvPr/>
        </p:nvSpPr>
        <p:spPr>
          <a:xfrm>
            <a:off x="6285345" y="905164"/>
            <a:ext cx="565265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Definitions:</a:t>
            </a:r>
          </a:p>
          <a:p>
            <a:pPr lvl="1"/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[];</a:t>
            </a:r>
          </a:p>
          <a:p>
            <a:pPr lvl="1"/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hu-HU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Traversing</a:t>
            </a:r>
          </a:p>
          <a:p>
            <a:pPr lvl="1"/>
            <a:r>
              <a:rPr lang="nn-NO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nn-NO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);}</a:t>
            </a:r>
            <a:b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endParaRPr lang="hu-HU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Notable methods: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filter: </a:t>
            </a:r>
            <a:r>
              <a:rPr lang="hu-HU" sz="1400">
                <a:solidFill>
                  <a:schemeClr val="bg1"/>
                </a:solidFill>
              </a:rPr>
              <a:t>find multiple matching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find: </a:t>
            </a:r>
            <a:r>
              <a:rPr lang="hu-HU" sz="1400">
                <a:solidFill>
                  <a:schemeClr val="bg1"/>
                </a:solidFill>
              </a:rPr>
              <a:t>find the first matching item (=&gt; </a:t>
            </a: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findLast</a:t>
            </a:r>
            <a:r>
              <a:rPr lang="hu-HU" sz="140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>
                <a:solidFill>
                  <a:schemeClr val="bg1"/>
                </a:solidFill>
              </a:rPr>
              <a:t>traversing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includes: </a:t>
            </a:r>
            <a:r>
              <a:rPr lang="hu-HU" sz="1400">
                <a:solidFill>
                  <a:schemeClr val="bg1"/>
                </a:solidFill>
              </a:rPr>
              <a:t>does it contain? (for primitives)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map: </a:t>
            </a:r>
            <a:r>
              <a:rPr lang="hu-HU" sz="1400">
                <a:solidFill>
                  <a:schemeClr val="bg1"/>
                </a:solidFill>
              </a:rPr>
              <a:t>transform</a:t>
            </a:r>
            <a:endParaRPr lang="hu-HU" sz="1400" b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reduce:</a:t>
            </a:r>
            <a:r>
              <a:rPr lang="hu-HU" sz="1400">
                <a:solidFill>
                  <a:schemeClr val="bg1"/>
                </a:solidFill>
              </a:rPr>
              <a:t> reduce the array to a single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some:</a:t>
            </a:r>
            <a:r>
              <a:rPr lang="hu-HU" sz="1400">
                <a:solidFill>
                  <a:schemeClr val="bg1"/>
                </a:solidFill>
              </a:rPr>
              <a:t> has at least one match (=&gt; </a:t>
            </a: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</a:t>
            </a:r>
            <a:r>
              <a:rPr lang="hu-HU" sz="1400">
                <a:solidFill>
                  <a:schemeClr val="bg1"/>
                </a:solidFill>
              </a:rPr>
              <a:t>)</a:t>
            </a:r>
          </a:p>
          <a:p>
            <a:endParaRPr lang="hu-HU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894417"/>
      </p:ext>
    </p:extLst>
  </p:cSld>
  <p:clrMapOvr>
    <a:masterClrMapping/>
  </p:clrMapOvr>
</p:sld>
</file>

<file path=ppt/theme/theme1.xml><?xml version="1.0" encoding="utf-8"?>
<a:theme xmlns:a="http://schemas.openxmlformats.org/drawingml/2006/main" name="EPAM Master 2021.3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  <a:custClr name="Coral Orange">
      <a:srgbClr val="F57F41"/>
    </a:custClr>
    <a:custClr name="Tangerine">
      <a:srgbClr val="F15C44"/>
    </a:custClr>
    <a:custClr name="Gold">
      <a:srgbClr val="DBB661"/>
    </a:custClr>
    <a:custClr name="Turqoise">
      <a:srgbClr val="2A9D8E"/>
    </a:custClr>
    <a:custClr name="Ocean">
      <a:srgbClr val="209EBD"/>
    </a:custClr>
    <a:custClr name="Charcoal">
      <a:srgbClr val="264553"/>
    </a:custClr>
    <a:custClr name="Eggplant">
      <a:srgbClr val="58335E"/>
    </a:custClr>
    <a:custClr name="Grape Soda">
      <a:srgbClr val="745C97"/>
    </a:custClr>
    <a:custClr name="Wild Berry">
      <a:srgbClr val="89608E"/>
    </a:custClr>
    <a:custClr name="Taffy">
      <a:srgbClr val="8ACDEA"/>
    </a:custClr>
    <a:custClr name="Honey">
      <a:srgbClr val="EFEA5A"/>
    </a:custClr>
    <a:custClr name="Mint">
      <a:srgbClr val="2CD094"/>
    </a:custClr>
    <a:custClr name="Malibu">
      <a:srgbClr val="BAD49C"/>
    </a:custClr>
    <a:custClr name="Cotton Candy">
      <a:srgbClr val="EEB4B3"/>
    </a:custClr>
    <a:custClr name="Guava">
      <a:srgbClr val="E26D5C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7DE914E1FC49A35D90CD8516D943" ma:contentTypeVersion="12" ma:contentTypeDescription="Create a new document." ma:contentTypeScope="" ma:versionID="e1f7c3316c007ddcbbfc786aee0f30b6">
  <xsd:schema xmlns:xsd="http://www.w3.org/2001/XMLSchema" xmlns:xs="http://www.w3.org/2001/XMLSchema" xmlns:p="http://schemas.microsoft.com/office/2006/metadata/properties" xmlns:ns2="58f349b0-675b-4c01-8ee6-14db8fa12501" xmlns:ns3="df44d29e-ce0d-48fd-88bf-98e6a958fd4b" targetNamespace="http://schemas.microsoft.com/office/2006/metadata/properties" ma:root="true" ma:fieldsID="ebdd3e3611f83f5edb1b485483198b2e" ns2:_="" ns3:_="">
    <xsd:import namespace="58f349b0-675b-4c01-8ee6-14db8fa12501"/>
    <xsd:import namespace="df44d29e-ce0d-48fd-88bf-98e6a958f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349b0-675b-4c01-8ee6-14db8fa1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d29e-ce0d-48fd-88bf-98e6a958f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2E3419-B313-4514-AD24-D56E1F80A63A}">
  <ds:schemaRefs>
    <ds:schemaRef ds:uri="58f349b0-675b-4c01-8ee6-14db8fa12501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df44d29e-ce0d-48fd-88bf-98e6a958fd4b"/>
  </ds:schemaRefs>
</ds:datastoreItem>
</file>

<file path=customXml/itemProps2.xml><?xml version="1.0" encoding="utf-8"?>
<ds:datastoreItem xmlns:ds="http://schemas.openxmlformats.org/officeDocument/2006/customXml" ds:itemID="{545DB04F-7584-4690-B257-DA90A69356DD}">
  <ds:schemaRefs>
    <ds:schemaRef ds:uri="58f349b0-675b-4c01-8ee6-14db8fa12501"/>
    <ds:schemaRef ds:uri="df44d29e-ce0d-48fd-88bf-98e6a958fd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7CA341C-74C1-4577-8C96-EF2605DC52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7318</TotalTime>
  <Words>1848</Words>
  <Application>Microsoft Office PowerPoint</Application>
  <PresentationFormat>Widescreen</PresentationFormat>
  <Paragraphs>354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Bold</vt:lpstr>
      <vt:lpstr>Calibri Light</vt:lpstr>
      <vt:lpstr>Consolas</vt:lpstr>
      <vt:lpstr>EPAM Master 2021.3</vt:lpstr>
      <vt:lpstr>Short introduction to JavaScript</vt:lpstr>
      <vt:lpstr>Agenda</vt:lpstr>
      <vt:lpstr>JavaScript</vt:lpstr>
      <vt:lpstr>What is JavaScript?</vt:lpstr>
      <vt:lpstr>JavaScript – types</vt:lpstr>
      <vt:lpstr>JSON</vt:lpstr>
      <vt:lpstr>Variables and scopes</vt:lpstr>
      <vt:lpstr>Functions</vt:lpstr>
      <vt:lpstr>Arrays</vt:lpstr>
      <vt:lpstr>Classes</vt:lpstr>
      <vt:lpstr>Document Object Model</vt:lpstr>
      <vt:lpstr>What is DOM?</vt:lpstr>
      <vt:lpstr>JavaScript &amp; DOM</vt:lpstr>
      <vt:lpstr>SCRIPT tag</vt:lpstr>
      <vt:lpstr>Create HTML with JavaScript</vt:lpstr>
      <vt:lpstr>Event handling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Palina Vilava</dc:creator>
  <cp:lastModifiedBy>Janos Stefan</cp:lastModifiedBy>
  <cp:revision>6</cp:revision>
  <dcterms:created xsi:type="dcterms:W3CDTF">2020-10-27T12:12:11Z</dcterms:created>
  <dcterms:modified xsi:type="dcterms:W3CDTF">2025-02-18T17:38:35Z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0x010100BA117DE914E1FC49A35D90CD8516D943</vt:lpwstr>
  </property>
</Properties>
</file>