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69" r:id="rId19"/>
    <p:sldId id="271" r:id="rId20"/>
    <p:sldId id="273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4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Check: 1-create-html-with-js.html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Check: 2a-event-handling.html &amp; 2b-event-handling.html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 code section: 3a-async-timer.html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 code section: 3b-async-timer.html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3c-async-timer-with-promise.html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4a-fetch.html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 exercise.html &amp; exercise.js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AJAX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Data_structures" TargetMode="External"/><Relationship Id="rId2" Type="http://schemas.openxmlformats.org/officeDocument/2006/relationships/hyperlink" Target="https://developer.mozilla.org/en-US/docs/Glossary/Symbol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Learn/JavaScript/Objects/Object_prototypes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2022/03/16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321955"/>
          </a:xfrm>
        </p:spPr>
        <p:txBody>
          <a:bodyPr/>
          <a:lstStyle/>
          <a:p>
            <a:r>
              <a:rPr lang="hu-HU" sz="7200" dirty="0"/>
              <a:t>Short introduction to JavaScript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577D1-CCD9-40E7-AD5A-063931AD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95AA8-1024-4D59-8EB4-796C7282D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HTML, CSS and JavaScript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67319-0B99-45CB-8E37-58A28E7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DOM?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4602-F659-4343-9DFC-0EF1B4444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846334C-1314-49C4-AD2A-9D6F6D440237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262377" cy="3579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Programming interface for HTML and XML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Has its own structure</a:t>
            </a:r>
          </a:p>
          <a:p>
            <a:pPr lvl="1"/>
            <a:r>
              <a:rPr lang="hu-HU" sz="1600" dirty="0"/>
              <a:t>Defacto standard: tree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API provides us a way to access and modify the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HTML: non-standard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Related: CSSOM (CSS Object Model)</a:t>
            </a:r>
          </a:p>
          <a:p>
            <a:pPr lvl="1"/>
            <a:r>
              <a:rPr lang="hu-HU" sz="1600" dirty="0"/>
              <a:t>Needed for rendering the page</a:t>
            </a:r>
          </a:p>
          <a:p>
            <a:pPr lvl="1"/>
            <a:r>
              <a:rPr lang="hu-HU" sz="1600" dirty="0"/>
              <a:t>HTML page: combined DOM &amp; CSSOM</a:t>
            </a:r>
          </a:p>
        </p:txBody>
      </p:sp>
      <p:pic>
        <p:nvPicPr>
          <p:cNvPr id="7" name="Content Placeholder 14" descr="Source: https://developers.google.com/web/fundamentals/performance/critical-rendering-path/render-tree-construction">
            <a:extLst>
              <a:ext uri="{FF2B5EF4-FFF2-40B4-BE49-F238E27FC236}">
                <a16:creationId xmlns:a16="http://schemas.microsoft.com/office/drawing/2014/main" id="{2F647861-6B0C-4761-A7EF-78900F87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9" y="1283686"/>
            <a:ext cx="6395613" cy="29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DE3-04BC-4247-96DA-FB37D7F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&amp; DOM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262D-E368-43C7-9991-8016F741F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BFF12E-9BAE-4ED0-9BF1-E9F0195FFDCF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528707" cy="50460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JS main purpose: add functionality to a website</a:t>
            </a:r>
          </a:p>
          <a:p>
            <a:r>
              <a:rPr lang="hu-HU" sz="1600" dirty="0"/>
              <a:t>Add the possibility to react on different events:</a:t>
            </a:r>
          </a:p>
          <a:p>
            <a:pPr lvl="1"/>
            <a:r>
              <a:rPr lang="hu-HU" sz="1600" dirty="0"/>
              <a:t>Mouse (over, hover)</a:t>
            </a:r>
          </a:p>
          <a:p>
            <a:pPr lvl="1"/>
            <a:r>
              <a:rPr lang="hu-HU" sz="1600" dirty="0"/>
              <a:t>Keyboard events (key pressed)</a:t>
            </a:r>
          </a:p>
          <a:p>
            <a:pPr lvl="1"/>
            <a:r>
              <a:rPr lang="hu-HU" sz="1600" dirty="0"/>
              <a:t>Form and Input events (submit data or value changes)</a:t>
            </a:r>
          </a:p>
          <a:p>
            <a:r>
              <a:rPr lang="hu-HU" sz="1600" dirty="0"/>
              <a:t>DOM manipulation</a:t>
            </a:r>
          </a:p>
          <a:p>
            <a:pPr lvl="1"/>
            <a:r>
              <a:rPr lang="hu-HU" sz="1600" dirty="0"/>
              <a:t>Create, remove or update nodes in the DOM dinamically</a:t>
            </a:r>
          </a:p>
          <a:p>
            <a:pPr lvl="1"/>
            <a:r>
              <a:rPr lang="hu-HU" sz="1600" dirty="0"/>
              <a:t>Access elements and modify attributes</a:t>
            </a:r>
          </a:p>
          <a:p>
            <a:pPr lvl="1"/>
            <a:r>
              <a:rPr lang="hu-HU" sz="1600" dirty="0"/>
              <a:t>Root element: window.document</a:t>
            </a:r>
          </a:p>
          <a:p>
            <a:r>
              <a:rPr lang="hu-HU" sz="1600" dirty="0"/>
              <a:t>And more:</a:t>
            </a:r>
          </a:p>
          <a:p>
            <a:pPr lvl="1"/>
            <a:r>
              <a:rPr lang="hu-HU" sz="1600" dirty="0"/>
              <a:t>Single Page Applications</a:t>
            </a:r>
          </a:p>
          <a:p>
            <a:pPr lvl="1"/>
            <a:r>
              <a:rPr lang="hu-HU" sz="1600" dirty="0"/>
              <a:t>Web applications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7ABE4D4-86B0-4058-B904-486E2740DD0F}"/>
              </a:ext>
            </a:extLst>
          </p:cNvPr>
          <p:cNvSpPr txBox="1">
            <a:spLocks/>
          </p:cNvSpPr>
          <p:nvPr/>
        </p:nvSpPr>
        <p:spPr>
          <a:xfrm>
            <a:off x="6095999" y="1079499"/>
            <a:ext cx="5606161" cy="48507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Access elements:</a:t>
            </a:r>
          </a:p>
          <a:p>
            <a:pPr lvl="1"/>
            <a:r>
              <a:rPr lang="hu-HU" sz="1600" dirty="0"/>
              <a:t>document.getElementById</a:t>
            </a:r>
          </a:p>
          <a:p>
            <a:pPr lvl="1"/>
            <a:r>
              <a:rPr lang="hu-HU" sz="1600" dirty="0"/>
              <a:t>document.querySelector</a:t>
            </a:r>
          </a:p>
          <a:p>
            <a:pPr lvl="1"/>
            <a:r>
              <a:rPr lang="hu-HU" sz="1600" dirty="0"/>
              <a:t>document.querySelectorAll</a:t>
            </a:r>
          </a:p>
          <a:p>
            <a:pPr lvl="1"/>
            <a:endParaRPr lang="hu-HU" sz="1600" dirty="0"/>
          </a:p>
          <a:p>
            <a:r>
              <a:rPr lang="hu-HU" sz="1600" dirty="0"/>
              <a:t>Events:</a:t>
            </a:r>
          </a:p>
          <a:p>
            <a:pPr lvl="1"/>
            <a:r>
              <a:rPr lang="hu-HU" sz="1600" dirty="0"/>
              <a:t>element.addEventListener("click", callbackFn)</a:t>
            </a:r>
          </a:p>
          <a:p>
            <a:pPr lvl="1"/>
            <a:r>
              <a:rPr lang="hu-HU" sz="1600" dirty="0"/>
              <a:t>element.removeEventListener("click", callbackFn)</a:t>
            </a:r>
          </a:p>
          <a:p>
            <a:pPr lvl="1"/>
            <a:endParaRPr lang="hu-HU" sz="1600" dirty="0"/>
          </a:p>
          <a:p>
            <a:r>
              <a:rPr lang="hu-HU" sz="1600" dirty="0"/>
              <a:t>Content manipulation:</a:t>
            </a:r>
          </a:p>
          <a:p>
            <a:pPr lvl="1"/>
            <a:r>
              <a:rPr lang="hu-HU" sz="1600" dirty="0"/>
              <a:t>element.innerHtml</a:t>
            </a:r>
          </a:p>
          <a:p>
            <a:pPr lvl="1"/>
            <a:r>
              <a:rPr lang="hu-HU" sz="1600" dirty="0"/>
              <a:t>document.createElement</a:t>
            </a:r>
          </a:p>
          <a:p>
            <a:pPr lvl="1"/>
            <a:r>
              <a:rPr lang="hu-HU" sz="1600" dirty="0"/>
              <a:t>document.createTextNode</a:t>
            </a:r>
          </a:p>
          <a:p>
            <a:pPr lvl="1"/>
            <a:r>
              <a:rPr lang="hu-HU" sz="1600" dirty="0"/>
              <a:t>node.appendChild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AED-2E95-4A66-961F-DDCB457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SCRIPT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B2F9-5C7F-4761-A398-7C09A1014D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BEA82-E4DF-4143-9357-A6084EB493B6}"/>
              </a:ext>
            </a:extLst>
          </p:cNvPr>
          <p:cNvSpPr txBox="1"/>
          <p:nvPr/>
        </p:nvSpPr>
        <p:spPr>
          <a:xfrm>
            <a:off x="457200" y="1260629"/>
            <a:ext cx="10861829" cy="44012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Default loading: 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When browser met a script tag it loads the file and execute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During this the rendering is stoped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Asynchronous: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Async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Download in the background at a low priority (same in defer)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Can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Executes as soon as possible without particular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Defer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Won’t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 dirty="0"/>
              <a:t>Executes in sequence just before the DOMContentLoaded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Suggested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Move every SCRIPT tag at the end of the 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Benefits: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The whole page is rendered when the browser loads the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Already visible page for the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Separated logic from display mode</a:t>
            </a:r>
          </a:p>
        </p:txBody>
      </p:sp>
    </p:spTree>
    <p:extLst>
      <p:ext uri="{BB962C8B-B14F-4D97-AF65-F5344CB8AC3E}">
        <p14:creationId xmlns:p14="http://schemas.microsoft.com/office/powerpoint/2010/main" val="273908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43BD-C7E2-416C-9985-7FFE351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HTML with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F63A-773D-45E0-A033-D52B6DC12F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B7425761-CB94-4D7E-89C5-981A8ED7FC85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460542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&lt;main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&lt;header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&lt;h1&gt;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Hello world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 little description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&lt;/header&gt;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&lt;/main&gt;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1148FE35-89E9-4704-9C75-C80572D4278B}"/>
              </a:ext>
            </a:extLst>
          </p:cNvPr>
          <p:cNvSpPr txBox="1">
            <a:spLocks/>
          </p:cNvSpPr>
          <p:nvPr/>
        </p:nvSpPr>
        <p:spPr>
          <a:xfrm>
            <a:off x="5459767" y="1079499"/>
            <a:ext cx="5885895" cy="4584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app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"MAIN"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app.setAttribute(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pageTitle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"H1"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pageTitle.innerText =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description.appendChild(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.createTextNode(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 little description here"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header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"HEADER"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header.classList.add(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header.appendChild(pageTitle);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header.appendChild(description);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app.appendChild(header);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.body.appendChild(app);</a:t>
            </a:r>
          </a:p>
        </p:txBody>
      </p:sp>
    </p:spTree>
    <p:extLst>
      <p:ext uri="{BB962C8B-B14F-4D97-AF65-F5344CB8AC3E}">
        <p14:creationId xmlns:p14="http://schemas.microsoft.com/office/powerpoint/2010/main" val="210101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0690-5F8E-4B6D-AE00-5F38D01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Event handling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4BCB-70F0-4B23-A367-4A23514C6C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Document Object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E321FD-26C3-41B6-9B82-B98FCC2A4E24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496941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&lt;input name="content" /&gt;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"button"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Click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&lt;ul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"list"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&gt;&lt;/ul&gt;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034ECD-0890-47EA-92D5-636F405AA44E}"/>
              </a:ext>
            </a:extLst>
          </p:cNvPr>
          <p:cNvSpPr txBox="1">
            <a:spLocks/>
          </p:cNvSpPr>
          <p:nvPr/>
        </p:nvSpPr>
        <p:spPr>
          <a:xfrm>
            <a:off x="5855494" y="1079500"/>
            <a:ext cx="587625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list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"#app .list"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addElement = () =&gt; {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const input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"input[name='content']"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);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element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"LI"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element.innerText = input.value.trim();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list.appendChild(element);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"#app p"</a:t>
            </a:r>
            <a:r>
              <a:rPr lang="hu-HU" sz="1400" dirty="0">
                <a:latin typeface="Consolas" panose="020B0609020204030204" pitchFamily="49" charset="0"/>
              </a:rPr>
              <a:t>).innerText = 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list.children.length;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button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".button"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button.addEventListener(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"click"</a:t>
            </a:r>
            <a:r>
              <a:rPr lang="hu-HU" sz="1400" dirty="0">
                <a:latin typeface="Consolas" panose="020B0609020204030204" pitchFamily="49" charset="0"/>
              </a:rPr>
              <a:t>, addElement);</a:t>
            </a:r>
          </a:p>
        </p:txBody>
      </p:sp>
    </p:spTree>
    <p:extLst>
      <p:ext uri="{BB962C8B-B14F-4D97-AF65-F5344CB8AC3E}">
        <p14:creationId xmlns:p14="http://schemas.microsoft.com/office/powerpoint/2010/main" val="428259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046AC5-DF16-46B2-88DC-8D827DC3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906A4-EA46-44A3-B4C8-DBC410CAC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FD49B1-F45C-4904-9AE4-D528F25B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 &amp; How the web works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A4B4D-62D7-4357-8EAA-8FB03B74D1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</p:txBody>
      </p:sp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0EE83E-3223-4444-96B4-74BE3CB3C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105"/>
            <a:ext cx="5255581" cy="3784017"/>
          </a:xfrm>
          <a:prstGeom prst="rect">
            <a:avLst/>
          </a:prstGeom>
          <a:noFill/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8688E75-9C4E-4236-8D45-4C07D75A30C1}"/>
              </a:ext>
            </a:extLst>
          </p:cNvPr>
          <p:cNvSpPr txBox="1">
            <a:spLocks/>
          </p:cNvSpPr>
          <p:nvPr/>
        </p:nvSpPr>
        <p:spPr>
          <a:xfrm>
            <a:off x="5442013" y="1140106"/>
            <a:ext cx="6063448" cy="376924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800" dirty="0"/>
              <a:t>You enter http://server.com into your browser’s address bar.</a:t>
            </a:r>
            <a:endParaRPr lang="hu-HU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Your browser looks up the IP address for server.com.</a:t>
            </a:r>
            <a:endParaRPr lang="hu-HU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Your browser issues a request for the home page at server.com.</a:t>
            </a:r>
            <a:endParaRPr lang="hu-HU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The request crosses the Internet and arrives at the server.com web server.</a:t>
            </a:r>
            <a:endParaRPr lang="hu-HU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The web server, having received the request, looks for the web page on its disk.</a:t>
            </a:r>
            <a:endParaRPr lang="hu-HU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The web page is retrieved by the server and returned to the browser.</a:t>
            </a:r>
            <a:endParaRPr lang="hu-HU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Your browser displays the web page.</a:t>
            </a:r>
          </a:p>
        </p:txBody>
      </p:sp>
    </p:spTree>
    <p:extLst>
      <p:ext uri="{BB962C8B-B14F-4D97-AF65-F5344CB8AC3E}">
        <p14:creationId xmlns:p14="http://schemas.microsoft.com/office/powerpoint/2010/main" val="324981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C5CB8-5233-40C8-916E-4997D108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Long ago in a distant land...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5D5B2-E8CD-4180-9AE4-04DE4A23F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</p:txBody>
      </p:sp>
      <p:pic>
        <p:nvPicPr>
          <p:cNvPr id="6" name="Tartalom helye 17">
            <a:extLst>
              <a:ext uri="{FF2B5EF4-FFF2-40B4-BE49-F238E27FC236}">
                <a16:creationId xmlns:a16="http://schemas.microsoft.com/office/drawing/2014/main" id="{3D1E5207-2942-4AF9-8FAC-093263377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8" y="1140106"/>
            <a:ext cx="9457735" cy="48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5FA23A-BA25-4C6E-A3C5-E4A61177E038}"/>
              </a:ext>
            </a:extLst>
          </p:cNvPr>
          <p:cNvSpPr txBox="1"/>
          <p:nvPr/>
        </p:nvSpPr>
        <p:spPr>
          <a:xfrm>
            <a:off x="6199632" y="3746377"/>
            <a:ext cx="5528379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u="sng" dirty="0"/>
              <a:t>Cons</a:t>
            </a:r>
          </a:p>
          <a:p>
            <a:pPr algn="l"/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Extremely SLOW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Each page requires fully loaded content – terrible user experience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Server side has to take care of HTML generation as well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C1F55-CC04-4A29-B174-AA8FEBDA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synchronous way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EB16-2FAD-4375-A89C-5C16A4AA9D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968B26-D09C-4F53-9333-54AED4CE891B}"/>
              </a:ext>
            </a:extLst>
          </p:cNvPr>
          <p:cNvSpPr txBox="1">
            <a:spLocks/>
          </p:cNvSpPr>
          <p:nvPr/>
        </p:nvSpPr>
        <p:spPr>
          <a:xfrm>
            <a:off x="374944" y="1079500"/>
            <a:ext cx="8429625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user must wait while full content loads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Standard way of communication in web pages (click – wait – refresh)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Still valid in every cases – one request and one response: but only one at a time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Be careful what you put in your HTML and how: every external resource (image, script or stylesheet) means one request and also a delay in 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93A12-D6FD-424D-95D8-9070BFA1E2C2}"/>
              </a:ext>
            </a:extLst>
          </p:cNvPr>
          <p:cNvSpPr txBox="1"/>
          <p:nvPr/>
        </p:nvSpPr>
        <p:spPr>
          <a:xfrm>
            <a:off x="457199" y="3746377"/>
            <a:ext cx="5532120" cy="2121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u="sng" dirty="0"/>
              <a:t>Pros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Easier to program on client side – focus is on server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Not really dependent on the client itself</a:t>
            </a:r>
          </a:p>
        </p:txBody>
      </p:sp>
    </p:spTree>
    <p:extLst>
      <p:ext uri="{BB962C8B-B14F-4D97-AF65-F5344CB8AC3E}">
        <p14:creationId xmlns:p14="http://schemas.microsoft.com/office/powerpoint/2010/main" val="61652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ADA816-DAE3-4E27-99E0-ED6B79811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6E2006-B410-4404-B4D7-7C3BFFD891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05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27EFE6-17A8-443C-9600-F6D0FECE8A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06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DOM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C834AF-0D5F-439C-9521-AF54D58038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Callbacks, Promises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A9FBA1-27BD-4CC1-BF6B-3D1855258A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/>
              <a:t>AJAX, Fetch API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A8D6F16-7C10-4E92-A884-1D2A4F66CD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9575-A5B4-40EA-BF3A-11E7A62A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2.0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A3D0-BC8A-4119-BB16-282FD0ADD2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45FCDEC3-0999-48A9-8216-B7ABFEDFE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88" y="1140106"/>
            <a:ext cx="8676575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7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BA38-9393-4489-A263-472116C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Rich (heavy/fat/thick) 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1791-9062-4CF4-9C89-68A0161463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Tartalom helye 6">
            <a:extLst>
              <a:ext uri="{FF2B5EF4-FFF2-40B4-BE49-F238E27FC236}">
                <a16:creationId xmlns:a16="http://schemas.microsoft.com/office/drawing/2014/main" id="{95C0A54C-7C08-4C4A-865D-257E1300330E}"/>
              </a:ext>
            </a:extLst>
          </p:cNvPr>
          <p:cNvSpPr txBox="1">
            <a:spLocks/>
          </p:cNvSpPr>
          <p:nvPr/>
        </p:nvSpPr>
        <p:spPr>
          <a:xfrm>
            <a:off x="457200" y="1140106"/>
            <a:ext cx="8429625" cy="21642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Client-server communication in the background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Dynamically update page without reloading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Transparent to the user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Content of fetched file can be put into the current web page using DOM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EDFF1-727B-4855-AE16-D4EAB76A8CCF}"/>
              </a:ext>
            </a:extLst>
          </p:cNvPr>
          <p:cNvSpPr txBox="1"/>
          <p:nvPr/>
        </p:nvSpPr>
        <p:spPr>
          <a:xfrm>
            <a:off x="6203373" y="3429000"/>
            <a:ext cx="5528379" cy="2496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u="sng" dirty="0"/>
              <a:t>Cons</a:t>
            </a:r>
          </a:p>
          <a:p>
            <a:pPr algn="l"/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Requires different kind of thinking (SOA)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Heavily based on JavaScript – client dependency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Client error might disable a functionality and/or a complete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Hell of loading indicators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Bunch of limitations to take into consideration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288EF-21AD-4E26-854F-F50B5D889818}"/>
              </a:ext>
            </a:extLst>
          </p:cNvPr>
          <p:cNvSpPr txBox="1"/>
          <p:nvPr/>
        </p:nvSpPr>
        <p:spPr>
          <a:xfrm>
            <a:off x="460940" y="3429000"/>
            <a:ext cx="5532120" cy="24961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u="sng" dirty="0"/>
              <a:t>Pros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Fast – not everything is needed at the first load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User friendly – dynamically added new items (like on Facebook/9gag)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Service Oriented Architecture – independent, reusable services</a:t>
            </a:r>
            <a:endParaRPr lang="hu-HU" sz="1800" dirty="0"/>
          </a:p>
          <a:p>
            <a:pPr>
              <a:lnSpc>
                <a:spcPct val="150000"/>
              </a:lnSpc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1493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89D5-E1E3-4B92-9406-C1F78013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Limitations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55DF0-A3EF-44F7-8B95-AD6E0E382C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Tartalom helye 6">
            <a:extLst>
              <a:ext uri="{FF2B5EF4-FFF2-40B4-BE49-F238E27FC236}">
                <a16:creationId xmlns:a16="http://schemas.microsoft.com/office/drawing/2014/main" id="{99AF2A14-204C-486A-A940-A7F4EA14D55F}"/>
              </a:ext>
            </a:extLst>
          </p:cNvPr>
          <p:cNvSpPr txBox="1">
            <a:spLocks/>
          </p:cNvSpPr>
          <p:nvPr/>
        </p:nvSpPr>
        <p:spPr>
          <a:xfrm>
            <a:off x="457200" y="1140106"/>
            <a:ext cx="11274552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cs typeface="Calibri Light" panose="020F0302020204030204" pitchFamily="34" charset="0"/>
              </a:rPr>
              <a:t>Same Origin Request Policy - can only load from the same domain via the same protocol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cs typeface="Calibri Light" panose="020F0302020204030204" pitchFamily="34" charset="0"/>
              </a:rPr>
              <a:t>Cross Origin Resource Sharing (CORS)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cs typeface="Calibri Light" panose="020F0302020204030204" pitchFamily="34" charset="0"/>
              </a:rPr>
              <a:t>Hard to handle manually loaded scripts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cs typeface="Calibri Light" panose="020F0302020204030204" pitchFamily="34" charset="0"/>
              </a:rPr>
              <a:t>SEO can cause difficulties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cs typeface="Calibri Light" panose="020F0302020204030204" pitchFamily="34" charset="0"/>
              </a:rPr>
              <a:t>Disabled JavaScript equals disabled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0129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9BE6E-7A4C-4E1B-9E46-49FDE40C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E5B2-BB43-4C02-A0E9-673DAE6D5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9E3B1-1A44-4518-923D-EC3A846B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Asynchronous functions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75F88-348F-4E67-A644-2F064FBBB1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9001E-4372-437C-AA80-5DD02C562B18}"/>
              </a:ext>
            </a:extLst>
          </p:cNvPr>
          <p:cNvSpPr txBox="1"/>
          <p:nvPr/>
        </p:nvSpPr>
        <p:spPr>
          <a:xfrm>
            <a:off x="457200" y="1366463"/>
            <a:ext cx="11111500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number is: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What is the result of this? Why?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0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FCD0A5-D872-4688-A62A-0208C532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concurrency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A75B8-C31D-4856-A5F2-0FD6079AE6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0FD0DD17-9568-442B-9E12-977DBF3BF81E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11174540" cy="2349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JavaScript has a concurrency model based on „event loop”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Three main parts:</a:t>
            </a:r>
            <a:r>
              <a:rPr lang="hu-HU" sz="1800" b="1" dirty="0"/>
              <a:t> heap, stack </a:t>
            </a:r>
            <a:r>
              <a:rPr lang="hu-HU" sz="1800" dirty="0"/>
              <a:t>and</a:t>
            </a:r>
            <a:r>
              <a:rPr lang="hu-HU" sz="1800" b="1" dirty="0"/>
              <a:t> message queue</a:t>
            </a:r>
            <a:r>
              <a:rPr lang="hu-HU" sz="1800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At some time during the event loop, the JS runtime starts processing the messages on the message queue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Event handlers, XMLHttpRequest and timers can push messages to the message queue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Each message has a </a:t>
            </a:r>
            <a:r>
              <a:rPr lang="hu-HU" sz="1800" b="1" dirty="0"/>
              <a:t>callback</a:t>
            </a:r>
            <a:r>
              <a:rPr lang="hu-HU" sz="1800" dirty="0"/>
              <a:t> associated with it, which will be invoked upon processing.</a:t>
            </a:r>
          </a:p>
        </p:txBody>
      </p:sp>
    </p:spTree>
    <p:extLst>
      <p:ext uri="{BB962C8B-B14F-4D97-AF65-F5344CB8AC3E}">
        <p14:creationId xmlns:p14="http://schemas.microsoft.com/office/powerpoint/2010/main" val="109727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7C707-1F15-43E2-B28C-0F474B598F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0E0A47-3FCF-477F-B805-70F015D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Callbacks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495EB-E7BD-4CF7-BD3A-D82ED2B1CE12}"/>
              </a:ext>
            </a:extLst>
          </p:cNvPr>
          <p:cNvSpPr txBox="1"/>
          <p:nvPr/>
        </p:nvSpPr>
        <p:spPr>
          <a:xfrm>
            <a:off x="6428892" y="914400"/>
            <a:ext cx="5405919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allBackFn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number is: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hu-H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allBackFn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Is this better?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06FB421B-1B0C-40CA-95D2-D0806ED15A0A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5505932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Functions are first class citizens in JavaScript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hu-HU" sz="1400" dirty="0"/>
              <a:t>That means we can use them as function parameters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callback is basically a function that is passed to another function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first function will call the callback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So let’s see our printNumber function with callbacks</a:t>
            </a:r>
          </a:p>
        </p:txBody>
      </p:sp>
    </p:spTree>
    <p:extLst>
      <p:ext uri="{BB962C8B-B14F-4D97-AF65-F5344CB8AC3E}">
        <p14:creationId xmlns:p14="http://schemas.microsoft.com/office/powerpoint/2010/main" val="3607153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F8C53-0095-46D9-90A8-F5FBFD07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Promise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1DB88-322E-46AD-B0C1-43FB46E90D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CEA6FA45-CE71-47EE-827F-B36F1CF02BAC}"/>
              </a:ext>
            </a:extLst>
          </p:cNvPr>
          <p:cNvSpPr txBox="1">
            <a:spLocks/>
          </p:cNvSpPr>
          <p:nvPr/>
        </p:nvSpPr>
        <p:spPr>
          <a:xfrm>
            <a:off x="457199" y="1079499"/>
            <a:ext cx="11274552" cy="51363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promise is an object representing the eventual completion or failure of an asychronous operation.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Promise is in one of these states: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pending: initial state, neither fulfilled nor rejected.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u-HU" sz="1800" dirty="0"/>
              <a:t>resolved</a:t>
            </a:r>
            <a:r>
              <a:rPr lang="en-US" sz="1800" dirty="0"/>
              <a:t>: meaning that the operation completed successfully.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rejected: meaning that the operation failed.</a:t>
            </a:r>
            <a:endParaRPr lang="hu-HU" sz="1800" dirty="0"/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Until ES6 JavaScript did not have native implementation for promises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Pre ES6, the concept Promise was more like a design pattern, if you wanted to use it you had to use third-party libraries like jQuery or Q, frameworks that had the implementation (like AngularJS) or implement it yourself.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hu-HU" sz="1800" dirty="0"/>
          </a:p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hu-HU" sz="1800" dirty="0">
                <a:hlinkClick r:id="rId2"/>
              </a:rPr>
              <a:t>https://developer.mozilla.org/en-US/docs/Web/JavaScript/Reference/Global_Objects/Promise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9455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26BF-1047-4A67-BBE2-A27AE9E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Promise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121FA-07EB-4992-B3FD-0F196655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EDBD1BF-35E9-4526-8906-0D7173AAF485}"/>
              </a:ext>
            </a:extLst>
          </p:cNvPr>
          <p:cNvSpPr txBox="1">
            <a:spLocks/>
          </p:cNvSpPr>
          <p:nvPr/>
        </p:nvSpPr>
        <p:spPr>
          <a:xfrm>
            <a:off x="457200" y="1010841"/>
            <a:ext cx="709867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With the standardisation of ECMAScript2015 (more commonly known as ES6), native support for promises was introduced for JavaScript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promise constructor takes a function with two functions as parameters for happy and sad cases – this function is called the </a:t>
            </a:r>
            <a:r>
              <a:rPr lang="hu-HU" sz="1800" b="1" dirty="0"/>
              <a:t>executor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executor is called immediately (even before creating the new promise object), does some asynchronous work then calls resolve if everything went fine, or reject if some error occured.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Promise prototype has the well known </a:t>
            </a:r>
            <a:r>
              <a:rPr lang="hu-HU" sz="1800" b="1" dirty="0"/>
              <a:t>then</a:t>
            </a:r>
            <a:r>
              <a:rPr lang="hu-HU" sz="1800" dirty="0"/>
              <a:t>, </a:t>
            </a:r>
            <a:r>
              <a:rPr lang="hu-HU" sz="1800" b="1" dirty="0"/>
              <a:t>catch</a:t>
            </a:r>
            <a:r>
              <a:rPr lang="hu-HU" sz="1800" dirty="0"/>
              <a:t> and </a:t>
            </a:r>
            <a:r>
              <a:rPr lang="hu-HU" sz="1800" b="1" dirty="0"/>
              <a:t>finally</a:t>
            </a:r>
            <a:r>
              <a:rPr lang="hu-HU" sz="1800" dirty="0"/>
              <a:t> methods for handling the result of the Promise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B7EA2-77C8-435D-A27A-5FD22E07688B}"/>
              </a:ext>
            </a:extLst>
          </p:cNvPr>
          <p:cNvSpPr txBox="1"/>
          <p:nvPr/>
        </p:nvSpPr>
        <p:spPr>
          <a:xfrm>
            <a:off x="8137133" y="1010841"/>
            <a:ext cx="3801438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64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518-B6F1-4D0B-ADBA-5D560E1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work with promises?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2003-8F31-4102-B3D0-F688E394F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03AD0CCD-9B29-4501-9FC3-62E5ADAC2E9A}"/>
              </a:ext>
            </a:extLst>
          </p:cNvPr>
          <p:cNvSpPr txBox="1">
            <a:spLocks/>
          </p:cNvSpPr>
          <p:nvPr/>
        </p:nvSpPr>
        <p:spPr>
          <a:xfrm>
            <a:off x="457200" y="1010841"/>
            <a:ext cx="724841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In async calls you have to work with data you don’t have yet – so:</a:t>
            </a:r>
            <a:br>
              <a:rPr lang="hu-HU" sz="1800" dirty="0"/>
            </a:br>
            <a:r>
              <a:rPr lang="hu-HU" sz="1800" b="1" dirty="0"/>
              <a:t>Simple variable assignment is not working!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You have to </a:t>
            </a:r>
            <a:r>
              <a:rPr lang="hu-HU" sz="1800" b="1" dirty="0"/>
              <a:t>WAIT</a:t>
            </a:r>
            <a:r>
              <a:rPr lang="hu-HU" sz="1800" dirty="0"/>
              <a:t> until the data arrives – it can be done via the </a:t>
            </a:r>
            <a:r>
              <a:rPr lang="hu-HU" sz="1800" b="1" dirty="0"/>
              <a:t>THEN</a:t>
            </a:r>
            <a:r>
              <a:rPr lang="hu-HU" sz="1800" dirty="0"/>
              <a:t> method</a:t>
            </a:r>
            <a:endParaRPr lang="hu-HU" sz="1800" b="1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It’s also possible an error occurs and it has to be handled too – never forget it, a promise has to be accepted or rejected within a time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You can store data within promises too</a:t>
            </a:r>
            <a:br>
              <a:rPr lang="hu-HU" sz="1800" dirty="0"/>
            </a:br>
            <a:r>
              <a:rPr lang="hu-HU" sz="1800" dirty="0"/>
              <a:t>e.g. no other request has to be sent out which can increase performance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JS Decorator for promise: async + await pairing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A86ED-2873-4E05-9C1D-1E59B5834325}"/>
              </a:ext>
            </a:extLst>
          </p:cNvPr>
          <p:cNvSpPr txBox="1"/>
          <p:nvPr/>
        </p:nvSpPr>
        <p:spPr>
          <a:xfrm>
            <a:off x="8137133" y="1010841"/>
            <a:ext cx="3801438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54116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E4750E-96F5-4529-90EA-F40786A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A9D1FE-86B6-4380-8829-A67810420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What is JavaScript?</a:t>
            </a:r>
          </a:p>
          <a:p>
            <a:r>
              <a:rPr lang="hu-HU" dirty="0"/>
              <a:t>Basics: types, functions,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59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D5205-126F-4255-9F24-A68C412D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Counting with Promises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19F39-BC4B-4643-BD72-CB7E22310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06B88-BBD6-45BF-AC5F-F3365E1B6472}"/>
              </a:ext>
            </a:extLst>
          </p:cNvPr>
          <p:cNvSpPr txBox="1"/>
          <p:nvPr/>
        </p:nvSpPr>
        <p:spPr>
          <a:xfrm>
            <a:off x="457199" y="1366463"/>
            <a:ext cx="5399071" cy="36933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number:"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7F0A5-7BC9-4BF5-B757-BB7A8335D552}"/>
              </a:ext>
            </a:extLst>
          </p:cNvPr>
          <p:cNvSpPr txBox="1"/>
          <p:nvPr/>
        </p:nvSpPr>
        <p:spPr>
          <a:xfrm>
            <a:off x="6094476" y="3315985"/>
            <a:ext cx="5085707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l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336B2-EDD5-431E-9697-6AFE42B88909}"/>
              </a:ext>
            </a:extLst>
          </p:cNvPr>
          <p:cNvSpPr txBox="1"/>
          <p:nvPr/>
        </p:nvSpPr>
        <p:spPr>
          <a:xfrm>
            <a:off x="457199" y="5404207"/>
            <a:ext cx="11274552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 We successfully created a promise chain that will print the numbers in order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446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BFEF7-4B29-4D5C-AF0F-59739691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AJAX &amp; Fetch 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5DE00-6022-4E33-8228-B029DFEDA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Asynchronouse JavaScript and XML</a:t>
            </a:r>
          </a:p>
          <a:p>
            <a:r>
              <a:rPr lang="hu-HU" dirty="0"/>
              <a:t>Execute requests from client side to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0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0C5F1E-77FD-658B-00B7-F5BDCCA7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/>
          <a:p>
            <a:r>
              <a:rPr lang="hu-HU" dirty="0"/>
              <a:t>A typical AJAX request</a:t>
            </a:r>
            <a:endParaRPr lang="en-US" dirty="0"/>
          </a:p>
        </p:txBody>
      </p:sp>
      <p:pic>
        <p:nvPicPr>
          <p:cNvPr id="10" name="Kép 18">
            <a:extLst>
              <a:ext uri="{FF2B5EF4-FFF2-40B4-BE49-F238E27FC236}">
                <a16:creationId xmlns:a16="http://schemas.microsoft.com/office/drawing/2014/main" id="{259C766B-543A-4D15-8231-29AE7EE0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94" y="1079500"/>
            <a:ext cx="5564697" cy="3032759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AEA0AAA-2560-4633-92E7-27808011C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231494"/>
            <a:ext cx="3611880" cy="225706"/>
          </a:xfrm>
        </p:spPr>
        <p:txBody>
          <a:bodyPr/>
          <a:lstStyle/>
          <a:p>
            <a:r>
              <a:rPr lang="hu-HU" dirty="0"/>
              <a:t>Ajax &amp; Fetch API</a:t>
            </a:r>
            <a:endParaRPr lang="en-US" dirty="0"/>
          </a:p>
        </p:txBody>
      </p:sp>
      <p:sp>
        <p:nvSpPr>
          <p:cNvPr id="13" name="Tartalom helye 15">
            <a:extLst>
              <a:ext uri="{FF2B5EF4-FFF2-40B4-BE49-F238E27FC236}">
                <a16:creationId xmlns:a16="http://schemas.microsoft.com/office/drawing/2014/main" id="{FBCC1581-F446-4AE6-849F-374C11AE0FEF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5325708" cy="46562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Click event handler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Create a request, register callback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Call a service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Server is answering…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Event – answer arrived; run callback function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hu-HU" sz="1800" dirty="0"/>
          </a:p>
          <a:p>
            <a:pPr>
              <a:lnSpc>
                <a:spcPct val="100000"/>
              </a:lnSpc>
            </a:pPr>
            <a:r>
              <a:rPr lang="hu-HU" sz="1800" b="1" u="sng" dirty="0"/>
              <a:t>Remember:</a:t>
            </a:r>
          </a:p>
          <a:p>
            <a:pPr>
              <a:lnSpc>
                <a:spcPct val="100000"/>
              </a:lnSpc>
            </a:pPr>
            <a:r>
              <a:rPr lang="hu-HU" sz="1800" dirty="0"/>
              <a:t>Your callback is what really process the data</a:t>
            </a:r>
          </a:p>
          <a:p>
            <a:pPr>
              <a:lnSpc>
                <a:spcPct val="100000"/>
              </a:lnSpc>
            </a:pPr>
            <a:r>
              <a:rPr lang="hu-HU" sz="1800" dirty="0"/>
              <a:t>Can’t work with a value you don’t have yet</a:t>
            </a:r>
          </a:p>
          <a:p>
            <a:pPr>
              <a:lnSpc>
                <a:spcPct val="100000"/>
              </a:lnSpc>
            </a:pPr>
            <a:endParaRPr lang="hu-HU" sz="1800" dirty="0"/>
          </a:p>
          <a:p>
            <a:pPr>
              <a:lnSpc>
                <a:spcPct val="100000"/>
              </a:lnSpc>
            </a:pPr>
            <a:endParaRPr lang="hu-HU" sz="1800" dirty="0"/>
          </a:p>
          <a:p>
            <a:pPr>
              <a:lnSpc>
                <a:spcPct val="100000"/>
              </a:lnSpc>
            </a:pPr>
            <a:endParaRPr lang="hu-HU" sz="1800" dirty="0"/>
          </a:p>
          <a:p>
            <a:pPr>
              <a:lnSpc>
                <a:spcPct val="100000"/>
              </a:lnSpc>
            </a:pPr>
            <a:endParaRPr lang="hu-HU" sz="1800" dirty="0"/>
          </a:p>
          <a:p>
            <a:pPr algn="ctr">
              <a:lnSpc>
                <a:spcPct val="100000"/>
              </a:lnSpc>
            </a:pPr>
            <a:r>
              <a:rPr lang="hu-HU" sz="1600" dirty="0">
                <a:hlinkClick r:id="rId3"/>
              </a:rPr>
              <a:t>https://developer.mozilla.org/en-US/docs/Web/Guide/AJAX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229969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CDF54F-B4D1-44E2-82AA-00677A4C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9736"/>
            <a:ext cx="4797425" cy="338554"/>
          </a:xfrm>
        </p:spPr>
        <p:txBody>
          <a:bodyPr/>
          <a:lstStyle/>
          <a:p>
            <a:r>
              <a:rPr lang="hu-HU" dirty="0"/>
              <a:t>Old-school JS – XMLHttpRequest (XHR)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D3329B-671F-461A-846F-A3DD53063E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064534"/>
            <a:ext cx="4993689" cy="5258106"/>
          </a:xfrm>
        </p:spPr>
        <p:txBody>
          <a:bodyPr/>
          <a:lstStyle/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updateQuantity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"Unexpected error"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/cart"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quantity: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B02B6-BAC3-415C-ABA1-A4D92B0EE3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AJAX &amp; Fetch API</a:t>
            </a:r>
            <a:endParaRPr lang="en-US" dirty="0"/>
          </a:p>
        </p:txBody>
      </p:sp>
      <p:sp>
        <p:nvSpPr>
          <p:cNvPr id="6" name="Szöveg helye 8">
            <a:extLst>
              <a:ext uri="{FF2B5EF4-FFF2-40B4-BE49-F238E27FC236}">
                <a16:creationId xmlns:a16="http://schemas.microsoft.com/office/drawing/2014/main" id="{4265C3DA-9AC7-48F3-A690-17822D2AEFC5}"/>
              </a:ext>
            </a:extLst>
          </p:cNvPr>
          <p:cNvSpPr txBox="1">
            <a:spLocks/>
          </p:cNvSpPr>
          <p:nvPr/>
        </p:nvSpPr>
        <p:spPr>
          <a:xfrm>
            <a:off x="7643674" y="475488"/>
            <a:ext cx="4091126" cy="4389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/>
              <a:t>Don’t Panic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BC4B508D-5167-4A9B-B28F-876E16F56EEB}"/>
              </a:ext>
            </a:extLst>
          </p:cNvPr>
          <p:cNvSpPr txBox="1">
            <a:spLocks/>
          </p:cNvSpPr>
          <p:nvPr/>
        </p:nvSpPr>
        <p:spPr>
          <a:xfrm>
            <a:off x="7643673" y="1538423"/>
            <a:ext cx="4091126" cy="12812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dirty="0"/>
              <a:t>This would be the code if you would like to handle the response only in native JavaScript</a:t>
            </a:r>
          </a:p>
          <a:p>
            <a:r>
              <a:rPr lang="hu-HU" sz="1400" dirty="0"/>
              <a:t>Frameworks and JS tools helps a lot in this – so don’t worry, you won’t meet this if you’re using one.</a:t>
            </a:r>
          </a:p>
        </p:txBody>
      </p:sp>
      <p:sp>
        <p:nvSpPr>
          <p:cNvPr id="8" name="Szöveg helye 9">
            <a:extLst>
              <a:ext uri="{FF2B5EF4-FFF2-40B4-BE49-F238E27FC236}">
                <a16:creationId xmlns:a16="http://schemas.microsoft.com/office/drawing/2014/main" id="{8B0A4029-0C65-4C18-BD30-EE441A0D3D62}"/>
              </a:ext>
            </a:extLst>
          </p:cNvPr>
          <p:cNvSpPr txBox="1">
            <a:spLocks/>
          </p:cNvSpPr>
          <p:nvPr/>
        </p:nvSpPr>
        <p:spPr>
          <a:xfrm>
            <a:off x="7643673" y="792626"/>
            <a:ext cx="4091126" cy="3429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/>
              <a:t>and carry a towel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27F46-9146-47F1-BDBF-FD6ECB425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35" y="3222594"/>
            <a:ext cx="4993689" cy="28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8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A963F4-C694-49B5-BC41-C17BB8D87F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AJAX &amp; Fetch API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4CF1BA-53CB-49F1-AA50-7D8C1C32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Fetch API</a:t>
            </a:r>
            <a:endParaRPr lang="en-US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021233B-B5BE-4621-9AD6-EB945A4FAFD4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5315642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The Fetch API provides a JavaScript interface to create HTTP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Follows the Promise pattern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Standard way to request data from server and handle the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4DF4-B4EE-4D0E-9C18-098E23000E9D}"/>
              </a:ext>
            </a:extLst>
          </p:cNvPr>
          <p:cNvSpPr txBox="1"/>
          <p:nvPr/>
        </p:nvSpPr>
        <p:spPr>
          <a:xfrm>
            <a:off x="0" y="57785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https://developer.mozilla.org/en-US/docs/Web/API/Fetch_API</a:t>
            </a:r>
            <a:endParaRPr lang="hu-H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C5A45-6F0D-4021-9B41-5E213DEB11ED}"/>
              </a:ext>
            </a:extLst>
          </p:cNvPr>
          <p:cNvSpPr txBox="1"/>
          <p:nvPr/>
        </p:nvSpPr>
        <p:spPr>
          <a:xfrm>
            <a:off x="6438530" y="213739"/>
            <a:ext cx="52962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/cart"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updateQuantity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Unexpected error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74E43-9B51-426F-82CB-6E8CBE728FA7}"/>
              </a:ext>
            </a:extLst>
          </p:cNvPr>
          <p:cNvSpPr txBox="1"/>
          <p:nvPr/>
        </p:nvSpPr>
        <p:spPr>
          <a:xfrm>
            <a:off x="6438530" y="4732059"/>
            <a:ext cx="52962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"https://yesno.wtf/api"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794486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10ABD-965A-4457-9E11-F9EB2B0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8C209-8D36-41A1-85E8-558F6DC5A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Dynamically update HTML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4376-2731-4921-A7A0-496B907B7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4AF6C6-7417-4987-9DC4-BC5A9253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a simple HTML page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A9A834-FED3-4549-B451-ECB6918AD3CB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244621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Title: Was it good enough?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button with text: let’s 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placeholder for an image (no content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placeholder for an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Define 3 CSS classes:</a:t>
            </a:r>
          </a:p>
          <a:p>
            <a:pPr lvl="1"/>
            <a:r>
              <a:rPr lang="hu-HU" sz="1800" dirty="0"/>
              <a:t>.ok with green color</a:t>
            </a:r>
          </a:p>
          <a:p>
            <a:pPr lvl="1"/>
            <a:r>
              <a:rPr lang="hu-HU" sz="1800" dirty="0"/>
              <a:t>.no with red color</a:t>
            </a:r>
          </a:p>
          <a:p>
            <a:pPr lvl="1"/>
            <a:r>
              <a:rPr lang="hu-HU" sz="1800" dirty="0"/>
              <a:t>.dunno with color gray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69D74-8CA4-40DC-9869-84A9EEA86F35}"/>
              </a:ext>
            </a:extLst>
          </p:cNvPr>
          <p:cNvSpPr txBox="1"/>
          <p:nvPr/>
        </p:nvSpPr>
        <p:spPr>
          <a:xfrm>
            <a:off x="6482780" y="1079500"/>
            <a:ext cx="524462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Was it good enough?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dunno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Was it good enough?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Let’s ask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don’t know yet...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7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722772-9820-4B56-B50B-D7468DAB2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D30EDE-BDCD-47D4-9B72-A7E2ABF2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Let’s code something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26FE4-8886-4CA1-9214-71D89C05B850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5313285" cy="45489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an event-listener to button for click event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 a service MyService with one method: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When the button is clicked:</a:t>
            </a:r>
          </a:p>
          <a:p>
            <a:pPr lvl="1"/>
            <a:r>
              <a:rPr lang="hu-HU" sz="1800" dirty="0"/>
              <a:t>Execute a request to </a:t>
            </a:r>
            <a:r>
              <a:rPr lang="hu-HU" sz="1800" dirty="0">
                <a:solidFill>
                  <a:srgbClr val="C00000"/>
                </a:solidFill>
              </a:rPr>
              <a:t>"https://yesno.wtf/api"</a:t>
            </a:r>
          </a:p>
          <a:p>
            <a:pPr lvl="1"/>
            <a:r>
              <a:rPr lang="hu-HU" sz="1800" dirty="0"/>
              <a:t>(the handler should be placed within MyService)</a:t>
            </a:r>
          </a:p>
          <a:p>
            <a:pPr lvl="1"/>
            <a:endParaRPr lang="hu-HU" sz="1800" dirty="0"/>
          </a:p>
          <a:p>
            <a:pPr lvl="1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4CA9E-198D-4E02-AA88-B50A9C189F12}"/>
              </a:ext>
            </a:extLst>
          </p:cNvPr>
          <p:cNvSpPr txBox="1"/>
          <p:nvPr/>
        </p:nvSpPr>
        <p:spPr>
          <a:xfrm>
            <a:off x="6421517" y="1079499"/>
            <a:ext cx="56254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"https://yesno.wtf/api"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3177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D30DB-07F6-4039-9ADA-9E60D36061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608A90-57CF-43CE-9804-7E128BD7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Still coding...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2E42AC-CB21-40E2-949F-58ED91E88D49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5377786" cy="40162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While waiting for response, change the paragraph text to „Wait for it...” and change it to gray color („dunno”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 a function that replace the items; </a:t>
            </a:r>
            <a:br>
              <a:rPr lang="hu-HU" sz="1800" dirty="0"/>
            </a:br>
            <a:r>
              <a:rPr lang="hu-HU" sz="1800" dirty="0"/>
              <a:t>depending on the answer param:</a:t>
            </a:r>
          </a:p>
          <a:p>
            <a:pPr lvl="1"/>
            <a:r>
              <a:rPr lang="hu-HU" sz="1800" dirty="0"/>
              <a:t>In case of „yes”:</a:t>
            </a:r>
          </a:p>
          <a:p>
            <a:pPr lvl="2"/>
            <a:r>
              <a:rPr lang="hu-HU" sz="1800" dirty="0"/>
              <a:t>Change paragraph text to „YES”</a:t>
            </a:r>
          </a:p>
          <a:p>
            <a:pPr lvl="2"/>
            <a:r>
              <a:rPr lang="hu-HU" sz="1800" dirty="0"/>
              <a:t>Change the paragraph’s color to green using the CSS classes (use „ok”)</a:t>
            </a:r>
          </a:p>
          <a:p>
            <a:pPr lvl="1"/>
            <a:r>
              <a:rPr lang="hu-HU" sz="1800" dirty="0"/>
              <a:t>In case of „no”:</a:t>
            </a:r>
          </a:p>
          <a:p>
            <a:pPr lvl="2"/>
            <a:r>
              <a:rPr lang="hu-HU" sz="1800" dirty="0"/>
              <a:t>Change the text of paragraph to „NO”</a:t>
            </a:r>
          </a:p>
          <a:p>
            <a:pPr lvl="2"/>
            <a:r>
              <a:rPr lang="hu-HU" sz="1800" dirty="0"/>
              <a:t>Change the paragraph’s color to red using the CSS classes (use „no”)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8FBBC-F8D3-4C0C-9394-A3ED40B36EE6}"/>
              </a:ext>
            </a:extLst>
          </p:cNvPr>
          <p:cNvSpPr txBox="1"/>
          <p:nvPr/>
        </p:nvSpPr>
        <p:spPr>
          <a:xfrm>
            <a:off x="6457027" y="1079499"/>
            <a:ext cx="551246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"ok"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....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 for it..."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dunno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dunno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....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1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CD988F-5CD8-4D9C-BCC1-ADB4F83BF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575F0-B267-4B2C-B870-44113805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Almost there...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02C171-55C8-48B3-9C2E-C070DD82E5D6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531266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 a function that replace or create the image within the placeholder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If the image already placed, update the source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If it has not been added yet, create  it and append to the placeholder with set url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F718B-40D9-4168-A1EA-2A83AE2AF250}"/>
              </a:ext>
            </a:extLst>
          </p:cNvPr>
          <p:cNvSpPr txBox="1"/>
          <p:nvPr/>
        </p:nvSpPr>
        <p:spPr>
          <a:xfrm>
            <a:off x="6498454" y="1079500"/>
            <a:ext cx="5434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"figure"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048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6B2BE-85AC-47A6-A497-B287CA5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JavaScript?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0FC4A-C726-4433-AECC-83813B4A7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pic>
        <p:nvPicPr>
          <p:cNvPr id="6" name="Picture 4" descr="https://cdn.iconscout.com/icon/free/png-256/nodejs-2-226035.png">
            <a:extLst>
              <a:ext uri="{FF2B5EF4-FFF2-40B4-BE49-F238E27FC236}">
                <a16:creationId xmlns:a16="http://schemas.microsoft.com/office/drawing/2014/main" id="{C559C7CA-66E8-4ED4-891A-619608C6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99" y="2814222"/>
            <a:ext cx="998403" cy="99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hackster.imgix.net/uploads/attachments/183867/ionic.png?auto=compress&amp;w=900&amp;h=675&amp;fit=min&amp;fm=jpg">
            <a:extLst>
              <a:ext uri="{FF2B5EF4-FFF2-40B4-BE49-F238E27FC236}">
                <a16:creationId xmlns:a16="http://schemas.microsoft.com/office/drawing/2014/main" id="{FD65B564-3766-41A3-A43B-70FDC618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758" y="2025432"/>
            <a:ext cx="855611" cy="6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images.g2crowd.com/uploads/product/image/social_landscape/social_landscape_1489710851/express-js.png">
            <a:extLst>
              <a:ext uri="{FF2B5EF4-FFF2-40B4-BE49-F238E27FC236}">
                <a16:creationId xmlns:a16="http://schemas.microsoft.com/office/drawing/2014/main" id="{34DEA838-8ACD-4CB1-B2BA-0BE0FBD5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617" y="4418900"/>
            <a:ext cx="1523607" cy="79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cdn-images-1.medium.com/max/1200/1*3SVfBkNZI2f-sspiq59xcw.png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83" y="3717865"/>
            <a:ext cx="1304093" cy="10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s://shinesg.files.wordpress.com/2018/07/ns.png?w=1024">
            <a:extLst>
              <a:ext uri="{FF2B5EF4-FFF2-40B4-BE49-F238E27FC236}">
                <a16:creationId xmlns:a16="http://schemas.microsoft.com/office/drawing/2014/main" id="{E78BE1AA-5763-4B62-BEBE-4B1C1FA5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73" y="1501597"/>
            <a:ext cx="782129" cy="6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s://vuejs.org/images/logo.png">
            <a:extLst>
              <a:ext uri="{FF2B5EF4-FFF2-40B4-BE49-F238E27FC236}">
                <a16:creationId xmlns:a16="http://schemas.microsoft.com/office/drawing/2014/main" id="{7FCFF18A-35D3-4181-B0EA-81377667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54" y="1754684"/>
            <a:ext cx="558183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-images-1.medium.com/max/1200/1*9ce5Yft8Cqg3Vt63pVGNkw.png">
            <a:extLst>
              <a:ext uri="{FF2B5EF4-FFF2-40B4-BE49-F238E27FC236}">
                <a16:creationId xmlns:a16="http://schemas.microsoft.com/office/drawing/2014/main" id="{05FF5530-6AE7-46FC-BE70-227DA8FE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68" y="2389286"/>
            <a:ext cx="1033670" cy="5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s://miro.medium.com/max/1022/0*xAADmPJN52Yy6XJV.jpg">
            <a:extLst>
              <a:ext uri="{FF2B5EF4-FFF2-40B4-BE49-F238E27FC236}">
                <a16:creationId xmlns:a16="http://schemas.microsoft.com/office/drawing/2014/main" id="{32F38C64-BDC1-4CE8-B6E8-53FC1D9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35" y="2449120"/>
            <a:ext cx="1189619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8994103-AB73-4A2B-8219-00B7B3F502B9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7025026" cy="38250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High level interpreted programming /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Prototye based</a:t>
            </a:r>
          </a:p>
          <a:p>
            <a:pPr lvl="1"/>
            <a:r>
              <a:rPr lang="hu-HU" sz="1800" dirty="0"/>
              <a:t>Functional oriented with possibility of OO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Loosely / dinamically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Originally designed for browsers, but now it’s used in many other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Standard: ECMAScript</a:t>
            </a:r>
          </a:p>
          <a:p>
            <a:pPr lvl="1"/>
            <a:r>
              <a:rPr lang="hu-HU" sz="1800" dirty="0"/>
              <a:t>Widely used version: ES2015 / ES6</a:t>
            </a:r>
          </a:p>
          <a:p>
            <a:pPr lvl="1"/>
            <a:r>
              <a:rPr lang="hu-HU" sz="1800" dirty="0"/>
              <a:t>Current version: ES2020 / v11</a:t>
            </a:r>
          </a:p>
          <a:p>
            <a:pPr lvl="1"/>
            <a:r>
              <a:rPr lang="hu-HU" sz="1800" dirty="0"/>
              <a:t>ES.Next: dynamic name for the next version under development</a:t>
            </a:r>
            <a:endParaRPr lang="en-US" sz="18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8D87E17-9833-4C6F-8354-EB3016489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1165" y="3369412"/>
            <a:ext cx="606723" cy="6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5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DDAE4-4E80-4423-96B8-6E8F15E066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D88A6-024F-4BBA-9F32-2E3B1D0B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Finish 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4AC24E-E54F-49CB-A6D4-552A54472155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5315642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Connect the service call with update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Update/create image from the response’s „image”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Set the text based on the response’s „answer” field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170CA-8C8D-48E8-940C-B8FB59C0F2E3}"/>
              </a:ext>
            </a:extLst>
          </p:cNvPr>
          <p:cNvSpPr txBox="1"/>
          <p:nvPr/>
        </p:nvSpPr>
        <p:spPr>
          <a:xfrm>
            <a:off x="6519171" y="1079500"/>
            <a:ext cx="51516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6185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488-677C-48DB-BE1B-05F626B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–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528E-2B74-46D3-9CDD-7A74CF18C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35111-F247-48ED-BCD2-95D01ABC12A2}"/>
              </a:ext>
            </a:extLst>
          </p:cNvPr>
          <p:cNvSpPr txBox="1">
            <a:spLocks/>
          </p:cNvSpPr>
          <p:nvPr/>
        </p:nvSpPr>
        <p:spPr>
          <a:xfrm>
            <a:off x="357188" y="955209"/>
            <a:ext cx="5013801" cy="5054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The language is pretty similar to C</a:t>
            </a:r>
          </a:p>
          <a:p>
            <a:r>
              <a:rPr lang="hu-HU" sz="1600" dirty="0"/>
              <a:t>Basic types:</a:t>
            </a:r>
          </a:p>
          <a:p>
            <a:pPr lvl="1"/>
            <a:r>
              <a:rPr lang="hu-HU" sz="1600" dirty="0"/>
              <a:t>undefined</a:t>
            </a:r>
          </a:p>
          <a:p>
            <a:pPr lvl="1"/>
            <a:r>
              <a:rPr lang="hu-HU" sz="1600" dirty="0"/>
              <a:t>Boolean</a:t>
            </a:r>
          </a:p>
          <a:p>
            <a:pPr lvl="1"/>
            <a:r>
              <a:rPr lang="hu-HU" sz="1600" dirty="0"/>
              <a:t>Number</a:t>
            </a:r>
          </a:p>
          <a:p>
            <a:pPr lvl="1"/>
            <a:r>
              <a:rPr lang="hu-HU" sz="1600" dirty="0"/>
              <a:t>BigInt</a:t>
            </a:r>
          </a:p>
          <a:p>
            <a:pPr lvl="1"/>
            <a:r>
              <a:rPr lang="hu-HU" sz="1600" dirty="0"/>
              <a:t>String</a:t>
            </a:r>
          </a:p>
          <a:p>
            <a:pPr lvl="1"/>
            <a:r>
              <a:rPr lang="hu-HU" sz="1600" dirty="0">
                <a:solidFill>
                  <a:srgbClr val="008AC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</a:t>
            </a:r>
            <a:endParaRPr lang="hu-HU" sz="1600" dirty="0">
              <a:solidFill>
                <a:srgbClr val="008ACF"/>
              </a:solidFill>
            </a:endParaRPr>
          </a:p>
          <a:p>
            <a:r>
              <a:rPr lang="hu-HU" sz="1600" dirty="0"/>
              <a:t>Structural types:</a:t>
            </a:r>
          </a:p>
          <a:p>
            <a:pPr lvl="1"/>
            <a:r>
              <a:rPr lang="hu-HU" sz="1600" dirty="0"/>
              <a:t>Object</a:t>
            </a:r>
          </a:p>
          <a:p>
            <a:pPr lvl="2"/>
            <a:r>
              <a:rPr lang="hu-HU" sz="1600" dirty="0"/>
              <a:t>Array, Map, Set, WeakMap, WeakSet</a:t>
            </a:r>
          </a:p>
          <a:p>
            <a:pPr lvl="1"/>
            <a:r>
              <a:rPr lang="hu-HU" sz="1600" dirty="0"/>
              <a:t>Function</a:t>
            </a:r>
          </a:p>
          <a:p>
            <a:r>
              <a:rPr lang="hu-HU" sz="1600" dirty="0"/>
              <a:t>Structural root primitive:</a:t>
            </a:r>
          </a:p>
          <a:p>
            <a:pPr lvl="1"/>
            <a:r>
              <a:rPr lang="hu-HU" sz="1600" dirty="0"/>
              <a:t>null</a:t>
            </a:r>
            <a:endParaRPr lang="en-US" sz="16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AF38BD-8A2B-4AFC-89E2-432B78BA2547}"/>
              </a:ext>
            </a:extLst>
          </p:cNvPr>
          <p:cNvSpPr txBox="1">
            <a:spLocks/>
          </p:cNvSpPr>
          <p:nvPr/>
        </p:nvSpPr>
        <p:spPr>
          <a:xfrm>
            <a:off x="5995555" y="955208"/>
            <a:ext cx="5736197" cy="50549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Variables</a:t>
            </a:r>
          </a:p>
          <a:p>
            <a:pPr lvl="1"/>
            <a:r>
              <a:rPr lang="hu-HU" sz="1600" dirty="0"/>
              <a:t>var: old-fashioned way of create a function scoped variable</a:t>
            </a:r>
          </a:p>
          <a:p>
            <a:pPr lvl="1"/>
            <a:r>
              <a:rPr lang="hu-HU" sz="1600" dirty="0"/>
              <a:t>let: block scope variable, the value can be changed</a:t>
            </a:r>
          </a:p>
          <a:p>
            <a:pPr lvl="1"/>
            <a:r>
              <a:rPr lang="hu-HU" sz="1600" dirty="0"/>
              <a:t>const: block scope variable, cannot be changed</a:t>
            </a:r>
          </a:p>
          <a:p>
            <a:pPr lvl="1"/>
            <a:r>
              <a:rPr lang="hu-HU" sz="1600" dirty="0"/>
              <a:t>Globals: window or global (environment dependent)</a:t>
            </a:r>
          </a:p>
          <a:p>
            <a:r>
              <a:rPr lang="hu-HU" sz="1600" dirty="0"/>
              <a:t>Functions</a:t>
            </a:r>
          </a:p>
          <a:p>
            <a:pPr lvl="1"/>
            <a:r>
              <a:rPr lang="hu-HU" sz="1600" dirty="0"/>
              <a:t>Anonymous function</a:t>
            </a:r>
          </a:p>
          <a:p>
            <a:pPr lvl="1"/>
            <a:r>
              <a:rPr lang="hu-HU" sz="1600" dirty="0"/>
              <a:t>Named function</a:t>
            </a:r>
          </a:p>
          <a:p>
            <a:pPr lvl="1"/>
            <a:r>
              <a:rPr lang="hu-HU" sz="1600" dirty="0"/>
              <a:t>Inner function</a:t>
            </a:r>
          </a:p>
          <a:p>
            <a:pPr lvl="1"/>
            <a:r>
              <a:rPr lang="hu-HU" sz="1600" dirty="0"/>
              <a:t>Immediately Invoked Function Expression</a:t>
            </a:r>
          </a:p>
          <a:p>
            <a:pPr lvl="1"/>
            <a:r>
              <a:rPr lang="hu-HU" sz="1600" dirty="0"/>
              <a:t>Arrow function</a:t>
            </a:r>
          </a:p>
          <a:p>
            <a:r>
              <a:rPr lang="hu-HU" sz="1600" dirty="0"/>
              <a:t>Objects</a:t>
            </a:r>
          </a:p>
          <a:p>
            <a:pPr lvl="1"/>
            <a:r>
              <a:rPr lang="hu-HU" sz="1600" dirty="0"/>
              <a:t>Key-value pairs</a:t>
            </a:r>
          </a:p>
          <a:p>
            <a:pPr lvl="1"/>
            <a:r>
              <a:rPr lang="hu-HU" sz="1600" dirty="0"/>
              <a:t>Prototype (and constructor)</a:t>
            </a:r>
          </a:p>
          <a:p>
            <a:pPr lvl="1"/>
            <a:r>
              <a:rPr lang="hu-HU" sz="16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DAA5D-4803-4AEA-838D-968305B8CB38}"/>
              </a:ext>
            </a:extLst>
          </p:cNvPr>
          <p:cNvSpPr txBox="1"/>
          <p:nvPr/>
        </p:nvSpPr>
        <p:spPr>
          <a:xfrm>
            <a:off x="3587575" y="6343954"/>
            <a:ext cx="5013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https://developer.mozilla.org/en-US/docs/Web/JavaScript/Data_structures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6071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ndeadwalking.com/files/2014/11/Jason-statham.jpg">
            <a:extLst>
              <a:ext uri="{FF2B5EF4-FFF2-40B4-BE49-F238E27FC236}">
                <a16:creationId xmlns:a16="http://schemas.microsoft.com/office/drawing/2014/main" id="{124F7847-A5BB-4C24-BC70-B427DF72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r="25255"/>
          <a:stretch/>
        </p:blipFill>
        <p:spPr bwMode="auto">
          <a:xfrm>
            <a:off x="7913787" y="5167"/>
            <a:ext cx="4288604" cy="60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F1D66-1C9F-4F05-8195-15B9F0732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9361-9F51-4951-B820-9CC12D31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13C224-4764-407C-AF5C-E9AC6D0E350E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3711891" cy="4275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dirty="0"/>
              <a:t>J</a:t>
            </a:r>
            <a:r>
              <a:rPr lang="hu-HU" sz="1600" dirty="0"/>
              <a:t>ava</a:t>
            </a:r>
            <a:r>
              <a:rPr lang="hu-HU" sz="1600" b="1" dirty="0"/>
              <a:t>S</a:t>
            </a:r>
            <a:r>
              <a:rPr lang="hu-HU" sz="1600" dirty="0"/>
              <a:t>cript </a:t>
            </a:r>
            <a:r>
              <a:rPr lang="hu-HU" sz="1600" b="1" dirty="0"/>
              <a:t>O</a:t>
            </a:r>
            <a:r>
              <a:rPr lang="hu-HU" sz="1600" dirty="0"/>
              <a:t>bject </a:t>
            </a:r>
            <a:r>
              <a:rPr lang="hu-HU" sz="1600" b="1" dirty="0"/>
              <a:t>N</a:t>
            </a:r>
            <a:r>
              <a:rPr lang="hu-HU" sz="1600" dirty="0"/>
              <a:t>otation</a:t>
            </a:r>
          </a:p>
          <a:p>
            <a:r>
              <a:rPr lang="hu-HU" sz="1600" dirty="0"/>
              <a:t>A lightweight data interchange format</a:t>
            </a:r>
          </a:p>
          <a:p>
            <a:r>
              <a:rPr lang="hu-HU" sz="1600" dirty="0"/>
              <a:t>Readable to humans</a:t>
            </a:r>
          </a:p>
          <a:p>
            <a:r>
              <a:rPr lang="hu-HU" sz="1600" dirty="0"/>
              <a:t>Easily processed by programs</a:t>
            </a:r>
          </a:p>
          <a:p>
            <a:r>
              <a:rPr lang="hu-HU" sz="1600" dirty="0"/>
              <a:t>Subset of JavaScript</a:t>
            </a:r>
          </a:p>
          <a:p>
            <a:endParaRPr lang="hu-HU" sz="1600" dirty="0"/>
          </a:p>
          <a:p>
            <a:r>
              <a:rPr lang="hu-HU" sz="1600" dirty="0"/>
              <a:t>MIME type: application/json</a:t>
            </a:r>
          </a:p>
          <a:p>
            <a:r>
              <a:rPr lang="hu-HU" sz="1600" dirty="0"/>
              <a:t>Can contain: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Array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hu-HU" sz="1600" dirty="0"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5B202-F242-4104-B105-980A04AEB401}"/>
              </a:ext>
            </a:extLst>
          </p:cNvPr>
          <p:cNvSpPr txBox="1">
            <a:spLocks/>
          </p:cNvSpPr>
          <p:nvPr/>
        </p:nvSpPr>
        <p:spPr>
          <a:xfrm>
            <a:off x="4287195" y="1079500"/>
            <a:ext cx="3308465" cy="4275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  "id": 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1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  "name": 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"Json Statham"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  "hasGun": 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true,</a:t>
            </a:r>
            <a:b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</a:b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"movies":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  "Crank"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  "The Transporter"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"killedBy": </a:t>
            </a:r>
            <a:r>
              <a:rPr lang="hu-HU" sz="1600" b="1" dirty="0">
                <a:solidFill>
                  <a:srgbClr val="1A9CB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2FC2D9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07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F38CC-044D-4147-B3FB-8289EEF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Variables and scopes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35AB75-A3A9-470C-9904-27E2DB2D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4E3C1-3F44-4A55-9747-B1647E81C393}"/>
              </a:ext>
            </a:extLst>
          </p:cNvPr>
          <p:cNvSpPr txBox="1"/>
          <p:nvPr/>
        </p:nvSpPr>
        <p:spPr>
          <a:xfrm>
            <a:off x="457200" y="1118586"/>
            <a:ext cx="104623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Variable scope: a block of code within a variable makes sense</a:t>
            </a:r>
          </a:p>
          <a:p>
            <a:pPr algn="l"/>
            <a:r>
              <a:rPr lang="hu-HU" dirty="0"/>
              <a:t>You can interpret scopes as scope of an object (even functions are objects)</a:t>
            </a:r>
          </a:p>
          <a:p>
            <a:pPr algn="l"/>
            <a:r>
              <a:rPr lang="hu-HU" dirty="0"/>
              <a:t>Global scope: window (browsers) / global (headless browsers or Node)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10573-368E-46CB-8A32-81BC15A28A71}"/>
              </a:ext>
            </a:extLst>
          </p:cNvPr>
          <p:cNvSpPr txBox="1"/>
          <p:nvPr/>
        </p:nvSpPr>
        <p:spPr>
          <a:xfrm>
            <a:off x="9701802" y="3099647"/>
            <a:ext cx="210609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5.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96BB5-D244-4273-BA91-11CDBF22B555}"/>
              </a:ext>
            </a:extLst>
          </p:cNvPr>
          <p:cNvSpPr txBox="1"/>
          <p:nvPr/>
        </p:nvSpPr>
        <p:spPr>
          <a:xfrm>
            <a:off x="7367331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4.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67FDD-48C9-4BC7-B4FD-BF8841FF58FC}"/>
              </a:ext>
            </a:extLst>
          </p:cNvPr>
          <p:cNvSpPr txBox="1"/>
          <p:nvPr/>
        </p:nvSpPr>
        <p:spPr>
          <a:xfrm>
            <a:off x="5053047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3.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7340-A92F-40DA-9291-6E325178CDBB}"/>
              </a:ext>
            </a:extLst>
          </p:cNvPr>
          <p:cNvSpPr txBox="1"/>
          <p:nvPr/>
        </p:nvSpPr>
        <p:spPr>
          <a:xfrm>
            <a:off x="270818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2.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07F0-1BE5-46E5-A530-CBC4FA3D49EA}"/>
              </a:ext>
            </a:extLst>
          </p:cNvPr>
          <p:cNvSpPr txBox="1"/>
          <p:nvPr/>
        </p:nvSpPr>
        <p:spPr>
          <a:xfrm>
            <a:off x="38410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1.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E74FE-0B3C-41CA-AB93-03A4CE9D2D26}"/>
              </a:ext>
            </a:extLst>
          </p:cNvPr>
          <p:cNvSpPr txBox="1"/>
          <p:nvPr/>
        </p:nvSpPr>
        <p:spPr>
          <a:xfrm>
            <a:off x="384104" y="2639720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dirty="0"/>
              <a:t>Function &amp; Global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4D4CC-890D-49B8-A3CF-BF7BB3A2F378}"/>
              </a:ext>
            </a:extLst>
          </p:cNvPr>
          <p:cNvSpPr txBox="1"/>
          <p:nvPr/>
        </p:nvSpPr>
        <p:spPr>
          <a:xfrm>
            <a:off x="2708184" y="2639719"/>
            <a:ext cx="909971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dirty="0"/>
              <a:t>Block scope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59612-A699-41E2-AF73-D2831B0974B5}"/>
              </a:ext>
            </a:extLst>
          </p:cNvPr>
          <p:cNvSpPr txBox="1"/>
          <p:nvPr/>
        </p:nvSpPr>
        <p:spPr>
          <a:xfrm>
            <a:off x="384104" y="5600914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dirty="0"/>
              <a:t>* 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570C-E07B-422F-9CB9-9F80616241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A3EC-FD9F-49A1-8DC0-BD9B91DB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Functions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2156E-C200-46A3-BD89-D6273C19AA5A}"/>
              </a:ext>
            </a:extLst>
          </p:cNvPr>
          <p:cNvSpPr txBox="1"/>
          <p:nvPr/>
        </p:nvSpPr>
        <p:spPr>
          <a:xfrm>
            <a:off x="457201" y="1059873"/>
            <a:ext cx="5143500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Functions are first-class citizens of JavaScript –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passed as 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assigned to a variable</a:t>
            </a:r>
          </a:p>
          <a:p>
            <a:endParaRPr lang="hu-HU" dirty="0"/>
          </a:p>
          <a:p>
            <a:r>
              <a:rPr lang="hu-HU" dirty="0"/>
              <a:t>The number of arguments passed to a function depends on the caller (not the declaration)</a:t>
            </a:r>
          </a:p>
          <a:p>
            <a:endParaRPr lang="hu-HU" dirty="0"/>
          </a:p>
          <a:p>
            <a:r>
              <a:rPr lang="hu-HU" dirty="0"/>
              <a:t>Highly depends on context from where it’s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„this” does not mean the same thing as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(Re-)Define scope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200" dirty="0">
                <a:hlinkClick r:id="rId2"/>
              </a:rPr>
              <a:t>https://developer.mozilla.org/en-US/docs/Web/JavaScript/Reference/Functions</a:t>
            </a:r>
            <a:endParaRPr lang="hu-H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41D7E-9ED5-412D-BB1C-B54DDB61D042}"/>
              </a:ext>
            </a:extLst>
          </p:cNvPr>
          <p:cNvSpPr txBox="1"/>
          <p:nvPr/>
        </p:nvSpPr>
        <p:spPr>
          <a:xfrm>
            <a:off x="6276109" y="914400"/>
            <a:ext cx="56526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Function declaration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{...}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Function expression (anonymous, IIFE)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Shorthand method definition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Arrow function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Generator function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Returns a generator object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Can be exited and re-entered</a:t>
            </a:r>
          </a:p>
          <a:p>
            <a:pPr lvl="1"/>
            <a:r>
              <a:rPr lang="hu-HU" sz="1400" dirty="0">
                <a:solidFill>
                  <a:schemeClr val="bg1"/>
                </a:solidFill>
              </a:rPr>
              <a:t>Save context across re-entrances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Function as object instance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„</a:t>
            </a:r>
            <a:endParaRPr lang="hu-HU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=&gt; 25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C6EAC-C58D-4C46-BB32-580C71A5D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0808F5-1BA8-426C-BEE8-00412E3C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Classes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162365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Template for creating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Before ES6: house of horror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ES6: class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Only „public” elements can be defined (no restriction definition)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Prototype: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JS implements prototype-based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Mechanism by which JS objects inherit features from one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Chain: every objects has a prototype, which can also have a (different)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__proto__ property: how to resolve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97659-4982-4AD4-B7D1-2F6AED5143DA}"/>
              </a:ext>
            </a:extLst>
          </p:cNvPr>
          <p:cNvSpPr txBox="1"/>
          <p:nvPr/>
        </p:nvSpPr>
        <p:spPr>
          <a:xfrm>
            <a:off x="457201" y="5446693"/>
            <a:ext cx="563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https://developer.mozilla.org/en-US/docs/Learn/JavaScript/Objects/Object_prototypes</a:t>
            </a:r>
            <a:endParaRPr lang="hu-HU" sz="1200" dirty="0"/>
          </a:p>
          <a:p>
            <a:endParaRPr lang="hu-HU" sz="1200" dirty="0"/>
          </a:p>
          <a:p>
            <a:r>
              <a:rPr lang="en-US" sz="1200" dirty="0">
                <a:hlinkClick r:id="rId3"/>
              </a:rPr>
              <a:t>https://developer.mozilla.org/en-US/docs/Web/JavaScript/Reference/Classes</a:t>
            </a:r>
            <a:endParaRPr lang="hu-HU" sz="1200" dirty="0"/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D7DC4-A00E-4FCD-80A5-47292FEB33FE}"/>
              </a:ext>
            </a:extLst>
          </p:cNvPr>
          <p:cNvSpPr txBox="1"/>
          <p:nvPr/>
        </p:nvSpPr>
        <p:spPr>
          <a:xfrm>
            <a:off x="6572437" y="449179"/>
            <a:ext cx="51623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It's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–</a:t>
            </a:r>
            <a:b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"portable"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computer`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 G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0545286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4118</Words>
  <Application>Microsoft Office PowerPoint</Application>
  <PresentationFormat>Widescreen</PresentationFormat>
  <Paragraphs>685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Bold</vt:lpstr>
      <vt:lpstr>Calibri Light</vt:lpstr>
      <vt:lpstr>Consolas</vt:lpstr>
      <vt:lpstr>Courier New</vt:lpstr>
      <vt:lpstr>Segoe UI</vt:lpstr>
      <vt:lpstr>EPAM Master 2021.3</vt:lpstr>
      <vt:lpstr>Short introduction to JavaScript</vt:lpstr>
      <vt:lpstr>Agenda</vt:lpstr>
      <vt:lpstr>JavaScript</vt:lpstr>
      <vt:lpstr>What is JavaScript?</vt:lpstr>
      <vt:lpstr>JavaScript – types</vt:lpstr>
      <vt:lpstr>JSON</vt:lpstr>
      <vt:lpstr>Variables and scopes</vt:lpstr>
      <vt:lpstr>Functions</vt:lpstr>
      <vt:lpstr>Classes</vt:lpstr>
      <vt:lpstr>Document Object Model</vt:lpstr>
      <vt:lpstr>What is DOM?</vt:lpstr>
      <vt:lpstr>JavaScript &amp; DOM</vt:lpstr>
      <vt:lpstr>SCRIPT tag</vt:lpstr>
      <vt:lpstr>Create HTML with JavaScript</vt:lpstr>
      <vt:lpstr>Event handling</vt:lpstr>
      <vt:lpstr>Asynchronous model</vt:lpstr>
      <vt:lpstr>HTTP &amp; How the web works</vt:lpstr>
      <vt:lpstr>Long ago in a distant land...</vt:lpstr>
      <vt:lpstr>The synchronous way</vt:lpstr>
      <vt:lpstr>Web 2.0</vt:lpstr>
      <vt:lpstr>Rich (heavy/fat/thick) Client</vt:lpstr>
      <vt:lpstr>Limitations</vt:lpstr>
      <vt:lpstr>Callbacks &amp; Promises</vt:lpstr>
      <vt:lpstr>Asynchronous functions</vt:lpstr>
      <vt:lpstr>JavaScript concurrency model</vt:lpstr>
      <vt:lpstr>Callbacks</vt:lpstr>
      <vt:lpstr>The Promise</vt:lpstr>
      <vt:lpstr>The Promise object</vt:lpstr>
      <vt:lpstr>How to work with promises?</vt:lpstr>
      <vt:lpstr>Counting with Promises</vt:lpstr>
      <vt:lpstr>AJAX &amp; Fetch API</vt:lpstr>
      <vt:lpstr>A typical AJAX request</vt:lpstr>
      <vt:lpstr>Old-school JS – XMLHttpRequest (XHR)</vt:lpstr>
      <vt:lpstr>The Fetch API</vt:lpstr>
      <vt:lpstr>Exercises</vt:lpstr>
      <vt:lpstr>Create a simple HTML page</vt:lpstr>
      <vt:lpstr>Let’s code something</vt:lpstr>
      <vt:lpstr>Still coding...</vt:lpstr>
      <vt:lpstr>Almost there...</vt:lpstr>
      <vt:lpstr>Finish 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 (3P)</cp:lastModifiedBy>
  <cp:revision>661</cp:revision>
  <dcterms:created xsi:type="dcterms:W3CDTF">2020-10-27T12:12:11Z</dcterms:created>
  <dcterms:modified xsi:type="dcterms:W3CDTF">2022-03-23T16:55:44Z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