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0"/>
    <p:restoredTop sz="94661"/>
  </p:normalViewPr>
  <p:slideViewPr>
    <p:cSldViewPr snapToGrid="0">
      <p:cViewPr varScale="1">
        <p:scale>
          <a:sx n="108" d="100"/>
          <a:sy n="108" d="100"/>
        </p:scale>
        <p:origin x="1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varaZadnepriak/MoviesAPI.ReactJS" TargetMode="Externa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History_API" TargetMode="Externa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2022/04/27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2215991"/>
          </a:xfrm>
        </p:spPr>
        <p:txBody>
          <a:bodyPr/>
          <a:lstStyle/>
          <a:p>
            <a:r>
              <a:rPr lang="hu-HU" sz="7200" dirty="0"/>
              <a:t>Routing &amp; Redux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DFF37-52B8-4C1D-B512-4143B58D88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Application state management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FA3B2-7373-4294-A9E4-73E1E9D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Prop drilling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E8BC-E6FC-4605-8F61-BB078210147C}"/>
              </a:ext>
            </a:extLst>
          </p:cNvPr>
          <p:cNvSpPr txBox="1"/>
          <p:nvPr/>
        </p:nvSpPr>
        <p:spPr>
          <a:xfrm>
            <a:off x="457200" y="1083986"/>
            <a:ext cx="5280734" cy="49859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Passing data through several nested children components, eg: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Either of the children use these data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Only the leaf node requires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Generated issues: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Reausability is compromised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Type change affects numerous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Unit testing could lead to false positives/negatives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Possible 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Component 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React Context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Redux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Component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B968-E8E7-4FC9-84ED-A97E0B67A13C}"/>
              </a:ext>
            </a:extLst>
          </p:cNvPr>
          <p:cNvSpPr txBox="1"/>
          <p:nvPr/>
        </p:nvSpPr>
        <p:spPr>
          <a:xfrm>
            <a:off x="6454068" y="1083986"/>
            <a:ext cx="52807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hu-HU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9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2C614-7A92-4D03-934B-8A8A42E7A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Application state management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72FF4-9D85-4ECE-B5D7-347A6EE9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E2973-8C7D-4A1F-9AF5-3A2184AE1DD6}"/>
              </a:ext>
            </a:extLst>
          </p:cNvPr>
          <p:cNvSpPr txBox="1"/>
          <p:nvPr/>
        </p:nvSpPr>
        <p:spPr>
          <a:xfrm>
            <a:off x="457200" y="1107043"/>
            <a:ext cx="5280734" cy="529375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Centralized application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Unidirectional workflow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Works with every frameworks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Principles: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u="sng" dirty="0"/>
              <a:t>Single source of truth</a:t>
            </a:r>
            <a:br>
              <a:rPr lang="hu-HU" u="sng" dirty="0"/>
            </a:br>
            <a:r>
              <a:rPr lang="hu-HU" sz="1400" dirty="0"/>
              <a:t>The global state of your application is stored in an object tree within a single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u="sng" dirty="0"/>
              <a:t>State is read-only</a:t>
            </a:r>
            <a:br>
              <a:rPr lang="hu-HU" dirty="0"/>
            </a:br>
            <a:r>
              <a:rPr lang="hu-HU" sz="1400" dirty="0"/>
              <a:t>The only way to change the state is to emit an action, an object describing what happened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u="sng" dirty="0"/>
              <a:t>Changes are made with pure functions</a:t>
            </a:r>
            <a:br>
              <a:rPr lang="hu-HU" b="1" u="sng" dirty="0"/>
            </a:br>
            <a:r>
              <a:rPr lang="hu-HU" sz="1400" dirty="0"/>
              <a:t>To specify how the state tree is transformed by actions you write pure reducers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Most useful when: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You have large amounts of application state that are needed in many places in the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app state is updated frequently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logic to update that state may be 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app has a medium or large-sized codebase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You need to see how the state is beeing updated</a:t>
            </a:r>
          </a:p>
        </p:txBody>
      </p:sp>
      <p:pic>
        <p:nvPicPr>
          <p:cNvPr id="8" name="Picture 7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FAC8E3E7-EE2A-4040-99FA-EDC35626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55" y="1899775"/>
            <a:ext cx="5275045" cy="28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0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AC0FD-4E29-4DA0-8F93-3A83972E83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Redux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E0D20-A61B-496B-9246-DD579E04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Redux toolkit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0AB68-42F7-40C3-BAE8-EAA23D59CF70}"/>
              </a:ext>
            </a:extLst>
          </p:cNvPr>
          <p:cNvSpPr txBox="1"/>
          <p:nvPr/>
        </p:nvSpPr>
        <p:spPr>
          <a:xfrm>
            <a:off x="457200" y="1107043"/>
            <a:ext cx="5280734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Simplifies redux store definition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Let’s you organize different parts into slices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Clear overview for reducers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Immutable update logic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Includes the most commonly used Redux addons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2E261-5ADD-447D-B9E5-BDADF316014F}"/>
              </a:ext>
            </a:extLst>
          </p:cNvPr>
          <p:cNvSpPr txBox="1"/>
          <p:nvPr/>
        </p:nvSpPr>
        <p:spPr>
          <a:xfrm>
            <a:off x="6347534" y="344347"/>
            <a:ext cx="555742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SearchParamsState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SearchParamsState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searchParamsSlice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reducers: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setSearchText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SearchParamsState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PayloadAction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setSearchText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searchParamsSlice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hu-HU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selectSearchText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RootState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searchParamsSlice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72B0B-93D8-472A-B342-CAAADB71017A}"/>
              </a:ext>
            </a:extLst>
          </p:cNvPr>
          <p:cNvSpPr txBox="1"/>
          <p:nvPr/>
        </p:nvSpPr>
        <p:spPr>
          <a:xfrm>
            <a:off x="457200" y="5750957"/>
            <a:ext cx="528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https://redux-toolkit.js.org/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219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03472D-ECFD-4FA7-93C5-19C3A3E2F3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Application state management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2C4F8-43BE-4821-9C96-C33BFCA2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Redux Toolkit Query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35E50-E3C8-4B1D-81D7-FDC2E5ACB5B1}"/>
              </a:ext>
            </a:extLst>
          </p:cNvPr>
          <p:cNvSpPr txBox="1"/>
          <p:nvPr/>
        </p:nvSpPr>
        <p:spPr>
          <a:xfrm>
            <a:off x="457200" y="1083986"/>
            <a:ext cx="5280734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Data fetching and caching tool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Simplify common cases for loading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Eliminates hand-written data fetching logic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Easier to create API interfaces for front-end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Built on top of Redux Toolkit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Data as a hook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CA33-51B5-41CB-A507-526F3E80A67E}"/>
              </a:ext>
            </a:extLst>
          </p:cNvPr>
          <p:cNvSpPr txBox="1"/>
          <p:nvPr/>
        </p:nvSpPr>
        <p:spPr>
          <a:xfrm>
            <a:off x="6285393" y="457200"/>
            <a:ext cx="57083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moviesApi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createApi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reducerPath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baseQuery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fetchBaseQuery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"/movies"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getMovies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GetMoviesResponse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GetMoviesQueryParams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hu-HU" sz="12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GetMoviesQueryParams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isArray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encodeURIComponent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`?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useGetMoviesQuery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moviesApi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getMovies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250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E2431-9265-4DE7-A957-D049E1B3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 – part II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34EFD-0F72-4612-B359-E487AF204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Define store and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5A065-357A-4D84-A6C7-772FBA0C9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 – part II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E6F43-92B4-4C06-818D-82A9B248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Setup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6CF15-E308-468D-9355-C6E4530B75CF}"/>
              </a:ext>
            </a:extLst>
          </p:cNvPr>
          <p:cNvSpPr txBox="1"/>
          <p:nvPr/>
        </p:nvSpPr>
        <p:spPr>
          <a:xfrm>
            <a:off x="457200" y="1083986"/>
            <a:ext cx="5304408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dependencies to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redux (version: 4.1.2)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react-redux (7.2.8)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@reduxjs/toolkit (1.8.1)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Clone, install and start service layer:</a:t>
            </a:r>
            <a:br>
              <a:rPr lang="hu-HU" dirty="0"/>
            </a:br>
            <a:r>
              <a:rPr lang="hu-HU" dirty="0">
                <a:hlinkClick r:id="rId2"/>
              </a:rPr>
              <a:t>https://github.com/VarvaraZadnepriak/MoviesAPI.ReactJS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Set app proxy in package.json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3CFCE-6810-4CC9-A590-8EEDEFFEF818}"/>
              </a:ext>
            </a:extLst>
          </p:cNvPr>
          <p:cNvSpPr txBox="1"/>
          <p:nvPr/>
        </p:nvSpPr>
        <p:spPr>
          <a:xfrm>
            <a:off x="6213115" y="1099663"/>
            <a:ext cx="5447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200" dirty="0">
                <a:solidFill>
                  <a:schemeClr val="bg2"/>
                </a:solidFill>
                <a:latin typeface="Consolas" panose="020B0609020204030204" pitchFamily="49" charset="0"/>
              </a:rPr>
              <a:t>&gt;: yarn add redux@4.1.2</a:t>
            </a:r>
          </a:p>
          <a:p>
            <a:r>
              <a:rPr lang="hu-HU" sz="1200" dirty="0">
                <a:solidFill>
                  <a:schemeClr val="bg2"/>
                </a:solidFill>
                <a:latin typeface="Consolas" panose="020B0609020204030204" pitchFamily="49" charset="0"/>
              </a:rPr>
              <a:t>&gt;: yarn add react-redux@7.2.8</a:t>
            </a:r>
          </a:p>
          <a:p>
            <a:r>
              <a:rPr lang="hu-HU" sz="1200" dirty="0">
                <a:solidFill>
                  <a:schemeClr val="bg2"/>
                </a:solidFill>
                <a:latin typeface="Consolas" panose="020B0609020204030204" pitchFamily="49" charset="0"/>
              </a:rPr>
              <a:t>&gt;: yarn add @reduxjs/toolkit@1.8.1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285DE-9541-4FEF-88CC-F739E6A271D8}"/>
              </a:ext>
            </a:extLst>
          </p:cNvPr>
          <p:cNvSpPr txBox="1"/>
          <p:nvPr/>
        </p:nvSpPr>
        <p:spPr>
          <a:xfrm>
            <a:off x="6213115" y="2191981"/>
            <a:ext cx="5915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200" dirty="0">
                <a:solidFill>
                  <a:schemeClr val="bg2"/>
                </a:solidFill>
                <a:latin typeface="Consolas" panose="020B0609020204030204" pitchFamily="49" charset="0"/>
              </a:rPr>
              <a:t>&gt;: git clone https://github.com/VarvaraZadnepriak/MoviesAPI.ReactJS</a:t>
            </a:r>
            <a:br>
              <a:rPr lang="hu-HU" sz="12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hu-HU" sz="1200" dirty="0">
                <a:solidFill>
                  <a:schemeClr val="bg2"/>
                </a:solidFill>
                <a:latin typeface="Consolas" panose="020B0609020204030204" pitchFamily="49" charset="0"/>
              </a:rPr>
              <a:t>&gt;: yarn &amp;&amp; yarn 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191E6-5370-44A0-A90A-CA10B473337C}"/>
              </a:ext>
            </a:extLst>
          </p:cNvPr>
          <p:cNvSpPr txBox="1"/>
          <p:nvPr/>
        </p:nvSpPr>
        <p:spPr>
          <a:xfrm>
            <a:off x="6213115" y="3022978"/>
            <a:ext cx="5447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"proxy"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"http://localhost:4000/"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185C3B-3D23-4948-A27F-FF76C488C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 – part II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C96E7-EB1A-4E0C-9220-AE6FADAF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304408" cy="457200"/>
          </a:xfrm>
        </p:spPr>
        <p:txBody>
          <a:bodyPr/>
          <a:lstStyle/>
          <a:p>
            <a:r>
              <a:rPr lang="hu-HU" dirty="0"/>
              <a:t>Initialize movies RTQ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61AE9-33FA-4BB7-8D26-2F2486DD8596}"/>
              </a:ext>
            </a:extLst>
          </p:cNvPr>
          <p:cNvSpPr txBox="1"/>
          <p:nvPr/>
        </p:nvSpPr>
        <p:spPr>
          <a:xfrm>
            <a:off x="457200" y="1083986"/>
            <a:ext cx="5304408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folder structure: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store/movies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store/hooks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file in movies directory: movies-api.ts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Use createApi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own hook „useMovies”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useSelector and useQuery hooks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Map results to Movie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BAC08-7F49-4375-88A4-E59E25EB336D}"/>
              </a:ext>
            </a:extLst>
          </p:cNvPr>
          <p:cNvSpPr txBox="1"/>
          <p:nvPr/>
        </p:nvSpPr>
        <p:spPr>
          <a:xfrm>
            <a:off x="6430394" y="914400"/>
            <a:ext cx="53044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GetMoviesResponse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GetMoviesQueryParams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sortOrder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"genre"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useGetMoviesQuery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moviesApi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getMovies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moviesReducer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moviesApi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moviesApi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moviesMiddleware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moviesApi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12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D6A9C3-F105-4684-838D-A3C2F74E11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 – part II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E0365-5733-481F-9EC9-825CAEF2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and use store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862F8-64A1-4A4A-873C-534768A298D7}"/>
              </a:ext>
            </a:extLst>
          </p:cNvPr>
          <p:cNvSpPr txBox="1"/>
          <p:nvPr/>
        </p:nvSpPr>
        <p:spPr>
          <a:xfrm>
            <a:off x="457200" y="1083986"/>
            <a:ext cx="5304408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file store/store.ts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Set provider in index.tsx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Use useMovies hook to retrieve movies: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Open movie-list-page.tsx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Replace useMemos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Use a Skeleton component to show loading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83BC8-9B8B-4FD0-AB7C-3E0EE76A31BF}"/>
              </a:ext>
            </a:extLst>
          </p:cNvPr>
          <p:cNvSpPr txBox="1"/>
          <p:nvPr/>
        </p:nvSpPr>
        <p:spPr>
          <a:xfrm>
            <a:off x="6209469" y="231494"/>
            <a:ext cx="57240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moviesMiddleware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"./movies/movies-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moviesPath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moviesReducer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getDefaultMiddleware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getDefaultMiddleware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moviesMiddleware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RootState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AppDispatch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DB9F8-E73F-46FF-B72C-339779100000}"/>
              </a:ext>
            </a:extLst>
          </p:cNvPr>
          <p:cNvSpPr txBox="1"/>
          <p:nvPr/>
        </p:nvSpPr>
        <p:spPr>
          <a:xfrm>
            <a:off x="6209469" y="5280553"/>
            <a:ext cx="57240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sortOrder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sortBy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0750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8628A-942F-487D-8C92-D7458E014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 – Part II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60F78-D403-4C80-872E-CCA07A5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search parameters storage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D0014-9E5A-4D96-8B15-CE5706861280}"/>
              </a:ext>
            </a:extLst>
          </p:cNvPr>
          <p:cNvSpPr txBox="1"/>
          <p:nvPr/>
        </p:nvSpPr>
        <p:spPr>
          <a:xfrm>
            <a:off x="457200" y="1083986"/>
            <a:ext cx="5304408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file store/movies/search.slice.ts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the newly created reducer to store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Update useMovies hook to apply search text selector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own hook to handle search changes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Apply it in header-search.tsx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76BBA-1BF3-4A15-B301-336DD2F2FE09}"/>
              </a:ext>
            </a:extLst>
          </p:cNvPr>
          <p:cNvSpPr txBox="1"/>
          <p:nvPr/>
        </p:nvSpPr>
        <p:spPr>
          <a:xfrm>
            <a:off x="6196615" y="344347"/>
            <a:ext cx="599538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"react-redux"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selectSearchText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setSearchText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"../../store/movies/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search.slice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useHeaderSearch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selectSearchText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ChangeEvent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HTMLDivElement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29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0C2A89-0076-41D5-AD63-433A955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39A271-0BE6-4FD0-BBB5-DCCCFFDEC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381CDD-23E6-4362-8A02-697DF4B48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82A5A8-93BC-4192-B4DA-636A2D1F5B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02937C-1CF8-45C6-B3F3-619F51932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History API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998E65-0929-4B0B-B7A5-4F9575AB34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React router 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199D73-B344-4B23-991E-FA82DDC67E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Application state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5CC2E59-1808-47F5-80AD-277F65FF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History API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63E62D-8326-4493-A9D7-D7C9D6F15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Clientside navigation without page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C0667-28C5-4C9E-AB63-7B714858F1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History API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60C8D4-4DA1-460D-AB98-D0539916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424055" cy="457200"/>
          </a:xfrm>
        </p:spPr>
        <p:txBody>
          <a:bodyPr/>
          <a:lstStyle/>
          <a:p>
            <a:r>
              <a:rPr lang="hu-HU" dirty="0"/>
              <a:t>Clientside navigation without reload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51B25-F606-42C9-BF4F-E7BD99CC637C}"/>
              </a:ext>
            </a:extLst>
          </p:cNvPr>
          <p:cNvSpPr txBox="1"/>
          <p:nvPr/>
        </p:nvSpPr>
        <p:spPr>
          <a:xfrm>
            <a:off x="6454068" y="1392125"/>
            <a:ext cx="250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8EE4B-CA4E-4D4D-BEAF-A3B1F3A831AF}"/>
              </a:ext>
            </a:extLst>
          </p:cNvPr>
          <p:cNvSpPr txBox="1"/>
          <p:nvPr/>
        </p:nvSpPr>
        <p:spPr>
          <a:xfrm>
            <a:off x="9510139" y="1392125"/>
            <a:ext cx="250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A044E-EC53-4337-9126-738898F0312B}"/>
              </a:ext>
            </a:extLst>
          </p:cNvPr>
          <p:cNvSpPr txBox="1"/>
          <p:nvPr/>
        </p:nvSpPr>
        <p:spPr>
          <a:xfrm>
            <a:off x="6454068" y="1083986"/>
            <a:ext cx="55598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9D7E8-5B2F-4C36-9720-74BB01129D0B}"/>
              </a:ext>
            </a:extLst>
          </p:cNvPr>
          <p:cNvSpPr txBox="1"/>
          <p:nvPr/>
        </p:nvSpPr>
        <p:spPr>
          <a:xfrm>
            <a:off x="457200" y="1083986"/>
            <a:ext cx="52807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History object – session history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Let’s you navigate back and forth the user’s history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Manipulate the contents of the history stack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4D3A2-EB96-46F7-BE83-4A7BB6973DAE}"/>
              </a:ext>
            </a:extLst>
          </p:cNvPr>
          <p:cNvSpPr txBox="1"/>
          <p:nvPr/>
        </p:nvSpPr>
        <p:spPr>
          <a:xfrm>
            <a:off x="457200" y="2618382"/>
            <a:ext cx="5280734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Let’s you insert a new entry to the browser’s session history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state: JS object associated with the new history  entry (has to be serializable, at max 2MB)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unused: exists for historical reasons, cannot be ommitted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url: the new entry’s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1BC0F-F2B3-42F5-AECE-17BAE8F47BE9}"/>
              </a:ext>
            </a:extLst>
          </p:cNvPr>
          <p:cNvSpPr txBox="1"/>
          <p:nvPr/>
        </p:nvSpPr>
        <p:spPr>
          <a:xfrm>
            <a:off x="6454067" y="2618382"/>
            <a:ext cx="55598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onpopstate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PopStateEvent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`location: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`state: 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endParaRPr lang="hu-HU" sz="12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4FC1FF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'hello-world.html’</a:t>
            </a:r>
            <a:endParaRPr lang="hu-HU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0F187-6D92-4F3D-A949-D52462C878E0}"/>
              </a:ext>
            </a:extLst>
          </p:cNvPr>
          <p:cNvSpPr txBox="1"/>
          <p:nvPr/>
        </p:nvSpPr>
        <p:spPr>
          <a:xfrm>
            <a:off x="410491" y="5774014"/>
            <a:ext cx="5517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https://developer.mozilla.org/en-US/docs/Web/API/History_API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90380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24889-EE8A-4A8D-BA58-7577336E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React Router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47D88-A549-41BD-9350-DD8F87799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History API usage within React</a:t>
            </a: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1542FEE-905E-49AB-A240-9AC4F9B7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01" y="2241316"/>
            <a:ext cx="2598198" cy="19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069FE-7A4D-4059-8811-637729C971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 Router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8DE1B-4485-468F-A7E5-3E3CE631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ACF45-9B7E-4892-8E0D-66B929704F64}"/>
              </a:ext>
            </a:extLst>
          </p:cNvPr>
          <p:cNvSpPr txBox="1"/>
          <p:nvPr/>
        </p:nvSpPr>
        <p:spPr>
          <a:xfrm>
            <a:off x="457200" y="1083986"/>
            <a:ext cx="528073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Fully featured client and server-side routing library for React (and React Native)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Think on web page as a single component: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Page defines the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Content is defined by routing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Paths can be organized into single level or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Requires: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Routes – provider to access navigational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Route paths – assigns a component to a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Links – instead of anchors access pages via React Router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B0B1-DF31-4506-A5DC-6E9B2565681C}"/>
              </a:ext>
            </a:extLst>
          </p:cNvPr>
          <p:cNvSpPr txBox="1"/>
          <p:nvPr/>
        </p:nvSpPr>
        <p:spPr>
          <a:xfrm>
            <a:off x="6454068" y="1083986"/>
            <a:ext cx="5406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PageHeader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"/movie/: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8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CC2DD-309B-4429-A2AD-A81FDE13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 – Part 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65927-BE29-4E53-9F43-96467398E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Apply routing to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94A7C-6908-4500-8585-1012664CF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 – part 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7360D9-0FFA-41E2-B748-962E9065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Add provider and routes for app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E3EF-0294-4FAF-BD0E-D4345C54BB1F}"/>
              </a:ext>
            </a:extLst>
          </p:cNvPr>
          <p:cNvSpPr txBox="1"/>
          <p:nvPr/>
        </p:nvSpPr>
        <p:spPr>
          <a:xfrm>
            <a:off x="457200" y="1083986"/>
            <a:ext cx="5280734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a new dependency: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react-router-dom (version: 6.3.0)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@types/react-router-dom (v: 5.3.3)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BrowserRouter to index.tsx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Insert Routes to App.tsx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routes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Home page: „/”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 pages: „/movies/:movieId”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Replace chakra’s link to react routers link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C33AC-7F4C-44B1-8AB6-B220950C4375}"/>
              </a:ext>
            </a:extLst>
          </p:cNvPr>
          <p:cNvSpPr txBox="1"/>
          <p:nvPr/>
        </p:nvSpPr>
        <p:spPr>
          <a:xfrm>
            <a:off x="6454068" y="1608209"/>
            <a:ext cx="5406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PageHeader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"/movie/: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EAA10-95C5-483F-A030-631CF41F0566}"/>
              </a:ext>
            </a:extLst>
          </p:cNvPr>
          <p:cNvSpPr txBox="1"/>
          <p:nvPr/>
        </p:nvSpPr>
        <p:spPr>
          <a:xfrm>
            <a:off x="6454068" y="914400"/>
            <a:ext cx="5280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200" dirty="0">
                <a:solidFill>
                  <a:schemeClr val="bg2"/>
                </a:solidFill>
              </a:rPr>
              <a:t>&gt;: yarn add react-router-dom@6.3.0</a:t>
            </a:r>
          </a:p>
          <a:p>
            <a:pPr algn="l"/>
            <a:r>
              <a:rPr lang="hu-HU" sz="1200" dirty="0">
                <a:solidFill>
                  <a:schemeClr val="bg2"/>
                </a:solidFill>
              </a:rPr>
              <a:t>&gt;: yarn add –d @types/react-router-dom@5.3.3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4E457-08ED-4108-91C8-9B058EAB4EC9}"/>
              </a:ext>
            </a:extLst>
          </p:cNvPr>
          <p:cNvSpPr txBox="1"/>
          <p:nvPr/>
        </p:nvSpPr>
        <p:spPr>
          <a:xfrm>
            <a:off x="6454068" y="2943770"/>
            <a:ext cx="54065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hu-HU" sz="1200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hu-HU" sz="1200" dirty="0">
                <a:solidFill>
                  <a:srgbClr val="9CDCFE"/>
                </a:solidFill>
                <a:latin typeface="Consolas" panose="020B0609020204030204" pitchFamily="49" charset="0"/>
              </a:rPr>
              <a:t>Overlay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_hover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textDecoration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`movie/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5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C907-B796-4911-8621-5E96A396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7450138" cy="1846659"/>
          </a:xfrm>
        </p:spPr>
        <p:txBody>
          <a:bodyPr/>
          <a:lstStyle/>
          <a:p>
            <a:r>
              <a:rPr lang="hu-HU" dirty="0"/>
              <a:t>Application state management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42866-AE17-40F5-994F-89EAAFE15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139EE2F-0763-4B51-9371-A88C1533F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484" y="2122342"/>
            <a:ext cx="2613315" cy="26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91670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</TotalTime>
  <Words>1895</Words>
  <Application>Microsoft Office PowerPoint</Application>
  <PresentationFormat>Widescreen</PresentationFormat>
  <Paragraphs>336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Bold</vt:lpstr>
      <vt:lpstr>Calibri Light</vt:lpstr>
      <vt:lpstr>Consolas</vt:lpstr>
      <vt:lpstr>EPAM Master 2021.3</vt:lpstr>
      <vt:lpstr>Routing &amp; Redux</vt:lpstr>
      <vt:lpstr>Agenda</vt:lpstr>
      <vt:lpstr>History API</vt:lpstr>
      <vt:lpstr>Clientside navigation without reload</vt:lpstr>
      <vt:lpstr>React Router</vt:lpstr>
      <vt:lpstr>Usage</vt:lpstr>
      <vt:lpstr>Exercise – Part I</vt:lpstr>
      <vt:lpstr>Add provider and routes for app</vt:lpstr>
      <vt:lpstr>Application state management</vt:lpstr>
      <vt:lpstr>Prop drilling</vt:lpstr>
      <vt:lpstr>Redux</vt:lpstr>
      <vt:lpstr>Redux toolkit</vt:lpstr>
      <vt:lpstr>Redux Toolkit Query</vt:lpstr>
      <vt:lpstr>Exercises – part II</vt:lpstr>
      <vt:lpstr>Setup</vt:lpstr>
      <vt:lpstr>Initialize movies RTQ</vt:lpstr>
      <vt:lpstr>Create and use store</vt:lpstr>
      <vt:lpstr>Create search parameters storage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 (3P)</cp:lastModifiedBy>
  <cp:revision>242</cp:revision>
  <dcterms:created xsi:type="dcterms:W3CDTF">2020-10-27T12:12:11Z</dcterms:created>
  <dcterms:modified xsi:type="dcterms:W3CDTF">2022-04-27T11:39:05Z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