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00" r:id="rId20"/>
    <p:sldId id="301" r:id="rId21"/>
    <p:sldId id="302" r:id="rId22"/>
    <p:sldId id="303" r:id="rId23"/>
    <p:sldId id="305" r:id="rId24"/>
    <p:sldId id="304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F9"/>
    <a:srgbClr val="9F9FAD"/>
    <a:srgbClr val="6BB86A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okies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eb_Storage_API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IndexedDB_API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api/users" TargetMode="External"/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2022/04/06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2215991"/>
          </a:xfrm>
        </p:spPr>
        <p:txBody>
          <a:bodyPr/>
          <a:lstStyle/>
          <a:p>
            <a:r>
              <a:rPr lang="hu-HU" sz="7200" dirty="0"/>
              <a:t>Stateful communication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BD68F2-D251-46A3-B3D1-9191BDF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Restrictions attributes and security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E4E5E8-2B51-47BF-A9AE-C5B8ACED31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42AB8-630B-4029-A613-D12A72B0DE5D}"/>
              </a:ext>
            </a:extLst>
          </p:cNvPr>
          <p:cNvSpPr txBox="1"/>
          <p:nvPr/>
        </p:nvSpPr>
        <p:spPr>
          <a:xfrm>
            <a:off x="457200" y="1033574"/>
            <a:ext cx="11274552" cy="52629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u="sng" dirty="0"/>
              <a:t>Domain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Specifies which hosts can receive a cookie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Defaults to the same host that set the cookie excluding subdomains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If specified subdomains are included</a:t>
            </a:r>
          </a:p>
          <a:p>
            <a:pPr algn="l"/>
            <a:endParaRPr lang="hu-HU" dirty="0"/>
          </a:p>
          <a:p>
            <a:pPr algn="l"/>
            <a:r>
              <a:rPr lang="hu-HU" u="sng" dirty="0"/>
              <a:t>Path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Indicates a URL path that must exist in the requested URL in order to send the Cookie header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Directory separator: „/” (%2F)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Valid for subdirectories as well</a:t>
            </a:r>
          </a:p>
          <a:p>
            <a:pPr algn="l"/>
            <a:endParaRPr lang="hu-HU" dirty="0"/>
          </a:p>
          <a:p>
            <a:pPr algn="l"/>
            <a:r>
              <a:rPr lang="hu-HU" u="sng" dirty="0"/>
              <a:t>SameSite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Lets servers specify when cookies are sent with cross-site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Minimal protection agains cross-site request forgery attacks (CSRF)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Lax: when the user navigates to the cookie’s origin site (default)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Strict: only where it was originated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None: both originating and cross-site requests, but only when Secure attribute is also set</a:t>
            </a:r>
          </a:p>
          <a:p>
            <a:endParaRPr lang="hu-HU" dirty="0"/>
          </a:p>
          <a:p>
            <a:pPr algn="ctr"/>
            <a:r>
              <a:rPr lang="hu-HU" dirty="0">
                <a:hlinkClick r:id="rId2"/>
              </a:rPr>
              <a:t>https://developer.mozilla.org/en-US/docs/Web/HTTP/Cookies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06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3DAB5-6359-45E3-9576-8B5E545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AE0C5-D7AE-45FF-8CE9-1DBC71A35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6AD52-6B04-4F0E-886C-D8D9696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Concepts and usage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5522-0236-46D8-8C06-D83C89F975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70CD2-C436-4E4F-AE56-C8979C634DB7}"/>
              </a:ext>
            </a:extLst>
          </p:cNvPr>
          <p:cNvSpPr txBox="1"/>
          <p:nvPr/>
        </p:nvSpPr>
        <p:spPr>
          <a:xfrm>
            <a:off x="550718" y="1101436"/>
            <a:ext cx="10983191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Useful for storing smaller amounts of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Maintains a seperate storage area for each given origin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Data is never transfered to the 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u="sng" dirty="0"/>
              <a:t>sessionStorage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Available for the duration of the page session (while browser is open, including reloads and restores)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Stores data only for a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Storage limit is larger than a cookie (at most 5MB)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u="sng" dirty="0"/>
              <a:t>localStorage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Stores data with no expiration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Gets cleared only through JavaScript or clearing brower cache / locally stored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Greater storage limit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r>
              <a:rPr lang="en-US" dirty="0">
                <a:hlinkClick r:id="rId2"/>
              </a:rPr>
              <a:t>https://developer.mozilla.org/en-US/docs/Web/API/Web_Storage_API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92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EBF9-D27D-462E-9A4D-6680326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3218-B483-43B2-B281-690496A0F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F92EE-A3B7-4B6A-A188-269E279C9864}"/>
              </a:ext>
            </a:extLst>
          </p:cNvPr>
          <p:cNvSpPr txBox="1"/>
          <p:nvPr/>
        </p:nvSpPr>
        <p:spPr>
          <a:xfrm>
            <a:off x="457200" y="1127464"/>
            <a:ext cx="10409068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Both sessionStorage and localStorage implements Storage interface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Stores key-value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where both are handled as strings (DOMString object)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Store objects: JSON.stringify &amp; JSON.parse (apply manually)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Retrieval (getItem)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Addition (setItem)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Removal (removeItem)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Wipe-out (clear)</a:t>
            </a:r>
          </a:p>
        </p:txBody>
      </p:sp>
    </p:spTree>
    <p:extLst>
      <p:ext uri="{BB962C8B-B14F-4D97-AF65-F5344CB8AC3E}">
        <p14:creationId xmlns:p14="http://schemas.microsoft.com/office/powerpoint/2010/main" val="378606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ACFD8-3093-4670-A4FD-7E9ED96D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IndexedDB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6AE34-A123-4902-B379-E65AAB677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262AB-6AA9-4C34-87A1-126EE86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IndexedDB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593C-7E0A-4AA7-B8E0-B3521EB63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IndexDB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6504D-407D-497B-85E0-C9D7BB540AC1}"/>
              </a:ext>
            </a:extLst>
          </p:cNvPr>
          <p:cNvSpPr txBox="1"/>
          <p:nvPr/>
        </p:nvSpPr>
        <p:spPr>
          <a:xfrm>
            <a:off x="523783" y="1180730"/>
            <a:ext cx="10972800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Low-level API for client-side storage of significant amounts of structured data (e.g.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JavaScript-based object-oriented transactional database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Operations are done asynchronously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Follows same-origin policy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Specify database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Open a connection to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Retrieve and update data within a series of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algn="ctr"/>
            <a:r>
              <a:rPr lang="hu-HU" dirty="0">
                <a:hlinkClick r:id="rId2"/>
              </a:rPr>
              <a:t>https://developer.mozilla.org/en-US/docs/Web/API/IndexedDB_API</a:t>
            </a:r>
            <a:endParaRPr lang="hu-HU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68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CD3CA-AB9D-4C15-9765-6D3D1A8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2B43B-1ADC-4A8B-ABB0-2C9235240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Create login with protected pages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9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D512F-4954-4C1F-BCE8-F09FADEF10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95003-7A18-42C6-9CF0-9ACD01A0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Let’s start with configuration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99B22-BE6C-4364-A8AC-DD22FE8DD651}"/>
              </a:ext>
            </a:extLst>
          </p:cNvPr>
          <p:cNvSpPr txBox="1"/>
          <p:nvPr/>
        </p:nvSpPr>
        <p:spPr>
          <a:xfrm>
            <a:off x="457199" y="1029810"/>
            <a:ext cx="5224509" cy="406265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Clone repository from:</a:t>
            </a:r>
          </a:p>
          <a:p>
            <a:pPr algn="ctr"/>
            <a:r>
              <a:rPr lang="hu-HU" dirty="0">
                <a:hlinkClick r:id="rId2"/>
              </a:rPr>
              <a:t>https://epa.ms/nye-webapp</a:t>
            </a: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Checkout branch:</a:t>
            </a:r>
          </a:p>
          <a:p>
            <a:pPr algn="ctr"/>
            <a:r>
              <a:rPr lang="hu-HU" sz="1600" dirty="0">
                <a:latin typeface="Consolas" panose="020B0609020204030204" pitchFamily="49" charset="0"/>
              </a:rPr>
              <a:t>9-auth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Open directory with editor:</a:t>
            </a:r>
          </a:p>
          <a:p>
            <a:pPr algn="ctr"/>
            <a:r>
              <a:rPr lang="hu-HU" sz="1600" dirty="0">
                <a:latin typeface="Consolas" panose="020B0609020204030204" pitchFamily="49" charset="0"/>
              </a:rPr>
              <a:t>client/lesson-9/code/begin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sz="1600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Build the server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Minimal support for login and request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Default user:</a:t>
            </a:r>
            <a:br>
              <a:rPr lang="hu-HU" dirty="0"/>
            </a:br>
            <a:r>
              <a:rPr lang="hu-HU" dirty="0"/>
              <a:t>	admin@local.com / admin123456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Open browser: </a:t>
            </a:r>
            <a:r>
              <a:rPr lang="hu-HU" dirty="0">
                <a:hlinkClick r:id="rId3"/>
              </a:rPr>
              <a:t>http://localhost:5000/api/users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Copy webpack configuration (follow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 build:client script file to package.json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769AA-93B4-4394-9924-CC61D335F26C}"/>
              </a:ext>
            </a:extLst>
          </p:cNvPr>
          <p:cNvSpPr txBox="1"/>
          <p:nvPr/>
        </p:nvSpPr>
        <p:spPr>
          <a:xfrm>
            <a:off x="6183088" y="1283307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clone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https://github.com/epam-nye-cooperation/epam-nye-webapp.git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FC518-4CB3-44A9-A544-7F464019C6B1}"/>
              </a:ext>
            </a:extLst>
          </p:cNvPr>
          <p:cNvSpPr txBox="1"/>
          <p:nvPr/>
        </p:nvSpPr>
        <p:spPr>
          <a:xfrm>
            <a:off x="6183088" y="1814640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checkout 9-auth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4DA55-DD2E-4123-BD7A-850E244CE8FA}"/>
              </a:ext>
            </a:extLst>
          </p:cNvPr>
          <p:cNvSpPr txBox="1"/>
          <p:nvPr/>
        </p:nvSpPr>
        <p:spPr>
          <a:xfrm>
            <a:off x="6183088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install</a:t>
            </a:r>
            <a:b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build:server</a:t>
            </a:r>
            <a:b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start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5638-96E5-47CD-BBF7-AACB59608CB0}"/>
              </a:ext>
            </a:extLst>
          </p:cNvPr>
          <p:cNvSpPr txBox="1"/>
          <p:nvPr/>
        </p:nvSpPr>
        <p:spPr>
          <a:xfrm>
            <a:off x="6183088" y="3626346"/>
            <a:ext cx="57367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/users/login"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"accept"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"admin@local.com"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"admin123456"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14075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A32052-A694-44D3-822F-E622FB80C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2EA65-D65B-4B1B-A159-20129767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Start with login 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7B78-A990-42FC-A010-034BF16B3D75}"/>
              </a:ext>
            </a:extLst>
          </p:cNvPr>
          <p:cNvSpPr txBox="1"/>
          <p:nvPr/>
        </p:nvSpPr>
        <p:spPr>
          <a:xfrm>
            <a:off x="457200" y="1149790"/>
            <a:ext cx="509257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Open </a:t>
            </a:r>
            <a:r>
              <a:rPr lang="hu-HU" sz="1600" dirty="0">
                <a:latin typeface="Consolas" panose="020B0609020204030204" pitchFamily="49" charset="0"/>
              </a:rPr>
              <a:t>login-form.html</a:t>
            </a:r>
            <a:r>
              <a:rPr lang="hu-HU" dirty="0"/>
              <a:t> in </a:t>
            </a:r>
            <a:r>
              <a:rPr lang="hu-HU" sz="1600" dirty="0">
                <a:latin typeface="Consolas" panose="020B0609020204030204" pitchFamily="49" charset="0"/>
              </a:rPr>
              <a:t>client/login</a:t>
            </a:r>
            <a:r>
              <a:rPr lang="hu-HU" dirty="0"/>
              <a:t> directory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file next to it: auth-service.ts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Implement AuthService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file: login-form.ts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Implement page changes – take it easy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script to login-form.html: js/login.js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new line to webpack entry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AuthService should handle login and token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login-form should communicate with service and redirect to profile page when logged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A288-BC20-451D-B5B0-A4E548578064}"/>
              </a:ext>
            </a:extLst>
          </p:cNvPr>
          <p:cNvSpPr txBox="1"/>
          <p:nvPr/>
        </p:nvSpPr>
        <p:spPr>
          <a:xfrm>
            <a:off x="6298947" y="3062830"/>
            <a:ext cx="5787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/client/login/login-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form.ts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6C2C9-42E9-45A6-B10C-D86D35F6118C}"/>
              </a:ext>
            </a:extLst>
          </p:cNvPr>
          <p:cNvSpPr txBox="1"/>
          <p:nvPr/>
        </p:nvSpPr>
        <p:spPr>
          <a:xfrm>
            <a:off x="6298947" y="2557835"/>
            <a:ext cx="5637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DECF-A419-4C4F-8FC0-23FBC5662A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43328-ED19-4ED6-A58F-5CCB1F7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Continue with profile 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7FA75-5545-45B4-8646-CA8F4CC11DD8}"/>
              </a:ext>
            </a:extLst>
          </p:cNvPr>
          <p:cNvSpPr txBox="1"/>
          <p:nvPr/>
        </p:nvSpPr>
        <p:spPr>
          <a:xfrm>
            <a:off x="457200" y="1149790"/>
            <a:ext cx="5092574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Open </a:t>
            </a:r>
            <a:r>
              <a:rPr lang="hu-HU" sz="1600" dirty="0">
                <a:latin typeface="Consolas" panose="020B0609020204030204" pitchFamily="49" charset="0"/>
              </a:rPr>
              <a:t>profile.html</a:t>
            </a:r>
            <a:r>
              <a:rPr lang="hu-HU" dirty="0"/>
              <a:t> in </a:t>
            </a:r>
            <a:r>
              <a:rPr lang="hu-HU" sz="1600" dirty="0">
                <a:latin typeface="Consolas" panose="020B0609020204030204" pitchFamily="49" charset="0"/>
              </a:rPr>
              <a:t>client/profile</a:t>
            </a:r>
            <a:r>
              <a:rPr lang="hu-HU" dirty="0"/>
              <a:t> directory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file next to it: profile-page.ts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Implement page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script to profile.html: js/profile.js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new line to webpack entry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profile page should redirect to login when opened without a valid token (revalidate)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Should display user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AuthService should be extended with profile requests handler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DC0C4-9D6B-46D8-9D91-01656E0BE551}"/>
              </a:ext>
            </a:extLst>
          </p:cNvPr>
          <p:cNvSpPr txBox="1"/>
          <p:nvPr/>
        </p:nvSpPr>
        <p:spPr>
          <a:xfrm>
            <a:off x="6168683" y="1980786"/>
            <a:ext cx="5637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/profile.js"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E9080-2753-41F0-B793-32FA0B938F9F}"/>
              </a:ext>
            </a:extLst>
          </p:cNvPr>
          <p:cNvSpPr txBox="1"/>
          <p:nvPr/>
        </p:nvSpPr>
        <p:spPr>
          <a:xfrm>
            <a:off x="6168683" y="2538257"/>
            <a:ext cx="5809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profile: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/client/profile/profile-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page.ts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2596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33876-6FED-465A-84EC-E2B09086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CE6A26-BC8D-4161-9FC4-3894F47F0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1E7C9B-ADEE-47BD-A25C-36E84CD59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109A4E-187D-45C7-BC1B-C9F9DB3DD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E12CB4-126E-4A8D-AAB1-FF238B4F20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B81F98-1892-42C3-9AB0-9AE2F91BA1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DE2369-71D9-4098-B7AF-9166FF458B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Web Storage API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9E9CE1E9-2E32-4DEA-84F6-67C612B1D740}"/>
              </a:ext>
            </a:extLst>
          </p:cNvPr>
          <p:cNvSpPr txBox="1">
            <a:spLocks/>
          </p:cNvSpPr>
          <p:nvPr/>
        </p:nvSpPr>
        <p:spPr>
          <a:xfrm>
            <a:off x="4086639" y="3249918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C773FD2-2860-4535-88E2-521AB42C318A}"/>
              </a:ext>
            </a:extLst>
          </p:cNvPr>
          <p:cNvSpPr txBox="1">
            <a:spLocks/>
          </p:cNvSpPr>
          <p:nvPr/>
        </p:nvSpPr>
        <p:spPr>
          <a:xfrm>
            <a:off x="4818930" y="3249918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9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8AD2F-BE97-4C4D-8CFA-70202C10F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98E6-2DC4-41D1-9535-FDAAC49E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Home page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0837B-1026-4D44-99CC-EECA6302CCA0}"/>
              </a:ext>
            </a:extLst>
          </p:cNvPr>
          <p:cNvSpPr txBox="1"/>
          <p:nvPr/>
        </p:nvSpPr>
        <p:spPr>
          <a:xfrm>
            <a:off x="457200" y="1149790"/>
            <a:ext cx="5092574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Open </a:t>
            </a:r>
            <a:r>
              <a:rPr lang="hu-HU" sz="1600" dirty="0">
                <a:latin typeface="Consolas" panose="020B0609020204030204" pitchFamily="49" charset="0"/>
              </a:rPr>
              <a:t>index.html</a:t>
            </a:r>
            <a:r>
              <a:rPr lang="hu-HU" dirty="0"/>
              <a:t> in </a:t>
            </a:r>
            <a:r>
              <a:rPr lang="hu-HU" sz="1600" dirty="0">
                <a:latin typeface="Consolas" panose="020B0609020204030204" pitchFamily="49" charset="0"/>
              </a:rPr>
              <a:t>client/home</a:t>
            </a:r>
            <a:r>
              <a:rPr lang="hu-HU" dirty="0"/>
              <a:t> directory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file next to it: home-page.ts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Implement page changes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script to index.html: js/home.js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Add new line to webpack entry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home page should welcome logged in 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Do not request data from server, use only JWT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2BBAD-A9B8-464A-9FE6-2789E63E8C70}"/>
              </a:ext>
            </a:extLst>
          </p:cNvPr>
          <p:cNvSpPr txBox="1"/>
          <p:nvPr/>
        </p:nvSpPr>
        <p:spPr>
          <a:xfrm>
            <a:off x="6168683" y="1980786"/>
            <a:ext cx="5637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C1DD-815B-4B29-B949-D1A9DD3DBC22}"/>
              </a:ext>
            </a:extLst>
          </p:cNvPr>
          <p:cNvSpPr txBox="1"/>
          <p:nvPr/>
        </p:nvSpPr>
        <p:spPr>
          <a:xfrm>
            <a:off x="6168683" y="2538257"/>
            <a:ext cx="5809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profile: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ROOT_DIR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/client/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page.ts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06922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43EE48-59F5-4CCF-9F80-D4E10061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Notes - final version differences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290E8-8C64-422F-AD7C-61D16888E5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37FBB-6D1A-49CA-8A4D-F9D4738E2415}"/>
              </a:ext>
            </a:extLst>
          </p:cNvPr>
          <p:cNvSpPr txBox="1"/>
          <p:nvPr/>
        </p:nvSpPr>
        <p:spPr>
          <a:xfrm>
            <a:off x="457199" y="1149790"/>
            <a:ext cx="1127455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Login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handles client side validation using the same YUP schema we have on server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Add / hide error messages depending on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Display an error message when the login failed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Home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Displays a link to profile page and logout for logged in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Shows a link to login form for unauthorized users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4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8E48E8-C6E3-4484-AFE3-113DB2AC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3FACD-804C-46DF-9D84-41D7BDB2D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Stateless vs Stateful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E26FE-FAFC-4C53-A4A8-6D45E24C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Stateless protocol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182ED-2C8D-4AE7-8765-FDF0B21FA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76C72-AE1F-46BC-8B5B-E5EBBE615B47}"/>
              </a:ext>
            </a:extLst>
          </p:cNvPr>
          <p:cNvSpPr txBox="1"/>
          <p:nvPr/>
        </p:nvSpPr>
        <p:spPr>
          <a:xfrm>
            <a:off x="457200" y="1162975"/>
            <a:ext cx="11274552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receiver must not retain session state from previous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Each request is expected to be independent from the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request should contain all the necessary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Typical problems: identificiation, remember data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DA323E-BEDC-4470-8E5B-D02BCBEC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3" y="3180425"/>
            <a:ext cx="6562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A8C8-19C0-4900-89E3-C82E42D7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Authentication and authorization over HTTP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9868-81F5-4907-B200-D7C1FDB33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546BB-31F5-41B8-A9DF-5DBFAAAD6E37}"/>
              </a:ext>
            </a:extLst>
          </p:cNvPr>
          <p:cNvSpPr txBox="1"/>
          <p:nvPr/>
        </p:nvSpPr>
        <p:spPr>
          <a:xfrm>
            <a:off x="457200" y="1154097"/>
            <a:ext cx="11274552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Authentication: the process of determining whether someone or something is who or what it says it 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Authorization: giving someone permission to do or have something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Attach an identifier to the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Specific header (Authorization)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F31B7C-0502-40E8-AB1D-5ACA41D2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63" y="3132153"/>
            <a:ext cx="6524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15-C173-4926-B8CA-0B88A345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6FDE-9D3A-4411-9AB8-B05CBEDEE2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HTTP Communication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021DD-8203-4C4C-B056-7F2E27F69DC1}"/>
              </a:ext>
            </a:extLst>
          </p:cNvPr>
          <p:cNvSpPr txBox="1"/>
          <p:nvPr/>
        </p:nvSpPr>
        <p:spPr>
          <a:xfrm>
            <a:off x="457200" y="1056443"/>
            <a:ext cx="10240392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Sequence of HTTP request and response transactions with the same client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Has a unique ID (session id / session token)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Expected to be finished after a defined time or when the connection is „closed”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Problem: how to organize independent requests into a session?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Possible solution: store the ID on client side somehow</a:t>
            </a:r>
          </a:p>
        </p:txBody>
      </p:sp>
    </p:spTree>
    <p:extLst>
      <p:ext uri="{BB962C8B-B14F-4D97-AF65-F5344CB8AC3E}">
        <p14:creationId xmlns:p14="http://schemas.microsoft.com/office/powerpoint/2010/main" val="18723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1547DE-C25B-4A66-A829-98C0B87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CBE18-FF67-40DB-B3FE-068020E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are cookies?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AC988-4E74-4F53-A3D8-A52EBB79F4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01B18-6FA4-46FB-A7E9-8F088BA0A399}"/>
              </a:ext>
            </a:extLst>
          </p:cNvPr>
          <p:cNvSpPr txBox="1"/>
          <p:nvPr/>
        </p:nvSpPr>
        <p:spPr>
          <a:xfrm>
            <a:off x="457201" y="1136342"/>
            <a:ext cx="11274552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 small piece of data that a server sends to a user’s web browser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 browser may store the cookie and send it back to the same server with later 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Used to tell if two requests come from the same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Remember stateful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Key-value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Limited to a specific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Session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Login, shopping carts, game scores, etc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Personalization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User preferences, themes or other settings to access immediatelly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Recording and analyzing user behavior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228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ED66-756E-491D-BE17-CBE965107C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Cookies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9E74-B248-4DDE-A783-6CD5152F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Set-Cookie and Cookie headers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ED00-A08C-4B5E-85C8-2F13ED52DCC5}"/>
              </a:ext>
            </a:extLst>
          </p:cNvPr>
          <p:cNvSpPr txBox="1"/>
          <p:nvPr/>
        </p:nvSpPr>
        <p:spPr>
          <a:xfrm>
            <a:off x="523784" y="1233996"/>
            <a:ext cx="5157926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Set-Cookie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HTTP response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Sends cookies from server to the user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Tells the client to store a pair of cookies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Cookie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HTTP 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Sends stored cookies back to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Session cookie: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Deleted when the current session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End is defined by browser – can last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Permanent cookie: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Expires attribute – end date of the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Max-Age attribute – removed after period of time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2ABA70-869C-4B45-9C08-2F0EA784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89" y="1233996"/>
            <a:ext cx="4984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Set-Cookie: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BB86A"/>
                </a:solidFill>
                <a:effectLst/>
                <a:latin typeface="Arial Unicode MS"/>
              </a:rPr>
              <a:t>cookie-name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BB86A"/>
                </a:solidFill>
                <a:effectLst/>
                <a:latin typeface="Arial Unicode MS"/>
              </a:rPr>
              <a:t>cookie-value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&gt;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1AB2DE-F714-47AB-8731-83BD0805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89" y="2661656"/>
            <a:ext cx="53295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C6F9"/>
                </a:solidFill>
                <a:effectLst/>
                <a:latin typeface="Arial Unicode MS"/>
              </a:rPr>
              <a:t>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 www.example.org</a:t>
            </a:r>
            <a:endParaRPr kumimoji="0" lang="hu-HU" altLang="en-US" sz="1600" b="0" i="0" u="none" strike="noStrike" cap="none" normalizeH="0" baseline="0" dirty="0">
              <a:ln>
                <a:noFill/>
              </a:ln>
              <a:solidFill>
                <a:srgbClr val="FBFBFE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C6F9"/>
                </a:solidFill>
                <a:effectLst/>
                <a:latin typeface="Arial Unicode MS"/>
              </a:rPr>
              <a:t>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F9FAD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yummy_cookie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choco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tasty_cookie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E"/>
                </a:solidFill>
                <a:effectLst/>
                <a:latin typeface="Arial Unicode MS"/>
              </a:rPr>
              <a:t>=strawberry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3852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1381</Words>
  <Application>Microsoft Office PowerPoint</Application>
  <PresentationFormat>Widescreen</PresentationFormat>
  <Paragraphs>233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Calibri Bold</vt:lpstr>
      <vt:lpstr>Calibri Light</vt:lpstr>
      <vt:lpstr>Consolas</vt:lpstr>
      <vt:lpstr>EPAM Master 2021.3</vt:lpstr>
      <vt:lpstr>Stateful communication</vt:lpstr>
      <vt:lpstr>Agenda</vt:lpstr>
      <vt:lpstr>HTTP Communication</vt:lpstr>
      <vt:lpstr>Stateless protocol</vt:lpstr>
      <vt:lpstr>Authentication and authorization over HTTP</vt:lpstr>
      <vt:lpstr>Session</vt:lpstr>
      <vt:lpstr>Cookies</vt:lpstr>
      <vt:lpstr>What are cookies?</vt:lpstr>
      <vt:lpstr>Set-Cookie and Cookie headers</vt:lpstr>
      <vt:lpstr>Restrictions attributes and security</vt:lpstr>
      <vt:lpstr>Web Storage API</vt:lpstr>
      <vt:lpstr>Concepts and usage</vt:lpstr>
      <vt:lpstr>Storage</vt:lpstr>
      <vt:lpstr>IndexedDB</vt:lpstr>
      <vt:lpstr>IndexedDB API</vt:lpstr>
      <vt:lpstr>Exercises</vt:lpstr>
      <vt:lpstr>Let’s start with configuration</vt:lpstr>
      <vt:lpstr>Start with login page</vt:lpstr>
      <vt:lpstr>Continue with profile page</vt:lpstr>
      <vt:lpstr>Home page</vt:lpstr>
      <vt:lpstr>Notes - final version differences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371</cp:revision>
  <dcterms:created xsi:type="dcterms:W3CDTF">2020-10-27T12:12:11Z</dcterms:created>
  <dcterms:modified xsi:type="dcterms:W3CDTF">2022-04-06T13:08:14Z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