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300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8FD"/>
    <a:srgbClr val="D6E7D5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40"/>
    <p:restoredTop sz="94661"/>
  </p:normalViewPr>
  <p:slideViewPr>
    <p:cSldViewPr snapToGrid="0">
      <p:cViewPr varScale="1">
        <p:scale>
          <a:sx n="108" d="100"/>
          <a:sy n="108" d="100"/>
        </p:scale>
        <p:origin x="14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pa.ms/nye-webapp-template" TargetMode="External"/><Relationship Id="rId2" Type="http://schemas.openxmlformats.org/officeDocument/2006/relationships/hyperlink" Target="https://epa.ms/nye-webapp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2022/04/20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107996"/>
          </a:xfrm>
        </p:spPr>
        <p:txBody>
          <a:bodyPr/>
          <a:lstStyle/>
          <a:p>
            <a:r>
              <a:rPr lang="hu-HU" sz="7200" dirty="0"/>
              <a:t>React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A0443-4C33-4E41-83D5-587B08D4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8CE66-50D1-47A0-BB76-47820B847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Accessible React apps with speed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338943-1A1D-4BFA-9850-600F1413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6197" y="1764674"/>
            <a:ext cx="1978602" cy="19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716D0-3C19-4AB5-91C0-0AF501489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25F0A-E68C-4AB1-9BF1-BBB814A1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Chakra UI?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9D469-A2E6-4C1B-9571-1D9642F9B019}"/>
              </a:ext>
            </a:extLst>
          </p:cNvPr>
          <p:cNvSpPr txBox="1"/>
          <p:nvPr/>
        </p:nvSpPr>
        <p:spPr>
          <a:xfrm>
            <a:off x="457200" y="1059873"/>
            <a:ext cx="5309755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Simple, modular and accessible component library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Building blocks to build React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Contains most of the possible items you need in a web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Accessible – WAI-ARIA standards for all 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Themable – customization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Composable – composition instead of inheritance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Supports dark/light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97D47-570E-4C6E-99C8-7337F1DAB54E}"/>
              </a:ext>
            </a:extLst>
          </p:cNvPr>
          <p:cNvSpPr txBox="1"/>
          <p:nvPr/>
        </p:nvSpPr>
        <p:spPr>
          <a:xfrm>
            <a:off x="6147955" y="1028700"/>
            <a:ext cx="5965247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"react-icons/md"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hu-HU" sz="11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"100vh"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"320px"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"1px"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"https://bit.ly/2k1H1t6"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colorScheme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Badge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"bold"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"pink.800"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Verified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&amp;bull;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Cape Town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semibold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lineHeight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"short"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Modern, Chic Penthouse with Mountain, City </a:t>
            </a:r>
            <a:r>
              <a:rPr lang="en-US" sz="11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Sea Views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$119/night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MdStar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"orange.400"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4.84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(190)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12" descr="A picture containing text, window, indoor, living&#10;&#10;Description automatically generated">
            <a:extLst>
              <a:ext uri="{FF2B5EF4-FFF2-40B4-BE49-F238E27FC236}">
                <a16:creationId xmlns:a16="http://schemas.microsoft.com/office/drawing/2014/main" id="{CE576BC4-A03A-4352-9158-E672F33A8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99" y="3421337"/>
            <a:ext cx="2585755" cy="30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6A899-F027-4F8B-868B-AE8708AC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9F61-AF06-42BF-92DB-FBDF17A178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A440C-B6CD-49EA-A7AA-27C1FF50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Warm up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1D393-08BD-4AD7-B3EC-01CF8D266196}"/>
              </a:ext>
            </a:extLst>
          </p:cNvPr>
          <p:cNvSpPr txBox="1"/>
          <p:nvPr/>
        </p:nvSpPr>
        <p:spPr>
          <a:xfrm>
            <a:off x="457199" y="1018309"/>
            <a:ext cx="5382491" cy="304698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Checkout lesson-10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https://epa.ms/nye-webapp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Branch: 10-react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These will be used later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Create a React application with Yarn or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chakra-ui template with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Suggested app name: netflixroulette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Copy the branchs’ </a:t>
            </a:r>
            <a:r>
              <a:rPr lang="hu-HU"/>
              <a:t>resources in </a:t>
            </a:r>
            <a:r>
              <a:rPr lang="hu-HU" dirty="0"/>
              <a:t>src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Start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Replace default theme with personalized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Open template: </a:t>
            </a:r>
            <a:r>
              <a:rPr lang="hu-HU" dirty="0">
                <a:hlinkClick r:id="rId3"/>
              </a:rPr>
              <a:t>https://epa.ms/nye-webapp-template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769AA-93B4-4394-9924-CC61D335F26C}"/>
              </a:ext>
            </a:extLst>
          </p:cNvPr>
          <p:cNvSpPr txBox="1"/>
          <p:nvPr/>
        </p:nvSpPr>
        <p:spPr>
          <a:xfrm>
            <a:off x="6093276" y="1222709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clone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https://github.com/epam-nye-cooperation/epam-nye-webapp.git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D97FC518-4CB3-44A9-A544-7F464019C6B1}"/>
              </a:ext>
            </a:extLst>
          </p:cNvPr>
          <p:cNvSpPr txBox="1"/>
          <p:nvPr/>
        </p:nvSpPr>
        <p:spPr>
          <a:xfrm>
            <a:off x="6097480" y="1564781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git checkout 10-react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4209115-3044-4AF6-A455-F9E9CEDCBE64}"/>
              </a:ext>
            </a:extLst>
          </p:cNvPr>
          <p:cNvSpPr txBox="1"/>
          <p:nvPr/>
        </p:nvSpPr>
        <p:spPr>
          <a:xfrm>
            <a:off x="6097480" y="2126304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yarn create react-app netflixroulette --template @chakra-ui/typescript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</a:p>
          <a:p>
            <a:endParaRPr lang="hu-H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bg1"/>
                </a:solidFill>
                <a:latin typeface="Consolas" panose="020B0609020204030204" pitchFamily="49" charset="0"/>
              </a:rPr>
              <a:t>npx create-react-app netflixroulette --template @chakra-ui/typescript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87C9B-DC2F-49BE-BCE1-1CD875274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F65E14-EB4F-4949-A61D-F195D25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logo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3036-9F1F-4ECC-8D20-D57EFFFF552F}"/>
              </a:ext>
            </a:extLst>
          </p:cNvPr>
          <p:cNvSpPr txBox="1"/>
          <p:nvPr/>
        </p:nvSpPr>
        <p:spPr>
          <a:xfrm>
            <a:off x="457199" y="1018309"/>
            <a:ext cx="5382491" cy="193899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netflix-roulette-logo.tsx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NetflixRouletteLogo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Should lead to home page (/)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Chakra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Link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Heading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A2804-E837-493E-8673-D8C62BC46A38}"/>
              </a:ext>
            </a:extLst>
          </p:cNvPr>
          <p:cNvSpPr txBox="1"/>
          <p:nvPr/>
        </p:nvSpPr>
        <p:spPr>
          <a:xfrm>
            <a:off x="6352312" y="1018309"/>
            <a:ext cx="5637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"@chakra-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/react"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NetflixRoulletteLogo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textDecoration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netflix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roulette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1778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1AD88-7EFF-4AC1-85EC-B836BCEFE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28582-C03E-4D50-9606-BB1176D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movie list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E2E6-BD3C-459D-9BDA-6E8E87A9209C}"/>
              </a:ext>
            </a:extLst>
          </p:cNvPr>
          <p:cNvSpPr txBox="1"/>
          <p:nvPr/>
        </p:nvSpPr>
        <p:spPr>
          <a:xfrm>
            <a:off x="457199" y="1028700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one list 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movie-list-item.tsx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MovieListItem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movie: Movie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Image (poster_path):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Aspect ratio: 322 / 455 (~70%)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Conditional rendering: tagLine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DF5EB-B9F5-4035-B42E-0E736AB08F4A}"/>
              </a:ext>
            </a:extLst>
          </p:cNvPr>
          <p:cNvSpPr txBox="1"/>
          <p:nvPr/>
        </p:nvSpPr>
        <p:spPr>
          <a:xfrm>
            <a:off x="6137564" y="520868"/>
            <a:ext cx="598862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marginBottom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poster_path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AspectRatio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justifyContent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"space-between"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`/movie/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flexGrow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flexDirection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"column„</a:t>
            </a:r>
            <a:endParaRPr lang="hu-HU" sz="12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"h4"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fontWeight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"medium"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569CD6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tagLine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LinkOverlay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"solid 1px"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border.default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paddingX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addingY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3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054B22-CBE4-4CAB-A1D2-C0431C76C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E39FB-AC0D-4B48-ACE5-44A6FA4B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list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9D3E-F580-49E5-92C7-C3F063A3BE49}"/>
              </a:ext>
            </a:extLst>
          </p:cNvPr>
          <p:cNvSpPr txBox="1"/>
          <p:nvPr/>
        </p:nvSpPr>
        <p:spPr>
          <a:xfrm>
            <a:off x="457199" y="1028700"/>
            <a:ext cx="5382491" cy="221599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all passed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movies: Movie[]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grid layout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Template columns: repeat(3, 1fr)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Gap: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FEA8-8B59-43BA-AC66-83DEF6975F04}"/>
              </a:ext>
            </a:extLst>
          </p:cNvPr>
          <p:cNvSpPr txBox="1"/>
          <p:nvPr/>
        </p:nvSpPr>
        <p:spPr>
          <a:xfrm>
            <a:off x="6352312" y="1007918"/>
            <a:ext cx="5514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gridTemplateColumns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"repeat(3, 1fr)"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0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89079-4A3E-4D26-81AA-DA7AF4A6D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FDA39-D7EC-49E5-9456-A3ACB88F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Load data and pass it: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18DB1-672C-4432-ADD1-CD8C7AC272D7}"/>
              </a:ext>
            </a:extLst>
          </p:cNvPr>
          <p:cNvSpPr txBox="1"/>
          <p:nvPr/>
        </p:nvSpPr>
        <p:spPr>
          <a:xfrm>
            <a:off x="457199" y="1028700"/>
            <a:ext cx="5382491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access list, organize and sort items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movie-list-page.tsx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Tip: create own hook to handle this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MovieListPage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State item: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Raw data list should be transformed to Movie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Limit the list (preferred to be a small number, e.g. 6 or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Use hooks: useState, useMemo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49B5D-AC1D-4026-8B83-D155C919E86B}"/>
              </a:ext>
            </a:extLst>
          </p:cNvPr>
          <p:cNvSpPr txBox="1"/>
          <p:nvPr/>
        </p:nvSpPr>
        <p:spPr>
          <a:xfrm>
            <a:off x="6268316" y="5297269"/>
            <a:ext cx="571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FA3ED-ECB8-422A-AD02-2F91BD3221FD}"/>
              </a:ext>
            </a:extLst>
          </p:cNvPr>
          <p:cNvSpPr txBox="1"/>
          <p:nvPr/>
        </p:nvSpPr>
        <p:spPr>
          <a:xfrm>
            <a:off x="6268316" y="914400"/>
            <a:ext cx="6094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MovieDB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RawMovie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movieFactory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[]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useMemo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vote_average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localeCompare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[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18052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18DD6-E542-450F-9174-09719B03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BF1B4-CF17-464C-B3AA-E8314EBD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sorting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BFEA4-AE4B-4C5B-9C03-6359458842DC}"/>
              </a:ext>
            </a:extLst>
          </p:cNvPr>
          <p:cNvSpPr txBox="1"/>
          <p:nvPr/>
        </p:nvSpPr>
        <p:spPr>
          <a:xfrm>
            <a:off x="457199" y="1028700"/>
            <a:ext cx="5382491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Responsibility: display available sorting options, show actual sorting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File: sort-movies.tsx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Component name: SortMovies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sortType: MovieSortType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onChange: (sortType: MovieSortType) =&gt; void;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user selects a sorting the onChange should be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Additional dependency required: @chakra-ui/icons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14C07-5158-4115-87E0-E34EB73B5A51}"/>
              </a:ext>
            </a:extLst>
          </p:cNvPr>
          <p:cNvSpPr txBox="1"/>
          <p:nvPr/>
        </p:nvSpPr>
        <p:spPr>
          <a:xfrm>
            <a:off x="6195580" y="522439"/>
            <a:ext cx="58370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alignItems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"center"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"label"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letterSpacing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"0.888889px"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textTransform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"uppercase"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 by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placement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"bottom-end„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onClose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openMenu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isOpen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isOpened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UpDownIcon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text.highlighted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marginLeft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RELEASE_DATE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MovieSortType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00FC5C-D361-4256-A8AC-282E301D3B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9539B5-1375-4EF8-9FF3-5AA09266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Update page item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2F744-4E13-4ACB-8BB0-4F14C1FB6D38}"/>
              </a:ext>
            </a:extLst>
          </p:cNvPr>
          <p:cNvSpPr txBox="1"/>
          <p:nvPr/>
        </p:nvSpPr>
        <p:spPr>
          <a:xfrm>
            <a:off x="457199" y="1028700"/>
            <a:ext cx="5382491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 sorting component to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Pass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Try it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D28BA-348C-476C-8832-EFC34FB2269A}"/>
              </a:ext>
            </a:extLst>
          </p:cNvPr>
          <p:cNvSpPr txBox="1"/>
          <p:nvPr/>
        </p:nvSpPr>
        <p:spPr>
          <a:xfrm>
            <a:off x="6247534" y="914400"/>
            <a:ext cx="5753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hu-HU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6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FC883-A209-40CA-A670-3D7046F3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EA3A7F-E47D-47F4-ABD3-3B96743C9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9E2E33-6803-4B58-BE26-2862E488CC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2A3A5D-8687-42E5-A475-7127EAA210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D109DF-ADB2-4507-8E2B-FEC16FE846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04471CA-5F81-42FD-AB27-3164727FC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86C36C-DD89-402F-B6EB-FB4C7BDB2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54CDFC-1334-4C0D-8AB7-9EFFF5E2B1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Chakra UI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A675FD-6E36-496A-8CBA-1EBC0D838C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0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C51107-ADD3-43B9-866B-D7242D50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Differences in final solution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0A9095-7C7C-4F25-97A2-B7E1D8E4D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A0E80-D2A0-4017-8DC8-4ECD7FA1E94E}"/>
              </a:ext>
            </a:extLst>
          </p:cNvPr>
          <p:cNvSpPr txBox="1"/>
          <p:nvPr/>
        </p:nvSpPr>
        <p:spPr>
          <a:xfrm>
            <a:off x="457199" y="1028700"/>
            <a:ext cx="11274552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The theme overrides and ChakraProvider moved to index.tsx from App.tsx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Different styling solution in components: see src/theme/components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components has their own styles collected into one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You can also define additional styles for your components and use it with useMultiStyleConfig hook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Examples: MovieDescription, MovieListItem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Some new items are introduced, e.g.: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PageHeader – search bar and add movie button, together with the logo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MoviePage – to display a specific movie, will be used in the next lesson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GenreList – display some highlighted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New item introduced to handle common layout for each page – NetflixRoulettePage (see: App.tsx)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functional component that already includes the page footer and organizes the other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content is defined by its children – replace PageHeader component with MoviePage to see the results in App.tsx</a:t>
            </a:r>
          </a:p>
        </p:txBody>
      </p:sp>
    </p:spTree>
    <p:extLst>
      <p:ext uri="{BB962C8B-B14F-4D97-AF65-F5344CB8AC3E}">
        <p14:creationId xmlns:p14="http://schemas.microsoft.com/office/powerpoint/2010/main" val="429211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3B1B700-DD81-4602-AAA7-E8B20ACE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Single-page applications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561745-32C8-4523-B07A-EEE884A70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Thick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7D323-6C4D-4C14-82AC-2F783D40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an SPA?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3DE06-7C40-479B-BC10-3F159AAEC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Single Page Application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FB84-149C-423B-A4A9-66BB1468D099}"/>
              </a:ext>
            </a:extLst>
          </p:cNvPr>
          <p:cNvSpPr txBox="1"/>
          <p:nvPr/>
        </p:nvSpPr>
        <p:spPr>
          <a:xfrm>
            <a:off x="457201" y="1074198"/>
            <a:ext cx="11274551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SPA: Single-page application</a:t>
            </a:r>
            <a:br>
              <a:rPr lang="hu-HU" dirty="0"/>
            </a:br>
            <a:r>
              <a:rPr lang="hu-HU" dirty="0"/>
              <a:t>web app implementation that loads only a single HTML document and then updates the body content via JavaScript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dirty="0"/>
              <a:t>Allow users to use websites without loading whole new pages from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Thick (heavy/fat/rich)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loaded application contains every necessary template and styling (can be also cached)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The server does not have to render HTML, can focus on data only (REST API)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Stateful client, stateless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Client-side navigation (or routing):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Uses JS History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Different URL for different pages – same look and feel as a generic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Usage of modern browsers (the newer the better)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Service Oriented Architecture on server side (properly defined API with endpoints supporting JSON)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Tip: use a JS library or framework to avoid 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397970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92BC0B7-1AE2-4C6C-8164-AD4A3A95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50" y="1343319"/>
            <a:ext cx="3436549" cy="28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6B1E-9704-4B07-8151-B5F460F27D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4601B-CFFD-4B32-8FF0-E3941045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React?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0243-5579-47AF-B8B0-1741A8119F36}"/>
              </a:ext>
            </a:extLst>
          </p:cNvPr>
          <p:cNvSpPr txBox="1"/>
          <p:nvPr/>
        </p:nvSpPr>
        <p:spPr>
          <a:xfrm>
            <a:off x="457201" y="1074198"/>
            <a:ext cx="5242263" cy="33239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AKA: React.JS or 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Declarative, component-based JavaScript library to build interactive 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Seamlessly connects HTML with JavaScript via JSX (syntax extension to 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Rendering logic is inherently coupled with other UI logic (event handling, state changes, data-preparation)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templating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Unlike other frameworks (e.g. Angular) requires additional tools to build a whole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Maintained by Facebook (Meta)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B1E3-6483-44EC-BA66-A0E7395B90DC}"/>
              </a:ext>
            </a:extLst>
          </p:cNvPr>
          <p:cNvSpPr txBox="1"/>
          <p:nvPr/>
        </p:nvSpPr>
        <p:spPr>
          <a:xfrm>
            <a:off x="6181818" y="1091953"/>
            <a:ext cx="59006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"full"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background.dark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"nav"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SortMovies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setSorting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MovieList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movies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0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D3BFF-01B0-4B51-B784-CA9AEE06E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68ED2E-CB13-4BFC-AD57-A6F50EFB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&amp; Props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99F24-7685-4049-A37C-BDA4B071FBB1}"/>
              </a:ext>
            </a:extLst>
          </p:cNvPr>
          <p:cNvSpPr txBox="1"/>
          <p:nvPr/>
        </p:nvSpPr>
        <p:spPr>
          <a:xfrm>
            <a:off x="457201" y="1074198"/>
            <a:ext cx="5242263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Components create the UI of an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Class or functional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Main purpose: encapsulation and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Modular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Each component should focus on one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Easy 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Props (or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Read-only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Static resources for a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Defines how a component should be rendered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Callbacks: communicate with other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8B88D-1BFC-477E-A248-8E3F336D7DA7}"/>
              </a:ext>
            </a:extLst>
          </p:cNvPr>
          <p:cNvSpPr txBox="1"/>
          <p:nvPr/>
        </p:nvSpPr>
        <p:spPr>
          <a:xfrm>
            <a:off x="6492536" y="1074198"/>
            <a:ext cx="5242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...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??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{this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VFC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WelcomeProps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</a:t>
            </a:r>
            <a:b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6266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8AD100-F8D6-4654-AB06-FB8DABFE4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C058F-DD39-45C8-81B8-73D227D2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DDFA6-B15A-48CA-BDE9-17060BE22404}"/>
              </a:ext>
            </a:extLst>
          </p:cNvPr>
          <p:cNvSpPr txBox="1"/>
          <p:nvPr/>
        </p:nvSpPr>
        <p:spPr>
          <a:xfrm>
            <a:off x="457201" y="1074198"/>
            <a:ext cx="5242263" cy="166199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State represents the current state of a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in the State control what you see in the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Private and fully controlled by the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When the state changes (e.g. on an event) the UI is rerendered with only the changed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Updating a state is asynchronous</a:t>
            </a:r>
          </a:p>
        </p:txBody>
      </p:sp>
      <p:pic>
        <p:nvPicPr>
          <p:cNvPr id="10" name="Picture 9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C4D7996-6A19-44E1-8B10-42A1081A2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8" y="914400"/>
            <a:ext cx="5342857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4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10E226-68CE-4ADE-A1C3-F4B14E56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Component lifecycle &amp; Hooks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80C94-4812-4F69-8B8F-E59ACD83A4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React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204EB-C22C-4949-864E-26DBB7FA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4003"/>
            <a:ext cx="7089395" cy="306996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7605B8E-EEB5-4A2B-A0D5-9066E7A8F266}"/>
              </a:ext>
            </a:extLst>
          </p:cNvPr>
          <p:cNvSpPr/>
          <p:nvPr/>
        </p:nvSpPr>
        <p:spPr bwMode="auto">
          <a:xfrm>
            <a:off x="10321823" y="139812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B253C1-CE7C-4853-8725-56A5B721191B}"/>
              </a:ext>
            </a:extLst>
          </p:cNvPr>
          <p:cNvSpPr/>
          <p:nvPr/>
        </p:nvSpPr>
        <p:spPr bwMode="auto">
          <a:xfrm>
            <a:off x="8061265" y="139812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state, setState(...)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3F88C9-5A0F-4ECD-9E41-0914F652868A}"/>
              </a:ext>
            </a:extLst>
          </p:cNvPr>
          <p:cNvSpPr/>
          <p:nvPr/>
        </p:nvSpPr>
        <p:spPr bwMode="auto">
          <a:xfrm>
            <a:off x="10340437" y="2059747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useState(...)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7BC623-1E27-4E55-9D30-5B9C3350F07B}"/>
              </a:ext>
            </a:extLst>
          </p:cNvPr>
          <p:cNvSpPr/>
          <p:nvPr/>
        </p:nvSpPr>
        <p:spPr bwMode="auto">
          <a:xfrm>
            <a:off x="8079879" y="2059747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1F62838-6459-4F65-A112-B2DE2864BFF0}"/>
              </a:ext>
            </a:extLst>
          </p:cNvPr>
          <p:cNvSpPr/>
          <p:nvPr/>
        </p:nvSpPr>
        <p:spPr bwMode="auto">
          <a:xfrm>
            <a:off x="10340437" y="2721365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000D7F6-0C7E-4F1E-8369-16404ABE5F68}"/>
              </a:ext>
            </a:extLst>
          </p:cNvPr>
          <p:cNvSpPr/>
          <p:nvPr/>
        </p:nvSpPr>
        <p:spPr bwMode="auto">
          <a:xfrm>
            <a:off x="8079879" y="2721365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686D07-3D1F-4B3D-9E26-8C612642AF73}"/>
              </a:ext>
            </a:extLst>
          </p:cNvPr>
          <p:cNvSpPr/>
          <p:nvPr/>
        </p:nvSpPr>
        <p:spPr bwMode="auto">
          <a:xfrm>
            <a:off x="10340437" y="3382983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{}, [...dependencies])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6B7A51-1213-4321-AF98-605E597E5983}"/>
              </a:ext>
            </a:extLst>
          </p:cNvPr>
          <p:cNvSpPr/>
          <p:nvPr/>
        </p:nvSpPr>
        <p:spPr bwMode="auto">
          <a:xfrm>
            <a:off x="8079879" y="3382983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componentDidUpdate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DF6B7C7-AB45-40EC-9109-9E49CA0C4E3A}"/>
              </a:ext>
            </a:extLst>
          </p:cNvPr>
          <p:cNvSpPr/>
          <p:nvPr/>
        </p:nvSpPr>
        <p:spPr bwMode="auto">
          <a:xfrm>
            <a:off x="10340437" y="4052216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memo(Component, () =&gt; {})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D5049C-7215-4D95-BE80-E95A67E67B71}"/>
              </a:ext>
            </a:extLst>
          </p:cNvPr>
          <p:cNvSpPr/>
          <p:nvPr/>
        </p:nvSpPr>
        <p:spPr bwMode="auto">
          <a:xfrm>
            <a:off x="8079879" y="4052216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shouldComponentUpdate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0BD942-8179-48C9-9A1A-6C10655EDA70}"/>
              </a:ext>
            </a:extLst>
          </p:cNvPr>
          <p:cNvSpPr/>
          <p:nvPr/>
        </p:nvSpPr>
        <p:spPr bwMode="auto">
          <a:xfrm>
            <a:off x="10340437" y="4721449"/>
            <a:ext cx="1706189" cy="415874"/>
          </a:xfrm>
          <a:prstGeom prst="roundRect">
            <a:avLst/>
          </a:prstGeom>
          <a:solidFill>
            <a:srgbClr val="D6E7D5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useEffect(() =&gt; {return () =&gt; {}}, [])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A3B29B2-3B6F-4715-AAD2-C635B32F1D6A}"/>
              </a:ext>
            </a:extLst>
          </p:cNvPr>
          <p:cNvSpPr/>
          <p:nvPr/>
        </p:nvSpPr>
        <p:spPr bwMode="auto">
          <a:xfrm>
            <a:off x="8079879" y="4721449"/>
            <a:ext cx="1706190" cy="415874"/>
          </a:xfrm>
          <a:prstGeom prst="roundRect">
            <a:avLst/>
          </a:prstGeom>
          <a:solidFill>
            <a:srgbClr val="D9E8FD"/>
          </a:solidFill>
          <a:ln>
            <a:noFill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hu-HU" sz="1200" b="1" dirty="0"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componentWillUnmount</a:t>
            </a:r>
            <a:endParaRPr lang="en-US" sz="1200" b="1" dirty="0"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55053DD-1EBC-410C-A929-0C39AA804753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9767455" y="160606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84DA33-03FD-442C-8FE2-94C785732AE6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9786069" y="2267684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AC638F-5D59-46A9-A431-C69C9F250913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>
            <a:off x="9786069" y="2929302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F7D4CB-5FFB-451E-87B8-39AAB1DF2E56}"/>
              </a:ext>
            </a:extLst>
          </p:cNvPr>
          <p:cNvCxnSpPr>
            <a:stCxn id="38" idx="3"/>
            <a:endCxn id="37" idx="1"/>
          </p:cNvCxnSpPr>
          <p:nvPr/>
        </p:nvCxnSpPr>
        <p:spPr>
          <a:xfrm>
            <a:off x="9786069" y="3590920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9983D3-CBEF-454A-9976-D5DF7ED45564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9786069" y="4260153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FD1494-5441-415F-B91B-8387E7943F26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9786069" y="4929386"/>
            <a:ext cx="55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98549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</TotalTime>
  <Words>2198</Words>
  <Application>Microsoft Office PowerPoint</Application>
  <PresentationFormat>Widescreen</PresentationFormat>
  <Paragraphs>360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Bold</vt:lpstr>
      <vt:lpstr>Calibri Light</vt:lpstr>
      <vt:lpstr>Consolas</vt:lpstr>
      <vt:lpstr>EPAM Master 2021.3</vt:lpstr>
      <vt:lpstr>React</vt:lpstr>
      <vt:lpstr>Agenda</vt:lpstr>
      <vt:lpstr>Single-page applications</vt:lpstr>
      <vt:lpstr>What is an SPA?</vt:lpstr>
      <vt:lpstr>React</vt:lpstr>
      <vt:lpstr>What is React?</vt:lpstr>
      <vt:lpstr>Component &amp; Props</vt:lpstr>
      <vt:lpstr>State</vt:lpstr>
      <vt:lpstr>Component lifecycle &amp; Hooks</vt:lpstr>
      <vt:lpstr>Chakra UI</vt:lpstr>
      <vt:lpstr>What is Chakra UI?</vt:lpstr>
      <vt:lpstr>Exercises</vt:lpstr>
      <vt:lpstr>Warm up</vt:lpstr>
      <vt:lpstr>Create logo</vt:lpstr>
      <vt:lpstr>Create movie list item</vt:lpstr>
      <vt:lpstr>Create list</vt:lpstr>
      <vt:lpstr>Load data and pass it:</vt:lpstr>
      <vt:lpstr>Create sorting component</vt:lpstr>
      <vt:lpstr>Update page item</vt:lpstr>
      <vt:lpstr>Differences in final solution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 (3P)</cp:lastModifiedBy>
  <cp:revision>388</cp:revision>
  <dcterms:created xsi:type="dcterms:W3CDTF">2020-10-27T12:12:11Z</dcterms:created>
  <dcterms:modified xsi:type="dcterms:W3CDTF">2022-04-26T21:55:04Z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