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00203B-D3CA-47C7-8B1C-232F97CC3B56}">
  <a:tblStyle styleId="{3A00203B-D3CA-47C7-8B1C-232F97CC3B5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4251FD5-59A0-4F93-A172-937DADDE97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Nunito-italic.fntdata"/><Relationship Id="rId10" Type="http://schemas.openxmlformats.org/officeDocument/2006/relationships/slide" Target="slides/slide3.xml"/><Relationship Id="rId32" Type="http://schemas.openxmlformats.org/officeDocument/2006/relationships/font" Target="fonts/Nuni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f54a29fc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2f54a29fc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f54a29fc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2f54a29fc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f54a29fcd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2f54a29fcd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f54a29fcd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2f54a29fcd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f54a29fcd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2f54a29fcd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f54a29fcd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2f54a29fcd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f54a29fcd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2f54a29fcd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f54a29fcd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f54a29fcd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f54a29fcd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2f54a29fcd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f54a29fcd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2f54a29fcd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f54a29fcd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2f54a29fcd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f54a29fc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2f54a29fc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f54a29fcd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2f54a29fcd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f54a29fcd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2f54a29fcd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f54a29fcd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2f54a29fcd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f54a29fcd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2f54a29fcd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f54a29fc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2f54a29fc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f54a29fc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2f54a29fc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f54a29fc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2f54a29fc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f54a29fc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2f54a29fc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f54a29fc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2f54a29fc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f54a29fcd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f54a29fcd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f54a29fc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f54a29fc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B5ED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34" name="Google Shape;134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38" name="Google Shape;138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142" name="Google Shape;14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146" name="Google Shape;14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150" name="Google Shape;15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5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160" name="Google Shape;160;p1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34678" y="4631325"/>
            <a:ext cx="1311269" cy="507852"/>
            <a:chOff x="6917201" y="0"/>
            <a:chExt cx="2227776" cy="863400"/>
          </a:xfrm>
        </p:grpSpPr>
        <p:sp>
          <p:nvSpPr>
            <p:cNvPr id="165" name="Google Shape;16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0B5ED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B5ED7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88" name="Google Shape;188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92" name="Google Shape;192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200" name="Google Shape;200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19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204" name="Google Shape;204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DB83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0B5E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hyperlink" Target="https://www.figma.com/file/gLBNFJaX9YJSkfMopQ4bB2/FindInvest?node-id=0%3A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hyperlink" Target="https://www.figma.com/file/gLBNFJaX9YJSkfMopQ4bB2/FindInvest?node-id=0%3A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ctrTitle"/>
          </p:nvPr>
        </p:nvSpPr>
        <p:spPr>
          <a:xfrm>
            <a:off x="2327551" y="980550"/>
            <a:ext cx="4488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fr" sz="6900"/>
              <a:t>FindInvest</a:t>
            </a:r>
            <a:endParaRPr b="1" sz="6900"/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2353800" y="3091538"/>
            <a:ext cx="443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fr" sz="2400"/>
              <a:t>INF3196 (Projet) &amp; INF3176 (APT)</a:t>
            </a:r>
            <a:endParaRPr b="1" sz="2400"/>
          </a:p>
        </p:txBody>
      </p:sp>
      <p:sp>
        <p:nvSpPr>
          <p:cNvPr id="245" name="Google Shape;245;p25"/>
          <p:cNvSpPr txBox="1"/>
          <p:nvPr/>
        </p:nvSpPr>
        <p:spPr>
          <a:xfrm>
            <a:off x="5745550" y="4458275"/>
            <a:ext cx="30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Supervision : Dr. Valery MONTHE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872750" y="2271525"/>
            <a:ext cx="53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Plateforme de recherche d’investissements, dédiée aux étudiants de l’</a:t>
            </a:r>
            <a:r>
              <a:rPr b="1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Université de Yaoundé 1</a:t>
            </a:r>
            <a:endParaRPr b="1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7" name="Google Shape;247;p25"/>
          <p:cNvCxnSpPr/>
          <p:nvPr/>
        </p:nvCxnSpPr>
        <p:spPr>
          <a:xfrm rot="10800000">
            <a:off x="1446750" y="2151150"/>
            <a:ext cx="848700" cy="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5"/>
          <p:cNvCxnSpPr/>
          <p:nvPr/>
        </p:nvCxnSpPr>
        <p:spPr>
          <a:xfrm>
            <a:off x="1446750" y="2151150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25"/>
          <p:cNvCxnSpPr/>
          <p:nvPr/>
        </p:nvCxnSpPr>
        <p:spPr>
          <a:xfrm>
            <a:off x="6921250" y="2846825"/>
            <a:ext cx="819600" cy="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5"/>
          <p:cNvCxnSpPr/>
          <p:nvPr/>
        </p:nvCxnSpPr>
        <p:spPr>
          <a:xfrm rot="10800000">
            <a:off x="7740800" y="2323325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050" y="4189341"/>
            <a:ext cx="576000" cy="73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400" y="4128859"/>
            <a:ext cx="1799598" cy="101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Architecture technique</a:t>
            </a:r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25" y="951700"/>
            <a:ext cx="6992154" cy="38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/>
        </p:nvSpPr>
        <p:spPr>
          <a:xfrm>
            <a:off x="6017875" y="2475025"/>
            <a:ext cx="12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Navigateur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ArchitectureDiagramme f</a:t>
            </a:r>
            <a:r>
              <a:rPr lang="fr"/>
              <a:t>onctionnelle</a:t>
            </a:r>
            <a:endParaRPr/>
          </a:p>
        </p:txBody>
      </p:sp>
      <p:pic>
        <p:nvPicPr>
          <p:cNvPr id="336" name="Google Shape;3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969" y="1161125"/>
            <a:ext cx="4760063" cy="38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50" y="434266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80" y="430312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1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utilisateur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561975" y="353775"/>
            <a:ext cx="57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Cas d’utilisation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Une personne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(Étudiant ou investisseur) peut: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Consulter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Modifier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049" y="877275"/>
            <a:ext cx="5615224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séquence  (1/2)</a:t>
            </a:r>
            <a:endParaRPr/>
          </a:p>
        </p:txBody>
      </p:sp>
      <p:sp>
        <p:nvSpPr>
          <p:cNvPr id="359" name="Google Shape;359;p38"/>
          <p:cNvSpPr txBox="1"/>
          <p:nvPr>
            <p:ph idx="1" type="body"/>
          </p:nvPr>
        </p:nvSpPr>
        <p:spPr>
          <a:xfrm>
            <a:off x="561975" y="1721671"/>
            <a:ext cx="30018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 de séquence des cas d’utilisation suivant::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175" y="757925"/>
            <a:ext cx="5208177" cy="41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séquence  (2/2)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561975" y="1721671"/>
            <a:ext cx="30018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 de séquence des cas d’utilisation suivant::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452" y="1239775"/>
            <a:ext cx="5526149" cy="3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561975" y="1721674"/>
            <a:ext cx="30018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du domaine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D’après les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cas d’utilisation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, nous avons les classes suivantes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Etudiant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175" y="152400"/>
            <a:ext cx="35190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561975" y="1721674"/>
            <a:ext cx="30018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de conception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Dans le souci de gagner du temps et éviter de créer des champs déjà existants (fournis par Django), nous pouvons utiliser la classe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DjangoUser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qui possède certains champs (noms, email, mot de passe) de la classe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Nous obtenons ainsi le diagramme de classe suivant 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175" y="152400"/>
            <a:ext cx="51678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561975" y="353775"/>
            <a:ext cx="22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Maquettes</a:t>
            </a:r>
            <a:endParaRPr/>
          </a:p>
        </p:txBody>
      </p:sp>
      <p:pic>
        <p:nvPicPr>
          <p:cNvPr id="387" name="Google Shape;3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 rotWithShape="1">
          <a:blip r:embed="rId5">
            <a:alphaModFix/>
          </a:blip>
          <a:srcRect b="0" l="89" r="79" t="0"/>
          <a:stretch/>
        </p:blipFill>
        <p:spPr>
          <a:xfrm>
            <a:off x="790500" y="1127150"/>
            <a:ext cx="6597626" cy="37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2"/>
          <p:cNvSpPr txBox="1"/>
          <p:nvPr/>
        </p:nvSpPr>
        <p:spPr>
          <a:xfrm>
            <a:off x="2750050" y="476925"/>
            <a:ext cx="40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lien des maquettes sur Figma : </a:t>
            </a:r>
            <a:r>
              <a:rPr b="0" i="0" lang="fr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figma.com/FindInvest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561975" y="353775"/>
            <a:ext cx="22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Maquettes</a:t>
            </a:r>
            <a:endParaRPr/>
          </a:p>
        </p:txBody>
      </p:sp>
      <p:pic>
        <p:nvPicPr>
          <p:cNvPr id="396" name="Google Shape;3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3"/>
          <p:cNvPicPr preferRelativeResize="0"/>
          <p:nvPr/>
        </p:nvPicPr>
        <p:blipFill rotWithShape="1">
          <a:blip r:embed="rId5">
            <a:alphaModFix/>
          </a:blip>
          <a:srcRect b="0" l="89" r="79" t="0"/>
          <a:stretch/>
        </p:blipFill>
        <p:spPr>
          <a:xfrm>
            <a:off x="790500" y="1127150"/>
            <a:ext cx="6597626" cy="37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/>
          <p:cNvSpPr txBox="1"/>
          <p:nvPr/>
        </p:nvSpPr>
        <p:spPr>
          <a:xfrm>
            <a:off x="2750050" y="476925"/>
            <a:ext cx="40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lien des maquettes sur Figma : </a:t>
            </a:r>
            <a:r>
              <a:rPr b="0" i="0" lang="fr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figma.com/FindInvest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711550" y="680225"/>
            <a:ext cx="1637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3100"/>
              <a:t>TEAM</a:t>
            </a:r>
            <a:endParaRPr sz="3100"/>
          </a:p>
        </p:txBody>
      </p:sp>
      <p:sp>
        <p:nvSpPr>
          <p:cNvPr id="258" name="Google Shape;258;p26"/>
          <p:cNvSpPr txBox="1"/>
          <p:nvPr>
            <p:ph idx="4294967295" type="subTitle"/>
          </p:nvPr>
        </p:nvSpPr>
        <p:spPr>
          <a:xfrm>
            <a:off x="1849750" y="3414725"/>
            <a:ext cx="254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rPr b="1" i="0" lang="fr" sz="1500" u="none" cap="none" strike="noStrik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Encadreur :</a:t>
            </a:r>
            <a:endParaRPr b="1" i="0" sz="1500" u="none" cap="none" strike="noStrike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Dr. valery MONTHE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1849750" y="1342013"/>
            <a:ext cx="53613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Équipe de développement:</a:t>
            </a:r>
            <a:endParaRPr b="1" i="0" sz="1500" u="none" cap="none" strike="noStrike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BIKIM BI NSOGA JEAN PETIT YVELOS  19M2596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BTOMPE TCHEUFFA MICHEL RUFIN     19M2535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MENGUE OWONA VICTOR AUDREY     19M2241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NDEMAFO NKENANG FLAVIE DAVILA  19M2267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NGUETE TCHATAT DAVE NEPHTALI      19M2293</a:t>
            </a:r>
            <a:endParaRPr b="1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6383550" y="175772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6383550" y="20949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383550" y="243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6383550" y="27694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383550" y="31067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8416950" y="41675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8416950" y="445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6687325" y="435067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développeur front-end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6687325" y="406602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développeur back-end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2</a:t>
            </a:r>
            <a:endParaRPr/>
          </a:p>
        </p:txBody>
      </p:sp>
      <p:sp>
        <p:nvSpPr>
          <p:cNvPr id="405" name="Google Shape;405;p4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publications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561975" y="353775"/>
            <a:ext cx="57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Cas d’utilisation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Une personne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(Étudiant et/ou investisseur) peut: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Consulter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Modifier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poster un projet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chatter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lancer un chat privé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marquer un projet investi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2" name="Google Shape;4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50" y="910175"/>
            <a:ext cx="5612250" cy="40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561975" y="1721674"/>
            <a:ext cx="30018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du domaine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D’après les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cas d’utilisation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, nous avons les classes suivantes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Etudiant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Projet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9" name="Google Shape;4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75" y="545825"/>
            <a:ext cx="5275424" cy="41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3</a:t>
            </a:r>
            <a:endParaRPr/>
          </a:p>
        </p:txBody>
      </p:sp>
      <p:sp>
        <p:nvSpPr>
          <p:cNvPr id="425" name="Google Shape;425;p4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projets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742950" y="2360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PLAN</a:t>
            </a:r>
            <a:endParaRPr u="sng"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1685825" y="806300"/>
            <a:ext cx="55776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Problématique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Exigences fonctionnelles et non fonctionnelles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Conception technique et  fonctionnelle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Modélisation UML et design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1672463" y="2905400"/>
            <a:ext cx="17793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1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2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3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3982100" y="2712825"/>
            <a:ext cx="3323700" cy="1957800"/>
          </a:xfrm>
          <a:prstGeom prst="roundRect">
            <a:avLst>
              <a:gd fmla="val 16667" name="adj"/>
            </a:avLst>
          </a:prstGeom>
          <a:solidFill>
            <a:srgbClr val="FDB835">
              <a:alpha val="23530"/>
            </a:srgbClr>
          </a:solidFill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des cas d’utilisation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Diagrammes de séquence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 classe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Maquettes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27"/>
          <p:cNvSpPr/>
          <p:nvPr/>
        </p:nvSpPr>
        <p:spPr>
          <a:xfrm rot="10800000">
            <a:off x="3608013" y="3090050"/>
            <a:ext cx="173700" cy="100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819150" y="236000"/>
            <a:ext cx="33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819150" y="847725"/>
            <a:ext cx="7505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développent beaucoup de logiciels/sites/outils/documents pendant leurs études;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sont connus uniquement par eux, leurs copines, Dieu et leurs comptes Github;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peuvent apporter des solutions innovantes dans la société ou rapporter de l’argent;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D’où le besoin de les mettre sur le marché;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ont besoin d’investissement pour mettre leurs projets en production, d’où 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la recherche d'investisseurs potentiels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De l’autre côtés les investisseurs sont ouverts à de nouveaux projets afin d’augmenter leurs capitals et leurs  bénéfices;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ne plateforme répondant aux besoins des deux parties est donc la bienvenue.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EXIGENCES FONCTIONNELLES</a:t>
            </a: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0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75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5100" y="43196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1530" y="4280078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0"/>
          <p:cNvGraphicFramePr/>
          <p:nvPr/>
        </p:nvGraphicFramePr>
        <p:xfrm>
          <a:off x="914400" y="14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{3A00203B-D3CA-47C7-8B1C-232F97CC3B56}</a:tableStyleId>
              </a:tblPr>
              <a:tblGrid>
                <a:gridCol w="2000250"/>
                <a:gridCol w="45649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fr" sz="125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Modules</a:t>
                      </a:r>
                      <a:endParaRPr b="1" sz="125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fr" sz="125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Descriptions</a:t>
                      </a:r>
                      <a:endParaRPr b="1" sz="125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1: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utilisateurs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s'inscrire et se connecter ( sur la plateforme ou via les réseaux sociaux)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se déconnecter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et modifier son profil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2: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publications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poster un projet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la liste de ses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créer, modifier, supprimer un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dont on est l’auteur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le profil de l’auteur d’un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les commentaires d’un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discuter (chat) avec l’auteur d’une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commenter 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répondre aux commentaires d’un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liker 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Ajouter 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en favoris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partager 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suivre un étudiant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3 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projets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classer les projets par catégorie, par date et par nombre de like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marque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un projet investi et inversement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les projet investis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rechercher un projet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EXIGENCES NON FONCTIONNELLES</a:t>
            </a:r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0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75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32"/>
          <p:cNvGraphicFramePr/>
          <p:nvPr/>
        </p:nvGraphicFramePr>
        <p:xfrm>
          <a:off x="1342300" y="82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{84251FD5-59A0-4F93-A172-937DADDE97CD}</a:tableStyleId>
              </a:tblPr>
              <a:tblGrid>
                <a:gridCol w="2219325"/>
                <a:gridCol w="4048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Besoins non fonctionnels 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Utilisabilité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L’application offre une interface facile d’utilisation en se basant sur le style des réseaux les plus utilisés (facebook, twitter, linkedin)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Portabilité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 plateforme est accessible en ligne sur tout appareil disposant d’un navigateur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Responsivité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 plateforme s’adapte à tout type d’appareil sur lequel il fonctionne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Performance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L’application est conçue de façon à réduire les temps de requêtes des utilisateurs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Architecture</a:t>
            </a:r>
            <a:r>
              <a:rPr lang="fr"/>
              <a:t>s</a:t>
            </a:r>
            <a:endParaRPr/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/>
              <a:t>Fonctionnelle et </a:t>
            </a:r>
            <a:r>
              <a:rPr lang="fr" sz="1800"/>
              <a:t>Technique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