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y="5143500" cx="9144000"/>
  <p:notesSz cx="6858000" cy="9144000"/>
  <p:embeddedFontLst>
    <p:embeddedFont>
      <p:font typeface="Nuni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B90DD2-01DB-48CE-AD38-AE0400847E76}">
  <a:tblStyle styleId="{D5B90DD2-01DB-48CE-AD38-AE0400847E7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84952061-9C34-4194-A5AC-E23920A1DF4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C82E51B-7582-4D37-AC82-F6579764F5E2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.fntdata"/><Relationship Id="rId20" Type="http://schemas.openxmlformats.org/officeDocument/2006/relationships/slide" Target="slides/slide13.xml"/><Relationship Id="rId42" Type="http://schemas.openxmlformats.org/officeDocument/2006/relationships/font" Target="fonts/Nunito-boldItalic.fntdata"/><Relationship Id="rId41" Type="http://schemas.openxmlformats.org/officeDocument/2006/relationships/font" Target="fonts/Nunito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Nunito-regular.fntdata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feec6c5f9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12feec6c5f9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2feec6c5f9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12feec6c5f9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2feec6c5f9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12feec6c5f9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2feec6c5f9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12feec6c5f9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2feec6c5f9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12feec6c5f9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 u="sng"/>
              <a:t>début</a:t>
            </a:r>
            <a:r>
              <a:rPr lang="fr"/>
              <a:t> : 1/04/2022, </a:t>
            </a:r>
            <a:r>
              <a:rPr lang="fr" u="sng"/>
              <a:t>fin</a:t>
            </a:r>
            <a:r>
              <a:rPr lang="fr"/>
              <a:t> : 12/05/2022 </a:t>
            </a:r>
            <a:r>
              <a:rPr lang="fr" u="sng"/>
              <a:t>durée</a:t>
            </a:r>
            <a:r>
              <a:rPr lang="fr"/>
              <a:t>: </a:t>
            </a:r>
            <a:r>
              <a:rPr b="1" lang="fr"/>
              <a:t>1 mois et 12 jours</a:t>
            </a:r>
            <a:endParaRPr b="1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2feec6c5f9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g12feec6c5f9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2feec6c5f9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12feec6c5f9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2feec6c5f9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12feec6c5f9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2feec6c5f9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12feec6c5f9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2feec6c5f9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12feec6c5f9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2feec6c5f9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g12feec6c5f9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feec6c5f9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12feec6c5f9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2feec6c5f9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g12feec6c5f9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2feec6c5f9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12feec6c5f9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2feec6c5f9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g12feec6c5f9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2feec6c5f9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g12feec6c5f9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2feec6c5f9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g12feec6c5f9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2feec6c5f9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g12feec6c5f9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2feec6c5f9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g12feec6c5f9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2feec6c5f9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g12feec6c5f9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2feec6c5f9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g12feec6c5f9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2feec6c5f9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g12feec6c5f9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feec6c5f9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12feec6c5f9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2feec6c5f9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g12feec6c5f9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2feec6c5f9_0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g12feec6c5f9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feec6c5f9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12feec6c5f9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feec6c5f9_0_1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12feec6c5f9_0_1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feec6c5f9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12feec6c5f9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feec6c5f9_0_1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12feec6c5f9_0_1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feec6c5f9_0_1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2feec6c5f9_0_1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feec6c5f9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12feec6c5f9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B5ED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rgbClr val="FDB8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08" name="Google Shape;108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7" name="Google Shape;117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B5ED7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rgbClr val="FDB8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4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4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30" name="Google Shape;130;p1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Google Shape;133;p14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34" name="Google Shape;134;p1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14"/>
          <p:cNvGrpSpPr/>
          <p:nvPr/>
        </p:nvGrpSpPr>
        <p:grpSpPr>
          <a:xfrm>
            <a:off x="7057470" y="5088"/>
            <a:ext cx="1851282" cy="752108"/>
            <a:chOff x="6917201" y="0"/>
            <a:chExt cx="2227776" cy="863400"/>
          </a:xfrm>
        </p:grpSpPr>
        <p:sp>
          <p:nvSpPr>
            <p:cNvPr id="138" name="Google Shape;138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14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142" name="Google Shape;142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" name="Google Shape;145;p14"/>
          <p:cNvGrpSpPr/>
          <p:nvPr/>
        </p:nvGrpSpPr>
        <p:grpSpPr>
          <a:xfrm>
            <a:off x="199151" y="4055652"/>
            <a:ext cx="2795413" cy="1083308"/>
            <a:chOff x="6917201" y="0"/>
            <a:chExt cx="2227776" cy="863400"/>
          </a:xfrm>
        </p:grpSpPr>
        <p:sp>
          <p:nvSpPr>
            <p:cNvPr id="146" name="Google Shape;14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50" name="Google Shape;150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1" name="Google Shape;151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rgbClr val="FDB8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15"/>
          <p:cNvGrpSpPr/>
          <p:nvPr/>
        </p:nvGrpSpPr>
        <p:grpSpPr>
          <a:xfrm>
            <a:off x="255991" y="-119"/>
            <a:ext cx="2251347" cy="1043408"/>
            <a:chOff x="3961956" y="4383950"/>
            <a:chExt cx="1160548" cy="548700"/>
          </a:xfrm>
        </p:grpSpPr>
        <p:sp>
          <p:nvSpPr>
            <p:cNvPr id="156" name="Google Shape;156;p1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1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15"/>
          <p:cNvGrpSpPr/>
          <p:nvPr/>
        </p:nvGrpSpPr>
        <p:grpSpPr>
          <a:xfrm>
            <a:off x="34678" y="4631325"/>
            <a:ext cx="1311269" cy="507852"/>
            <a:chOff x="6917201" y="0"/>
            <a:chExt cx="2227776" cy="863400"/>
          </a:xfrm>
        </p:grpSpPr>
        <p:sp>
          <p:nvSpPr>
            <p:cNvPr id="161" name="Google Shape;161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FDB8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FDB8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FDB8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1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65" name="Google Shape;165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0B5ED7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rgbClr val="FDB8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1" name="Google Shape;171;p16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16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3" name="Google Shape;173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0B5ED7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rgbClr val="FDB8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9" name="Google Shape;179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0" name="Google Shape;180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Google Shape;183;p18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184" name="Google Shape;184;p1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" name="Google Shape;187;p18"/>
          <p:cNvGrpSpPr/>
          <p:nvPr/>
        </p:nvGrpSpPr>
        <p:grpSpPr>
          <a:xfrm>
            <a:off x="199151" y="2"/>
            <a:ext cx="2795413" cy="1083308"/>
            <a:chOff x="6917201" y="0"/>
            <a:chExt cx="2227776" cy="863400"/>
          </a:xfrm>
        </p:grpSpPr>
        <p:sp>
          <p:nvSpPr>
            <p:cNvPr id="188" name="Google Shape;188;p1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Google Shape;191;p1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2" name="Google Shape;192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19"/>
          <p:cNvGrpSpPr/>
          <p:nvPr/>
        </p:nvGrpSpPr>
        <p:grpSpPr>
          <a:xfrm>
            <a:off x="5959223" y="4119576"/>
            <a:ext cx="2520951" cy="1024165"/>
            <a:chOff x="6917201" y="0"/>
            <a:chExt cx="2227776" cy="863400"/>
          </a:xfrm>
        </p:grpSpPr>
        <p:sp>
          <p:nvSpPr>
            <p:cNvPr id="196" name="Google Shape;196;p1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" name="Google Shape;199;p19"/>
          <p:cNvGrpSpPr/>
          <p:nvPr/>
        </p:nvGrpSpPr>
        <p:grpSpPr>
          <a:xfrm>
            <a:off x="199151" y="2"/>
            <a:ext cx="2795413" cy="1083308"/>
            <a:chOff x="6917201" y="0"/>
            <a:chExt cx="2227776" cy="863400"/>
          </a:xfrm>
        </p:grpSpPr>
        <p:sp>
          <p:nvSpPr>
            <p:cNvPr id="200" name="Google Shape;200;p1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p19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4" name="Google Shape;204;p19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5" name="Google Shape;205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FDB835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rgbClr val="0B5E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1" name="Google Shape;211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1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7" name="Google Shape;217;p21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18" name="Google Shape;218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2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4" name="Google Shape;224;p22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22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6" name="Google Shape;226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3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232" name="Google Shape;232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0B5ED7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rgbClr val="FDB8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0B5ED7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rgbClr val="FDB8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FDB835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rgbClr val="0B5E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rgbClr val="FDB8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676" y="4631325"/>
            <a:ext cx="1311269" cy="50785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FDB8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FDB8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rgbClr val="FDB8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22" name="Google Shape;122;p13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20.png"/><Relationship Id="rId6" Type="http://schemas.openxmlformats.org/officeDocument/2006/relationships/hyperlink" Target="https://www.figma.com/file/gLBNFJaX9YJSkfMopQ4bB2/FindInvest?node-id=0%3A1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21.png"/><Relationship Id="rId6" Type="http://schemas.openxmlformats.org/officeDocument/2006/relationships/hyperlink" Target="https://www.figma.com/file/gLBNFJaX9YJSkfMopQ4bB2/FindInvest?node-id=0%3A1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hyperlink" Target="https://prod.teamgantt.com/gantt/schedule/?ids=3059286#&amp;ids=3059286&amp;user=&amp;custom=&amp;company=&amp;hide_completed=false&amp;date_filter=&amp;color_filter=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ED7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>
            <p:ph type="ctrTitle"/>
          </p:nvPr>
        </p:nvSpPr>
        <p:spPr>
          <a:xfrm>
            <a:off x="2327551" y="980550"/>
            <a:ext cx="44889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fr" sz="6900"/>
              <a:t>FindInvest</a:t>
            </a:r>
            <a:endParaRPr b="1" sz="6900"/>
          </a:p>
        </p:txBody>
      </p:sp>
      <p:sp>
        <p:nvSpPr>
          <p:cNvPr id="240" name="Google Shape;240;p25"/>
          <p:cNvSpPr txBox="1"/>
          <p:nvPr>
            <p:ph idx="1" type="subTitle"/>
          </p:nvPr>
        </p:nvSpPr>
        <p:spPr>
          <a:xfrm>
            <a:off x="2353800" y="3091538"/>
            <a:ext cx="443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fr" sz="2400"/>
              <a:t>INF3196 (Projet) &amp; INF3176 (APT)</a:t>
            </a:r>
            <a:endParaRPr b="1" sz="2400"/>
          </a:p>
        </p:txBody>
      </p:sp>
      <p:sp>
        <p:nvSpPr>
          <p:cNvPr id="241" name="Google Shape;241;p25"/>
          <p:cNvSpPr txBox="1"/>
          <p:nvPr/>
        </p:nvSpPr>
        <p:spPr>
          <a:xfrm>
            <a:off x="5745550" y="4458275"/>
            <a:ext cx="30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Supervision : Dr. Valery MONTHE</a:t>
            </a:r>
            <a:endParaRPr b="1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1872750" y="2271525"/>
            <a:ext cx="539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Plateforme de recherche d’investissements, dédiée aux étudiants de l’</a:t>
            </a:r>
            <a:r>
              <a:rPr b="1" i="0" lang="fr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Université de Yaoundé 1</a:t>
            </a:r>
            <a:endParaRPr b="1" i="0" sz="14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43" name="Google Shape;243;p25"/>
          <p:cNvCxnSpPr/>
          <p:nvPr/>
        </p:nvCxnSpPr>
        <p:spPr>
          <a:xfrm rot="10800000">
            <a:off x="1446750" y="2151150"/>
            <a:ext cx="848700" cy="0"/>
          </a:xfrm>
          <a:prstGeom prst="straightConnector1">
            <a:avLst/>
          </a:prstGeom>
          <a:noFill/>
          <a:ln cap="flat" cmpd="sng" w="19050">
            <a:solidFill>
              <a:srgbClr val="0B5ED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" name="Google Shape;244;p25"/>
          <p:cNvCxnSpPr/>
          <p:nvPr/>
        </p:nvCxnSpPr>
        <p:spPr>
          <a:xfrm>
            <a:off x="1446750" y="2151150"/>
            <a:ext cx="0" cy="523500"/>
          </a:xfrm>
          <a:prstGeom prst="straightConnector1">
            <a:avLst/>
          </a:prstGeom>
          <a:noFill/>
          <a:ln cap="flat" cmpd="sng" w="19050">
            <a:solidFill>
              <a:srgbClr val="0B5ED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5" name="Google Shape;245;p25"/>
          <p:cNvCxnSpPr/>
          <p:nvPr/>
        </p:nvCxnSpPr>
        <p:spPr>
          <a:xfrm>
            <a:off x="6921250" y="2846825"/>
            <a:ext cx="819600" cy="0"/>
          </a:xfrm>
          <a:prstGeom prst="straightConnector1">
            <a:avLst/>
          </a:prstGeom>
          <a:noFill/>
          <a:ln cap="flat" cmpd="sng" w="19050">
            <a:solidFill>
              <a:srgbClr val="FDB8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6" name="Google Shape;246;p25"/>
          <p:cNvCxnSpPr/>
          <p:nvPr/>
        </p:nvCxnSpPr>
        <p:spPr>
          <a:xfrm rot="10800000">
            <a:off x="7740800" y="2323325"/>
            <a:ext cx="0" cy="523500"/>
          </a:xfrm>
          <a:prstGeom prst="straightConnector1">
            <a:avLst/>
          </a:prstGeom>
          <a:noFill/>
          <a:ln cap="flat" cmpd="sng" w="19050">
            <a:solidFill>
              <a:srgbClr val="FDB83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7" name="Google Shape;24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1050" y="4189341"/>
            <a:ext cx="576000" cy="738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7400" y="4128859"/>
            <a:ext cx="1799598" cy="1012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"/>
          <p:cNvSpPr txBox="1"/>
          <p:nvPr>
            <p:ph type="title"/>
          </p:nvPr>
        </p:nvSpPr>
        <p:spPr>
          <a:xfrm>
            <a:off x="819150" y="159800"/>
            <a:ext cx="750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Liste des tâches</a:t>
            </a:r>
            <a:endParaRPr/>
          </a:p>
        </p:txBody>
      </p:sp>
      <p:sp>
        <p:nvSpPr>
          <p:cNvPr id="325" name="Google Shape;325;p34"/>
          <p:cNvSpPr txBox="1"/>
          <p:nvPr/>
        </p:nvSpPr>
        <p:spPr>
          <a:xfrm>
            <a:off x="561900" y="786225"/>
            <a:ext cx="43626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69999" lvl="0" marL="269999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B5ED7"/>
              </a:buClr>
              <a:buSzPts val="1400"/>
              <a:buFont typeface="Nunito"/>
              <a:buAutoNum type="alphaUcPeriod"/>
            </a:pPr>
            <a:r>
              <a:rPr b="0" i="0" lang="fr" sz="1400" u="none" cap="none" strike="noStrike">
                <a:solidFill>
                  <a:srgbClr val="0B5ED7"/>
                </a:solidFill>
                <a:latin typeface="Nunito"/>
                <a:ea typeface="Nunito"/>
                <a:cs typeface="Nunito"/>
                <a:sym typeface="Nunito"/>
              </a:rPr>
              <a:t>Faire un recueil et une analyse de besoin</a:t>
            </a:r>
            <a:endParaRPr b="0" i="0" sz="1400" u="none" cap="none" strike="noStrike">
              <a:solidFill>
                <a:srgbClr val="0B5ED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69999" lvl="0" marL="269999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B5ED7"/>
              </a:buClr>
              <a:buSzPts val="1400"/>
              <a:buFont typeface="Nunito"/>
              <a:buAutoNum type="alphaUcPeriod"/>
            </a:pPr>
            <a:r>
              <a:rPr b="0" i="0" lang="fr" sz="1400" u="none" cap="none" strike="noStrike">
                <a:solidFill>
                  <a:srgbClr val="0B5ED7"/>
                </a:solidFill>
                <a:latin typeface="Nunito"/>
                <a:ea typeface="Nunito"/>
                <a:cs typeface="Nunito"/>
                <a:sym typeface="Nunito"/>
              </a:rPr>
              <a:t>Installation de sont Environnement de travail</a:t>
            </a:r>
            <a:endParaRPr b="0" i="0" sz="1400" u="none" cap="none" strike="noStrike">
              <a:solidFill>
                <a:srgbClr val="0B5ED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69999" lvl="0" marL="269999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B5ED7"/>
              </a:buClr>
              <a:buSzPts val="1400"/>
              <a:buFont typeface="Nunito"/>
              <a:buAutoNum type="alphaUcPeriod"/>
            </a:pPr>
            <a:r>
              <a:rPr b="0" i="0" lang="fr" sz="1400" u="none" cap="none" strike="noStrike">
                <a:solidFill>
                  <a:srgbClr val="0B5ED7"/>
                </a:solidFill>
                <a:latin typeface="Nunito"/>
                <a:ea typeface="Nunito"/>
                <a:cs typeface="Nunito"/>
                <a:sym typeface="Nunito"/>
              </a:rPr>
              <a:t>Faire la modélisation uml </a:t>
            </a:r>
            <a:endParaRPr b="0" i="0" sz="1400" u="none" cap="none" strike="noStrike">
              <a:solidFill>
                <a:srgbClr val="0B5ED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69999" lvl="0" marL="269999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B5ED7"/>
              </a:buClr>
              <a:buSzPts val="1400"/>
              <a:buFont typeface="Nunito"/>
              <a:buAutoNum type="alphaUcPeriod"/>
            </a:pPr>
            <a:r>
              <a:rPr b="0" i="0" lang="fr" sz="1400" u="none" cap="none" strike="noStrike">
                <a:solidFill>
                  <a:srgbClr val="0B5ED7"/>
                </a:solidFill>
                <a:latin typeface="Nunito"/>
                <a:ea typeface="Nunito"/>
                <a:cs typeface="Nunito"/>
                <a:sym typeface="Nunito"/>
              </a:rPr>
              <a:t>Réalisation de la base de données</a:t>
            </a:r>
            <a:endParaRPr b="0" i="0" sz="1400" u="none" cap="none" strike="noStrike">
              <a:solidFill>
                <a:srgbClr val="0B5ED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69999" lvl="0" marL="269999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B5ED7"/>
              </a:buClr>
              <a:buSzPts val="1400"/>
              <a:buFont typeface="Nunito"/>
              <a:buAutoNum type="alphaUcPeriod"/>
            </a:pPr>
            <a:r>
              <a:rPr b="0" i="0" lang="fr" sz="1400" u="none" cap="none" strike="noStrike">
                <a:solidFill>
                  <a:srgbClr val="0B5ED7"/>
                </a:solidFill>
                <a:latin typeface="Nunito"/>
                <a:ea typeface="Nunito"/>
                <a:cs typeface="Nunito"/>
                <a:sym typeface="Nunito"/>
              </a:rPr>
              <a:t>Développer de la page d'accueil 1</a:t>
            </a:r>
            <a:endParaRPr b="0" i="0" sz="1400" u="none" cap="none" strike="noStrike">
              <a:solidFill>
                <a:srgbClr val="0B5ED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69999" lvl="0" marL="269999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B5ED7"/>
              </a:buClr>
              <a:buSzPts val="1400"/>
              <a:buFont typeface="Nunito"/>
              <a:buAutoNum type="alphaUcPeriod"/>
            </a:pPr>
            <a:r>
              <a:rPr b="0" i="0" lang="fr" sz="1400" u="none" cap="none" strike="noStrike">
                <a:solidFill>
                  <a:srgbClr val="0B5ED7"/>
                </a:solidFill>
                <a:latin typeface="Nunito"/>
                <a:ea typeface="Nunito"/>
                <a:cs typeface="Nunito"/>
                <a:sym typeface="Nunito"/>
              </a:rPr>
              <a:t>Développer les page de connexion et inscriptions</a:t>
            </a:r>
            <a:endParaRPr b="0" i="0" sz="1400" u="none" cap="none" strike="noStrike">
              <a:solidFill>
                <a:srgbClr val="0B5ED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69999" lvl="0" marL="269999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B5ED7"/>
              </a:buClr>
              <a:buSzPts val="1400"/>
              <a:buFont typeface="Nunito"/>
              <a:buAutoNum type="alphaUcPeriod"/>
            </a:pPr>
            <a:r>
              <a:rPr b="0" i="0" lang="fr" sz="1400" u="none" cap="none" strike="noStrike">
                <a:solidFill>
                  <a:srgbClr val="0B5ED7"/>
                </a:solidFill>
                <a:latin typeface="Nunito"/>
                <a:ea typeface="Nunito"/>
                <a:cs typeface="Nunito"/>
                <a:sym typeface="Nunito"/>
              </a:rPr>
              <a:t>Développer le page consulter/modifier profil</a:t>
            </a:r>
            <a:endParaRPr b="0" i="0" sz="1400" u="none" cap="none" strike="noStrike">
              <a:solidFill>
                <a:srgbClr val="0B5ED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69999" lvl="0" marL="269999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B5ED7"/>
              </a:buClr>
              <a:buSzPts val="1400"/>
              <a:buFont typeface="Nunito"/>
              <a:buAutoNum type="alphaUcPeriod"/>
            </a:pPr>
            <a:r>
              <a:rPr b="0" i="0" lang="fr" sz="1400" u="none" cap="none" strike="noStrike">
                <a:solidFill>
                  <a:srgbClr val="0B5ED7"/>
                </a:solidFill>
                <a:latin typeface="Nunito"/>
                <a:ea typeface="Nunito"/>
                <a:cs typeface="Nunito"/>
                <a:sym typeface="Nunito"/>
              </a:rPr>
              <a:t>Déploiement 1</a:t>
            </a:r>
            <a:endParaRPr b="0" i="0" sz="1400" u="none" cap="none" strike="noStrike">
              <a:solidFill>
                <a:srgbClr val="0B5ED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69999" lvl="0" marL="269999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lphaUcPeriod"/>
            </a:pPr>
            <a:r>
              <a:rPr b="0" i="0" lang="fr" sz="1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Développer de la page d'accueil 2</a:t>
            </a:r>
            <a:endParaRPr b="0" i="0" sz="14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69999" lvl="0" marL="269999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lphaUcPeriod"/>
            </a:pPr>
            <a:r>
              <a:rPr b="0" i="0" lang="fr" sz="1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Développer les fonctionnalité CRUD et de partage d’une publication</a:t>
            </a:r>
            <a:endParaRPr b="0" i="0" sz="14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69999" lvl="0" marL="269999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lphaUcPeriod"/>
            </a:pPr>
            <a:r>
              <a:rPr b="0" i="0" lang="fr" sz="1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Développer la page consulter une publication</a:t>
            </a:r>
            <a:endParaRPr b="0" i="0" sz="14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6" name="Google Shape;32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8650" y="4479419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5080" y="4439878"/>
            <a:ext cx="1176504" cy="661801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4"/>
          <p:cNvSpPr txBox="1"/>
          <p:nvPr/>
        </p:nvSpPr>
        <p:spPr>
          <a:xfrm>
            <a:off x="5112825" y="557625"/>
            <a:ext cx="3671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69999" lvl="0" marL="269999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lphaUcPeriod" startAt="12"/>
            </a:pPr>
            <a:r>
              <a:rPr b="0" i="0" lang="fr" sz="1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Développer la page consulter ses publications</a:t>
            </a:r>
            <a:endParaRPr b="0" i="0" sz="14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69999" lvl="0" marL="269999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lphaUcPeriod" startAt="12"/>
            </a:pPr>
            <a:r>
              <a:rPr b="0" i="0" lang="fr" sz="1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Développer la page des favoris</a:t>
            </a:r>
            <a:endParaRPr b="0" i="0" sz="14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69999" lvl="0" marL="269999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lphaUcPeriod" startAt="12"/>
            </a:pPr>
            <a:r>
              <a:rPr b="0" i="0" lang="fr" sz="1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Développer la page des commentaires</a:t>
            </a:r>
            <a:endParaRPr b="0" i="0" sz="14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69999" lvl="0" marL="269999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lphaUcPeriod" startAt="12"/>
            </a:pPr>
            <a:r>
              <a:rPr b="0" i="0" lang="fr" sz="1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Développer la page discussion</a:t>
            </a:r>
            <a:endParaRPr b="0" i="0" sz="14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69999" lvl="0" marL="269999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lphaUcPeriod" startAt="12"/>
            </a:pPr>
            <a:r>
              <a:rPr b="0" i="0" lang="fr" sz="1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Développer la page des abonnements</a:t>
            </a:r>
            <a:endParaRPr b="0" i="0" sz="14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69999" lvl="0" marL="269999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lphaUcPeriod" startAt="12"/>
            </a:pPr>
            <a:r>
              <a:rPr b="0" i="0" lang="fr" sz="1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Déploiement  2</a:t>
            </a:r>
            <a:endParaRPr b="0" i="0" sz="14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69999" lvl="0" marL="269999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AutoNum type="alphaUcPeriod" startAt="12"/>
            </a:pPr>
            <a:r>
              <a:rPr b="0" i="0" lang="fr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Créer les filtres de projets</a:t>
            </a:r>
            <a:endParaRPr b="0" i="0" sz="14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69999" lvl="0" marL="269999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AutoNum type="alphaUcPeriod" startAt="12"/>
            </a:pPr>
            <a:r>
              <a:rPr b="0" i="0" lang="fr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Fonctionnalité investir</a:t>
            </a:r>
            <a:endParaRPr b="0" i="0" sz="14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69999" lvl="0" marL="269999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AutoNum type="alphaUcPeriod" startAt="12"/>
            </a:pPr>
            <a:r>
              <a:rPr b="0" i="0" lang="fr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Fonctionnalité de recherche</a:t>
            </a:r>
            <a:endParaRPr b="0" i="0" sz="14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69999" lvl="0" marL="269999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AutoNum type="alphaUcPeriod" startAt="12"/>
            </a:pPr>
            <a:r>
              <a:rPr b="0" i="0" lang="fr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Rendre l' application bilingue</a:t>
            </a:r>
            <a:endParaRPr b="0" i="0" sz="14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69999" lvl="0" marL="269999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AutoNum type="alphaUcPeriod" startAt="12"/>
            </a:pPr>
            <a:r>
              <a:rPr b="0" i="0" lang="fr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Déploiement 2</a:t>
            </a:r>
            <a:endParaRPr b="0" i="0" sz="14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9" name="Google Shape;329;p34"/>
          <p:cNvSpPr/>
          <p:nvPr/>
        </p:nvSpPr>
        <p:spPr>
          <a:xfrm>
            <a:off x="5275250" y="4672225"/>
            <a:ext cx="184800" cy="197100"/>
          </a:xfrm>
          <a:prstGeom prst="ellipse">
            <a:avLst/>
          </a:prstGeom>
          <a:solidFill>
            <a:srgbClr val="0B5ED7"/>
          </a:solidFill>
          <a:ln cap="flat" cmpd="sng" w="9525">
            <a:solidFill>
              <a:srgbClr val="0B5E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4"/>
          <p:cNvSpPr/>
          <p:nvPr/>
        </p:nvSpPr>
        <p:spPr>
          <a:xfrm>
            <a:off x="6522650" y="4672225"/>
            <a:ext cx="184800" cy="197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4"/>
          <p:cNvSpPr/>
          <p:nvPr/>
        </p:nvSpPr>
        <p:spPr>
          <a:xfrm>
            <a:off x="7787875" y="4672225"/>
            <a:ext cx="184800" cy="1971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4"/>
          <p:cNvSpPr txBox="1"/>
          <p:nvPr/>
        </p:nvSpPr>
        <p:spPr>
          <a:xfrm>
            <a:off x="5460050" y="4570675"/>
            <a:ext cx="100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Module 1</a:t>
            </a:r>
            <a:endParaRPr b="0" i="0" sz="1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4"/>
          <p:cNvSpPr txBox="1"/>
          <p:nvPr/>
        </p:nvSpPr>
        <p:spPr>
          <a:xfrm>
            <a:off x="6691850" y="4570675"/>
            <a:ext cx="100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Module 2</a:t>
            </a:r>
            <a:endParaRPr b="0" i="0" sz="1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4"/>
          <p:cNvSpPr txBox="1"/>
          <p:nvPr/>
        </p:nvSpPr>
        <p:spPr>
          <a:xfrm>
            <a:off x="7948925" y="4570675"/>
            <a:ext cx="100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Module 3</a:t>
            </a:r>
            <a:endParaRPr b="0" i="0" sz="1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/>
          <p:cNvSpPr txBox="1"/>
          <p:nvPr>
            <p:ph type="title"/>
          </p:nvPr>
        </p:nvSpPr>
        <p:spPr>
          <a:xfrm>
            <a:off x="819150" y="159800"/>
            <a:ext cx="456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Relation entre les tâches</a:t>
            </a:r>
            <a:endParaRPr/>
          </a:p>
        </p:txBody>
      </p:sp>
      <p:pic>
        <p:nvPicPr>
          <p:cNvPr id="340" name="Google Shape;34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3275" y="4521244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9705" y="4481703"/>
            <a:ext cx="1176504" cy="6618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2" name="Google Shape;342;p35"/>
          <p:cNvGraphicFramePr/>
          <p:nvPr/>
        </p:nvGraphicFramePr>
        <p:xfrm>
          <a:off x="1346200" y="76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{FC82E51B-7582-4D37-AC82-F6579764F5E2}</a:tableStyleId>
              </a:tblPr>
              <a:tblGrid>
                <a:gridCol w="809625"/>
                <a:gridCol w="746125"/>
                <a:gridCol w="1508125"/>
              </a:tblGrid>
              <a:tr h="71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Tâches</a:t>
                      </a:r>
                      <a:endParaRPr b="1"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Durée (jours)</a:t>
                      </a:r>
                      <a:endParaRPr b="1"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Prédécesseurs</a:t>
                      </a:r>
                      <a:endParaRPr b="1"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A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-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B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-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A, B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D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E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A, B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F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D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G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F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H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G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I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14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H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43" name="Google Shape;343;p35"/>
          <p:cNvGraphicFramePr/>
          <p:nvPr/>
        </p:nvGraphicFramePr>
        <p:xfrm>
          <a:off x="4572000" y="87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{FC82E51B-7582-4D37-AC82-F6579764F5E2}</a:tableStyleId>
              </a:tblPr>
              <a:tblGrid>
                <a:gridCol w="809625"/>
                <a:gridCol w="746125"/>
                <a:gridCol w="13811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Tâches</a:t>
                      </a:r>
                      <a:endParaRPr b="1"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Durée (jours)</a:t>
                      </a:r>
                      <a:endParaRPr b="1"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Prédécesseurs</a:t>
                      </a:r>
                      <a:endParaRPr b="1"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J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14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H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K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J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L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J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M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J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N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J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O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14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J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P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J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Q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K,L,M,N,O,P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R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Q</a:t>
                      </a:r>
                      <a:endParaRPr sz="13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6"/>
          <p:cNvSpPr txBox="1"/>
          <p:nvPr>
            <p:ph type="title"/>
          </p:nvPr>
        </p:nvSpPr>
        <p:spPr>
          <a:xfrm>
            <a:off x="819150" y="159800"/>
            <a:ext cx="570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Relation entre les tâches (suite)</a:t>
            </a:r>
            <a:endParaRPr/>
          </a:p>
        </p:txBody>
      </p:sp>
      <p:pic>
        <p:nvPicPr>
          <p:cNvPr id="349" name="Google Shape;34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3275" y="4521244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9705" y="4481703"/>
            <a:ext cx="1176504" cy="6618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1" name="Google Shape;351;p36"/>
          <p:cNvGraphicFramePr/>
          <p:nvPr/>
        </p:nvGraphicFramePr>
        <p:xfrm>
          <a:off x="1137000" y="149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{FC82E51B-7582-4D37-AC82-F6579764F5E2}</a:tableStyleId>
              </a:tblPr>
              <a:tblGrid>
                <a:gridCol w="809625"/>
                <a:gridCol w="746125"/>
                <a:gridCol w="1508125"/>
              </a:tblGrid>
              <a:tr h="82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Tâches</a:t>
                      </a:r>
                      <a:endParaRPr b="1"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Durée (jours)</a:t>
                      </a:r>
                      <a:endParaRPr b="1"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Prédécesseurs</a:t>
                      </a:r>
                      <a:endParaRPr b="1"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Q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Q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U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Q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V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U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2" name="Google Shape;352;p36"/>
          <p:cNvSpPr txBox="1"/>
          <p:nvPr/>
        </p:nvSpPr>
        <p:spPr>
          <a:xfrm>
            <a:off x="4469600" y="1297488"/>
            <a:ext cx="3410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Rangs obtenus:</a:t>
            </a:r>
            <a:endParaRPr b="0" i="0" sz="15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-"/>
            </a:pPr>
            <a:r>
              <a:rPr b="0" i="0" lang="fr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rang 1 : A, B</a:t>
            </a:r>
            <a:endParaRPr b="0" i="0" sz="15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-"/>
            </a:pPr>
            <a:r>
              <a:rPr b="0" i="0" lang="fr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rang 2 : C, E</a:t>
            </a:r>
            <a:endParaRPr b="0" i="0" sz="15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-"/>
            </a:pPr>
            <a:r>
              <a:rPr b="0" i="0" lang="fr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rang 3 : D</a:t>
            </a:r>
            <a:endParaRPr b="0" i="0" sz="15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-"/>
            </a:pPr>
            <a:r>
              <a:rPr b="0" i="0" lang="fr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rang 4 : F</a:t>
            </a:r>
            <a:endParaRPr b="0" i="0" sz="15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-"/>
            </a:pPr>
            <a:r>
              <a:rPr b="0" i="0" lang="fr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rang 5 : G</a:t>
            </a:r>
            <a:endParaRPr b="0" i="0" sz="15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-"/>
            </a:pPr>
            <a:r>
              <a:rPr b="0" i="0" lang="fr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rang 6 : H</a:t>
            </a:r>
            <a:endParaRPr b="0" i="0" sz="15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-"/>
            </a:pPr>
            <a:r>
              <a:rPr b="0" i="0" lang="fr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rang 7 : I, J</a:t>
            </a:r>
            <a:endParaRPr b="0" i="0" sz="15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-"/>
            </a:pPr>
            <a:r>
              <a:rPr b="0" i="0" lang="fr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rang 8 : K, L, M, N, O, P</a:t>
            </a:r>
            <a:endParaRPr b="0" i="0" sz="15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-"/>
            </a:pPr>
            <a:r>
              <a:rPr b="0" i="0" lang="fr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rang 9 : Q</a:t>
            </a:r>
            <a:endParaRPr b="0" i="0" sz="15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-"/>
            </a:pPr>
            <a:r>
              <a:rPr b="0" i="0" lang="fr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rang 10 : R, S, Q</a:t>
            </a:r>
            <a:endParaRPr b="0" i="0" sz="15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-"/>
            </a:pPr>
            <a:r>
              <a:rPr b="0" i="0" lang="fr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rang 11 : V</a:t>
            </a:r>
            <a:endParaRPr b="0" i="0" sz="15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 txBox="1"/>
          <p:nvPr>
            <p:ph type="title"/>
          </p:nvPr>
        </p:nvSpPr>
        <p:spPr>
          <a:xfrm>
            <a:off x="782175" y="190200"/>
            <a:ext cx="518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Diagrammes de GANTT</a:t>
            </a:r>
            <a:endParaRPr/>
          </a:p>
        </p:txBody>
      </p:sp>
      <p:pic>
        <p:nvPicPr>
          <p:cNvPr id="358" name="Google Shape;358;p37"/>
          <p:cNvPicPr preferRelativeResize="0"/>
          <p:nvPr/>
        </p:nvPicPr>
        <p:blipFill rotWithShape="1">
          <a:blip r:embed="rId3">
            <a:alphaModFix/>
          </a:blip>
          <a:srcRect b="3314" l="0" r="0" t="3314"/>
          <a:stretch/>
        </p:blipFill>
        <p:spPr>
          <a:xfrm>
            <a:off x="152400" y="1740400"/>
            <a:ext cx="8839200" cy="3168431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7"/>
          <p:cNvSpPr txBox="1"/>
          <p:nvPr>
            <p:ph type="title"/>
          </p:nvPr>
        </p:nvSpPr>
        <p:spPr>
          <a:xfrm>
            <a:off x="782175" y="799800"/>
            <a:ext cx="518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fr"/>
              <a:t>Module 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"/>
          <p:cNvSpPr txBox="1"/>
          <p:nvPr>
            <p:ph type="title"/>
          </p:nvPr>
        </p:nvSpPr>
        <p:spPr>
          <a:xfrm>
            <a:off x="782175" y="190200"/>
            <a:ext cx="518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Diagrammes de GANTT</a:t>
            </a:r>
            <a:endParaRPr/>
          </a:p>
        </p:txBody>
      </p:sp>
      <p:sp>
        <p:nvSpPr>
          <p:cNvPr id="365" name="Google Shape;365;p38"/>
          <p:cNvSpPr txBox="1"/>
          <p:nvPr>
            <p:ph type="title"/>
          </p:nvPr>
        </p:nvSpPr>
        <p:spPr>
          <a:xfrm>
            <a:off x="782175" y="799800"/>
            <a:ext cx="518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fr"/>
              <a:t>Module 2</a:t>
            </a:r>
            <a:endParaRPr/>
          </a:p>
        </p:txBody>
      </p:sp>
      <p:pic>
        <p:nvPicPr>
          <p:cNvPr id="366" name="Google Shape;366;p38"/>
          <p:cNvPicPr preferRelativeResize="0"/>
          <p:nvPr/>
        </p:nvPicPr>
        <p:blipFill rotWithShape="1">
          <a:blip r:embed="rId3">
            <a:alphaModFix/>
          </a:blip>
          <a:srcRect b="0" l="2678" r="2687" t="0"/>
          <a:stretch/>
        </p:blipFill>
        <p:spPr>
          <a:xfrm>
            <a:off x="599863" y="1281900"/>
            <a:ext cx="7944276" cy="36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9"/>
          <p:cNvSpPr txBox="1"/>
          <p:nvPr>
            <p:ph type="title"/>
          </p:nvPr>
        </p:nvSpPr>
        <p:spPr>
          <a:xfrm>
            <a:off x="782175" y="190200"/>
            <a:ext cx="518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Diagrammes de GANTT</a:t>
            </a:r>
            <a:endParaRPr/>
          </a:p>
        </p:txBody>
      </p:sp>
      <p:sp>
        <p:nvSpPr>
          <p:cNvPr id="372" name="Google Shape;372;p39"/>
          <p:cNvSpPr txBox="1"/>
          <p:nvPr>
            <p:ph type="title"/>
          </p:nvPr>
        </p:nvSpPr>
        <p:spPr>
          <a:xfrm>
            <a:off x="782175" y="799800"/>
            <a:ext cx="518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fr"/>
              <a:t>Module 3</a:t>
            </a:r>
            <a:endParaRPr/>
          </a:p>
        </p:txBody>
      </p:sp>
      <p:pic>
        <p:nvPicPr>
          <p:cNvPr id="373" name="Google Shape;373;p39"/>
          <p:cNvPicPr preferRelativeResize="0"/>
          <p:nvPr/>
        </p:nvPicPr>
        <p:blipFill rotWithShape="1">
          <a:blip r:embed="rId3">
            <a:alphaModFix/>
          </a:blip>
          <a:srcRect b="0" l="5602" r="5611" t="0"/>
          <a:stretch/>
        </p:blipFill>
        <p:spPr>
          <a:xfrm>
            <a:off x="2169775" y="1369625"/>
            <a:ext cx="5184899" cy="316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Conceptions</a:t>
            </a:r>
            <a:endParaRPr/>
          </a:p>
        </p:txBody>
      </p:sp>
      <p:pic>
        <p:nvPicPr>
          <p:cNvPr id="379" name="Google Shape;37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5675" y="4597444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2105" y="4557903"/>
            <a:ext cx="1176504" cy="661801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fr" sz="1800"/>
              <a:t>Fonctionnelle et Technique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1"/>
          <p:cNvSpPr txBox="1"/>
          <p:nvPr>
            <p:ph type="title"/>
          </p:nvPr>
        </p:nvSpPr>
        <p:spPr>
          <a:xfrm>
            <a:off x="819150" y="388400"/>
            <a:ext cx="750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Diagrammes fonctionnelle</a:t>
            </a:r>
            <a:endParaRPr/>
          </a:p>
        </p:txBody>
      </p:sp>
      <p:pic>
        <p:nvPicPr>
          <p:cNvPr id="387" name="Google Shape;38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1969" y="1161125"/>
            <a:ext cx="4760063" cy="380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750" y="4342669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1180" y="4303128"/>
            <a:ext cx="1176504" cy="66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2"/>
          <p:cNvSpPr txBox="1"/>
          <p:nvPr>
            <p:ph type="title"/>
          </p:nvPr>
        </p:nvSpPr>
        <p:spPr>
          <a:xfrm>
            <a:off x="819150" y="388400"/>
            <a:ext cx="750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Diagrammes technique</a:t>
            </a:r>
            <a:endParaRPr/>
          </a:p>
        </p:txBody>
      </p:sp>
      <p:pic>
        <p:nvPicPr>
          <p:cNvPr id="395" name="Google Shape;39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925" y="951700"/>
            <a:ext cx="6992154" cy="380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3224" y="933675"/>
            <a:ext cx="6593399" cy="395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3"/>
          <p:cNvSpPr txBox="1"/>
          <p:nvPr/>
        </p:nvSpPr>
        <p:spPr>
          <a:xfrm>
            <a:off x="2122000" y="366125"/>
            <a:ext cx="3804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fr" sz="17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MAP (parcours d’un utilisateur)</a:t>
            </a:r>
            <a:endParaRPr b="1" i="0" sz="17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2" name="Google Shape;402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8650" y="4403219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25080" y="4363678"/>
            <a:ext cx="1176504" cy="66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ED7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type="title"/>
          </p:nvPr>
        </p:nvSpPr>
        <p:spPr>
          <a:xfrm>
            <a:off x="3711550" y="680225"/>
            <a:ext cx="1637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fr" sz="3100"/>
              <a:t>TEAM</a:t>
            </a:r>
            <a:endParaRPr sz="3100"/>
          </a:p>
        </p:txBody>
      </p:sp>
      <p:sp>
        <p:nvSpPr>
          <p:cNvPr id="254" name="Google Shape;254;p26"/>
          <p:cNvSpPr txBox="1"/>
          <p:nvPr>
            <p:ph idx="4294967295" type="subTitle"/>
          </p:nvPr>
        </p:nvSpPr>
        <p:spPr>
          <a:xfrm>
            <a:off x="1849750" y="3414725"/>
            <a:ext cx="25452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None/>
            </a:pPr>
            <a:r>
              <a:rPr b="1" i="0" lang="fr" sz="1500" u="none" cap="none" strike="noStrik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Encadreur :</a:t>
            </a:r>
            <a:endParaRPr b="1" i="0" sz="1500" u="none" cap="none" strike="noStrike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300"/>
              <a:buFont typeface="Calibri"/>
              <a:buNone/>
            </a:pPr>
            <a:r>
              <a:rPr b="1" i="0" lang="fr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Dr. valery MONTHE</a:t>
            </a:r>
            <a:endParaRPr b="1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5" name="Google Shape;255;p26"/>
          <p:cNvSpPr txBox="1"/>
          <p:nvPr/>
        </p:nvSpPr>
        <p:spPr>
          <a:xfrm>
            <a:off x="1849750" y="1342013"/>
            <a:ext cx="5361300" cy="20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fr" sz="1500" u="none" cap="none" strike="noStrik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Équipe de développement:</a:t>
            </a:r>
            <a:endParaRPr b="1" i="0" sz="1500" u="none" cap="none" strike="noStrike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	</a:t>
            </a:r>
            <a:r>
              <a:rPr b="1" i="0" lang="fr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BIKIM BI NSOGA JEAN PETIT YVELOS  19M2596</a:t>
            </a:r>
            <a:endParaRPr b="1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BTOMPE TCHEUFFA MICHEL RUFIN     19M2535</a:t>
            </a:r>
            <a:endParaRPr b="1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MENGUE OWONA VICTOR AUDREY     19M2241</a:t>
            </a:r>
            <a:endParaRPr b="1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NDEMAFO NKENANG FLAVIE DAVILA  19M2267</a:t>
            </a:r>
            <a:endParaRPr b="1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NGUETE TCHATAT DAVE NEPHTALI      19M2293</a:t>
            </a:r>
            <a:endParaRPr b="1" i="0" sz="14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6" name="Google Shape;256;p26"/>
          <p:cNvSpPr/>
          <p:nvPr/>
        </p:nvSpPr>
        <p:spPr>
          <a:xfrm>
            <a:off x="6383550" y="1757725"/>
            <a:ext cx="184800" cy="197100"/>
          </a:xfrm>
          <a:prstGeom prst="ellipse">
            <a:avLst/>
          </a:prstGeom>
          <a:solidFill>
            <a:srgbClr val="FDB835"/>
          </a:solidFill>
          <a:ln cap="flat" cmpd="sng" w="9525">
            <a:solidFill>
              <a:srgbClr val="FDB8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6"/>
          <p:cNvSpPr/>
          <p:nvPr/>
        </p:nvSpPr>
        <p:spPr>
          <a:xfrm>
            <a:off x="6383550" y="2094975"/>
            <a:ext cx="184800" cy="197100"/>
          </a:xfrm>
          <a:prstGeom prst="ellipse">
            <a:avLst/>
          </a:prstGeom>
          <a:solidFill>
            <a:srgbClr val="FDB835"/>
          </a:solidFill>
          <a:ln cap="flat" cmpd="sng" w="9525">
            <a:solidFill>
              <a:srgbClr val="FDB8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6"/>
          <p:cNvSpPr/>
          <p:nvPr/>
        </p:nvSpPr>
        <p:spPr>
          <a:xfrm>
            <a:off x="6383550" y="2432225"/>
            <a:ext cx="184800" cy="197100"/>
          </a:xfrm>
          <a:prstGeom prst="ellipse">
            <a:avLst/>
          </a:prstGeom>
          <a:solidFill>
            <a:srgbClr val="0B5ED7"/>
          </a:solidFill>
          <a:ln cap="flat" cmpd="sng" w="9525">
            <a:solidFill>
              <a:srgbClr val="FDB8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6"/>
          <p:cNvSpPr/>
          <p:nvPr/>
        </p:nvSpPr>
        <p:spPr>
          <a:xfrm>
            <a:off x="6383550" y="2769475"/>
            <a:ext cx="184800" cy="197100"/>
          </a:xfrm>
          <a:prstGeom prst="ellipse">
            <a:avLst/>
          </a:prstGeom>
          <a:solidFill>
            <a:srgbClr val="FDB835"/>
          </a:solidFill>
          <a:ln cap="flat" cmpd="sng" w="9525">
            <a:solidFill>
              <a:srgbClr val="FDB8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6"/>
          <p:cNvSpPr/>
          <p:nvPr/>
        </p:nvSpPr>
        <p:spPr>
          <a:xfrm>
            <a:off x="6383550" y="3106725"/>
            <a:ext cx="184800" cy="197100"/>
          </a:xfrm>
          <a:prstGeom prst="ellipse">
            <a:avLst/>
          </a:prstGeom>
          <a:solidFill>
            <a:srgbClr val="0B5ED7"/>
          </a:solidFill>
          <a:ln cap="flat" cmpd="sng" w="9525">
            <a:solidFill>
              <a:srgbClr val="FDB8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6"/>
          <p:cNvSpPr/>
          <p:nvPr/>
        </p:nvSpPr>
        <p:spPr>
          <a:xfrm>
            <a:off x="8416950" y="4167575"/>
            <a:ext cx="184800" cy="197100"/>
          </a:xfrm>
          <a:prstGeom prst="ellipse">
            <a:avLst/>
          </a:prstGeom>
          <a:solidFill>
            <a:srgbClr val="FDB835"/>
          </a:solidFill>
          <a:ln cap="flat" cmpd="sng" w="9525">
            <a:solidFill>
              <a:srgbClr val="FDB8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8416950" y="4452225"/>
            <a:ext cx="184800" cy="197100"/>
          </a:xfrm>
          <a:prstGeom prst="ellipse">
            <a:avLst/>
          </a:prstGeom>
          <a:solidFill>
            <a:srgbClr val="0B5ED7"/>
          </a:solidFill>
          <a:ln cap="flat" cmpd="sng" w="9525">
            <a:solidFill>
              <a:srgbClr val="FDB8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6"/>
          <p:cNvSpPr txBox="1"/>
          <p:nvPr/>
        </p:nvSpPr>
        <p:spPr>
          <a:xfrm>
            <a:off x="6687325" y="4350675"/>
            <a:ext cx="207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développeur front-end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6"/>
          <p:cNvSpPr txBox="1"/>
          <p:nvPr/>
        </p:nvSpPr>
        <p:spPr>
          <a:xfrm>
            <a:off x="6687325" y="4066025"/>
            <a:ext cx="207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développeur back-end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8650" y="4403219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5080" y="4363678"/>
            <a:ext cx="1176504" cy="66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4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Module 1</a:t>
            </a:r>
            <a:endParaRPr/>
          </a:p>
        </p:txBody>
      </p:sp>
      <p:sp>
        <p:nvSpPr>
          <p:cNvPr id="409" name="Google Shape;409;p44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fr" sz="1800">
                <a:latin typeface="Nunito"/>
                <a:ea typeface="Nunito"/>
                <a:cs typeface="Nunito"/>
                <a:sym typeface="Nunito"/>
              </a:rPr>
              <a:t>Gestion des utilisateur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0" name="Google Shape;41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5675" y="4597444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2105" y="4557903"/>
            <a:ext cx="1176504" cy="66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5"/>
          <p:cNvSpPr txBox="1"/>
          <p:nvPr>
            <p:ph type="title"/>
          </p:nvPr>
        </p:nvSpPr>
        <p:spPr>
          <a:xfrm>
            <a:off x="561975" y="353775"/>
            <a:ext cx="575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Diagramme des cas d’utilisation</a:t>
            </a:r>
            <a:endParaRPr/>
          </a:p>
        </p:txBody>
      </p:sp>
      <p:sp>
        <p:nvSpPr>
          <p:cNvPr id="417" name="Google Shape;417;p45"/>
          <p:cNvSpPr txBox="1"/>
          <p:nvPr>
            <p:ph idx="1" type="body"/>
          </p:nvPr>
        </p:nvSpPr>
        <p:spPr>
          <a:xfrm>
            <a:off x="561975" y="1721667"/>
            <a:ext cx="30018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fr" sz="1600" u="sng">
                <a:latin typeface="Nunito"/>
                <a:ea typeface="Nunito"/>
                <a:cs typeface="Nunito"/>
                <a:sym typeface="Nunito"/>
              </a:rPr>
              <a:t>Cas d’utilisation</a:t>
            </a:r>
            <a:endParaRPr b="1" sz="1600"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Une personne</a:t>
            </a:r>
            <a:r>
              <a:rPr b="1" lang="fr" sz="14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fr" sz="1400">
                <a:latin typeface="Nunito"/>
                <a:ea typeface="Nunito"/>
                <a:cs typeface="Nunito"/>
                <a:sym typeface="Nunito"/>
              </a:rPr>
              <a:t>(Étudiant ou investisseur) peut: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S’inscrire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Se connecter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Consulter son profil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Modifier son profil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8" name="Google Shape;41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4049" y="877275"/>
            <a:ext cx="5615224" cy="41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6"/>
          <p:cNvSpPr txBox="1"/>
          <p:nvPr>
            <p:ph type="title"/>
          </p:nvPr>
        </p:nvSpPr>
        <p:spPr>
          <a:xfrm>
            <a:off x="287150" y="283975"/>
            <a:ext cx="4542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Diagrammes de séquence  (1/2)</a:t>
            </a:r>
            <a:endParaRPr/>
          </a:p>
        </p:txBody>
      </p:sp>
      <p:sp>
        <p:nvSpPr>
          <p:cNvPr id="424" name="Google Shape;424;p46"/>
          <p:cNvSpPr txBox="1"/>
          <p:nvPr>
            <p:ph idx="1" type="body"/>
          </p:nvPr>
        </p:nvSpPr>
        <p:spPr>
          <a:xfrm>
            <a:off x="561975" y="1721671"/>
            <a:ext cx="3001800" cy="1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Diagrammes de séquence des cas d’utilisation suivant::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b="1" lang="fr" sz="1400">
                <a:latin typeface="Nunito"/>
                <a:ea typeface="Nunito"/>
                <a:cs typeface="Nunito"/>
                <a:sym typeface="Nunito"/>
              </a:rPr>
              <a:t>S’inscrire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25" name="Google Shape;42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3175" y="757925"/>
            <a:ext cx="5208177" cy="413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7"/>
          <p:cNvSpPr txBox="1"/>
          <p:nvPr>
            <p:ph type="title"/>
          </p:nvPr>
        </p:nvSpPr>
        <p:spPr>
          <a:xfrm>
            <a:off x="287150" y="283975"/>
            <a:ext cx="4542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Diagrammes de séquence  (2/2)</a:t>
            </a:r>
            <a:endParaRPr/>
          </a:p>
        </p:txBody>
      </p:sp>
      <p:sp>
        <p:nvSpPr>
          <p:cNvPr id="431" name="Google Shape;431;p47"/>
          <p:cNvSpPr txBox="1"/>
          <p:nvPr>
            <p:ph idx="1" type="body"/>
          </p:nvPr>
        </p:nvSpPr>
        <p:spPr>
          <a:xfrm>
            <a:off x="561975" y="1721671"/>
            <a:ext cx="3001800" cy="1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Diagrammes de séquence des cas d’utilisation suivant::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b="1" lang="fr" sz="1400">
                <a:latin typeface="Nunito"/>
                <a:ea typeface="Nunito"/>
                <a:cs typeface="Nunito"/>
                <a:sym typeface="Nunito"/>
              </a:rPr>
              <a:t>Se connecter</a:t>
            </a:r>
            <a:endParaRPr b="1" sz="1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32" name="Google Shape;43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5452" y="1239775"/>
            <a:ext cx="5526149" cy="33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8"/>
          <p:cNvSpPr txBox="1"/>
          <p:nvPr>
            <p:ph type="title"/>
          </p:nvPr>
        </p:nvSpPr>
        <p:spPr>
          <a:xfrm>
            <a:off x="561975" y="424150"/>
            <a:ext cx="2354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Diagramme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de classes</a:t>
            </a:r>
            <a:endParaRPr/>
          </a:p>
        </p:txBody>
      </p:sp>
      <p:sp>
        <p:nvSpPr>
          <p:cNvPr id="438" name="Google Shape;438;p48"/>
          <p:cNvSpPr txBox="1"/>
          <p:nvPr>
            <p:ph idx="1" type="body"/>
          </p:nvPr>
        </p:nvSpPr>
        <p:spPr>
          <a:xfrm>
            <a:off x="561975" y="1721674"/>
            <a:ext cx="3001800" cy="21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fr" sz="1600" u="sng">
                <a:latin typeface="Nunito"/>
                <a:ea typeface="Nunito"/>
                <a:cs typeface="Nunito"/>
                <a:sym typeface="Nunito"/>
              </a:rPr>
              <a:t>Classes du domaine</a:t>
            </a:r>
            <a:endParaRPr b="1" sz="1600"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D’après les </a:t>
            </a:r>
            <a:r>
              <a:rPr b="1" lang="fr" sz="1400">
                <a:latin typeface="Nunito"/>
                <a:ea typeface="Nunito"/>
                <a:cs typeface="Nunito"/>
                <a:sym typeface="Nunito"/>
              </a:rPr>
              <a:t>cas d’utilisation</a:t>
            </a:r>
            <a:r>
              <a:rPr lang="fr" sz="1400">
                <a:latin typeface="Nunito"/>
                <a:ea typeface="Nunito"/>
                <a:cs typeface="Nunito"/>
                <a:sym typeface="Nunito"/>
              </a:rPr>
              <a:t>, nous avons les classes suivantes :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Utilisateur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Etudiant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Investisseur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39" name="Google Shape;43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6175" y="152400"/>
            <a:ext cx="351905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9"/>
          <p:cNvSpPr txBox="1"/>
          <p:nvPr>
            <p:ph type="title"/>
          </p:nvPr>
        </p:nvSpPr>
        <p:spPr>
          <a:xfrm>
            <a:off x="561975" y="424150"/>
            <a:ext cx="2354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Diagramme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de classes</a:t>
            </a:r>
            <a:endParaRPr/>
          </a:p>
        </p:txBody>
      </p:sp>
      <p:sp>
        <p:nvSpPr>
          <p:cNvPr id="445" name="Google Shape;445;p49"/>
          <p:cNvSpPr txBox="1"/>
          <p:nvPr>
            <p:ph idx="1" type="body"/>
          </p:nvPr>
        </p:nvSpPr>
        <p:spPr>
          <a:xfrm>
            <a:off x="561975" y="1721674"/>
            <a:ext cx="3001800" cy="29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fr" sz="1600" u="sng">
                <a:latin typeface="Nunito"/>
                <a:ea typeface="Nunito"/>
                <a:cs typeface="Nunito"/>
                <a:sym typeface="Nunito"/>
              </a:rPr>
              <a:t>Classes de conception</a:t>
            </a:r>
            <a:endParaRPr b="1" sz="1600"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Dans le souci de gagner du temps et éviter de créer des champs déjà existants (fournis par Django), nous pouvons utiliser la classe </a:t>
            </a:r>
            <a:r>
              <a:rPr b="1" lang="fr" sz="1400">
                <a:latin typeface="Nunito"/>
                <a:ea typeface="Nunito"/>
                <a:cs typeface="Nunito"/>
                <a:sym typeface="Nunito"/>
              </a:rPr>
              <a:t>DjangoUser </a:t>
            </a:r>
            <a:r>
              <a:rPr lang="fr" sz="1400">
                <a:latin typeface="Nunito"/>
                <a:ea typeface="Nunito"/>
                <a:cs typeface="Nunito"/>
                <a:sym typeface="Nunito"/>
              </a:rPr>
              <a:t>qui possède certains champs (noms, email, mot de passe) de la classe </a:t>
            </a:r>
            <a:r>
              <a:rPr b="1" lang="fr" sz="1400">
                <a:latin typeface="Nunito"/>
                <a:ea typeface="Nunito"/>
                <a:cs typeface="Nunito"/>
                <a:sym typeface="Nunito"/>
              </a:rPr>
              <a:t>Utilisateur</a:t>
            </a:r>
            <a:r>
              <a:rPr lang="fr" sz="1400">
                <a:latin typeface="Nunito"/>
                <a:ea typeface="Nunito"/>
                <a:cs typeface="Nunito"/>
                <a:sym typeface="Nunito"/>
              </a:rPr>
              <a:t>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Nous obtenons ainsi le diagramme de classe suivant : 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46" name="Google Shape;44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6175" y="152400"/>
            <a:ext cx="516780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0"/>
          <p:cNvSpPr txBox="1"/>
          <p:nvPr>
            <p:ph type="title"/>
          </p:nvPr>
        </p:nvSpPr>
        <p:spPr>
          <a:xfrm>
            <a:off x="561975" y="353775"/>
            <a:ext cx="225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Maquettes</a:t>
            </a:r>
            <a:endParaRPr/>
          </a:p>
        </p:txBody>
      </p:sp>
      <p:pic>
        <p:nvPicPr>
          <p:cNvPr id="452" name="Google Shape;45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7075" y="4368844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3505" y="4329303"/>
            <a:ext cx="1176504" cy="66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50"/>
          <p:cNvPicPr preferRelativeResize="0"/>
          <p:nvPr/>
        </p:nvPicPr>
        <p:blipFill rotWithShape="1">
          <a:blip r:embed="rId5">
            <a:alphaModFix/>
          </a:blip>
          <a:srcRect b="0" l="89" r="79" t="0"/>
          <a:stretch/>
        </p:blipFill>
        <p:spPr>
          <a:xfrm>
            <a:off x="790500" y="1127150"/>
            <a:ext cx="6597626" cy="3715751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50"/>
          <p:cNvSpPr txBox="1"/>
          <p:nvPr/>
        </p:nvSpPr>
        <p:spPr>
          <a:xfrm>
            <a:off x="2750050" y="476925"/>
            <a:ext cx="40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lien des maquettes sur Figma : </a:t>
            </a:r>
            <a:r>
              <a:rPr b="0" i="0" lang="fr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figma.com/FindInvest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1"/>
          <p:cNvSpPr txBox="1"/>
          <p:nvPr>
            <p:ph type="title"/>
          </p:nvPr>
        </p:nvSpPr>
        <p:spPr>
          <a:xfrm>
            <a:off x="561975" y="353775"/>
            <a:ext cx="225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Maquettes</a:t>
            </a:r>
            <a:endParaRPr/>
          </a:p>
        </p:txBody>
      </p:sp>
      <p:pic>
        <p:nvPicPr>
          <p:cNvPr id="461" name="Google Shape;46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7075" y="4368844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3505" y="4329303"/>
            <a:ext cx="1176504" cy="66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51"/>
          <p:cNvPicPr preferRelativeResize="0"/>
          <p:nvPr/>
        </p:nvPicPr>
        <p:blipFill rotWithShape="1">
          <a:blip r:embed="rId5">
            <a:alphaModFix/>
          </a:blip>
          <a:srcRect b="0" l="89" r="79" t="0"/>
          <a:stretch/>
        </p:blipFill>
        <p:spPr>
          <a:xfrm>
            <a:off x="790500" y="1127150"/>
            <a:ext cx="6597626" cy="3715751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51"/>
          <p:cNvSpPr txBox="1"/>
          <p:nvPr/>
        </p:nvSpPr>
        <p:spPr>
          <a:xfrm>
            <a:off x="2750050" y="476925"/>
            <a:ext cx="40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lien des maquettes sur Figma : </a:t>
            </a:r>
            <a:r>
              <a:rPr b="0" i="0" lang="fr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figma.com/FindInvest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2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Module 2</a:t>
            </a:r>
            <a:endParaRPr/>
          </a:p>
        </p:txBody>
      </p:sp>
      <p:sp>
        <p:nvSpPr>
          <p:cNvPr id="470" name="Google Shape;470;p52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fr" sz="1800">
                <a:latin typeface="Nunito"/>
                <a:ea typeface="Nunito"/>
                <a:cs typeface="Nunito"/>
                <a:sym typeface="Nunito"/>
              </a:rPr>
              <a:t>Gestion des publications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3"/>
          <p:cNvSpPr txBox="1"/>
          <p:nvPr>
            <p:ph type="title"/>
          </p:nvPr>
        </p:nvSpPr>
        <p:spPr>
          <a:xfrm>
            <a:off x="561975" y="353775"/>
            <a:ext cx="575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Diagramme des cas d’utilisation</a:t>
            </a:r>
            <a:endParaRPr/>
          </a:p>
        </p:txBody>
      </p:sp>
      <p:sp>
        <p:nvSpPr>
          <p:cNvPr id="476" name="Google Shape;476;p53"/>
          <p:cNvSpPr txBox="1"/>
          <p:nvPr>
            <p:ph idx="1" type="body"/>
          </p:nvPr>
        </p:nvSpPr>
        <p:spPr>
          <a:xfrm>
            <a:off x="561975" y="1721667"/>
            <a:ext cx="30018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1250"/>
              <a:buNone/>
            </a:pPr>
            <a:r>
              <a:rPr b="1" lang="fr" sz="1600" u="sng">
                <a:latin typeface="Nunito"/>
                <a:ea typeface="Nunito"/>
                <a:cs typeface="Nunito"/>
                <a:sym typeface="Nunito"/>
              </a:rPr>
              <a:t>Cas d’utilisation</a:t>
            </a:r>
            <a:endParaRPr b="1" sz="1600"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2857"/>
              <a:buNone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Une personne</a:t>
            </a:r>
            <a:r>
              <a:rPr b="1" lang="fr" sz="14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fr" sz="1400">
                <a:latin typeface="Nunito"/>
                <a:ea typeface="Nunito"/>
                <a:cs typeface="Nunito"/>
                <a:sym typeface="Nunito"/>
              </a:rPr>
              <a:t>(Étudiant et/ou investisseur) peut: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S’inscrire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Se connecter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Consulter son profil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Modifier son profil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poster un projet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chatter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lancer un chat privé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marquer un projet investi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77" name="Google Shape;47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125" y="912875"/>
            <a:ext cx="5442950" cy="407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/>
          <p:nvPr>
            <p:ph type="title"/>
          </p:nvPr>
        </p:nvSpPr>
        <p:spPr>
          <a:xfrm>
            <a:off x="742950" y="236000"/>
            <a:ext cx="750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PLAN</a:t>
            </a:r>
            <a:endParaRPr u="sng"/>
          </a:p>
        </p:txBody>
      </p:sp>
      <p:sp>
        <p:nvSpPr>
          <p:cNvPr id="272" name="Google Shape;272;p27"/>
          <p:cNvSpPr txBox="1"/>
          <p:nvPr>
            <p:ph idx="1" type="body"/>
          </p:nvPr>
        </p:nvSpPr>
        <p:spPr>
          <a:xfrm>
            <a:off x="1685827" y="806300"/>
            <a:ext cx="52245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b="1" lang="fr" sz="1900">
                <a:latin typeface="Nunito"/>
                <a:ea typeface="Nunito"/>
                <a:cs typeface="Nunito"/>
                <a:sym typeface="Nunito"/>
              </a:rPr>
              <a:t>Problématique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fr" sz="1900">
                <a:latin typeface="Nunito"/>
                <a:ea typeface="Nunito"/>
                <a:cs typeface="Nunito"/>
                <a:sym typeface="Nunito"/>
              </a:rPr>
              <a:t>Exigences classées par modules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b="1" lang="fr" sz="1900">
                <a:latin typeface="Nunito"/>
                <a:ea typeface="Nunito"/>
                <a:cs typeface="Nunito"/>
                <a:sym typeface="Nunito"/>
              </a:rPr>
              <a:t>PLanification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b="1" lang="fr" sz="1900">
                <a:latin typeface="Nunito"/>
                <a:ea typeface="Nunito"/>
                <a:cs typeface="Nunito"/>
                <a:sym typeface="Nunito"/>
              </a:rPr>
              <a:t>Conception technique et  fonctionnelle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b="1" lang="fr" sz="1900">
                <a:latin typeface="Nunito"/>
                <a:ea typeface="Nunito"/>
                <a:cs typeface="Nunito"/>
                <a:sym typeface="Nunito"/>
              </a:rPr>
              <a:t>Map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73" name="Google Shape;27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8650" y="4403219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5080" y="4363678"/>
            <a:ext cx="1176504" cy="66180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7"/>
          <p:cNvSpPr txBox="1"/>
          <p:nvPr>
            <p:ph idx="1" type="body"/>
          </p:nvPr>
        </p:nvSpPr>
        <p:spPr>
          <a:xfrm>
            <a:off x="1672463" y="3057800"/>
            <a:ext cx="1779300" cy="13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b="1" lang="fr" sz="1900">
                <a:latin typeface="Nunito"/>
                <a:ea typeface="Nunito"/>
                <a:cs typeface="Nunito"/>
                <a:sym typeface="Nunito"/>
              </a:rPr>
              <a:t>Module 1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b="1" lang="fr" sz="1900">
                <a:latin typeface="Nunito"/>
                <a:ea typeface="Nunito"/>
                <a:cs typeface="Nunito"/>
                <a:sym typeface="Nunito"/>
              </a:rPr>
              <a:t>Module 2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300"/>
              <a:buNone/>
            </a:pPr>
            <a:r>
              <a:rPr b="1" lang="fr" sz="1900">
                <a:latin typeface="Nunito"/>
                <a:ea typeface="Nunito"/>
                <a:cs typeface="Nunito"/>
                <a:sym typeface="Nunito"/>
              </a:rPr>
              <a:t>Module 3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6" name="Google Shape;276;p27"/>
          <p:cNvSpPr/>
          <p:nvPr/>
        </p:nvSpPr>
        <p:spPr>
          <a:xfrm>
            <a:off x="4134500" y="2524550"/>
            <a:ext cx="3323700" cy="2374500"/>
          </a:xfrm>
          <a:prstGeom prst="roundRect">
            <a:avLst>
              <a:gd fmla="val 16667" name="adj"/>
            </a:avLst>
          </a:prstGeom>
          <a:solidFill>
            <a:srgbClr val="FDB835">
              <a:alpha val="23530"/>
            </a:srgbClr>
          </a:solidFill>
          <a:ln cap="flat" cmpd="sng" w="28575">
            <a:solidFill>
              <a:srgbClr val="0B5E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Diagramme des cas d’utilisation</a:t>
            </a:r>
            <a:endParaRPr b="0" i="0" sz="16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Diagrammes de séquence</a:t>
            </a:r>
            <a:endParaRPr b="0" i="0" sz="16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Diagramme de classe</a:t>
            </a:r>
            <a:endParaRPr b="0" i="0" sz="16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Maquettes</a:t>
            </a:r>
            <a:endParaRPr b="0" i="0" sz="16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Développement</a:t>
            </a:r>
            <a:endParaRPr b="0" i="0" sz="16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Déploiement</a:t>
            </a:r>
            <a:endParaRPr b="0" i="0" sz="16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27"/>
          <p:cNvSpPr/>
          <p:nvPr/>
        </p:nvSpPr>
        <p:spPr>
          <a:xfrm rot="10800000">
            <a:off x="3684213" y="3242450"/>
            <a:ext cx="173700" cy="1009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B5E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4"/>
          <p:cNvSpPr txBox="1"/>
          <p:nvPr>
            <p:ph type="title"/>
          </p:nvPr>
        </p:nvSpPr>
        <p:spPr>
          <a:xfrm>
            <a:off x="561975" y="424150"/>
            <a:ext cx="2354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Diagramme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de classes</a:t>
            </a:r>
            <a:endParaRPr/>
          </a:p>
        </p:txBody>
      </p:sp>
      <p:sp>
        <p:nvSpPr>
          <p:cNvPr id="483" name="Google Shape;483;p54"/>
          <p:cNvSpPr txBox="1"/>
          <p:nvPr>
            <p:ph idx="1" type="body"/>
          </p:nvPr>
        </p:nvSpPr>
        <p:spPr>
          <a:xfrm>
            <a:off x="561975" y="1721674"/>
            <a:ext cx="3001800" cy="21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fr" sz="1600" u="sng">
                <a:latin typeface="Nunito"/>
                <a:ea typeface="Nunito"/>
                <a:cs typeface="Nunito"/>
                <a:sym typeface="Nunito"/>
              </a:rPr>
              <a:t>Classes du domaine</a:t>
            </a:r>
            <a:endParaRPr b="1" sz="1600"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D’après les </a:t>
            </a:r>
            <a:r>
              <a:rPr b="1" lang="fr" sz="1400">
                <a:latin typeface="Nunito"/>
                <a:ea typeface="Nunito"/>
                <a:cs typeface="Nunito"/>
                <a:sym typeface="Nunito"/>
              </a:rPr>
              <a:t>cas d’utilisation</a:t>
            </a:r>
            <a:r>
              <a:rPr lang="fr" sz="1400">
                <a:latin typeface="Nunito"/>
                <a:ea typeface="Nunito"/>
                <a:cs typeface="Nunito"/>
                <a:sym typeface="Nunito"/>
              </a:rPr>
              <a:t>, nous avons les classes suivantes :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Utilisateur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Etudiant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Investisseur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fr" sz="1400">
                <a:latin typeface="Nunito"/>
                <a:ea typeface="Nunito"/>
                <a:cs typeface="Nunito"/>
                <a:sym typeface="Nunito"/>
              </a:rPr>
              <a:t>Projet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84" name="Google Shape;48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775" y="545825"/>
            <a:ext cx="5275424" cy="413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5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Module 3</a:t>
            </a:r>
            <a:endParaRPr/>
          </a:p>
        </p:txBody>
      </p:sp>
      <p:sp>
        <p:nvSpPr>
          <p:cNvPr id="490" name="Google Shape;490;p55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fr" sz="1800">
                <a:latin typeface="Nunito"/>
                <a:ea typeface="Nunito"/>
                <a:cs typeface="Nunito"/>
                <a:sym typeface="Nunito"/>
              </a:rPr>
              <a:t>Gestion des projets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/>
          <p:nvPr>
            <p:ph type="title"/>
          </p:nvPr>
        </p:nvSpPr>
        <p:spPr>
          <a:xfrm>
            <a:off x="819150" y="236000"/>
            <a:ext cx="338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PROBLÉMATIQUE</a:t>
            </a:r>
            <a:endParaRPr/>
          </a:p>
        </p:txBody>
      </p:sp>
      <p:sp>
        <p:nvSpPr>
          <p:cNvPr id="283" name="Google Shape;283;p28"/>
          <p:cNvSpPr txBox="1"/>
          <p:nvPr>
            <p:ph idx="1" type="body"/>
          </p:nvPr>
        </p:nvSpPr>
        <p:spPr>
          <a:xfrm>
            <a:off x="819150" y="847725"/>
            <a:ext cx="7505700" cy="3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Les étudiants développent beaucoup de logiciels/sites/outils/documents pendant leurs études;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Ces projets sont connus uniquement par eux, leurs copines, Dieu et leurs comptes Github;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Ces projets peuvent apporter des solutions innovantes dans la société ou rapporter de l’argent;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D’où le besoin de les mettre sur le marché;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Les étudiants ont besoin d’investissement pour mettre leurs projets en production, d’où </a:t>
            </a:r>
            <a:r>
              <a:rPr b="1" lang="fr" sz="1500">
                <a:latin typeface="Nunito"/>
                <a:ea typeface="Nunito"/>
                <a:cs typeface="Nunito"/>
                <a:sym typeface="Nunito"/>
              </a:rPr>
              <a:t>la recherche d'investisseurs potentiels</a:t>
            </a:r>
            <a:r>
              <a:rPr lang="fr" sz="1500">
                <a:latin typeface="Nunito"/>
                <a:ea typeface="Nunito"/>
                <a:cs typeface="Nunito"/>
                <a:sym typeface="Nunito"/>
              </a:rPr>
              <a:t>;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De l’autre côtés les investisseurs sont ouverts à de nouveaux projets afin d’augmenter leurs capitals et leurs  bénéfices;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b="1" lang="fr" sz="1500">
                <a:latin typeface="Nunito"/>
                <a:ea typeface="Nunito"/>
                <a:cs typeface="Nunito"/>
                <a:sym typeface="Nunito"/>
              </a:rPr>
              <a:t>une plateforme répondant aux besoin des deux parties est donc la bienvenue.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4" name="Google Shape;28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8650" y="4403219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5080" y="4363678"/>
            <a:ext cx="1176504" cy="66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fr"/>
              <a:t>EXIGENCES NON FONCTIONNELLES</a:t>
            </a:r>
            <a:endParaRPr/>
          </a:p>
        </p:txBody>
      </p:sp>
      <p:pic>
        <p:nvPicPr>
          <p:cNvPr id="291" name="Google Shape;29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1075" y="4521244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7505" y="4481703"/>
            <a:ext cx="1176504" cy="66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5100" y="4319619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91530" y="4280078"/>
            <a:ext cx="1176504" cy="6618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9" name="Google Shape;299;p30"/>
          <p:cNvGraphicFramePr/>
          <p:nvPr/>
        </p:nvGraphicFramePr>
        <p:xfrm>
          <a:off x="914400" y="14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{D5B90DD2-01DB-48CE-AD38-AE0400847E76}</a:tableStyleId>
              </a:tblPr>
              <a:tblGrid>
                <a:gridCol w="2000250"/>
                <a:gridCol w="456495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fr" sz="125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Modules</a:t>
                      </a:r>
                      <a:endParaRPr b="1" sz="125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fr" sz="125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Descriptions</a:t>
                      </a:r>
                      <a:endParaRPr b="1" sz="125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Module 1:</a:t>
                      </a:r>
                      <a:endParaRPr b="1"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Gestion des utilisateurs</a:t>
                      </a:r>
                      <a:endParaRPr b="1"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159849" lvl="0" marL="17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s'inscrire et se connecter ( sur la plateforme ou via les réseaux sociaux)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9849" lvl="0" marL="17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se déconnecter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9849" lvl="0" marL="17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consulter et modifier son profil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Module 2:</a:t>
                      </a:r>
                      <a:endParaRPr b="1"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Gestion des publications</a:t>
                      </a:r>
                      <a:endParaRPr b="1"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59849" lvl="0" marL="17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poster un projet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9849" lvl="0" marL="17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consulter la liste de ses </a:t>
                      </a:r>
                      <a:r>
                        <a:rPr lang="fr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posts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9849" lvl="0" marL="17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créer, modifier, supprimer un </a:t>
                      </a:r>
                      <a:r>
                        <a:rPr lang="fr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post</a:t>
                      </a: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 dont on est l’auteur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9849" lvl="0" marL="17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consulter le profil de l’auteur d’un </a:t>
                      </a:r>
                      <a:r>
                        <a:rPr lang="fr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posts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9849" lvl="0" marL="17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afficher les commentaires d’un</a:t>
                      </a:r>
                      <a:r>
                        <a:rPr lang="fr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post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9849" lvl="0" marL="17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discuter (chat) avec l’auteur d’une </a:t>
                      </a:r>
                      <a:r>
                        <a:rPr lang="fr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post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9849" lvl="0" marL="17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commenter un</a:t>
                      </a:r>
                      <a:r>
                        <a:rPr lang="fr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post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9849" lvl="0" marL="17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répondre aux commentaires d’un</a:t>
                      </a:r>
                      <a:r>
                        <a:rPr lang="fr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post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9849" lvl="0" marL="17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liker un</a:t>
                      </a:r>
                      <a:r>
                        <a:rPr lang="fr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post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9849" lvl="0" marL="17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Ajouter une </a:t>
                      </a:r>
                      <a:r>
                        <a:rPr lang="fr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post</a:t>
                      </a: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 en favoris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9849" lvl="0" marL="17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partager une </a:t>
                      </a:r>
                      <a:r>
                        <a:rPr lang="fr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post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9849" lvl="0" marL="17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suivre un étudiant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Module 3 :</a:t>
                      </a:r>
                      <a:endParaRPr b="1"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Gestion des projets</a:t>
                      </a:r>
                      <a:endParaRPr b="1"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49849" lvl="0" marL="26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classer les projets par catégorie, par date et par nombre de like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49849" lvl="0" marL="26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marque</a:t>
                      </a:r>
                      <a:r>
                        <a:rPr lang="fr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</a:t>
                      </a: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 un projet investi et inversement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49849" lvl="0" marL="26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afficher les projet investis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49849" lvl="0" marL="269999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fr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rechercher un projet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fr"/>
              <a:t>EXIGENCES NON FONCTIONNELLES</a:t>
            </a:r>
            <a:endParaRPr/>
          </a:p>
        </p:txBody>
      </p:sp>
      <p:pic>
        <p:nvPicPr>
          <p:cNvPr id="305" name="Google Shape;30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1075" y="4521244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7505" y="4481703"/>
            <a:ext cx="1176504" cy="66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1" name="Google Shape;311;p32"/>
          <p:cNvGraphicFramePr/>
          <p:nvPr/>
        </p:nvGraphicFramePr>
        <p:xfrm>
          <a:off x="1342300" y="820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{84952061-9C34-4194-A5AC-E23920A1DF49}</a:tableStyleId>
              </a:tblPr>
              <a:tblGrid>
                <a:gridCol w="2219325"/>
                <a:gridCol w="404812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Nunito"/>
                          <a:ea typeface="Nunito"/>
                          <a:cs typeface="Nunito"/>
                          <a:sym typeface="Nunito"/>
                        </a:rPr>
                        <a:t>Besoins non fonctionnels 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Nunito"/>
                          <a:ea typeface="Nunito"/>
                          <a:cs typeface="Nunito"/>
                          <a:sym typeface="Nunito"/>
                        </a:rPr>
                        <a:t>Description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Utilisabilité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L’application offre une interface facile d’utilisation en se basant sur le style des réseaux les plus utilisés (facebook, twitter, linkedin)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Portabilité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la plateforme est accessible en ligne sur tout appareil disposant d’un navigateur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Responsivité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la plateforme s’adapte à tout type d’appareil sur lequel il fonctionne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Performance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L’application est conçue de façon à réduire les temps de requêtes des utilisateurs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200"/>
              <a:t>PLANIFICATION</a:t>
            </a:r>
            <a:endParaRPr sz="3200"/>
          </a:p>
        </p:txBody>
      </p:sp>
      <p:pic>
        <p:nvPicPr>
          <p:cNvPr id="317" name="Google Shape;31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3275" y="4521244"/>
            <a:ext cx="376566" cy="48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9705" y="4481703"/>
            <a:ext cx="1176504" cy="661801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3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fr" sz="1500"/>
              <a:t>lien vers le diagramme de GANTT : </a:t>
            </a:r>
            <a:r>
              <a:rPr lang="fr" sz="1500" u="sng">
                <a:solidFill>
                  <a:schemeClr val="hlink"/>
                </a:solidFill>
                <a:hlinkClick r:id="rId5"/>
              </a:rPr>
              <a:t>prod.teamgantt.com/FindInvest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