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66FBBD-BC2C-44A8-A8F1-E3116868FBAA}">
  <a:tblStyle styleId="{A266FBBD-BC2C-44A8-A8F1-E3116868FB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04A8723-FF51-42A4-BE9B-653ECB47FA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4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1.xml"/><Relationship Id="rId39" Type="http://schemas.openxmlformats.org/officeDocument/2006/relationships/font" Target="fonts/Nunito-regular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3e59a9491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3e59a9491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5072c09f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5072c09f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3e59a949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3e59a949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début</a:t>
            </a:r>
            <a:r>
              <a:rPr lang="fr"/>
              <a:t> : 1/04/2022, </a:t>
            </a:r>
            <a:r>
              <a:rPr lang="fr" u="sng"/>
              <a:t>fin</a:t>
            </a:r>
            <a:r>
              <a:rPr lang="fr"/>
              <a:t> : 12/05/2022 </a:t>
            </a:r>
            <a:r>
              <a:rPr lang="fr" u="sng"/>
              <a:t>durée</a:t>
            </a:r>
            <a:r>
              <a:rPr lang="fr"/>
              <a:t>: </a:t>
            </a:r>
            <a:r>
              <a:rPr b="1" lang="fr"/>
              <a:t>1 mois et 12 jours</a:t>
            </a:r>
            <a:endParaRPr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5072c09f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5072c09f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5072c09f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5072c09f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6aeb4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6aeb4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26aeb41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26aeb41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26aeb419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26aeb41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daf87c32b55de5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daf87c32b55de5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5072c09f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5072c09f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308e3426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308e3426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5072c09f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5072c09f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512fe5ac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512fe5ac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512fe5a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512fe5a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5072c09f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5072c09f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ba93fc4e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ba93fc4e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5072c09f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5072c09f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cce9fb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6cce9fb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5072c09f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5072c09f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5072c09f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5072c09f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783410e11b2c0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783410e11b2c0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3e59a9491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3e59a9491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cfc304b005116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cfc304b005116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cfc304b005116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cfc304b005116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e59a9491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e59a9491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3e59a9491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3e59a949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e59a9491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e59a9491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B5ED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08" name="Google Shape;108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0B5ED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0B5ED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DB83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0B5E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676" y="4631325"/>
            <a:ext cx="1311269" cy="50785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hyperlink" Target="https://www.figma.com/file/gLBNFJaX9YJSkfMopQ4bB2/FindInvest?node-id=0%3A1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prod.teamgantt.com/gantt/schedule/?ids=3059286#&amp;ids=3059286&amp;user=&amp;custom=&amp;company=&amp;hide_completed=false&amp;date_filter=&amp;color_filter=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ED7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ctrTitle"/>
          </p:nvPr>
        </p:nvSpPr>
        <p:spPr>
          <a:xfrm>
            <a:off x="2327551" y="980550"/>
            <a:ext cx="4488900" cy="12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900"/>
              <a:t>FndInvest</a:t>
            </a:r>
            <a:endParaRPr b="1" sz="6900"/>
          </a:p>
        </p:txBody>
      </p:sp>
      <p:sp>
        <p:nvSpPr>
          <p:cNvPr id="125" name="Google Shape;125;p13"/>
          <p:cNvSpPr txBox="1"/>
          <p:nvPr>
            <p:ph idx="1" type="subTitle"/>
          </p:nvPr>
        </p:nvSpPr>
        <p:spPr>
          <a:xfrm>
            <a:off x="2353800" y="3091538"/>
            <a:ext cx="44364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INF3196 (</a:t>
            </a:r>
            <a:r>
              <a:rPr b="1" lang="fr" sz="2400"/>
              <a:t>Projet)</a:t>
            </a:r>
            <a:r>
              <a:rPr b="1" lang="fr" sz="2400"/>
              <a:t> &amp; INF3176 (APT)</a:t>
            </a:r>
            <a:endParaRPr b="1" sz="2400"/>
          </a:p>
        </p:txBody>
      </p:sp>
      <p:sp>
        <p:nvSpPr>
          <p:cNvPr id="126" name="Google Shape;126;p13"/>
          <p:cNvSpPr txBox="1"/>
          <p:nvPr/>
        </p:nvSpPr>
        <p:spPr>
          <a:xfrm>
            <a:off x="5745550" y="4458275"/>
            <a:ext cx="30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Supervision : Dr. Valery MONTHE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1872750" y="2271525"/>
            <a:ext cx="539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Plateforme de recherche d’investissements, dédiée aux étudiants de l’</a:t>
            </a:r>
            <a:r>
              <a:rPr b="1"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Université de Yaoundé 1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28" name="Google Shape;128;p13"/>
          <p:cNvCxnSpPr/>
          <p:nvPr/>
        </p:nvCxnSpPr>
        <p:spPr>
          <a:xfrm rot="10800000">
            <a:off x="1446750" y="2151150"/>
            <a:ext cx="848700" cy="0"/>
          </a:xfrm>
          <a:prstGeom prst="straightConnector1">
            <a:avLst/>
          </a:prstGeom>
          <a:noFill/>
          <a:ln cap="flat" cmpd="sng" w="19050">
            <a:solidFill>
              <a:srgbClr val="0B5ED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1446750" y="2151150"/>
            <a:ext cx="0" cy="523500"/>
          </a:xfrm>
          <a:prstGeom prst="straightConnector1">
            <a:avLst/>
          </a:prstGeom>
          <a:noFill/>
          <a:ln cap="flat" cmpd="sng" w="19050">
            <a:solidFill>
              <a:srgbClr val="0B5ED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3"/>
          <p:cNvCxnSpPr/>
          <p:nvPr/>
        </p:nvCxnSpPr>
        <p:spPr>
          <a:xfrm>
            <a:off x="6921250" y="2846825"/>
            <a:ext cx="819600" cy="0"/>
          </a:xfrm>
          <a:prstGeom prst="straightConnector1">
            <a:avLst/>
          </a:prstGeom>
          <a:noFill/>
          <a:ln cap="flat" cmpd="sng" w="19050">
            <a:solidFill>
              <a:srgbClr val="FDB8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3"/>
          <p:cNvCxnSpPr/>
          <p:nvPr/>
        </p:nvCxnSpPr>
        <p:spPr>
          <a:xfrm rot="10800000">
            <a:off x="7740800" y="2323325"/>
            <a:ext cx="0" cy="523500"/>
          </a:xfrm>
          <a:prstGeom prst="straightConnector1">
            <a:avLst/>
          </a:prstGeom>
          <a:noFill/>
          <a:ln cap="flat" cmpd="sng" w="19050">
            <a:solidFill>
              <a:srgbClr val="FDB83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050" y="4189341"/>
            <a:ext cx="576000" cy="73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400" y="4128859"/>
            <a:ext cx="1799598" cy="101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819150" y="159800"/>
            <a:ext cx="45663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Relation entre les tâches</a:t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75" y="45212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9705" y="4481703"/>
            <a:ext cx="1176504" cy="661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22"/>
          <p:cNvGraphicFramePr/>
          <p:nvPr/>
        </p:nvGraphicFramePr>
        <p:xfrm>
          <a:off x="1346200" y="76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{404A8723-FF51-42A4-BE9B-653ECB47FA09}</a:tableStyleId>
              </a:tblPr>
              <a:tblGrid>
                <a:gridCol w="809625"/>
                <a:gridCol w="746125"/>
                <a:gridCol w="1508125"/>
              </a:tblGrid>
              <a:tr h="71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Tâches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Durée (jours)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Prédécesseurs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A, B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A, B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3" name="Google Shape;223;p22"/>
          <p:cNvGraphicFramePr/>
          <p:nvPr/>
        </p:nvGraphicFramePr>
        <p:xfrm>
          <a:off x="4572000" y="87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{404A8723-FF51-42A4-BE9B-653ECB47FA09}</a:tableStyleId>
              </a:tblPr>
              <a:tblGrid>
                <a:gridCol w="809625"/>
                <a:gridCol w="746125"/>
                <a:gridCol w="1381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Tâches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Durée (jours)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Prédécesseurs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Q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K,L,M,N,O,P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Q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819150" y="159800"/>
            <a:ext cx="5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Relation entre les tâches (suite)</a:t>
            </a:r>
            <a:endParaRPr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75" y="45212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9705" y="4481703"/>
            <a:ext cx="1176504" cy="661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23"/>
          <p:cNvGraphicFramePr/>
          <p:nvPr/>
        </p:nvGraphicFramePr>
        <p:xfrm>
          <a:off x="1137000" y="149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{404A8723-FF51-42A4-BE9B-653ECB47FA09}</a:tableStyleId>
              </a:tblPr>
              <a:tblGrid>
                <a:gridCol w="809625"/>
                <a:gridCol w="746125"/>
                <a:gridCol w="1508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Tâches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Durée (jours)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Prédécesseurs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23"/>
          <p:cNvSpPr txBox="1"/>
          <p:nvPr/>
        </p:nvSpPr>
        <p:spPr>
          <a:xfrm>
            <a:off x="4469600" y="1297488"/>
            <a:ext cx="3410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Rangs obtenus: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lang="fr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1 : A, B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lang="fr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2 : C, E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lang="fr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3 : D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lang="fr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4 : F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lang="fr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5 : G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lang="fr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6 : H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lang="fr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7 : I, J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lang="fr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8 : K, L, M, N, O, P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lang="fr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9 : Q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lang="fr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10 : R, S, Q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lang="fr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11 : V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782175" y="190200"/>
            <a:ext cx="518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Diagrammes de GANTT</a:t>
            </a:r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3314" l="0" r="0" t="3314"/>
          <a:stretch/>
        </p:blipFill>
        <p:spPr>
          <a:xfrm>
            <a:off x="152400" y="1740400"/>
            <a:ext cx="8839200" cy="316843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>
            <p:ph type="title"/>
          </p:nvPr>
        </p:nvSpPr>
        <p:spPr>
          <a:xfrm>
            <a:off x="782175" y="799800"/>
            <a:ext cx="518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fr"/>
              <a:t>Module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782175" y="190200"/>
            <a:ext cx="518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Diagrammes de GANTT</a:t>
            </a:r>
            <a:endParaRPr/>
          </a:p>
        </p:txBody>
      </p:sp>
      <p:sp>
        <p:nvSpPr>
          <p:cNvPr id="245" name="Google Shape;245;p25"/>
          <p:cNvSpPr txBox="1"/>
          <p:nvPr>
            <p:ph type="title"/>
          </p:nvPr>
        </p:nvSpPr>
        <p:spPr>
          <a:xfrm>
            <a:off x="782175" y="799800"/>
            <a:ext cx="518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fr"/>
              <a:t>Module 2</a:t>
            </a: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 b="0" l="2678" r="2687" t="0"/>
          <a:stretch/>
        </p:blipFill>
        <p:spPr>
          <a:xfrm>
            <a:off x="599863" y="1281900"/>
            <a:ext cx="7944276" cy="36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782175" y="190200"/>
            <a:ext cx="518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Diagrammes de GANTT</a:t>
            </a:r>
            <a:endParaRPr/>
          </a:p>
        </p:txBody>
      </p:sp>
      <p:sp>
        <p:nvSpPr>
          <p:cNvPr id="252" name="Google Shape;252;p26"/>
          <p:cNvSpPr txBox="1"/>
          <p:nvPr>
            <p:ph type="title"/>
          </p:nvPr>
        </p:nvSpPr>
        <p:spPr>
          <a:xfrm>
            <a:off x="782175" y="799800"/>
            <a:ext cx="518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fr"/>
              <a:t>Module 3</a:t>
            </a:r>
            <a:endParaRPr/>
          </a:p>
        </p:txBody>
      </p:sp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 b="0" l="5602" r="5611" t="0"/>
          <a:stretch/>
        </p:blipFill>
        <p:spPr>
          <a:xfrm>
            <a:off x="2169775" y="1369625"/>
            <a:ext cx="5184899" cy="31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Conceptions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675" y="45974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105" y="4557903"/>
            <a:ext cx="1176504" cy="6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/>
              <a:t>Fonctionnelle</a:t>
            </a:r>
            <a:r>
              <a:rPr lang="fr" sz="1800"/>
              <a:t> et Technique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819150" y="388400"/>
            <a:ext cx="7505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fonctionnelle</a:t>
            </a:r>
            <a:endParaRPr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969" y="1161125"/>
            <a:ext cx="4760063" cy="38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750" y="434266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180" y="430312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819150" y="388400"/>
            <a:ext cx="7505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technique</a:t>
            </a: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925" y="951700"/>
            <a:ext cx="6992154" cy="38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24" y="933675"/>
            <a:ext cx="6593399" cy="39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/>
          <p:nvPr/>
        </p:nvSpPr>
        <p:spPr>
          <a:xfrm>
            <a:off x="2122000" y="366125"/>
            <a:ext cx="38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MAP (parcours d’un utilisateur)</a:t>
            </a:r>
            <a:endParaRPr b="1"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2" name="Google Shape;2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Module 1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Gestion des utilisateur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675" y="45974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105" y="4557903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ED7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3711550" y="680225"/>
            <a:ext cx="16377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/>
              <a:t>TEAM</a:t>
            </a:r>
            <a:endParaRPr sz="3100"/>
          </a:p>
        </p:txBody>
      </p:sp>
      <p:sp>
        <p:nvSpPr>
          <p:cNvPr id="139" name="Google Shape;139;p14"/>
          <p:cNvSpPr txBox="1"/>
          <p:nvPr>
            <p:ph idx="4294967295" type="subTitle"/>
          </p:nvPr>
        </p:nvSpPr>
        <p:spPr>
          <a:xfrm>
            <a:off x="1849750" y="3414725"/>
            <a:ext cx="2545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Encadreur :</a:t>
            </a:r>
            <a:endParaRPr b="1"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Dr. valery MONTHE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1849750" y="1342013"/>
            <a:ext cx="53613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Équipe de </a:t>
            </a:r>
            <a:r>
              <a:rPr b="1" lang="fr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développement</a:t>
            </a:r>
            <a:r>
              <a:rPr b="1" lang="fr" sz="15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5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BIKIM BI NSOGA JEAN PETIT YVEL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  19M2596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BTOMPE TCHEUFFA MICHEL RUFIN     19M2535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MENGUE OWONA VICTOR AUDRE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     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19M2241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NDEMAFO NKENANG FLAVIE DAVILA  19M2267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NGUETE TCHATAT DAVE NEPHTALI      19M2293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6383550" y="175772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6383550" y="209497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6383550" y="24322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6383550" y="276947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6383550" y="31067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416950" y="416757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8416950" y="44522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6687325" y="4350675"/>
            <a:ext cx="207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développeur</a:t>
            </a: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6687325" y="4066025"/>
            <a:ext cx="207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Calibri"/>
                <a:ea typeface="Calibri"/>
                <a:cs typeface="Calibri"/>
                <a:sym typeface="Calibri"/>
              </a:rPr>
              <a:t>développeur back-end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561975" y="353775"/>
            <a:ext cx="57555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561975" y="1721667"/>
            <a:ext cx="3001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Cas d’utilisation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Une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 personne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(Étudiant ou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investisseur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) peut: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S’inscrire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Se connecter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Consulter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Modifier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049" y="877275"/>
            <a:ext cx="5615224" cy="41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287150" y="283975"/>
            <a:ext cx="4542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Diagrammes de séquence  (1/2)</a:t>
            </a:r>
            <a:endParaRPr/>
          </a:p>
        </p:txBody>
      </p:sp>
      <p:sp>
        <p:nvSpPr>
          <p:cNvPr id="304" name="Google Shape;304;p33"/>
          <p:cNvSpPr txBox="1"/>
          <p:nvPr>
            <p:ph idx="1" type="body"/>
          </p:nvPr>
        </p:nvSpPr>
        <p:spPr>
          <a:xfrm>
            <a:off x="561975" y="1721671"/>
            <a:ext cx="3001800" cy="1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Diagrammes de séquence des cas d’utilisation suivant::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S’inscrire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175" y="757925"/>
            <a:ext cx="5208177" cy="41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287150" y="283975"/>
            <a:ext cx="4542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Diagrammes de séquence  (2</a:t>
            </a:r>
            <a:r>
              <a:rPr lang="fr"/>
              <a:t>/2)</a:t>
            </a:r>
            <a:endParaRPr/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561975" y="1721671"/>
            <a:ext cx="30018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Diagrammes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 de séquence des cas d’utilisation suivant: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Se connecter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452" y="1239775"/>
            <a:ext cx="5526149" cy="33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561975" y="424150"/>
            <a:ext cx="23547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classes</a:t>
            </a:r>
            <a:endParaRPr/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561975" y="1721674"/>
            <a:ext cx="3001800" cy="21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Classes du domaine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D’après les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cas d’utilisation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, nous avons les classes suivantes 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Utilisateur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Etudiant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Investisseur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175" y="152400"/>
            <a:ext cx="351905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561975" y="424150"/>
            <a:ext cx="23547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classes</a:t>
            </a:r>
            <a:endParaRPr/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561975" y="1721674"/>
            <a:ext cx="30018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Classes de conception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Dans le souci de gagner du temps et éviter de créer des champs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déjà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 existants (fournis par Django), nous pouvons utiliser la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classe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DjangoUser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qui possède certains champs (noms, email, mot de passe) de la classe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Utilisateur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Nous obtenons ainsi le diagramme de classe suivant :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175" y="152400"/>
            <a:ext cx="516780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561975" y="353775"/>
            <a:ext cx="2257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</a:t>
            </a:r>
            <a:endParaRPr/>
          </a:p>
        </p:txBody>
      </p:sp>
      <p:sp>
        <p:nvSpPr>
          <p:cNvPr id="332" name="Google Shape;332;p37"/>
          <p:cNvSpPr txBox="1"/>
          <p:nvPr>
            <p:ph idx="1" type="body"/>
          </p:nvPr>
        </p:nvSpPr>
        <p:spPr>
          <a:xfrm>
            <a:off x="561975" y="1721667"/>
            <a:ext cx="3001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Maquettes de certaines pages,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intervenant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 dans la gestion des utilisateurs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 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Page d’accueil 1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Page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d'inscription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Page de connexion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Page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3" name="Google Shape;3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075" y="43688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3505" y="4329303"/>
            <a:ext cx="1176504" cy="66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949" y="1450950"/>
            <a:ext cx="5246050" cy="29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 txBox="1"/>
          <p:nvPr/>
        </p:nvSpPr>
        <p:spPr>
          <a:xfrm>
            <a:off x="629325" y="968200"/>
            <a:ext cx="69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lien des maquettes sur Figma : </a:t>
            </a:r>
            <a:r>
              <a:rPr lang="f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figma.com/FindInvest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type="title"/>
          </p:nvPr>
        </p:nvSpPr>
        <p:spPr>
          <a:xfrm>
            <a:off x="561975" y="728950"/>
            <a:ext cx="2257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</a:t>
            </a:r>
            <a:endParaRPr/>
          </a:p>
        </p:txBody>
      </p:sp>
      <p:sp>
        <p:nvSpPr>
          <p:cNvPr id="342" name="Google Shape;342;p38"/>
          <p:cNvSpPr txBox="1"/>
          <p:nvPr>
            <p:ph idx="1" type="body"/>
          </p:nvPr>
        </p:nvSpPr>
        <p:spPr>
          <a:xfrm>
            <a:off x="561975" y="1721667"/>
            <a:ext cx="3001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Maquettes de certaines pages, intervenant dans la gestion des utilisateurs 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Page d’accueil 1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Page d'inscription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Page de connexion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Page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075" y="43688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3505" y="4329303"/>
            <a:ext cx="1176504" cy="66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5975" y="1122375"/>
            <a:ext cx="5275426" cy="2971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Module 2</a:t>
            </a:r>
            <a:endParaRPr/>
          </a:p>
        </p:txBody>
      </p:sp>
      <p:sp>
        <p:nvSpPr>
          <p:cNvPr id="351" name="Google Shape;351;p3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Gestion des publications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Module 3</a:t>
            </a:r>
            <a:endParaRPr/>
          </a:p>
        </p:txBody>
      </p:sp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Gestion des projets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742950" y="236000"/>
            <a:ext cx="7505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 u="sng"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1685827" y="806300"/>
            <a:ext cx="5224500" cy="21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roblématique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Les mo</a:t>
            </a: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dules de l’application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PLanification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Conception technique et  fonctionnelle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Map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1672463" y="3057800"/>
            <a:ext cx="17793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Module 1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Module 2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Module 3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4134500" y="2524550"/>
            <a:ext cx="3323700" cy="2374500"/>
          </a:xfrm>
          <a:prstGeom prst="roundRect">
            <a:avLst>
              <a:gd fmla="val 16667" name="adj"/>
            </a:avLst>
          </a:prstGeom>
          <a:solidFill>
            <a:srgbClr val="FDB835">
              <a:alpha val="23780"/>
            </a:srgbClr>
          </a:solidFill>
          <a:ln cap="flat" cmpd="sng" w="28575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Diagramme des cas d’utilisation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Diagrammes de séquence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Diagramme de classe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Maquettes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Développement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15"/>
          <p:cNvSpPr/>
          <p:nvPr/>
        </p:nvSpPr>
        <p:spPr>
          <a:xfrm rot="10800000">
            <a:off x="3684213" y="3242450"/>
            <a:ext cx="173700" cy="1009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819150" y="236000"/>
            <a:ext cx="338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819150" y="847725"/>
            <a:ext cx="75057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Les étudiants développent beaucoup de logiciels/sites/outils/documents pendant leurs études;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Ces projets sont connus uniquement par eux, leurs copines, Dieu et leurs comptes Github;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Ces projets peuvent apporter des solutions innovantes dans la 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société ou rapporter de l’argent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D’où le besoin de les mettre sur le marché;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Les étudiants ont besoin d’investissement pour mettre leurs projets en 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production, d’où </a:t>
            </a: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la recherche d'investisseurs potentiels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De l’autre côtés les investisseurs sont ouverts à de nouveaux projets afin d’augmenter leurs 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capitals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et leurs  bénéfices;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une plateforme répondant aux besoin des deux parties est donc la bienvenue.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MODULES DE L’APPLICATION</a:t>
            </a:r>
            <a:endParaRPr/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075" y="45212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505" y="4481703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100" y="43196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1530" y="4280078"/>
            <a:ext cx="1176504" cy="661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" name="Google Shape;184;p18"/>
          <p:cNvGraphicFramePr/>
          <p:nvPr/>
        </p:nvGraphicFramePr>
        <p:xfrm>
          <a:off x="914400" y="2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{A266FBBD-BC2C-44A8-A8F1-E3116868FBAA}</a:tableStyleId>
              </a:tblPr>
              <a:tblGrid>
                <a:gridCol w="2000250"/>
                <a:gridCol w="4564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Modules</a:t>
                      </a:r>
                      <a:endParaRPr b="1"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Descriptions</a:t>
                      </a:r>
                      <a:endParaRPr b="1"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 1: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Gestion des utilisateurs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s'inscrire et se connecter ( sur la plateforme ou via les réseaux sociaux)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 déconnecter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consulter et modifier son profil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 2: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Gestion des publications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faire des publications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consulter la liste de ses publications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créer, modifier, supprimer une publication dont on est l’auteur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afficher la liste de ses publication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consulter le profil de l’auteur d’une publication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afficher les commentaires d’une publication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discuter (chat) avec l’auteur d’une publication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commenter une publication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répondre aux commentaires d’une publication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liker une publication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envoyer des notifications (lors d’un commentaire ou d’un like)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consulter une publication (afficher les détails)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réagir sur une publication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Ajouter une publication en favoris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partager une publication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télécharger les médias (images) d’une publication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6674" lvl="0" marL="17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Font typeface="Nunito"/>
                        <a:buChar char="●"/>
                      </a:pPr>
                      <a:r>
                        <a:rPr lang="fr" sz="1050">
                          <a:latin typeface="Nunito"/>
                          <a:ea typeface="Nunito"/>
                          <a:cs typeface="Nunito"/>
                          <a:sym typeface="Nunito"/>
                        </a:rPr>
                        <a:t>suivre un étudiant</a:t>
                      </a:r>
                      <a:endParaRPr sz="105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75" y="431929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9705" y="4279753"/>
            <a:ext cx="1176504" cy="661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19"/>
          <p:cNvGraphicFramePr/>
          <p:nvPr/>
        </p:nvGraphicFramePr>
        <p:xfrm>
          <a:off x="1443038" y="84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{A266FBBD-BC2C-44A8-A8F1-E3116868FBAA}</a:tableStyleId>
              </a:tblPr>
              <a:tblGrid>
                <a:gridCol w="2000250"/>
                <a:gridCol w="42576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Module 3 :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Gestion des projets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 plateforme doit effectuer les tâches suivantes: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262549" lvl="0" marL="26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f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classer les projets par catégorie, par date et par nombre de like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262549" lvl="0" marL="26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f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marqué un projet investi et inversement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262549" lvl="0" marL="26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f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afficher les projet investis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262549" lvl="0" marL="269999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fr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rechercher un projet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200"/>
              <a:t>PLANIFICATION</a:t>
            </a:r>
            <a:endParaRPr sz="3200"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275" y="45212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9705" y="4481703"/>
            <a:ext cx="1176504" cy="6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/>
              <a:t>lien vers le diagramme de GANTT : </a:t>
            </a:r>
            <a:r>
              <a:rPr lang="fr" sz="1500" u="sng">
                <a:solidFill>
                  <a:schemeClr val="hlink"/>
                </a:solidFill>
                <a:hlinkClick r:id="rId5"/>
              </a:rPr>
              <a:t>prod.teamgantt.com/FindInvest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819150" y="159800"/>
            <a:ext cx="7505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des tâches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561900" y="786225"/>
            <a:ext cx="4362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lang="fr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Faire un recueil et une analyse de besoin</a:t>
            </a:r>
            <a:endParaRPr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lang="fr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Installation de sont Environnement de travail</a:t>
            </a:r>
            <a:endParaRPr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lang="fr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Faire la modélisation uml </a:t>
            </a:r>
            <a:endParaRPr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lang="fr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Réalisation de la base de données</a:t>
            </a:r>
            <a:endParaRPr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lang="fr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Développer de la page d'accueil 1</a:t>
            </a:r>
            <a:endParaRPr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lang="fr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Développer les page de connexion et inscriptions</a:t>
            </a:r>
            <a:endParaRPr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lang="fr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Développer</a:t>
            </a:r>
            <a:r>
              <a:rPr lang="fr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 le page consulter/modifier profil</a:t>
            </a:r>
            <a:endParaRPr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lang="fr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Déploiement 1</a:t>
            </a:r>
            <a:endParaRPr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de la page d'accueil 2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les fonctionnalité CRUD et de partage d’une publication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la page consulter une publication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50" y="44794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080" y="4439878"/>
            <a:ext cx="1176504" cy="6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5112825" y="557625"/>
            <a:ext cx="3671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 startAt="12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la page consulter ses publications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 startAt="12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la page des favoris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 startAt="12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la page des commentaires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 startAt="12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la page discussion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 startAt="12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la page des abonnements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 startAt="12"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Déploiement  2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lphaUcPeriod" startAt="12"/>
            </a:pPr>
            <a:r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Créer les filtres de projets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lphaUcPeriod" startAt="12"/>
            </a:pPr>
            <a:r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Fonctionnalité investir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lphaUcPeriod" startAt="12"/>
            </a:pPr>
            <a:r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Fonctionnalité de recherche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lphaUcPeriod" startAt="12"/>
            </a:pPr>
            <a:r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Rendre l' application bilingue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lphaUcPeriod" startAt="12"/>
            </a:pPr>
            <a:r>
              <a:rPr lang="f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Déploiement 2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5275250" y="46722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6522650" y="4672225"/>
            <a:ext cx="184800" cy="19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7787875" y="4672225"/>
            <a:ext cx="184800" cy="197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5460050" y="4570675"/>
            <a:ext cx="10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 1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6691850" y="4570675"/>
            <a:ext cx="10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 2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7948925" y="4570675"/>
            <a:ext cx="10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 3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