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89540C-2635-4364-8229-3BF729A575A5}">
  <a:tblStyle styleId="{6B89540C-2635-4364-8229-3BF729A575A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131945B9-150A-4A57-A7DA-0963E243658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Nunito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Nunito-italic.fntdata"/><Relationship Id="rId10" Type="http://schemas.openxmlformats.org/officeDocument/2006/relationships/slide" Target="slides/slide3.xml"/><Relationship Id="rId32" Type="http://schemas.openxmlformats.org/officeDocument/2006/relationships/font" Target="fonts/Nunit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f54a29fc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2f54a29fc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f54a29fcd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12f54a29fcd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f54a29fcd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12f54a29fcd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f54a29fcd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12f54a29fcd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f54a29fcd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12f54a29fcd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f54a29fcd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12f54a29fcd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f54a29fcd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12f54a29fcd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2f54a29fcd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12f54a29fcd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f54a29fcd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12f54a29fcd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2f54a29fcd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12f54a29fcd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2f54a29fcd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12f54a29fcd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f54a29fc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2f54a29fc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2f54a29fcd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12f54a29fcd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f54a29fcd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12f54a29fcd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2f54a29fcd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12f54a29fcd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2f54a29fcd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12f54a29fcd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f54a29fc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12f54a29fc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f54a29fc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12f54a29fc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f54a29fcd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12f54a29fcd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f54a29fcd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12f54a29fcd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f54a29fcd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12f54a29fcd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f54a29fcd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f54a29fcd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f54a29fcd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12f54a29fcd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B5ED7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rgbClr val="FDB8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34" name="Google Shape;134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38" name="Google Shape;138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14"/>
          <p:cNvGrpSpPr/>
          <p:nvPr/>
        </p:nvGrpSpPr>
        <p:grpSpPr>
          <a:xfrm>
            <a:off x="7057470" y="5088"/>
            <a:ext cx="1851282" cy="752108"/>
            <a:chOff x="6917201" y="0"/>
            <a:chExt cx="2227776" cy="863400"/>
          </a:xfrm>
        </p:grpSpPr>
        <p:sp>
          <p:nvSpPr>
            <p:cNvPr id="142" name="Google Shape;14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14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146" name="Google Shape;14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14"/>
          <p:cNvGrpSpPr/>
          <p:nvPr/>
        </p:nvGrpSpPr>
        <p:grpSpPr>
          <a:xfrm>
            <a:off x="199151" y="4055652"/>
            <a:ext cx="2795413" cy="1083308"/>
            <a:chOff x="6917201" y="0"/>
            <a:chExt cx="2227776" cy="863400"/>
          </a:xfrm>
        </p:grpSpPr>
        <p:sp>
          <p:nvSpPr>
            <p:cNvPr id="150" name="Google Shape;150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54" name="Google Shape;154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rgbClr val="FDB8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15"/>
          <p:cNvGrpSpPr/>
          <p:nvPr/>
        </p:nvGrpSpPr>
        <p:grpSpPr>
          <a:xfrm>
            <a:off x="255991" y="-119"/>
            <a:ext cx="2251347" cy="1043408"/>
            <a:chOff x="3961956" y="4383950"/>
            <a:chExt cx="1160548" cy="548700"/>
          </a:xfrm>
        </p:grpSpPr>
        <p:sp>
          <p:nvSpPr>
            <p:cNvPr id="160" name="Google Shape;160;p1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15"/>
          <p:cNvGrpSpPr/>
          <p:nvPr/>
        </p:nvGrpSpPr>
        <p:grpSpPr>
          <a:xfrm>
            <a:off x="34678" y="4631325"/>
            <a:ext cx="1311269" cy="507852"/>
            <a:chOff x="6917201" y="0"/>
            <a:chExt cx="2227776" cy="863400"/>
          </a:xfrm>
        </p:grpSpPr>
        <p:sp>
          <p:nvSpPr>
            <p:cNvPr id="165" name="Google Shape;165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DB8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DB8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DB8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1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69" name="Google Shape;169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0B5ED7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rgbClr val="FDB8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5" name="Google Shape;175;p1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6" name="Google Shape;176;p16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7" name="Google Shape;177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0B5ED7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rgbClr val="FDB8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4" name="Google Shape;184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18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188" name="Google Shape;188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18"/>
          <p:cNvGrpSpPr/>
          <p:nvPr/>
        </p:nvGrpSpPr>
        <p:grpSpPr>
          <a:xfrm>
            <a:off x="199151" y="2"/>
            <a:ext cx="2795413" cy="1083308"/>
            <a:chOff x="6917201" y="0"/>
            <a:chExt cx="2227776" cy="863400"/>
          </a:xfrm>
        </p:grpSpPr>
        <p:sp>
          <p:nvSpPr>
            <p:cNvPr id="192" name="Google Shape;192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19"/>
          <p:cNvGrpSpPr/>
          <p:nvPr/>
        </p:nvGrpSpPr>
        <p:grpSpPr>
          <a:xfrm>
            <a:off x="5959223" y="4119576"/>
            <a:ext cx="2520951" cy="1024165"/>
            <a:chOff x="6917201" y="0"/>
            <a:chExt cx="2227776" cy="863400"/>
          </a:xfrm>
        </p:grpSpPr>
        <p:sp>
          <p:nvSpPr>
            <p:cNvPr id="200" name="Google Shape;200;p1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p19"/>
          <p:cNvGrpSpPr/>
          <p:nvPr/>
        </p:nvGrpSpPr>
        <p:grpSpPr>
          <a:xfrm>
            <a:off x="199151" y="2"/>
            <a:ext cx="2795413" cy="1083308"/>
            <a:chOff x="6917201" y="0"/>
            <a:chExt cx="2227776" cy="863400"/>
          </a:xfrm>
        </p:grpSpPr>
        <p:sp>
          <p:nvSpPr>
            <p:cNvPr id="204" name="Google Shape;204;p1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9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9" name="Google Shape;209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FDB835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rgbClr val="0B5E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5" name="Google Shape;215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1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1" name="Google Shape;221;p21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2" name="Google Shape;222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2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8" name="Google Shape;228;p22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9" name="Google Shape;229;p22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0" name="Google Shape;230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3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36" name="Google Shape;23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hyperlink" Target="https://www.figma.com/file/gLBNFJaX9YJSkfMopQ4bB2/FindInvest?node-id=0%3A1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hyperlink" Target="https://www.figma.com/file/gLBNFJaX9YJSkfMopQ4bB2/FindInvest?node-id=0%3A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ED7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ctrTitle"/>
          </p:nvPr>
        </p:nvSpPr>
        <p:spPr>
          <a:xfrm>
            <a:off x="2327551" y="980550"/>
            <a:ext cx="44889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fr" sz="6900"/>
              <a:t>FindInvest</a:t>
            </a:r>
            <a:endParaRPr b="1" sz="6900"/>
          </a:p>
        </p:txBody>
      </p:sp>
      <p:sp>
        <p:nvSpPr>
          <p:cNvPr id="244" name="Google Shape;244;p25"/>
          <p:cNvSpPr txBox="1"/>
          <p:nvPr>
            <p:ph idx="1" type="subTitle"/>
          </p:nvPr>
        </p:nvSpPr>
        <p:spPr>
          <a:xfrm>
            <a:off x="2353800" y="3091538"/>
            <a:ext cx="443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fr" sz="2400"/>
              <a:t>INF3196 (Projet) &amp; INF3176 (APT)</a:t>
            </a:r>
            <a:endParaRPr b="1" sz="2400"/>
          </a:p>
        </p:txBody>
      </p:sp>
      <p:sp>
        <p:nvSpPr>
          <p:cNvPr id="245" name="Google Shape;245;p25"/>
          <p:cNvSpPr txBox="1"/>
          <p:nvPr/>
        </p:nvSpPr>
        <p:spPr>
          <a:xfrm>
            <a:off x="5745550" y="4458275"/>
            <a:ext cx="30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Supervision : Dr. Valery MONTHE</a:t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1872750" y="2271525"/>
            <a:ext cx="539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Plateforme de recherche d’investissements, dédiée aux étudiants de l’</a:t>
            </a:r>
            <a:r>
              <a:rPr b="1" i="0" lang="fr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Université de Yaoundé 1</a:t>
            </a:r>
            <a:endParaRPr b="1" i="0" sz="14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47" name="Google Shape;247;p25"/>
          <p:cNvCxnSpPr/>
          <p:nvPr/>
        </p:nvCxnSpPr>
        <p:spPr>
          <a:xfrm rot="10800000">
            <a:off x="1446750" y="2151150"/>
            <a:ext cx="848700" cy="0"/>
          </a:xfrm>
          <a:prstGeom prst="straightConnector1">
            <a:avLst/>
          </a:prstGeom>
          <a:noFill/>
          <a:ln cap="flat" cmpd="sng" w="19050">
            <a:solidFill>
              <a:srgbClr val="0B5ED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25"/>
          <p:cNvCxnSpPr/>
          <p:nvPr/>
        </p:nvCxnSpPr>
        <p:spPr>
          <a:xfrm>
            <a:off x="1446750" y="2151150"/>
            <a:ext cx="0" cy="523500"/>
          </a:xfrm>
          <a:prstGeom prst="straightConnector1">
            <a:avLst/>
          </a:prstGeom>
          <a:noFill/>
          <a:ln cap="flat" cmpd="sng" w="19050">
            <a:solidFill>
              <a:srgbClr val="0B5ED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25"/>
          <p:cNvCxnSpPr/>
          <p:nvPr/>
        </p:nvCxnSpPr>
        <p:spPr>
          <a:xfrm>
            <a:off x="6921250" y="2846825"/>
            <a:ext cx="819600" cy="0"/>
          </a:xfrm>
          <a:prstGeom prst="straightConnector1">
            <a:avLst/>
          </a:prstGeom>
          <a:noFill/>
          <a:ln cap="flat" cmpd="sng" w="19050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25"/>
          <p:cNvCxnSpPr/>
          <p:nvPr/>
        </p:nvCxnSpPr>
        <p:spPr>
          <a:xfrm rot="10800000">
            <a:off x="7740800" y="2323325"/>
            <a:ext cx="0" cy="523500"/>
          </a:xfrm>
          <a:prstGeom prst="straightConnector1">
            <a:avLst/>
          </a:prstGeom>
          <a:noFill/>
          <a:ln cap="flat" cmpd="sng" w="19050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1" name="Google Shape;2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1050" y="4189341"/>
            <a:ext cx="576000" cy="73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7400" y="4128859"/>
            <a:ext cx="1799598" cy="1012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/>
          <p:nvPr>
            <p:ph type="title"/>
          </p:nvPr>
        </p:nvSpPr>
        <p:spPr>
          <a:xfrm>
            <a:off x="819150" y="388400"/>
            <a:ext cx="750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Architecture</a:t>
            </a:r>
            <a:r>
              <a:rPr lang="fr"/>
              <a:t> technique</a:t>
            </a:r>
            <a:endParaRPr/>
          </a:p>
        </p:txBody>
      </p:sp>
      <p:pic>
        <p:nvPicPr>
          <p:cNvPr id="329" name="Google Shape;32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925" y="951700"/>
            <a:ext cx="6992154" cy="38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"/>
          <p:cNvSpPr txBox="1"/>
          <p:nvPr>
            <p:ph type="title"/>
          </p:nvPr>
        </p:nvSpPr>
        <p:spPr>
          <a:xfrm>
            <a:off x="819150" y="388400"/>
            <a:ext cx="750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Architecture</a:t>
            </a:r>
            <a:r>
              <a:rPr lang="fr"/>
              <a:t> fonctionnelle</a:t>
            </a:r>
            <a:endParaRPr/>
          </a:p>
        </p:txBody>
      </p:sp>
      <p:pic>
        <p:nvPicPr>
          <p:cNvPr id="335" name="Google Shape;33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1969" y="1161125"/>
            <a:ext cx="4760063" cy="38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750" y="4342669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180" y="4303128"/>
            <a:ext cx="1176504" cy="6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Module 1</a:t>
            </a:r>
            <a:endParaRPr/>
          </a:p>
        </p:txBody>
      </p:sp>
      <p:sp>
        <p:nvSpPr>
          <p:cNvPr id="343" name="Google Shape;343;p36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Gestion des utilisateur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4" name="Google Shape;34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5675" y="4597444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2105" y="4557903"/>
            <a:ext cx="1176504" cy="6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 txBox="1"/>
          <p:nvPr>
            <p:ph type="title"/>
          </p:nvPr>
        </p:nvSpPr>
        <p:spPr>
          <a:xfrm>
            <a:off x="561975" y="353775"/>
            <a:ext cx="575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Diagramme des cas d’utilisation</a:t>
            </a:r>
            <a:endParaRPr/>
          </a:p>
        </p:txBody>
      </p:sp>
      <p:sp>
        <p:nvSpPr>
          <p:cNvPr id="351" name="Google Shape;351;p37"/>
          <p:cNvSpPr txBox="1"/>
          <p:nvPr>
            <p:ph idx="1" type="body"/>
          </p:nvPr>
        </p:nvSpPr>
        <p:spPr>
          <a:xfrm>
            <a:off x="561975" y="1721667"/>
            <a:ext cx="30018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fr" sz="1600" u="sng">
                <a:latin typeface="Nunito"/>
                <a:ea typeface="Nunito"/>
                <a:cs typeface="Nunito"/>
                <a:sym typeface="Nunito"/>
              </a:rPr>
              <a:t>Cas d’utilisation</a:t>
            </a:r>
            <a:endParaRPr b="1" sz="16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Une personne</a:t>
            </a: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(Étudiant ou investisseur) peut: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S’inscrire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Se connecter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Consulter son profil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Modifier son profil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2" name="Google Shape;35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4049" y="877275"/>
            <a:ext cx="5615224" cy="41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8"/>
          <p:cNvSpPr txBox="1"/>
          <p:nvPr>
            <p:ph type="title"/>
          </p:nvPr>
        </p:nvSpPr>
        <p:spPr>
          <a:xfrm>
            <a:off x="287150" y="283975"/>
            <a:ext cx="4542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Diagrammes de séquence  (1/2)</a:t>
            </a:r>
            <a:endParaRPr/>
          </a:p>
        </p:txBody>
      </p:sp>
      <p:sp>
        <p:nvSpPr>
          <p:cNvPr id="358" name="Google Shape;358;p38"/>
          <p:cNvSpPr txBox="1"/>
          <p:nvPr>
            <p:ph idx="1" type="body"/>
          </p:nvPr>
        </p:nvSpPr>
        <p:spPr>
          <a:xfrm>
            <a:off x="561975" y="1721671"/>
            <a:ext cx="30018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Diagrammes de séquence des cas d’utilisation suivant::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S’inscrire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9" name="Google Shape;3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3175" y="757925"/>
            <a:ext cx="5208177" cy="413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9"/>
          <p:cNvSpPr txBox="1"/>
          <p:nvPr>
            <p:ph type="title"/>
          </p:nvPr>
        </p:nvSpPr>
        <p:spPr>
          <a:xfrm>
            <a:off x="287150" y="283975"/>
            <a:ext cx="4542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Diagrammes de séquence  (2/2)</a:t>
            </a:r>
            <a:endParaRPr/>
          </a:p>
        </p:txBody>
      </p:sp>
      <p:sp>
        <p:nvSpPr>
          <p:cNvPr id="365" name="Google Shape;365;p39"/>
          <p:cNvSpPr txBox="1"/>
          <p:nvPr>
            <p:ph idx="1" type="body"/>
          </p:nvPr>
        </p:nvSpPr>
        <p:spPr>
          <a:xfrm>
            <a:off x="561975" y="1721671"/>
            <a:ext cx="30018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Diagrammes de séquence des cas d’utilisation suivant::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Se connecter</a:t>
            </a:r>
            <a:endParaRPr b="1"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6" name="Google Shape;36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5452" y="1239775"/>
            <a:ext cx="5526149" cy="33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/>
          <p:nvPr>
            <p:ph type="title"/>
          </p:nvPr>
        </p:nvSpPr>
        <p:spPr>
          <a:xfrm>
            <a:off x="561975" y="424150"/>
            <a:ext cx="235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Diagramme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de classes</a:t>
            </a:r>
            <a:endParaRPr/>
          </a:p>
        </p:txBody>
      </p:sp>
      <p:sp>
        <p:nvSpPr>
          <p:cNvPr id="372" name="Google Shape;372;p40"/>
          <p:cNvSpPr txBox="1"/>
          <p:nvPr>
            <p:ph idx="1" type="body"/>
          </p:nvPr>
        </p:nvSpPr>
        <p:spPr>
          <a:xfrm>
            <a:off x="561975" y="1721674"/>
            <a:ext cx="3001800" cy="2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fr" sz="1600" u="sng">
                <a:latin typeface="Nunito"/>
                <a:ea typeface="Nunito"/>
                <a:cs typeface="Nunito"/>
                <a:sym typeface="Nunito"/>
              </a:rPr>
              <a:t>Classes du domaine</a:t>
            </a:r>
            <a:endParaRPr b="1" sz="16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D’après les </a:t>
            </a: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cas d’utilisation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, nous avons les classes suivantes :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Utilisateur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Etudiant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Investisseur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3" name="Google Shape;37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6175" y="152400"/>
            <a:ext cx="351905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"/>
          <p:cNvSpPr txBox="1"/>
          <p:nvPr>
            <p:ph type="title"/>
          </p:nvPr>
        </p:nvSpPr>
        <p:spPr>
          <a:xfrm>
            <a:off x="561975" y="424150"/>
            <a:ext cx="235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Diagramme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de classes</a:t>
            </a:r>
            <a:endParaRPr/>
          </a:p>
        </p:txBody>
      </p:sp>
      <p:sp>
        <p:nvSpPr>
          <p:cNvPr id="379" name="Google Shape;379;p41"/>
          <p:cNvSpPr txBox="1"/>
          <p:nvPr>
            <p:ph idx="1" type="body"/>
          </p:nvPr>
        </p:nvSpPr>
        <p:spPr>
          <a:xfrm>
            <a:off x="561975" y="1721674"/>
            <a:ext cx="3001800" cy="29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fr" sz="1600" u="sng">
                <a:latin typeface="Nunito"/>
                <a:ea typeface="Nunito"/>
                <a:cs typeface="Nunito"/>
                <a:sym typeface="Nunito"/>
              </a:rPr>
              <a:t>Classes de conception</a:t>
            </a:r>
            <a:endParaRPr b="1" sz="16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Dans le souci de gagner du temps et éviter de créer des champs déjà existants (fournis par Django), nous pouvons utiliser la classe </a:t>
            </a: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DjangoUser 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qui possède certains champs (noms, email, mot de passe) de la classe </a:t>
            </a: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Utilisateur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Nous obtenons ainsi le diagramme de classe suivant :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0" name="Google Shape;38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6175" y="152400"/>
            <a:ext cx="516780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 txBox="1"/>
          <p:nvPr>
            <p:ph type="title"/>
          </p:nvPr>
        </p:nvSpPr>
        <p:spPr>
          <a:xfrm>
            <a:off x="561975" y="353775"/>
            <a:ext cx="22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Maquettes</a:t>
            </a:r>
            <a:endParaRPr/>
          </a:p>
        </p:txBody>
      </p:sp>
      <p:pic>
        <p:nvPicPr>
          <p:cNvPr id="386" name="Google Shape;38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7075" y="4368844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3505" y="4329303"/>
            <a:ext cx="1176504" cy="66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2"/>
          <p:cNvPicPr preferRelativeResize="0"/>
          <p:nvPr/>
        </p:nvPicPr>
        <p:blipFill rotWithShape="1">
          <a:blip r:embed="rId5">
            <a:alphaModFix/>
          </a:blip>
          <a:srcRect b="0" l="89" r="79" t="0"/>
          <a:stretch/>
        </p:blipFill>
        <p:spPr>
          <a:xfrm>
            <a:off x="790500" y="1127150"/>
            <a:ext cx="6597626" cy="371575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2"/>
          <p:cNvSpPr txBox="1"/>
          <p:nvPr/>
        </p:nvSpPr>
        <p:spPr>
          <a:xfrm>
            <a:off x="2750050" y="476925"/>
            <a:ext cx="40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lien des maquettes sur Figma : </a:t>
            </a:r>
            <a:r>
              <a:rPr b="0" i="0" lang="fr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figma.com/FindInvest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3"/>
          <p:cNvSpPr txBox="1"/>
          <p:nvPr>
            <p:ph type="title"/>
          </p:nvPr>
        </p:nvSpPr>
        <p:spPr>
          <a:xfrm>
            <a:off x="561975" y="353775"/>
            <a:ext cx="22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Maquettes</a:t>
            </a:r>
            <a:endParaRPr/>
          </a:p>
        </p:txBody>
      </p:sp>
      <p:pic>
        <p:nvPicPr>
          <p:cNvPr id="395" name="Google Shape;39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7075" y="4368844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3505" y="4329303"/>
            <a:ext cx="1176504" cy="66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3"/>
          <p:cNvPicPr preferRelativeResize="0"/>
          <p:nvPr/>
        </p:nvPicPr>
        <p:blipFill rotWithShape="1">
          <a:blip r:embed="rId5">
            <a:alphaModFix/>
          </a:blip>
          <a:srcRect b="0" l="89" r="79" t="0"/>
          <a:stretch/>
        </p:blipFill>
        <p:spPr>
          <a:xfrm>
            <a:off x="790500" y="1127150"/>
            <a:ext cx="6597626" cy="3715751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3"/>
          <p:cNvSpPr txBox="1"/>
          <p:nvPr/>
        </p:nvSpPr>
        <p:spPr>
          <a:xfrm>
            <a:off x="2750050" y="476925"/>
            <a:ext cx="40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lien des maquettes sur Figma : </a:t>
            </a:r>
            <a:r>
              <a:rPr b="0" i="0" lang="fr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figma.com/FindInvest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ED7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type="title"/>
          </p:nvPr>
        </p:nvSpPr>
        <p:spPr>
          <a:xfrm>
            <a:off x="3711550" y="680225"/>
            <a:ext cx="1637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 sz="3100"/>
              <a:t>TEAM</a:t>
            </a:r>
            <a:endParaRPr sz="3100"/>
          </a:p>
        </p:txBody>
      </p:sp>
      <p:sp>
        <p:nvSpPr>
          <p:cNvPr id="258" name="Google Shape;258;p26"/>
          <p:cNvSpPr txBox="1"/>
          <p:nvPr>
            <p:ph idx="4294967295" type="subTitle"/>
          </p:nvPr>
        </p:nvSpPr>
        <p:spPr>
          <a:xfrm>
            <a:off x="1849750" y="3414725"/>
            <a:ext cx="25452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None/>
            </a:pPr>
            <a:r>
              <a:rPr b="1" i="0" lang="fr" sz="1500" u="none" cap="none" strike="noStrik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Encadreur :</a:t>
            </a:r>
            <a:endParaRPr b="1" i="0" sz="1500" u="none" cap="none" strike="noStrike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Calibri"/>
              <a:buNone/>
            </a:pPr>
            <a:r>
              <a:rPr b="1" i="0" lang="fr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Dr. valery MONTHE</a:t>
            </a:r>
            <a:endParaRPr b="1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1849750" y="1342013"/>
            <a:ext cx="5361300" cy="20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fr" sz="1500" u="none" cap="none" strike="noStrik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Équipe de développement:</a:t>
            </a:r>
            <a:endParaRPr b="1" i="0" sz="1500" u="none" cap="none" strike="noStrike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b="1" i="0" lang="fr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BIKIM BI NSOGA JEAN PETIT YVELOS  19M2596</a:t>
            </a:r>
            <a:endParaRPr b="1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BTOMPE TCHEUFFA MICHEL RUFIN     19M2535</a:t>
            </a:r>
            <a:endParaRPr b="1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MENGUE OWONA VICTOR AUDREY     19M2241</a:t>
            </a:r>
            <a:endParaRPr b="1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NDEMAFO NKENANG FLAVIE DAVILA  19M2267</a:t>
            </a:r>
            <a:endParaRPr b="1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NGUETE TCHATAT DAVE NEPHTALI      19M2293</a:t>
            </a:r>
            <a:endParaRPr b="1" i="0" sz="14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6383550" y="1757725"/>
            <a:ext cx="184800" cy="197100"/>
          </a:xfrm>
          <a:prstGeom prst="ellipse">
            <a:avLst/>
          </a:prstGeom>
          <a:solidFill>
            <a:srgbClr val="FDB835"/>
          </a:solidFill>
          <a:ln cap="flat" cmpd="sng" w="9525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6383550" y="2094975"/>
            <a:ext cx="184800" cy="197100"/>
          </a:xfrm>
          <a:prstGeom prst="ellipse">
            <a:avLst/>
          </a:prstGeom>
          <a:solidFill>
            <a:srgbClr val="FDB835"/>
          </a:solidFill>
          <a:ln cap="flat" cmpd="sng" w="9525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6383550" y="2432225"/>
            <a:ext cx="184800" cy="197100"/>
          </a:xfrm>
          <a:prstGeom prst="ellipse">
            <a:avLst/>
          </a:prstGeom>
          <a:solidFill>
            <a:srgbClr val="0B5ED7"/>
          </a:solidFill>
          <a:ln cap="flat" cmpd="sng" w="9525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6383550" y="2769475"/>
            <a:ext cx="184800" cy="197100"/>
          </a:xfrm>
          <a:prstGeom prst="ellipse">
            <a:avLst/>
          </a:prstGeom>
          <a:solidFill>
            <a:srgbClr val="FDB835"/>
          </a:solidFill>
          <a:ln cap="flat" cmpd="sng" w="9525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6383550" y="3106725"/>
            <a:ext cx="184800" cy="197100"/>
          </a:xfrm>
          <a:prstGeom prst="ellipse">
            <a:avLst/>
          </a:prstGeom>
          <a:solidFill>
            <a:srgbClr val="0B5ED7"/>
          </a:solidFill>
          <a:ln cap="flat" cmpd="sng" w="9525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8416950" y="4167575"/>
            <a:ext cx="184800" cy="197100"/>
          </a:xfrm>
          <a:prstGeom prst="ellipse">
            <a:avLst/>
          </a:prstGeom>
          <a:solidFill>
            <a:srgbClr val="FDB835"/>
          </a:solidFill>
          <a:ln cap="flat" cmpd="sng" w="9525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8416950" y="4452225"/>
            <a:ext cx="184800" cy="197100"/>
          </a:xfrm>
          <a:prstGeom prst="ellipse">
            <a:avLst/>
          </a:prstGeom>
          <a:solidFill>
            <a:srgbClr val="0B5ED7"/>
          </a:solidFill>
          <a:ln cap="flat" cmpd="sng" w="9525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6687325" y="4350675"/>
            <a:ext cx="207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développeur front-end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6"/>
          <p:cNvSpPr txBox="1"/>
          <p:nvPr/>
        </p:nvSpPr>
        <p:spPr>
          <a:xfrm>
            <a:off x="6687325" y="4066025"/>
            <a:ext cx="207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développeur back-end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8650" y="4403219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5080" y="4363678"/>
            <a:ext cx="1176504" cy="6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4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Module 2</a:t>
            </a:r>
            <a:endParaRPr/>
          </a:p>
        </p:txBody>
      </p:sp>
      <p:sp>
        <p:nvSpPr>
          <p:cNvPr id="404" name="Google Shape;404;p44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Gestion des publications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5"/>
          <p:cNvSpPr txBox="1"/>
          <p:nvPr>
            <p:ph type="title"/>
          </p:nvPr>
        </p:nvSpPr>
        <p:spPr>
          <a:xfrm>
            <a:off x="561975" y="353775"/>
            <a:ext cx="575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Diagramme des cas d’utilisation</a:t>
            </a:r>
            <a:endParaRPr/>
          </a:p>
        </p:txBody>
      </p:sp>
      <p:sp>
        <p:nvSpPr>
          <p:cNvPr id="410" name="Google Shape;410;p45"/>
          <p:cNvSpPr txBox="1"/>
          <p:nvPr>
            <p:ph idx="1" type="body"/>
          </p:nvPr>
        </p:nvSpPr>
        <p:spPr>
          <a:xfrm>
            <a:off x="561975" y="1721667"/>
            <a:ext cx="30018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</a:pPr>
            <a:r>
              <a:rPr b="1" lang="fr" sz="1600" u="sng">
                <a:latin typeface="Nunito"/>
                <a:ea typeface="Nunito"/>
                <a:cs typeface="Nunito"/>
                <a:sym typeface="Nunito"/>
              </a:rPr>
              <a:t>Cas d’utilisation</a:t>
            </a:r>
            <a:endParaRPr b="1" sz="16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857"/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Une personne</a:t>
            </a: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(Étudiant et/ou investisseur) peut: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S’inscrire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Se connecter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Consulter son profil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Modifier son profil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poster un projet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chatter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lancer un chat privé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marquer un projet investi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1" name="Google Shape;41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125" y="912875"/>
            <a:ext cx="5442950" cy="40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6"/>
          <p:cNvSpPr txBox="1"/>
          <p:nvPr>
            <p:ph type="title"/>
          </p:nvPr>
        </p:nvSpPr>
        <p:spPr>
          <a:xfrm>
            <a:off x="561975" y="424150"/>
            <a:ext cx="235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Diagramme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de classes</a:t>
            </a:r>
            <a:endParaRPr/>
          </a:p>
        </p:txBody>
      </p:sp>
      <p:sp>
        <p:nvSpPr>
          <p:cNvPr id="417" name="Google Shape;417;p46"/>
          <p:cNvSpPr txBox="1"/>
          <p:nvPr>
            <p:ph idx="1" type="body"/>
          </p:nvPr>
        </p:nvSpPr>
        <p:spPr>
          <a:xfrm>
            <a:off x="561975" y="1721674"/>
            <a:ext cx="3001800" cy="2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fr" sz="1600" u="sng">
                <a:latin typeface="Nunito"/>
                <a:ea typeface="Nunito"/>
                <a:cs typeface="Nunito"/>
                <a:sym typeface="Nunito"/>
              </a:rPr>
              <a:t>Classes du domaine</a:t>
            </a:r>
            <a:endParaRPr b="1" sz="16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D’après les </a:t>
            </a: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cas d’utilisation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, nous avons les classes suivantes :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Utilisateur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Etudiant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Investisseur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Projet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8" name="Google Shape;41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775" y="545825"/>
            <a:ext cx="5275424" cy="413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7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Module 3</a:t>
            </a:r>
            <a:endParaRPr/>
          </a:p>
        </p:txBody>
      </p:sp>
      <p:sp>
        <p:nvSpPr>
          <p:cNvPr id="424" name="Google Shape;424;p47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Gestion des projets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742950" y="236000"/>
            <a:ext cx="750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PLAN</a:t>
            </a:r>
            <a:endParaRPr u="sng"/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1685825" y="806300"/>
            <a:ext cx="5577600" cy="1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fr" sz="1900">
                <a:latin typeface="Nunito"/>
                <a:ea typeface="Nunito"/>
                <a:cs typeface="Nunito"/>
                <a:sym typeface="Nunito"/>
              </a:rPr>
              <a:t>Problématique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fr" sz="1900">
                <a:latin typeface="Nunito"/>
                <a:ea typeface="Nunito"/>
                <a:cs typeface="Nunito"/>
                <a:sym typeface="Nunito"/>
              </a:rPr>
              <a:t>Exigences fonctionnelles et non fonctionnelles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fr" sz="1900">
                <a:latin typeface="Nunito"/>
                <a:ea typeface="Nunito"/>
                <a:cs typeface="Nunito"/>
                <a:sym typeface="Nunito"/>
              </a:rPr>
              <a:t>Conception technique et  fonctionnelle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fr" sz="1900">
                <a:latin typeface="Nunito"/>
                <a:ea typeface="Nunito"/>
                <a:cs typeface="Nunito"/>
                <a:sym typeface="Nunito"/>
              </a:rPr>
              <a:t>Modélisation UML et design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7" name="Google Shape;27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8650" y="4403219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5080" y="4363678"/>
            <a:ext cx="1176504" cy="6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7"/>
          <p:cNvSpPr txBox="1"/>
          <p:nvPr>
            <p:ph idx="1" type="body"/>
          </p:nvPr>
        </p:nvSpPr>
        <p:spPr>
          <a:xfrm>
            <a:off x="1672463" y="2905400"/>
            <a:ext cx="17793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fr" sz="1900">
                <a:latin typeface="Nunito"/>
                <a:ea typeface="Nunito"/>
                <a:cs typeface="Nunito"/>
                <a:sym typeface="Nunito"/>
              </a:rPr>
              <a:t>Module 1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fr" sz="1900">
                <a:latin typeface="Nunito"/>
                <a:ea typeface="Nunito"/>
                <a:cs typeface="Nunito"/>
                <a:sym typeface="Nunito"/>
              </a:rPr>
              <a:t>Module 2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None/>
            </a:pPr>
            <a:r>
              <a:rPr b="1" lang="fr" sz="1900">
                <a:latin typeface="Nunito"/>
                <a:ea typeface="Nunito"/>
                <a:cs typeface="Nunito"/>
                <a:sym typeface="Nunito"/>
              </a:rPr>
              <a:t>Module 3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27"/>
          <p:cNvSpPr/>
          <p:nvPr/>
        </p:nvSpPr>
        <p:spPr>
          <a:xfrm>
            <a:off x="3982100" y="2712825"/>
            <a:ext cx="3323700" cy="1957800"/>
          </a:xfrm>
          <a:prstGeom prst="roundRect">
            <a:avLst>
              <a:gd fmla="val 16667" name="adj"/>
            </a:avLst>
          </a:prstGeom>
          <a:solidFill>
            <a:srgbClr val="FDB835">
              <a:alpha val="23530"/>
            </a:srgbClr>
          </a:solidFill>
          <a:ln cap="flat" cmpd="sng" w="28575">
            <a:solidFill>
              <a:srgbClr val="0B5E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Diagramme des cas d’utilisation</a:t>
            </a:r>
            <a:endParaRPr b="0" i="0" sz="16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Diagrammes de séquence</a:t>
            </a:r>
            <a:endParaRPr b="0" i="0" sz="16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Diagramme de classe</a:t>
            </a:r>
            <a:endParaRPr b="0" i="0" sz="16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Maquettes</a:t>
            </a:r>
            <a:endParaRPr b="0" i="0" sz="16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1" name="Google Shape;281;p27"/>
          <p:cNvSpPr/>
          <p:nvPr/>
        </p:nvSpPr>
        <p:spPr>
          <a:xfrm rot="10800000">
            <a:off x="3608013" y="3090050"/>
            <a:ext cx="173700" cy="1009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B5E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/>
          <p:nvPr>
            <p:ph type="title"/>
          </p:nvPr>
        </p:nvSpPr>
        <p:spPr>
          <a:xfrm>
            <a:off x="819150" y="236000"/>
            <a:ext cx="338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PROBLÉMATIQUE</a:t>
            </a:r>
            <a:endParaRPr/>
          </a:p>
        </p:txBody>
      </p:sp>
      <p:sp>
        <p:nvSpPr>
          <p:cNvPr id="287" name="Google Shape;287;p28"/>
          <p:cNvSpPr txBox="1"/>
          <p:nvPr>
            <p:ph idx="1" type="body"/>
          </p:nvPr>
        </p:nvSpPr>
        <p:spPr>
          <a:xfrm>
            <a:off x="819150" y="847725"/>
            <a:ext cx="75057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Les étudiants développent beaucoup de logiciels/sites/outils/documents pendant leurs études;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Ces projets sont connus uniquement par eux, leurs copines, Dieu et leurs comptes Github;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Ces projets peuvent apporter des solutions innovantes dans la société ou rapporter de l’argent;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D’où le besoin de les mettre sur le marché;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Les étudiants ont besoin d’investissement pour mettre leurs projets en production, d’où </a:t>
            </a:r>
            <a:r>
              <a:rPr b="1" lang="fr" sz="1500">
                <a:latin typeface="Nunito"/>
                <a:ea typeface="Nunito"/>
                <a:cs typeface="Nunito"/>
                <a:sym typeface="Nunito"/>
              </a:rPr>
              <a:t>la recherche d'investisseurs potentiels</a:t>
            </a:r>
            <a:r>
              <a:rPr lang="fr" sz="1500">
                <a:latin typeface="Nunito"/>
                <a:ea typeface="Nunito"/>
                <a:cs typeface="Nunito"/>
                <a:sym typeface="Nunito"/>
              </a:rPr>
              <a:t>;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De l’autre côtés les investisseurs sont ouverts à de nouveaux projets afin d’augmenter leurs capitals et leurs  bénéfices;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b="1" lang="fr" sz="1500">
                <a:latin typeface="Nunito"/>
                <a:ea typeface="Nunito"/>
                <a:cs typeface="Nunito"/>
                <a:sym typeface="Nunito"/>
              </a:rPr>
              <a:t>U</a:t>
            </a:r>
            <a:r>
              <a:rPr b="1" lang="fr" sz="1500">
                <a:latin typeface="Nunito"/>
                <a:ea typeface="Nunito"/>
                <a:cs typeface="Nunito"/>
                <a:sym typeface="Nunito"/>
              </a:rPr>
              <a:t>ne plateforme répondant aux besoins des deux parties est donc la bienvenue.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8" name="Google Shape;28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8650" y="4403219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5080" y="4363678"/>
            <a:ext cx="1176504" cy="6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/>
              <a:t>EXIGENCES FONCTIONNELLES</a:t>
            </a:r>
            <a:endParaRPr/>
          </a:p>
        </p:txBody>
      </p:sp>
      <p:pic>
        <p:nvPicPr>
          <p:cNvPr id="295" name="Google Shape;2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1075" y="4521244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7505" y="4481703"/>
            <a:ext cx="1176504" cy="6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5100" y="4319619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1530" y="4280078"/>
            <a:ext cx="1176504" cy="6618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3" name="Google Shape;303;p30"/>
          <p:cNvGraphicFramePr/>
          <p:nvPr/>
        </p:nvGraphicFramePr>
        <p:xfrm>
          <a:off x="914400" y="14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{6B89540C-2635-4364-8229-3BF729A575A5}</a:tableStyleId>
              </a:tblPr>
              <a:tblGrid>
                <a:gridCol w="2000250"/>
                <a:gridCol w="45649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fr" sz="125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Modules</a:t>
                      </a:r>
                      <a:endParaRPr b="1" sz="125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fr" sz="125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Descriptions</a:t>
                      </a:r>
                      <a:endParaRPr b="1" sz="125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Module 1:</a:t>
                      </a:r>
                      <a:endParaRPr b="1"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Gestion des utilisateurs</a:t>
                      </a:r>
                      <a:endParaRPr b="1"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s'inscrire et se connecter ( sur la plateforme ou via les réseaux sociaux)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se déconnecter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consulter et modifier son profil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Module 2:</a:t>
                      </a:r>
                      <a:endParaRPr b="1"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Gestion des publications</a:t>
                      </a:r>
                      <a:endParaRPr b="1"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poster un projet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consulter la liste de ses 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posts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créer, modifier, supprimer un 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post</a:t>
                      </a: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dont on est l’auteur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consulter le profil de l’auteur d’un 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posts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afficher les commentaires d’un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post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discuter (chat) avec l’auteur d’une 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post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commenter un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post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répondre aux commentaires d’un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post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liker un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post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Ajouter une 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post</a:t>
                      </a: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en favoris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partager une 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post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suivre un étudiant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Module 3 :</a:t>
                      </a:r>
                      <a:endParaRPr b="1"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Gestion des projets</a:t>
                      </a:r>
                      <a:endParaRPr b="1"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49849" lvl="0" marL="26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classer les projets par catégorie, par date et par nombre de like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49849" lvl="0" marL="26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marque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</a:t>
                      </a: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un projet investi et inversement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49849" lvl="0" marL="26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afficher les projet investis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49849" lvl="0" marL="26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rechercher un projet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/>
              <a:t>EXIGENCES NON FONCTIONNELLES</a:t>
            </a:r>
            <a:endParaRPr/>
          </a:p>
        </p:txBody>
      </p:sp>
      <p:pic>
        <p:nvPicPr>
          <p:cNvPr id="309" name="Google Shape;30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1075" y="4521244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7505" y="4481703"/>
            <a:ext cx="1176504" cy="6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5" name="Google Shape;315;p32"/>
          <p:cNvGraphicFramePr/>
          <p:nvPr/>
        </p:nvGraphicFramePr>
        <p:xfrm>
          <a:off x="1342300" y="820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{131945B9-150A-4A57-A7DA-0963E243658F}</a:tableStyleId>
              </a:tblPr>
              <a:tblGrid>
                <a:gridCol w="2219325"/>
                <a:gridCol w="40481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Nunito"/>
                          <a:ea typeface="Nunito"/>
                          <a:cs typeface="Nunito"/>
                          <a:sym typeface="Nunito"/>
                        </a:rPr>
                        <a:t>Besoins non fonctionnels 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Nunito"/>
                          <a:ea typeface="Nunito"/>
                          <a:cs typeface="Nunito"/>
                          <a:sym typeface="Nunito"/>
                        </a:rPr>
                        <a:t>Description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Utilisabilité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L’application offre une interface facile d’utilisation en se basant sur le style des réseaux les plus utilisés (facebook, twitter, linkedin)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Portabilité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la plateforme est accessible en ligne sur tout appareil disposant d’un navigateur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Responsivité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la plateforme s’adapte à tout type d’appareil sur lequel il fonctionne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Performance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L’application est conçue de façon à réduire les temps de requêtes des utilisateurs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Architectures</a:t>
            </a:r>
            <a:endParaRPr/>
          </a:p>
        </p:txBody>
      </p:sp>
      <p:pic>
        <p:nvPicPr>
          <p:cNvPr id="321" name="Google Shape;3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5675" y="4597444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2105" y="4557903"/>
            <a:ext cx="1176504" cy="6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fr" sz="1800"/>
              <a:t>Fonctionnelle et Technique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