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5" r:id="rId1"/>
    <p:sldMasterId id="2147483880" r:id="rId2"/>
  </p:sld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64350" cy="99949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6" autoAdjust="0"/>
    <p:restoredTop sz="94660"/>
  </p:normalViewPr>
  <p:slideViewPr>
    <p:cSldViewPr snapToGrid="0">
      <p:cViewPr varScale="1">
        <p:scale>
          <a:sx n="58" d="100"/>
          <a:sy n="58" d="100"/>
        </p:scale>
        <p:origin x="91" y="77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l-GR" smtClean="0"/>
              <a:t>Στυλ κύριου υπότιτλου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547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330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554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Στυλ κύριου υπότιτλου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57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570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7705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5236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0162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4558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2868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4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1043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 smtClean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3951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Πανοραμική 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 smtClean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9692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8118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l-GR" smtClean="0"/>
              <a:t>Στυλ υποδείγματος κειμένου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42784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1184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στήλε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7248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Στήλη 3 εικόνω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 smtClean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 smtClean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 smtClean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8160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7076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844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519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012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530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43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147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989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 smtClean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547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088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7400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  <p:sldLayoutId id="21474838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file:///D:\&#946;&#945;&#963;&#953;&#954;&#945;%20&#956;&#949;&#947;&#949;&#952;&#951;%20&#946;&#945;&#963;&#953;&#954;&#949;&#962;%20&#945;&#961;&#967;&#949;&#962;\&#945;&#947;&#969;&#947;&#959;&#953;%20&#956;&#959;&#957;&#969;&#964;&#949;&#962;.mp4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1579951" y="2290234"/>
            <a:ext cx="7621167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el-GR" dirty="0" smtClean="0"/>
              <a:t>ΒΑΣΙΚΕΣ ΑΡΧΕΣ ΤΗΣ ΗΛΕΚΤΡΟΛΟΓΙΑΣ</a:t>
            </a:r>
            <a:endParaRPr lang="el-GR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434182" y="4410064"/>
            <a:ext cx="7766936" cy="1246818"/>
          </a:xfrm>
        </p:spPr>
        <p:txBody>
          <a:bodyPr>
            <a:normAutofit/>
          </a:bodyPr>
          <a:lstStyle/>
          <a:p>
            <a:pPr algn="ctr"/>
            <a:r>
              <a:rPr lang="el-GR" b="1" dirty="0" smtClean="0"/>
              <a:t>Τομέας Ηλεκτρολογίας, Ηλεκτρονικής και Αυτοματισμού</a:t>
            </a:r>
          </a:p>
          <a:p>
            <a:pPr algn="ctr"/>
            <a:r>
              <a:rPr lang="el-GR" b="1" dirty="0" smtClean="0"/>
              <a:t>ΕΙΣΗΓΗΤΡΙΑ</a:t>
            </a:r>
            <a:r>
              <a:rPr lang="el-GR" b="1" dirty="0"/>
              <a:t>: Ελένη Πανταζή </a:t>
            </a:r>
            <a:endParaRPr lang="el-GR" b="1" dirty="0" smtClean="0"/>
          </a:p>
          <a:p>
            <a:pPr algn="ctr"/>
            <a:endParaRPr lang="el-GR" b="1" dirty="0" smtClean="0"/>
          </a:p>
          <a:p>
            <a:pPr algn="ctr"/>
            <a:endParaRPr lang="el-GR" dirty="0"/>
          </a:p>
          <a:p>
            <a:pPr algn="ctr"/>
            <a:endParaRPr lang="el-GR" dirty="0"/>
          </a:p>
        </p:txBody>
      </p:sp>
      <p:sp>
        <p:nvSpPr>
          <p:cNvPr id="5" name="Ορθογώνιο 4"/>
          <p:cNvSpPr/>
          <p:nvPr/>
        </p:nvSpPr>
        <p:spPr>
          <a:xfrm>
            <a:off x="1794809" y="1129784"/>
            <a:ext cx="1935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6o </a:t>
            </a:r>
            <a:r>
              <a:rPr lang="el-G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Ε.Κ. ΑΘΗΝΑΣ</a:t>
            </a:r>
            <a:endParaRPr lang="el-G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42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ΒΑΣΙΚΑ ΗΛΕΚΤΡΙΚΑ ΜΕΓΕΘΗ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677334" y="1514929"/>
            <a:ext cx="8596668" cy="3956431"/>
          </a:xfrm>
        </p:spPr>
        <p:txBody>
          <a:bodyPr>
            <a:normAutofit/>
          </a:bodyPr>
          <a:lstStyle/>
          <a:p>
            <a:pPr marL="0" indent="0" algn="just">
              <a:lnSpc>
                <a:spcPts val="1605"/>
              </a:lnSpc>
              <a:buNone/>
              <a:tabLst>
                <a:tab pos="228600" algn="l"/>
              </a:tabLst>
            </a:pPr>
            <a:endParaRPr lang="el-GR" sz="2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lnSpc>
                <a:spcPts val="1605"/>
              </a:lnSpc>
              <a:tabLst>
                <a:tab pos="228600" algn="l"/>
              </a:tabLst>
            </a:pPr>
            <a:endParaRPr lang="el-GR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9" name="8 - Πίνακας"/>
          <p:cNvGraphicFramePr>
            <a:graphicFrameLocks noGrp="1"/>
          </p:cNvGraphicFramePr>
          <p:nvPr/>
        </p:nvGraphicFramePr>
        <p:xfrm>
          <a:off x="781050" y="2209799"/>
          <a:ext cx="8629651" cy="2552700"/>
        </p:xfrm>
        <a:graphic>
          <a:graphicData uri="http://schemas.openxmlformats.org/drawingml/2006/table">
            <a:tbl>
              <a:tblPr/>
              <a:tblGrid>
                <a:gridCol w="2156907"/>
                <a:gridCol w="1597934"/>
                <a:gridCol w="1875394"/>
                <a:gridCol w="2999416"/>
              </a:tblGrid>
              <a:tr h="5105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l-GR" sz="2000" b="1" dirty="0">
                          <a:latin typeface="Times New Roman"/>
                          <a:ea typeface="Times New Roman"/>
                          <a:cs typeface="Times New Roman"/>
                        </a:rPr>
                        <a:t>ΜΕΓΕΘΟΣ</a:t>
                      </a:r>
                      <a:endParaRPr lang="el-GR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l-GR" sz="2000" b="1" dirty="0">
                          <a:latin typeface="Times New Roman"/>
                          <a:ea typeface="Times New Roman"/>
                          <a:cs typeface="Times New Roman"/>
                        </a:rPr>
                        <a:t>ΣΥΜΒΟΛΟ</a:t>
                      </a:r>
                      <a:endParaRPr lang="el-GR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l-GR" sz="2000" b="1" dirty="0">
                          <a:latin typeface="Times New Roman"/>
                          <a:ea typeface="Times New Roman"/>
                          <a:cs typeface="Times New Roman"/>
                        </a:rPr>
                        <a:t>ΜΟΝΑΔΑ</a:t>
                      </a:r>
                      <a:endParaRPr lang="el-GR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l-GR" sz="2000" b="1">
                          <a:latin typeface="Times New Roman"/>
                          <a:ea typeface="Times New Roman"/>
                          <a:cs typeface="Times New Roman"/>
                        </a:rPr>
                        <a:t>ΟΡΓΑΝΟ ΜΕΤΡΗΣΗΣ</a:t>
                      </a:r>
                      <a:endParaRPr lang="el-GR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05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l-GR" sz="2000" dirty="0">
                          <a:latin typeface="Times New Roman"/>
                          <a:ea typeface="Times New Roman"/>
                          <a:cs typeface="Times New Roman"/>
                        </a:rPr>
                        <a:t>ΤΑΣΗ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V</a:t>
                      </a:r>
                      <a:endParaRPr lang="el-GR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VOLT</a:t>
                      </a:r>
                      <a:endParaRPr lang="el-GR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l-GR" sz="2000">
                          <a:latin typeface="Times New Roman"/>
                          <a:ea typeface="Times New Roman"/>
                          <a:cs typeface="Times New Roman"/>
                        </a:rPr>
                        <a:t>Βολτόμετρο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05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l-GR" sz="2000">
                          <a:latin typeface="Times New Roman"/>
                          <a:ea typeface="Times New Roman"/>
                          <a:cs typeface="Times New Roman"/>
                        </a:rPr>
                        <a:t>ΕΝΤΑΣΗ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endParaRPr lang="el-GR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AMPERE</a:t>
                      </a:r>
                      <a:endParaRPr lang="el-GR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l-GR" sz="2000">
                          <a:latin typeface="Times New Roman"/>
                          <a:ea typeface="Times New Roman"/>
                          <a:cs typeface="Times New Roman"/>
                        </a:rPr>
                        <a:t>Αμπερόμετρο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05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l-GR" sz="2000">
                          <a:latin typeface="Times New Roman"/>
                          <a:ea typeface="Times New Roman"/>
                          <a:cs typeface="Times New Roman"/>
                        </a:rPr>
                        <a:t>ΑΝΤΙΣΤΑΣΗ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R</a:t>
                      </a:r>
                      <a:endParaRPr lang="el-GR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OHM</a:t>
                      </a:r>
                      <a:endParaRPr lang="el-GR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l-GR" sz="2000" dirty="0" err="1">
                          <a:latin typeface="Times New Roman"/>
                          <a:ea typeface="Times New Roman"/>
                          <a:cs typeface="Times New Roman"/>
                        </a:rPr>
                        <a:t>Ωμόμετρο</a:t>
                      </a:r>
                      <a:endParaRPr lang="el-GR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05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l-GR" sz="2000">
                          <a:latin typeface="Times New Roman"/>
                          <a:ea typeface="Times New Roman"/>
                          <a:cs typeface="Times New Roman"/>
                        </a:rPr>
                        <a:t>ΙΣΧΥΣ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P</a:t>
                      </a:r>
                      <a:endParaRPr lang="el-GR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WATT</a:t>
                      </a:r>
                      <a:endParaRPr lang="el-GR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l-GR" sz="2000" dirty="0" err="1">
                          <a:latin typeface="Times New Roman"/>
                          <a:ea typeface="Times New Roman"/>
                          <a:cs typeface="Times New Roman"/>
                        </a:rPr>
                        <a:t>Βατόμετρο</a:t>
                      </a:r>
                      <a:endParaRPr lang="el-GR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453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1050"/>
          </a:xfrm>
        </p:spPr>
        <p:txBody>
          <a:bodyPr/>
          <a:lstStyle/>
          <a:p>
            <a:r>
              <a:rPr lang="el-GR" dirty="0" smtClean="0"/>
              <a:t>ΒΑΣΙΚΑ ΗΛΕΚΤΡΙΚΑ ΜΕΓΕΘΗ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768643" y="1450577"/>
            <a:ext cx="8596668" cy="4740673"/>
          </a:xfrm>
        </p:spPr>
        <p:txBody>
          <a:bodyPr>
            <a:normAutofit lnSpcReduction="10000"/>
          </a:bodyPr>
          <a:lstStyle/>
          <a:p>
            <a:r>
              <a:rPr lang="el-GR" sz="2000" dirty="0" smtClean="0"/>
              <a:t>Ονομάζουμε </a:t>
            </a:r>
            <a:r>
              <a:rPr lang="el-GR" sz="2000" b="1" dirty="0" smtClean="0"/>
              <a:t>ρεύμα</a:t>
            </a:r>
            <a:r>
              <a:rPr lang="el-GR" sz="2000" dirty="0" smtClean="0"/>
              <a:t> την προσανατολισμένη κίνηση των ηλεκτρονίων.</a:t>
            </a:r>
          </a:p>
          <a:p>
            <a:r>
              <a:rPr lang="el-GR" sz="2000" dirty="0" smtClean="0"/>
              <a:t>Η </a:t>
            </a:r>
            <a:r>
              <a:rPr lang="el-GR" sz="2000" b="1" dirty="0" smtClean="0"/>
              <a:t>τάση</a:t>
            </a:r>
            <a:r>
              <a:rPr lang="el-GR" sz="2000" dirty="0" smtClean="0"/>
              <a:t> (ή διαφορά δυναμικού) εκφράζει την </a:t>
            </a:r>
            <a:r>
              <a:rPr lang="el-GR" sz="2000" u="sng" dirty="0" smtClean="0"/>
              <a:t>διαφορά</a:t>
            </a:r>
            <a:r>
              <a:rPr lang="el-GR" sz="2000" dirty="0" smtClean="0"/>
              <a:t> ηλεκτρικού φορτίου (ηλεκτρονίων) </a:t>
            </a:r>
            <a:r>
              <a:rPr lang="el-GR" sz="2000" u="sng" dirty="0" smtClean="0"/>
              <a:t>μεταξύ δύο σημείων </a:t>
            </a:r>
            <a:r>
              <a:rPr lang="el-GR" sz="2000" dirty="0" smtClean="0"/>
              <a:t>και είναι η αιτία που προκαλεί το ρεύμα. </a:t>
            </a:r>
          </a:p>
          <a:p>
            <a:r>
              <a:rPr lang="el-GR" sz="2000" dirty="0" smtClean="0"/>
              <a:t>Η </a:t>
            </a:r>
            <a:r>
              <a:rPr lang="el-GR" sz="2000" b="1" dirty="0" smtClean="0"/>
              <a:t>ένταση</a:t>
            </a:r>
            <a:r>
              <a:rPr lang="el-GR" sz="2000" dirty="0" smtClean="0"/>
              <a:t> του ηλεκτρικού ρεύματος είναι η </a:t>
            </a:r>
            <a:r>
              <a:rPr lang="el-GR" sz="2000" u="sng" dirty="0" smtClean="0"/>
              <a:t>ποσότητα</a:t>
            </a:r>
            <a:r>
              <a:rPr lang="el-GR" sz="2000" dirty="0" smtClean="0"/>
              <a:t> του ηλεκτρικού φορτίου που διέρχεται από τη διατομή ενός αγωγού στη μονάδα του χρόνου.</a:t>
            </a:r>
          </a:p>
          <a:p>
            <a:r>
              <a:rPr lang="el-GR" sz="2000" dirty="0" smtClean="0"/>
              <a:t>Η ηλεκτρική </a:t>
            </a:r>
            <a:r>
              <a:rPr lang="el-GR" sz="2000" b="1" dirty="0" smtClean="0"/>
              <a:t>ισχύς</a:t>
            </a:r>
            <a:r>
              <a:rPr lang="el-GR" sz="2000" dirty="0" smtClean="0"/>
              <a:t> μιας συσκευής είναι το γινόμενο της τάσης που βάζουμε στα άκρα της συσκευής επί το ρεύμα που τη διαρρέει.</a:t>
            </a:r>
          </a:p>
          <a:p>
            <a:r>
              <a:rPr lang="el-GR" sz="2000" dirty="0" smtClean="0"/>
              <a:t>Ονομάζουμε </a:t>
            </a:r>
            <a:r>
              <a:rPr lang="el-GR" sz="2000" b="1" dirty="0" smtClean="0"/>
              <a:t>αντίσταση </a:t>
            </a:r>
            <a:r>
              <a:rPr lang="el-GR" sz="2000" dirty="0" smtClean="0"/>
              <a:t>την ιδιότητα των υλικών να αντιστέκονται στην διέλευση του ρεύματος από μέσα τους. Η αντίσταση μας δείχνει δηλαδή την δυσκολία που συναντά το ηλεκτρικό ρεύμα ( η κίνηση δηλαδή των ηλεκτρονίων) για να περάσει μέσα από ένα σώμα.</a:t>
            </a:r>
          </a:p>
          <a:p>
            <a:endParaRPr lang="el-GR" sz="2000" dirty="0"/>
          </a:p>
          <a:p>
            <a:endParaRPr lang="el-GR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61112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Αγωγοί - Μονωτές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677334" y="1482672"/>
            <a:ext cx="8596668" cy="4670478"/>
          </a:xfrm>
        </p:spPr>
        <p:txBody>
          <a:bodyPr/>
          <a:lstStyle/>
          <a:p>
            <a:r>
              <a:rPr lang="el-GR" sz="2000" b="1" dirty="0" smtClean="0"/>
              <a:t>Σώματα </a:t>
            </a:r>
            <a:r>
              <a:rPr lang="el-GR" sz="2000" b="1" dirty="0"/>
              <a:t>που επιτρέπουν την μετακίνηση ηλεκτρικών φορτίων μέσα από την μάζα τους ονομάζονται αγώγιμα σώματα ή καλοί αγωγοί του ηλεκτρισμού ή απλά αγωγοί. </a:t>
            </a:r>
            <a:endParaRPr lang="el-GR" sz="2000" b="1" dirty="0" smtClean="0"/>
          </a:p>
          <a:p>
            <a:pPr marL="0" indent="0">
              <a:buNone/>
            </a:pPr>
            <a:r>
              <a:rPr lang="el-GR" sz="2000" b="1" dirty="0"/>
              <a:t>	</a:t>
            </a:r>
            <a:r>
              <a:rPr lang="el-GR" sz="2000" dirty="0"/>
              <a:t>Εξαιρετικούς αγωγούς του ηλεκτρισμού αποτελούν ο άργυρος, ο </a:t>
            </a:r>
            <a:r>
              <a:rPr lang="el-GR" sz="2000" dirty="0" smtClean="0"/>
              <a:t>	χαλκός, ο </a:t>
            </a:r>
            <a:r>
              <a:rPr lang="el-GR" sz="2000" dirty="0"/>
              <a:t>χρυσός </a:t>
            </a:r>
            <a:r>
              <a:rPr lang="el-GR" sz="2000" smtClean="0"/>
              <a:t>, το αλουμίνιο </a:t>
            </a:r>
            <a:r>
              <a:rPr lang="el-GR" sz="2000" dirty="0" smtClean="0"/>
              <a:t>κλπ.</a:t>
            </a:r>
            <a:endParaRPr lang="el-GR" sz="2000" dirty="0"/>
          </a:p>
          <a:p>
            <a:pPr marL="0" indent="0">
              <a:buNone/>
            </a:pPr>
            <a:endParaRPr lang="el-GR" sz="2000" b="1" dirty="0" smtClean="0"/>
          </a:p>
          <a:p>
            <a:r>
              <a:rPr lang="el-GR" sz="2000" b="1" dirty="0" smtClean="0"/>
              <a:t>Σώματα που δεν επιτρέπουν την μετακίνηση ηλεκτρικών φορτίων μέσα από την μάζα τους, ονομάζονται μονωτικά σώματα ή απλά μονωτές.</a:t>
            </a:r>
            <a:endParaRPr lang="el-GR" sz="2000" dirty="0" smtClean="0"/>
          </a:p>
          <a:p>
            <a:pPr marL="0" indent="0">
              <a:buNone/>
            </a:pPr>
            <a:r>
              <a:rPr lang="el-GR" sz="2000" dirty="0" smtClean="0"/>
              <a:t>	Μονωτές </a:t>
            </a:r>
            <a:r>
              <a:rPr lang="el-GR" sz="2000" dirty="0"/>
              <a:t>είναι το γυαλί, η πορσελάνη, το ξύλο, το καουτσούκ, πολλά </a:t>
            </a:r>
            <a:r>
              <a:rPr lang="el-GR" sz="2000" dirty="0" smtClean="0"/>
              <a:t>	πλαστικά </a:t>
            </a:r>
            <a:r>
              <a:rPr lang="el-GR" sz="2000" dirty="0"/>
              <a:t>υλικά, ο ξηρός αέρας, κλπ.</a:t>
            </a:r>
          </a:p>
          <a:p>
            <a:endParaRPr lang="el-GR" dirty="0"/>
          </a:p>
        </p:txBody>
      </p:sp>
      <p:sp>
        <p:nvSpPr>
          <p:cNvPr id="4" name="Κουμπί ενέργειας: Ταινία 3">
            <a:hlinkClick r:id="rId2" action="ppaction://hlinkfile" highlightClick="1"/>
          </p:cNvPr>
          <p:cNvSpPr/>
          <p:nvPr/>
        </p:nvSpPr>
        <p:spPr>
          <a:xfrm>
            <a:off x="7952014" y="5839695"/>
            <a:ext cx="873579" cy="563826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1877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 flipV="1">
            <a:off x="677334" y="552450"/>
            <a:ext cx="8596668" cy="57150"/>
          </a:xfrm>
        </p:spPr>
        <p:txBody>
          <a:bodyPr>
            <a:normAutofit fontScale="90000"/>
          </a:bodyPr>
          <a:lstStyle/>
          <a:p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736969" y="342073"/>
            <a:ext cx="8596668" cy="6257510"/>
          </a:xfrm>
        </p:spPr>
        <p:txBody>
          <a:bodyPr>
            <a:normAutofit/>
          </a:bodyPr>
          <a:lstStyle/>
          <a:p>
            <a:r>
              <a:rPr lang="el-GR" sz="2000" b="1" dirty="0" smtClean="0"/>
              <a:t>ΣΥΝΕΧΕΣ ΡΕΥΜΑ (Σ.Ρ.) (</a:t>
            </a:r>
            <a:r>
              <a:rPr lang="en-US" sz="2000" b="1" dirty="0" smtClean="0"/>
              <a:t>D</a:t>
            </a:r>
            <a:r>
              <a:rPr lang="el-GR" sz="2000" b="1" dirty="0" smtClean="0"/>
              <a:t>.</a:t>
            </a:r>
            <a:r>
              <a:rPr lang="en-US" sz="2000" b="1" dirty="0" smtClean="0"/>
              <a:t>C</a:t>
            </a:r>
            <a:r>
              <a:rPr lang="el-GR" sz="2000" b="1" dirty="0" smtClean="0"/>
              <a:t>.)</a:t>
            </a:r>
            <a:endParaRPr lang="el-GR" sz="2000" dirty="0" smtClean="0"/>
          </a:p>
          <a:p>
            <a:pPr>
              <a:buNone/>
            </a:pPr>
            <a:r>
              <a:rPr lang="el-GR" sz="2000" dirty="0" smtClean="0"/>
              <a:t>	Σύμβολο πηγής:</a:t>
            </a:r>
          </a:p>
          <a:p>
            <a:pPr>
              <a:buNone/>
            </a:pPr>
            <a:r>
              <a:rPr lang="el-GR" sz="2000" dirty="0" smtClean="0"/>
              <a:t> </a:t>
            </a:r>
          </a:p>
          <a:p>
            <a:pPr>
              <a:buNone/>
            </a:pPr>
            <a:r>
              <a:rPr lang="el-GR" sz="2000" dirty="0" smtClean="0"/>
              <a:t> 	Στο ΣΡ η ένταση του ρεύματος έχει σταθερή φορά και τιμή ως προς τον χρόνο.</a:t>
            </a:r>
          </a:p>
          <a:p>
            <a:pPr>
              <a:buNone/>
            </a:pPr>
            <a:r>
              <a:rPr lang="el-GR" sz="2000" dirty="0" smtClean="0"/>
              <a:t>    	Πηγές ΣΡ: μπαταρία, τροφοδοτικά, γεννήτριες Σ.Ρ.</a:t>
            </a:r>
          </a:p>
          <a:p>
            <a:endParaRPr lang="el-GR" sz="2000" dirty="0" smtClean="0"/>
          </a:p>
          <a:p>
            <a:r>
              <a:rPr lang="el-GR" sz="2000" b="1" dirty="0" smtClean="0"/>
              <a:t>ΕΝΑΛΛΑΣΣΟΜΕΝΟ ΡΕΥΜΑ (Ε.Ρ.) (</a:t>
            </a:r>
            <a:r>
              <a:rPr lang="en-US" sz="2000" b="1" dirty="0" smtClean="0"/>
              <a:t>A</a:t>
            </a:r>
            <a:r>
              <a:rPr lang="el-GR" sz="2000" b="1" dirty="0" smtClean="0"/>
              <a:t>.</a:t>
            </a:r>
            <a:r>
              <a:rPr lang="en-US" sz="2000" b="1" dirty="0" smtClean="0"/>
              <a:t>C</a:t>
            </a:r>
            <a:r>
              <a:rPr lang="el-GR" sz="2000" b="1" dirty="0" smtClean="0"/>
              <a:t>.)</a:t>
            </a:r>
            <a:endParaRPr lang="el-GR" sz="2000" dirty="0" smtClean="0"/>
          </a:p>
          <a:p>
            <a:pPr>
              <a:buNone/>
            </a:pPr>
            <a:r>
              <a:rPr lang="el-GR" sz="2000" dirty="0" smtClean="0"/>
              <a:t>	Σύμβολο πηγής:      </a:t>
            </a:r>
          </a:p>
          <a:p>
            <a:pPr>
              <a:buNone/>
            </a:pPr>
            <a:endParaRPr lang="el-GR" sz="2000" dirty="0" smtClean="0"/>
          </a:p>
          <a:p>
            <a:pPr>
              <a:buNone/>
            </a:pPr>
            <a:r>
              <a:rPr lang="el-GR" sz="2000" dirty="0" smtClean="0"/>
              <a:t>	Στο ΕΡ η ένταση του ρεύματος αλλάζει συνεχώς φορά και τιμή ως προς τον χρόνο.</a:t>
            </a:r>
          </a:p>
          <a:p>
            <a:pPr>
              <a:buNone/>
            </a:pPr>
            <a:r>
              <a:rPr lang="el-GR" sz="2000" dirty="0" smtClean="0"/>
              <a:t>	Πηγή ΕΡ: ΔΕΗ, γεννήτριες Ε.Ρ.</a:t>
            </a:r>
          </a:p>
          <a:p>
            <a:pPr>
              <a:buFont typeface="Wingdings" pitchFamily="2" charset="2"/>
              <a:buChar char="ü"/>
            </a:pPr>
            <a:r>
              <a:rPr lang="el-GR" sz="2000" dirty="0" smtClean="0"/>
              <a:t>Το ΕΡ μπορεί να είναι μονοφασικό ή τριφασικό.</a:t>
            </a:r>
            <a:endParaRPr lang="el-GR" sz="2000" dirty="0"/>
          </a:p>
        </p:txBody>
      </p:sp>
      <p:pic>
        <p:nvPicPr>
          <p:cNvPr id="5" name="4 - Εικόνα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5949" y="3618225"/>
            <a:ext cx="2230331" cy="874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3 - Εικόνα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3877" y="710519"/>
            <a:ext cx="2212765" cy="879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657455" y="470452"/>
            <a:ext cx="8596668" cy="1320800"/>
          </a:xfrm>
        </p:spPr>
        <p:txBody>
          <a:bodyPr/>
          <a:lstStyle/>
          <a:p>
            <a:r>
              <a:rPr lang="el-GR" dirty="0" smtClean="0"/>
              <a:t>ΧΡΩΜΑΤΙΣΜΟΙ ΑΓΩΓΩΝ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677334" y="1444972"/>
            <a:ext cx="8596668" cy="4856437"/>
          </a:xfrm>
        </p:spPr>
        <p:txBody>
          <a:bodyPr>
            <a:normAutofit fontScale="92500" lnSpcReduction="10000"/>
          </a:bodyPr>
          <a:lstStyle/>
          <a:p>
            <a:r>
              <a:rPr lang="el-GR" sz="2400" b="1" dirty="0" smtClean="0"/>
              <a:t>ΣΥΝΕΧΕΣ ΡΕΥΜΑ</a:t>
            </a:r>
            <a:r>
              <a:rPr lang="el-GR" sz="2400" dirty="0" smtClean="0"/>
              <a:t>:</a:t>
            </a:r>
          </a:p>
          <a:p>
            <a:pPr>
              <a:buNone/>
            </a:pPr>
            <a:r>
              <a:rPr lang="el-GR" sz="2400" dirty="0" smtClean="0"/>
              <a:t>	( + ) --</a:t>
            </a:r>
            <a:r>
              <a:rPr lang="el-GR" sz="2400" dirty="0" smtClean="0">
                <a:sym typeface="Wingdings" pitchFamily="2" charset="2"/>
              </a:rPr>
              <a:t> ΚΌΚΚΙΝΟ</a:t>
            </a:r>
          </a:p>
          <a:p>
            <a:pPr>
              <a:buNone/>
            </a:pPr>
            <a:r>
              <a:rPr lang="el-GR" sz="2400" dirty="0" smtClean="0">
                <a:sym typeface="Wingdings" pitchFamily="2" charset="2"/>
              </a:rPr>
              <a:t>	( - ) -- ΜΑΥΡΟ</a:t>
            </a:r>
          </a:p>
          <a:p>
            <a:pPr>
              <a:buNone/>
            </a:pPr>
            <a:endParaRPr lang="el-GR" sz="2400" dirty="0" smtClean="0">
              <a:sym typeface="Wingdings" pitchFamily="2" charset="2"/>
            </a:endParaRPr>
          </a:p>
          <a:p>
            <a:r>
              <a:rPr lang="el-GR" sz="2400" b="1" dirty="0" smtClean="0"/>
              <a:t>ΕΝΑΛΛΑΣΣΟΜΕΝΟ ΡΕΥΜΑ</a:t>
            </a:r>
            <a:r>
              <a:rPr lang="el-GR" sz="2400" dirty="0" smtClean="0">
                <a:sym typeface="Wingdings" pitchFamily="2" charset="2"/>
              </a:rPr>
              <a:t>:</a:t>
            </a:r>
          </a:p>
          <a:p>
            <a:pPr>
              <a:buNone/>
            </a:pPr>
            <a:r>
              <a:rPr lang="el-GR" sz="2400" dirty="0" smtClean="0">
                <a:sym typeface="Wingdings" pitchFamily="2" charset="2"/>
              </a:rPr>
              <a:t>	ΦΑΣΗ - ΜΑΥΡΟ, ΚΑΦΕ</a:t>
            </a:r>
          </a:p>
          <a:p>
            <a:pPr>
              <a:buNone/>
            </a:pPr>
            <a:r>
              <a:rPr lang="el-GR" sz="2400" dirty="0" smtClean="0">
                <a:sym typeface="Wingdings" pitchFamily="2" charset="2"/>
              </a:rPr>
              <a:t>	ΟΥΔΕΤΕΡΟΣ - ΟΥΔΕΤΕΡΟΣ</a:t>
            </a:r>
          </a:p>
          <a:p>
            <a:pPr>
              <a:buNone/>
            </a:pPr>
            <a:r>
              <a:rPr lang="el-GR" sz="2400" dirty="0" smtClean="0">
                <a:sym typeface="Wingdings" pitchFamily="2" charset="2"/>
              </a:rPr>
              <a:t>	ΓΕΙΩΣΗ - ΚΙΤΡΙΝΟΠΡΑΣΙΝΟ</a:t>
            </a:r>
          </a:p>
          <a:p>
            <a:pPr>
              <a:buNone/>
            </a:pPr>
            <a:endParaRPr lang="el-GR" sz="2400" dirty="0" smtClean="0">
              <a:sym typeface="Wingdings" pitchFamily="2" charset="2"/>
            </a:endParaRPr>
          </a:p>
          <a:p>
            <a:pPr>
              <a:buFont typeface="Wingdings" pitchFamily="2" charset="2"/>
              <a:buChar char="ü"/>
            </a:pPr>
            <a:r>
              <a:rPr lang="el-GR" sz="2400" b="1" dirty="0" smtClean="0">
                <a:sym typeface="Wingdings" pitchFamily="2" charset="2"/>
              </a:rPr>
              <a:t>Καλώδιο</a:t>
            </a:r>
            <a:r>
              <a:rPr lang="el-GR" sz="2400" dirty="0" smtClean="0">
                <a:sym typeface="Wingdings" pitchFamily="2" charset="2"/>
              </a:rPr>
              <a:t> ονομάζεται το σύνολο των μονωμένων αγωγών που βρίσκονται μέσα στο ίδιο περίβλημα. </a:t>
            </a:r>
          </a:p>
          <a:p>
            <a:endParaRPr lang="el-GR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ΔΙΑΚΟΠΤΕΣ - ΑΣΦΑΛΕΙΕΣ - ΔΙΑΤΑΞΕΙΣ ΠΡΟΣΤΑΣΙΑΣ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677334" y="1842537"/>
            <a:ext cx="8596668" cy="4319724"/>
          </a:xfrm>
        </p:spPr>
        <p:txBody>
          <a:bodyPr>
            <a:normAutofit lnSpcReduction="10000"/>
          </a:bodyPr>
          <a:lstStyle/>
          <a:p>
            <a:r>
              <a:rPr lang="el-GR" sz="2400" dirty="0" smtClean="0"/>
              <a:t>Όταν υλοποιούμε μια ηλεκτρολογική εγκατάσταση χρησιμοποιούμε διάφορες διατάξεις – συσκευές προκειμένου να προστατέψουμε την εγκατάσταση, τον άνθρωπο και τις συσκευές.</a:t>
            </a:r>
          </a:p>
          <a:p>
            <a:pPr>
              <a:buNone/>
            </a:pPr>
            <a:r>
              <a:rPr lang="el-GR" sz="2400" dirty="0" smtClean="0"/>
              <a:t>	Οι κυριότερες διατάξεις – συσκευές που χρησιμοποιούμε για προστασία είναι:</a:t>
            </a:r>
          </a:p>
          <a:p>
            <a:r>
              <a:rPr lang="el-GR" sz="2400" dirty="0" smtClean="0"/>
              <a:t> Οι ασφάλειες τήξεως ή </a:t>
            </a:r>
            <a:r>
              <a:rPr lang="el-GR" sz="2400" dirty="0" err="1" smtClean="0"/>
              <a:t>μικροαυτόματοι</a:t>
            </a:r>
            <a:r>
              <a:rPr lang="el-GR" sz="2400" dirty="0" smtClean="0"/>
              <a:t>.</a:t>
            </a:r>
          </a:p>
          <a:p>
            <a:r>
              <a:rPr lang="el-GR" sz="2400" dirty="0" smtClean="0"/>
              <a:t>Διατάξεις προστασίας συσκευής (π.χ. θερμικό).</a:t>
            </a:r>
          </a:p>
          <a:p>
            <a:r>
              <a:rPr lang="el-GR" sz="2400" dirty="0" smtClean="0"/>
              <a:t> Ο Διακόπτης Διαφυγής Έντασης (ΔΔΕ). </a:t>
            </a:r>
          </a:p>
          <a:p>
            <a:r>
              <a:rPr lang="el-GR" sz="2400" dirty="0" smtClean="0"/>
              <a:t>Γείωση.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657456" y="371061"/>
            <a:ext cx="8596668" cy="1320800"/>
          </a:xfrm>
        </p:spPr>
        <p:txBody>
          <a:bodyPr/>
          <a:lstStyle/>
          <a:p>
            <a:r>
              <a:rPr lang="el-GR" dirty="0" smtClean="0"/>
              <a:t>ΒΡΑΧΥΚΥΚΛΩΜΑ - ΥΠΕΡΦΟΡΤΙΣΗ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657456" y="1305824"/>
            <a:ext cx="8596668" cy="5075098"/>
          </a:xfrm>
        </p:spPr>
        <p:txBody>
          <a:bodyPr>
            <a:normAutofit/>
          </a:bodyPr>
          <a:lstStyle/>
          <a:p>
            <a:r>
              <a:rPr lang="el-GR" sz="2400" dirty="0" smtClean="0"/>
              <a:t>Λέμε ότι έχουμε </a:t>
            </a:r>
            <a:r>
              <a:rPr lang="el-GR" sz="2400" b="1" dirty="0" smtClean="0"/>
              <a:t>υπερφόρτωση ή υπερένταση </a:t>
            </a:r>
            <a:r>
              <a:rPr lang="el-GR" sz="2400" dirty="0" smtClean="0"/>
              <a:t>όταν μια ηλεκτρική εγκατάσταση ή μια συσκευή διαρρέεται από</a:t>
            </a:r>
            <a:r>
              <a:rPr lang="el-GR" sz="2400" b="1" dirty="0" smtClean="0"/>
              <a:t> </a:t>
            </a:r>
            <a:r>
              <a:rPr lang="el-GR" sz="2400" dirty="0" smtClean="0"/>
              <a:t>μεγαλύτερη ένταση ρεύματος σε σχέση με την ένταση κανονικής λειτουργίας  -&gt;</a:t>
            </a:r>
          </a:p>
          <a:p>
            <a:pPr>
              <a:buFont typeface="Wingdings" pitchFamily="2" charset="2"/>
              <a:buChar char="ü"/>
            </a:pPr>
            <a:r>
              <a:rPr lang="el-GR" sz="2400" dirty="0" smtClean="0"/>
              <a:t>	Ρεύμα μεγαλύτερο από το επιτρεπόμενο (αναμενόμενο)</a:t>
            </a:r>
          </a:p>
          <a:p>
            <a:pPr>
              <a:buNone/>
            </a:pPr>
            <a:endParaRPr lang="el-GR" sz="2400" dirty="0" smtClean="0"/>
          </a:p>
          <a:p>
            <a:r>
              <a:rPr lang="el-GR" sz="2400" dirty="0" smtClean="0"/>
              <a:t>Λέμε ότι έχουμε </a:t>
            </a:r>
            <a:r>
              <a:rPr lang="el-GR" sz="2400" b="1" dirty="0" smtClean="0"/>
              <a:t>βραχυκύκλωμα </a:t>
            </a:r>
            <a:r>
              <a:rPr lang="el-GR" sz="2400" dirty="0" smtClean="0"/>
              <a:t>όταν ένα ηλεκτρικό κύκλωμα παρουσιάζει πολύ μικρή αντίσταση με αποτέλεσμα η ένταση του ρεύματος να είναι πολύ μεγάλη (π.χ. αν ενώσουμε φάση με ουδέτερο) -&gt;</a:t>
            </a:r>
          </a:p>
          <a:p>
            <a:pPr>
              <a:buFont typeface="Wingdings" pitchFamily="2" charset="2"/>
              <a:buChar char="ü"/>
            </a:pPr>
            <a:r>
              <a:rPr lang="el-GR" sz="2400" dirty="0" smtClean="0"/>
              <a:t>	Πολύ μεγάλο ρεύμα σε μικρό χρονικό διάστημα</a:t>
            </a:r>
            <a:endParaRPr lang="el-G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657456" y="450574"/>
            <a:ext cx="8596668" cy="841513"/>
          </a:xfrm>
        </p:spPr>
        <p:txBody>
          <a:bodyPr>
            <a:normAutofit fontScale="90000"/>
          </a:bodyPr>
          <a:lstStyle/>
          <a:p>
            <a:r>
              <a:rPr lang="el-GR" b="1" dirty="0" smtClean="0"/>
              <a:t>ΒΑΣΙΚΟ ΗΛΕΚΤΡΙΚΟ ΚΥΚΛΩΜΑ</a:t>
            </a:r>
            <a:r>
              <a:rPr lang="el-GR" dirty="0" smtClean="0"/>
              <a:t/>
            </a:r>
            <a:br>
              <a:rPr lang="el-GR" dirty="0" smtClean="0"/>
            </a:b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677334" y="1252331"/>
            <a:ext cx="8596668" cy="560567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l-GR" dirty="0" smtClean="0"/>
              <a:t>	Το βασικό ηλεκτρικό κύκλωμα περιλαμβάνει:</a:t>
            </a:r>
          </a:p>
          <a:p>
            <a:pPr lvl="0"/>
            <a:r>
              <a:rPr lang="el-GR" dirty="0" smtClean="0"/>
              <a:t>Πηγή ηλεκτρικού ρεύματος</a:t>
            </a:r>
          </a:p>
          <a:p>
            <a:pPr lvl="0"/>
            <a:r>
              <a:rPr lang="el-GR" dirty="0" smtClean="0"/>
              <a:t>Ασφάλεια (για προστασία του κυκλώματος)</a:t>
            </a:r>
          </a:p>
          <a:p>
            <a:pPr lvl="0"/>
            <a:r>
              <a:rPr lang="el-GR" dirty="0" smtClean="0"/>
              <a:t>Διακόπτη (για τον έλεγχο του κυκλώματος)</a:t>
            </a:r>
          </a:p>
          <a:p>
            <a:pPr lvl="0"/>
            <a:r>
              <a:rPr lang="el-GR" dirty="0" smtClean="0"/>
              <a:t>Κατανάλωση (συσκευή π.χ. λάμπα)</a:t>
            </a:r>
          </a:p>
          <a:p>
            <a:pPr lvl="0"/>
            <a:r>
              <a:rPr lang="el-GR" dirty="0" smtClean="0"/>
              <a:t>Αγωγούς</a:t>
            </a:r>
          </a:p>
          <a:p>
            <a:pPr>
              <a:buNone/>
            </a:pPr>
            <a:endParaRPr lang="el-GR" dirty="0" smtClean="0"/>
          </a:p>
          <a:p>
            <a:pPr>
              <a:buNone/>
            </a:pPr>
            <a:r>
              <a:rPr lang="el-GR" dirty="0" smtClean="0"/>
              <a:t>	Για να έχω ροή ηλεκτρονίων (ηλεκτρικό ρεύμα) σε ένα ηλεκτρικό κύκλωμα πρέπει να ισχύουν δυο προϋποθέσεις:</a:t>
            </a:r>
          </a:p>
          <a:p>
            <a:r>
              <a:rPr lang="el-GR" dirty="0" smtClean="0"/>
              <a:t>Τάση, δηλαδή διαφορά ηλεκτρικού φορτίου μεταξύ δυο σημείων (μου 	την   παρέχει η πηγή)</a:t>
            </a:r>
          </a:p>
          <a:p>
            <a:r>
              <a:rPr lang="el-GR" dirty="0" smtClean="0"/>
              <a:t>Μια κλειστή διαδρομή που να ενώνει  αυτά τα δύο σημεία ώστε να 	κινηθούν τα ηλεκτρόνια από τη μεριά με το πλεόνασμα προς την μεριά 	με το έλλειμμα ηλεκτρονίων. 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Ιόν">
  <a:themeElements>
    <a:clrScheme name="Ιό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Ιό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Ιό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565</TotalTime>
  <Words>271</Words>
  <Application>Microsoft Office PowerPoint</Application>
  <PresentationFormat>Ευρεία οθόνη</PresentationFormat>
  <Paragraphs>86</Paragraphs>
  <Slides>9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9</vt:i4>
      </vt:variant>
      <vt:variant>
        <vt:lpstr>Θέμα</vt:lpstr>
      </vt:variant>
      <vt:variant>
        <vt:i4>2</vt:i4>
      </vt:variant>
      <vt:variant>
        <vt:lpstr>Τίτλοι διαφανειών</vt:lpstr>
      </vt:variant>
      <vt:variant>
        <vt:i4>9</vt:i4>
      </vt:variant>
    </vt:vector>
  </HeadingPairs>
  <TitlesOfParts>
    <vt:vector size="20" baseType="lpstr">
      <vt:lpstr>Arial</vt:lpstr>
      <vt:lpstr>Calibri</vt:lpstr>
      <vt:lpstr>Calibri Light</vt:lpstr>
      <vt:lpstr>Century Gothic</vt:lpstr>
      <vt:lpstr>Times New Roman</vt:lpstr>
      <vt:lpstr>Verdana</vt:lpstr>
      <vt:lpstr>Wingdings</vt:lpstr>
      <vt:lpstr>Wingdings 2</vt:lpstr>
      <vt:lpstr>Wingdings 3</vt:lpstr>
      <vt:lpstr>HDOfficeLightV0</vt:lpstr>
      <vt:lpstr>Ιόν</vt:lpstr>
      <vt:lpstr>ΒΑΣΙΚΕΣ ΑΡΧΕΣ ΤΗΣ ΗΛΕΚΤΡΟΛΟΓΙΑΣ</vt:lpstr>
      <vt:lpstr>ΒΑΣΙΚΑ ΗΛΕΚΤΡΙΚΑ ΜΕΓΕΘΗ</vt:lpstr>
      <vt:lpstr>ΒΑΣΙΚΑ ΗΛΕΚΤΡΙΚΑ ΜΕΓΕΘΗ</vt:lpstr>
      <vt:lpstr>Αγωγοί - Μονωτές</vt:lpstr>
      <vt:lpstr>Παρουσίαση του PowerPoint</vt:lpstr>
      <vt:lpstr>ΧΡΩΜΑΤΙΣΜΟΙ ΑΓΩΓΩΝ</vt:lpstr>
      <vt:lpstr>ΔΙΑΚΟΠΤΕΣ - ΑΣΦΑΛΕΙΕΣ - ΔΙΑΤΑΞΕΙΣ ΠΡΟΣΤΑΣΙΑΣ</vt:lpstr>
      <vt:lpstr>ΒΡΑΧΥΚΥΚΛΩΜΑ - ΥΠΕΡΦΟΡΤΙΣΗ</vt:lpstr>
      <vt:lpstr>ΒΑΣΙΚΟ ΗΛΕΚΤΡΙΚΟ ΚΥΚΛΩΜΑ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ΗΛΕΚΤΡΙΚΗ ΑΝΤΙΣΤΑΣΗ  ΑΓΩΓΟΙ - ΜΟΝΩΤΕΣ</dc:title>
  <dc:creator>ELENI PANTAZI</dc:creator>
  <cp:lastModifiedBy>ELENI PANTAZI</cp:lastModifiedBy>
  <cp:revision>57</cp:revision>
  <cp:lastPrinted>2017-06-22T06:48:55Z</cp:lastPrinted>
  <dcterms:created xsi:type="dcterms:W3CDTF">2017-06-11T19:58:56Z</dcterms:created>
  <dcterms:modified xsi:type="dcterms:W3CDTF">2018-10-01T17:37:08Z</dcterms:modified>
</cp:coreProperties>
</file>