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0F602-B30E-4C35-A67C-EC2D1C74E75D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17C8F-9701-4BF1-9A98-1527BD806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97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E361-A801-46F9-909A-15ADD9E6A9A9}" type="datetime1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D9B7-0E86-42D5-9EA6-14D9276C429A}" type="datetime1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7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5A69-1185-4A70-9C41-42C75EBBE3D8}" type="datetime1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7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18A9-714D-4484-8AAE-78E02C154934}" type="datetime1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921-1CE1-42AA-8E20-A620C71CFF26}" type="datetime1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7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1473-400D-4128-BEDB-52B6BA8840C9}" type="datetime1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64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13A2-9643-4A89-B9C8-6B91FC89D37D}" type="datetime1">
              <a:rPr lang="ru-RU" smtClean="0"/>
              <a:t>30.09.2020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FBA-5EE3-4374-97AA-2E1D990F6206}" type="datetime1">
              <a:rPr lang="ru-RU" smtClean="0"/>
              <a:t>30.09.2020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62B4-9877-48C2-809E-F45FB959085C}" type="datetime1">
              <a:rPr lang="ru-RU" smtClean="0"/>
              <a:t>30.09.2020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5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128-AAB2-4924-8BD9-2E28113E97AC}" type="datetime1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2A9A-557B-4A46-A0DE-F67AC1379C9A}" type="datetime1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17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2C233-0635-4ED8-B09B-6BE935421A60}" type="datetime1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9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7875" y="3686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Эффективная реализация сопрограмм в управляемой </a:t>
            </a:r>
            <a:r>
              <a:rPr lang="ru-RU" dirty="0" smtClean="0"/>
              <a:t>среде</a:t>
            </a:r>
            <a:r>
              <a:rPr lang="en-US" dirty="0" smtClean="0"/>
              <a:t> </a:t>
            </a:r>
            <a:r>
              <a:rPr lang="ru-RU" dirty="0" smtClean="0"/>
              <a:t>исполнения.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40435" y="3244986"/>
            <a:ext cx="3901440" cy="2999060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Выполнил: Пантелеев Евгений</a:t>
            </a:r>
          </a:p>
          <a:p>
            <a:r>
              <a:rPr lang="ru-RU" sz="3200" dirty="0" smtClean="0"/>
              <a:t>Научный руководитель: Павлов Павел Евгеньевич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653938"/>
            <a:ext cx="3786051" cy="378605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1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00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Отличие от «</a:t>
            </a:r>
            <a:r>
              <a:rPr lang="en-US" sz="6000" dirty="0" smtClean="0"/>
              <a:t>Project </a:t>
            </a:r>
            <a:r>
              <a:rPr lang="en-US" sz="6000" dirty="0"/>
              <a:t>L</a:t>
            </a:r>
            <a:r>
              <a:rPr lang="en-US" sz="6000" dirty="0" smtClean="0"/>
              <a:t>oom</a:t>
            </a:r>
            <a:r>
              <a:rPr lang="ru-RU" sz="6000" dirty="0" smtClean="0"/>
              <a:t>»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В требованиях: сохранить оптимизации.</a:t>
            </a:r>
            <a:endParaRPr lang="en-US" sz="4400" dirty="0" smtClean="0"/>
          </a:p>
          <a:p>
            <a:pPr marL="0" indent="0">
              <a:buNone/>
            </a:pPr>
            <a:endParaRPr lang="ru-RU" sz="4400" dirty="0" smtClean="0"/>
          </a:p>
          <a:p>
            <a:pPr marL="0" indent="0" algn="ctr">
              <a:buNone/>
            </a:pPr>
            <a:r>
              <a:rPr lang="ru-RU" sz="4000" dirty="0" smtClean="0"/>
              <a:t>В «</a:t>
            </a:r>
            <a:r>
              <a:rPr lang="en-US" sz="4000" dirty="0" smtClean="0"/>
              <a:t>Loom</a:t>
            </a:r>
            <a:r>
              <a:rPr lang="ru-RU" sz="4000" dirty="0" smtClean="0"/>
              <a:t>» не работает оптимизация «</a:t>
            </a:r>
            <a:r>
              <a:rPr lang="en-US" sz="4000" dirty="0" smtClean="0"/>
              <a:t>biased locking</a:t>
            </a:r>
            <a:r>
              <a:rPr lang="ru-RU" sz="4000" dirty="0" smtClean="0"/>
              <a:t>»</a:t>
            </a:r>
            <a:r>
              <a:rPr lang="en-US" sz="4000" dirty="0"/>
              <a:t>.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93" y="4267199"/>
            <a:ext cx="1938506" cy="234260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57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Введение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Сопрограммы, или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 – это легковесные потоки, взаимодействующие с другими сопрограммами по принципу </a:t>
            </a:r>
            <a:r>
              <a:rPr lang="ru-RU" sz="3600" dirty="0" smtClean="0">
                <a:effectLst/>
              </a:rPr>
              <a:t>кооперативной многозадачности.</a:t>
            </a:r>
            <a:endParaRPr lang="en-US" sz="3600" dirty="0" smtClean="0">
              <a:effectLst/>
            </a:endParaRPr>
          </a:p>
          <a:p>
            <a:pPr marL="0" indent="0">
              <a:buNone/>
            </a:pPr>
            <a:r>
              <a:rPr lang="ru-RU" sz="3600" dirty="0" smtClean="0"/>
              <a:t>	В связи с распространением </a:t>
            </a:r>
            <a:r>
              <a:rPr lang="ru-RU" sz="3600" dirty="0" err="1" smtClean="0"/>
              <a:t>микросервисной</a:t>
            </a:r>
            <a:r>
              <a:rPr lang="ru-RU" sz="3600" dirty="0" smtClean="0"/>
              <a:t> архитектуры приложений стали популярны 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20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1" y="365125"/>
            <a:ext cx="11347268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Преимущества сопрограмм перед потоками.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sz="4000" dirty="0"/>
              <a:t>П</a:t>
            </a:r>
            <a:r>
              <a:rPr lang="ru-RU" sz="4000" dirty="0" smtClean="0"/>
              <a:t>озволяют избежать накладные расходов на переключение потоков операционной системы.</a:t>
            </a:r>
          </a:p>
          <a:p>
            <a:pPr marL="514350" indent="-514350">
              <a:buAutoNum type="arabicParenR"/>
            </a:pPr>
            <a:r>
              <a:rPr lang="ru-RU" sz="4000" dirty="0" smtClean="0"/>
              <a:t>ОС имеют физическое ограничения на количество создаваемых потоков (3 – 5 тыс.). </a:t>
            </a:r>
            <a:r>
              <a:rPr lang="ru-RU" sz="4000" dirty="0" err="1" smtClean="0"/>
              <a:t>Корутины</a:t>
            </a:r>
            <a:r>
              <a:rPr lang="ru-RU" sz="4000" dirty="0" smtClean="0"/>
              <a:t> помогают избежать этой проблемы.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26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5789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Поддержка в языках программирования: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0056" y="1933303"/>
            <a:ext cx="9263743" cy="424366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4000" dirty="0" err="1" smtClean="0"/>
              <a:t>Golan</a:t>
            </a:r>
            <a:r>
              <a:rPr lang="en-US" sz="4000" dirty="0" err="1"/>
              <a:t>g</a:t>
            </a:r>
            <a:r>
              <a:rPr lang="en-US" sz="4000" dirty="0" smtClean="0"/>
              <a:t> (</a:t>
            </a:r>
            <a:r>
              <a:rPr lang="ru-RU" sz="4000" dirty="0" smtClean="0"/>
              <a:t>философия: «все </a:t>
            </a:r>
            <a:r>
              <a:rPr lang="ru-RU" sz="4000" dirty="0" err="1" smtClean="0"/>
              <a:t>горутина</a:t>
            </a:r>
            <a:r>
              <a:rPr lang="ru-RU" sz="4000" dirty="0" smtClean="0"/>
              <a:t>»)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C++20</a:t>
            </a:r>
          </a:p>
          <a:p>
            <a:pPr marL="514350" indent="-514350">
              <a:buAutoNum type="arabicParenR"/>
            </a:pPr>
            <a:r>
              <a:rPr lang="en-US" sz="4000" dirty="0" err="1" smtClean="0"/>
              <a:t>Kotlin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C# </a:t>
            </a:r>
            <a:r>
              <a:rPr lang="ru-RU" sz="4000" dirty="0" smtClean="0"/>
              <a:t> и многие другие.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1691504"/>
            <a:ext cx="1541417" cy="1541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3359060"/>
            <a:ext cx="1392146" cy="13921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4" y="5003484"/>
            <a:ext cx="1173479" cy="11734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34" y="3657463"/>
            <a:ext cx="2187485" cy="2187485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0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Java?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 smtClean="0"/>
              <a:t>Корутины</a:t>
            </a:r>
            <a:r>
              <a:rPr lang="ru-RU" sz="3600" dirty="0" smtClean="0"/>
              <a:t> не поддерживаются в </a:t>
            </a:r>
            <a:r>
              <a:rPr lang="en-US" sz="3600" dirty="0" err="1" smtClean="0"/>
              <a:t>OpenJDK</a:t>
            </a:r>
            <a:r>
              <a:rPr lang="ru-RU" sz="3600" dirty="0" smtClean="0"/>
              <a:t> на данный момент.</a:t>
            </a: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Сопрограммы в </a:t>
            </a:r>
            <a:r>
              <a:rPr lang="en-US" sz="3600" dirty="0" smtClean="0"/>
              <a:t>Java </a:t>
            </a:r>
            <a:r>
              <a:rPr lang="ru-RU" sz="3600" dirty="0" smtClean="0"/>
              <a:t>могут быть реализованы как потоки, что дает ограничения</a:t>
            </a:r>
            <a:r>
              <a:rPr lang="en-US" sz="3600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95" y="3783580"/>
            <a:ext cx="3634196" cy="242279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3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Loom project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25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err="1"/>
              <a:t>Project</a:t>
            </a:r>
            <a:r>
              <a:rPr lang="ru-RU" sz="4000" dirty="0"/>
              <a:t> </a:t>
            </a:r>
            <a:r>
              <a:rPr lang="ru-RU" sz="4000" dirty="0" err="1"/>
              <a:t>Loom</a:t>
            </a:r>
            <a:r>
              <a:rPr lang="ru-RU" sz="4000" dirty="0"/>
              <a:t> </a:t>
            </a:r>
            <a:r>
              <a:rPr lang="en-US" sz="4000" dirty="0" smtClean="0"/>
              <a:t>– </a:t>
            </a:r>
            <a:r>
              <a:rPr lang="ru-RU" sz="4000" dirty="0" smtClean="0"/>
              <a:t>исследовательский проект, целью которого является разработка новых возможностей </a:t>
            </a:r>
            <a:r>
              <a:rPr lang="en-US" sz="4000" dirty="0" smtClean="0"/>
              <a:t> Java VM</a:t>
            </a:r>
            <a:r>
              <a:rPr lang="ru-RU" sz="4000" dirty="0" smtClean="0"/>
              <a:t>, связанных с многопоточным программированием.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ru-RU" sz="4000" dirty="0" smtClean="0"/>
              <a:t>Одной из задач проекта является разработка сопрограмм</a:t>
            </a:r>
            <a:r>
              <a:rPr lang="en-US" sz="4000" dirty="0" smtClean="0"/>
              <a:t> </a:t>
            </a:r>
            <a:r>
              <a:rPr lang="ru-RU" sz="4000" dirty="0" smtClean="0"/>
              <a:t>для языка </a:t>
            </a:r>
            <a:r>
              <a:rPr lang="en-US" sz="4000" dirty="0" smtClean="0"/>
              <a:t>Java</a:t>
            </a:r>
            <a:r>
              <a:rPr lang="ru-RU" sz="4000" dirty="0" smtClean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239103" cy="22860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3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464" y="365125"/>
            <a:ext cx="113995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Цель: эффективная реализация </a:t>
            </a:r>
            <a:r>
              <a:rPr lang="ru-RU" sz="5400" dirty="0" err="1" smtClean="0"/>
              <a:t>корутин</a:t>
            </a:r>
            <a:r>
              <a:rPr lang="ru-RU" sz="5400" dirty="0" smtClean="0"/>
              <a:t> </a:t>
            </a:r>
            <a:r>
              <a:rPr lang="en-US" sz="5400" dirty="0" smtClean="0"/>
              <a:t>Java.</a:t>
            </a:r>
            <a:r>
              <a:rPr lang="ru-RU" sz="5400" dirty="0" smtClean="0"/>
              <a:t> 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389" y="1825625"/>
            <a:ext cx="108574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Работа будет проводиться в рамках проекта </a:t>
            </a:r>
            <a:r>
              <a:rPr lang="en-US" sz="3600" dirty="0" smtClean="0"/>
              <a:t>Excelsior Research Virtual Machine.</a:t>
            </a:r>
          </a:p>
          <a:p>
            <a:pPr marL="0" indent="0" algn="ctr">
              <a:buNone/>
            </a:pPr>
            <a:r>
              <a:rPr lang="ru-RU" sz="3600" dirty="0" smtClean="0"/>
              <a:t>Задачи: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Изучить существующие реализации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в управляемых средах </a:t>
            </a:r>
            <a:r>
              <a:rPr lang="en-US" sz="3600" dirty="0" err="1" smtClean="0"/>
              <a:t>Kotlin</a:t>
            </a:r>
            <a:r>
              <a:rPr lang="ru-RU" sz="3600" dirty="0"/>
              <a:t>,</a:t>
            </a:r>
            <a:r>
              <a:rPr lang="ru-RU" sz="3600" dirty="0" smtClean="0"/>
              <a:t> </a:t>
            </a:r>
            <a:r>
              <a:rPr lang="en-US" sz="3600" dirty="0" smtClean="0"/>
              <a:t>Go</a:t>
            </a:r>
            <a:r>
              <a:rPr lang="ru-RU" sz="3600" dirty="0" smtClean="0"/>
              <a:t> и проекта </a:t>
            </a:r>
            <a:r>
              <a:rPr lang="en-US" sz="3600" dirty="0" smtClean="0"/>
              <a:t>Loom.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Разработать метрики для сравнения эффективности различных реализаций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5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Задачи</a:t>
            </a:r>
            <a:r>
              <a:rPr lang="en-US" sz="5400" dirty="0" smtClean="0"/>
              <a:t>.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3) Реализовать </a:t>
            </a:r>
            <a:r>
              <a:rPr lang="ru-RU" sz="3600" dirty="0" err="1" smtClean="0"/>
              <a:t>поддежку</a:t>
            </a:r>
            <a:r>
              <a:rPr lang="ru-RU" sz="3600" dirty="0" smtClean="0"/>
              <a:t>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</a:t>
            </a:r>
            <a:r>
              <a:rPr lang="ru-RU" sz="3600" dirty="0"/>
              <a:t> </a:t>
            </a:r>
            <a:r>
              <a:rPr lang="ru-RU" sz="3600" dirty="0" smtClean="0"/>
              <a:t>в </a:t>
            </a:r>
            <a:r>
              <a:rPr lang="en-US" sz="3600" dirty="0" smtClean="0"/>
              <a:t>Excelsior RVM</a:t>
            </a:r>
            <a:r>
              <a:rPr lang="ru-RU" sz="3600" dirty="0" smtClean="0"/>
              <a:t> с учетом особенностей языка </a:t>
            </a:r>
            <a:r>
              <a:rPr lang="en-US" sz="3600" dirty="0" smtClean="0"/>
              <a:t>Java. </a:t>
            </a:r>
            <a:r>
              <a:rPr lang="ru-RU" sz="3600" dirty="0" smtClean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4) </a:t>
            </a:r>
            <a:r>
              <a:rPr lang="ru-RU" sz="3600" dirty="0" smtClean="0"/>
              <a:t>Сравнить производительность с другими языками, используя ранее разработанные метрики. 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39" y="4072438"/>
            <a:ext cx="2414179" cy="260262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8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8800" dirty="0" smtClean="0"/>
              <a:t>Спасибо за внимание</a:t>
            </a:r>
            <a:r>
              <a:rPr lang="en-US" sz="8800" dirty="0" smtClean="0"/>
              <a:t>!</a:t>
            </a:r>
            <a:r>
              <a:rPr lang="ru-RU" sz="8800" dirty="0" smtClean="0"/>
              <a:t> </a:t>
            </a:r>
            <a:endParaRPr lang="ru-RU" sz="8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66" y="2034631"/>
            <a:ext cx="3906314" cy="435133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20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235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Эффективная реализация сопрограмм в управляемой среде исполнения.</vt:lpstr>
      <vt:lpstr>Введение</vt:lpstr>
      <vt:lpstr>Преимущества сопрограмм перед потоками.</vt:lpstr>
      <vt:lpstr>Поддержка в языках программирования:</vt:lpstr>
      <vt:lpstr>A Java?</vt:lpstr>
      <vt:lpstr>Loom project</vt:lpstr>
      <vt:lpstr>Цель: эффективная реализация корутин Java. </vt:lpstr>
      <vt:lpstr>Задачи.</vt:lpstr>
      <vt:lpstr>Спасибо за внимание! </vt:lpstr>
      <vt:lpstr>Презентация PowerPoint</vt:lpstr>
      <vt:lpstr>Отличие от «Project Loom»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Эффективная реализация сопрограмм в управляемой среде.</dc:title>
  <dc:creator>user</dc:creator>
  <cp:lastModifiedBy>user</cp:lastModifiedBy>
  <cp:revision>30</cp:revision>
  <dcterms:created xsi:type="dcterms:W3CDTF">2020-09-28T12:37:01Z</dcterms:created>
  <dcterms:modified xsi:type="dcterms:W3CDTF">2020-09-30T02:19:54Z</dcterms:modified>
</cp:coreProperties>
</file>