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2" r:id="rId6"/>
    <p:sldId id="260" r:id="rId7"/>
    <p:sldId id="263" r:id="rId8"/>
    <p:sldId id="265" r:id="rId9"/>
    <p:sldId id="266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49A4-CB87-4C65-A8F9-6D53438372D0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89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49A4-CB87-4C65-A8F9-6D53438372D0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58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49A4-CB87-4C65-A8F9-6D53438372D0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55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49A4-CB87-4C65-A8F9-6D53438372D0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94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49A4-CB87-4C65-A8F9-6D53438372D0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2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49A4-CB87-4C65-A8F9-6D53438372D0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97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49A4-CB87-4C65-A8F9-6D53438372D0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58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49A4-CB87-4C65-A8F9-6D53438372D0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61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49A4-CB87-4C65-A8F9-6D53438372D0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73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49A4-CB87-4C65-A8F9-6D53438372D0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41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49A4-CB87-4C65-A8F9-6D53438372D0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B081-96B4-442C-BC61-C88743364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6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149A4-CB87-4C65-A8F9-6D53438372D0}" type="datetimeFigureOut">
              <a:rPr lang="ru-RU" smtClean="0"/>
              <a:t>25.03.2021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3B081-96B4-442C-BC61-C88743364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3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8452" y="327641"/>
            <a:ext cx="8186898" cy="245852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Эффективная реализация сопрограмм в управляемой среде</a:t>
            </a:r>
            <a:r>
              <a:rPr lang="en-US" dirty="0" smtClean="0"/>
              <a:t> </a:t>
            </a:r>
            <a:r>
              <a:rPr lang="ru-RU" dirty="0" smtClean="0"/>
              <a:t>исполнения.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1520" y="3558518"/>
            <a:ext cx="7439668" cy="2756127"/>
          </a:xfrm>
        </p:spPr>
        <p:txBody>
          <a:bodyPr>
            <a:noAutofit/>
          </a:bodyPr>
          <a:lstStyle/>
          <a:p>
            <a:r>
              <a:rPr lang="ru-RU" sz="2400" dirty="0"/>
              <a:t>Выполнил: Пантелеев Евгений</a:t>
            </a:r>
          </a:p>
          <a:p>
            <a:r>
              <a:rPr lang="ru-RU" sz="2400" dirty="0"/>
              <a:t>Научный руководитель: </a:t>
            </a:r>
          </a:p>
          <a:p>
            <a:r>
              <a:rPr lang="ru-RU" sz="2400" dirty="0" err="1"/>
              <a:t>Бульонков</a:t>
            </a:r>
            <a:r>
              <a:rPr lang="ru-RU" sz="2400" dirty="0"/>
              <a:t> Михаил Алексеевич</a:t>
            </a:r>
            <a:endParaRPr lang="en-US" sz="2400" dirty="0"/>
          </a:p>
          <a:p>
            <a:r>
              <a:rPr lang="ru-RU" sz="2400" dirty="0"/>
              <a:t>ИСИ </a:t>
            </a:r>
            <a:r>
              <a:rPr lang="en-US" sz="2400" dirty="0"/>
              <a:t>CO </a:t>
            </a:r>
            <a:r>
              <a:rPr lang="ru-RU" sz="2400" dirty="0"/>
              <a:t>РАН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53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8265" y="544498"/>
            <a:ext cx="7886700" cy="79367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Реализация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903" y="1235789"/>
            <a:ext cx="6037273" cy="35570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9834" y="5042262"/>
            <a:ext cx="8711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 smtClean="0"/>
              <a:t>Реализация в проекте «</a:t>
            </a:r>
            <a:r>
              <a:rPr lang="en-US" sz="2400" dirty="0" smtClean="0"/>
              <a:t>Loom</a:t>
            </a:r>
            <a:r>
              <a:rPr lang="ru-RU" sz="2400" dirty="0" smtClean="0"/>
              <a:t>»: копирование стека сопрограммы при переключении.</a:t>
            </a:r>
          </a:p>
          <a:p>
            <a:pPr marL="342900" indent="-342900">
              <a:buAutoNum type="arabicParenR"/>
            </a:pPr>
            <a:r>
              <a:rPr lang="ru-RU" sz="2400" dirty="0" smtClean="0"/>
              <a:t>Моя реализация: изменение указателя стека.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6206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Обзор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013313"/>
            <a:ext cx="7886700" cy="34766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700" dirty="0"/>
              <a:t>Сопрограммы – это легковесные потоки,</a:t>
            </a:r>
            <a:r>
              <a:rPr lang="en-US" sz="2700" dirty="0"/>
              <a:t> </a:t>
            </a:r>
            <a:r>
              <a:rPr lang="ru-RU" sz="2700" dirty="0"/>
              <a:t>управляемые средой исполнение языка посредством кооперативной многозадачности.</a:t>
            </a:r>
          </a:p>
          <a:p>
            <a:pPr marL="0" indent="0">
              <a:buNone/>
            </a:pPr>
            <a:endParaRPr lang="ru-RU" sz="2700" dirty="0"/>
          </a:p>
          <a:p>
            <a:pPr marL="0" indent="0">
              <a:buNone/>
            </a:pPr>
            <a:r>
              <a:rPr lang="ru-RU" sz="2700" dirty="0"/>
              <a:t>Сопрограммы способны приостанавливается, сохраняя полное состояние (включая стек и регистры), и передавать управление другой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38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774" y="523041"/>
            <a:ext cx="8510451" cy="994172"/>
          </a:xfrm>
        </p:spPr>
        <p:txBody>
          <a:bodyPr>
            <a:noAutofit/>
          </a:bodyPr>
          <a:lstStyle/>
          <a:p>
            <a:pPr algn="ctr"/>
            <a:r>
              <a:rPr lang="ru-RU" sz="4050" dirty="0"/>
              <a:t>Обзор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777042"/>
            <a:ext cx="7886700" cy="3712931"/>
          </a:xfrm>
        </p:spPr>
        <p:txBody>
          <a:bodyPr/>
          <a:lstStyle/>
          <a:p>
            <a:pPr marL="385763" indent="-385763">
              <a:buAutoNum type="arabicParenR"/>
            </a:pPr>
            <a:r>
              <a:rPr lang="ru-RU" sz="3000" dirty="0"/>
              <a:t>Позволяют избежать накладные расходов на переключение потоков операционной системы.</a:t>
            </a:r>
          </a:p>
          <a:p>
            <a:pPr marL="385763" indent="-385763">
              <a:buAutoNum type="arabicParenR"/>
            </a:pPr>
            <a:r>
              <a:rPr lang="ru-RU" sz="3000" dirty="0"/>
              <a:t>ОС имеют физическое ограничения на количество создаваемых потоков (3 – 5 тыс.). </a:t>
            </a:r>
            <a:r>
              <a:rPr lang="ru-RU" sz="3000" dirty="0" smtClean="0"/>
              <a:t>Сопрограммы </a:t>
            </a:r>
            <a:r>
              <a:rPr lang="ru-RU" sz="3000" dirty="0"/>
              <a:t>помогают избежать этой проблемы.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45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8201842" cy="994172"/>
          </a:xfrm>
        </p:spPr>
        <p:txBody>
          <a:bodyPr>
            <a:noAutofit/>
          </a:bodyPr>
          <a:lstStyle/>
          <a:p>
            <a:r>
              <a:rPr lang="ru-RU" sz="4050" dirty="0"/>
              <a:t>Поддержка в языках программирования: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67543" y="2307227"/>
            <a:ext cx="6947807" cy="3182745"/>
          </a:xfrm>
        </p:spPr>
        <p:txBody>
          <a:bodyPr/>
          <a:lstStyle/>
          <a:p>
            <a:pPr marL="385763" indent="-385763">
              <a:buAutoNum type="arabicParenR"/>
            </a:pPr>
            <a:r>
              <a:rPr lang="en-US" sz="3000" dirty="0" err="1"/>
              <a:t>Golang</a:t>
            </a:r>
            <a:endParaRPr lang="en-US" sz="3000" dirty="0"/>
          </a:p>
          <a:p>
            <a:pPr marL="385763" indent="-385763">
              <a:buAutoNum type="arabicParenR"/>
            </a:pPr>
            <a:r>
              <a:rPr lang="en-US" sz="3000" dirty="0"/>
              <a:t>C++20</a:t>
            </a:r>
          </a:p>
          <a:p>
            <a:pPr marL="385763" indent="-385763">
              <a:buAutoNum type="arabicParenR"/>
            </a:pPr>
            <a:r>
              <a:rPr lang="en-US" sz="3000" dirty="0" err="1"/>
              <a:t>Kotlin</a:t>
            </a:r>
            <a:endParaRPr lang="en-US" sz="3000" dirty="0"/>
          </a:p>
          <a:p>
            <a:pPr marL="385763" indent="-385763">
              <a:buAutoNum type="arabicParenR"/>
            </a:pPr>
            <a:r>
              <a:rPr lang="en-US" sz="3000" dirty="0"/>
              <a:t>C# </a:t>
            </a:r>
            <a:r>
              <a:rPr lang="ru-RU" sz="3000" dirty="0"/>
              <a:t> и многие другие.</a:t>
            </a:r>
          </a:p>
          <a:p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4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43" y="2125878"/>
            <a:ext cx="1156063" cy="115606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43" y="3376545"/>
            <a:ext cx="1044110" cy="104411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44" y="4609864"/>
            <a:ext cx="880109" cy="88010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901" y="3600348"/>
            <a:ext cx="1640614" cy="16406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4544" y="5771576"/>
            <a:ext cx="7875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 языке </a:t>
            </a:r>
            <a:r>
              <a:rPr lang="en-US" sz="3200" dirty="0" smtClean="0"/>
              <a:t>Java </a:t>
            </a:r>
            <a:r>
              <a:rPr lang="ru-RU" sz="3200" dirty="0" smtClean="0"/>
              <a:t>сопрограммы не реализованы.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8754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389" y="661851"/>
            <a:ext cx="8549640" cy="1463415"/>
          </a:xfrm>
        </p:spPr>
        <p:txBody>
          <a:bodyPr>
            <a:normAutofit/>
          </a:bodyPr>
          <a:lstStyle/>
          <a:p>
            <a:pPr algn="ctr"/>
            <a:r>
              <a:rPr lang="ru-RU" sz="4050" dirty="0"/>
              <a:t>Цель</a:t>
            </a:r>
            <a:r>
              <a:rPr lang="ru-RU" sz="4050" dirty="0" smtClean="0"/>
              <a:t>: </a:t>
            </a:r>
            <a:r>
              <a:rPr lang="ru-RU" sz="4050" dirty="0"/>
              <a:t>реализация </a:t>
            </a:r>
            <a:r>
              <a:rPr lang="ru-RU" sz="4050" dirty="0" smtClean="0"/>
              <a:t>прототипа </a:t>
            </a:r>
            <a:r>
              <a:rPr lang="ru-RU" sz="4050" dirty="0" err="1" smtClean="0"/>
              <a:t>корутин</a:t>
            </a:r>
            <a:r>
              <a:rPr lang="ru-RU" sz="4050" dirty="0" smtClean="0"/>
              <a:t> </a:t>
            </a:r>
            <a:r>
              <a:rPr lang="ru-RU" sz="4050" dirty="0"/>
              <a:t>в </a:t>
            </a:r>
            <a:r>
              <a:rPr lang="en-US" sz="4050" dirty="0"/>
              <a:t>Java.</a:t>
            </a:r>
            <a:r>
              <a:rPr lang="ru-RU" sz="4050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2292" y="2226468"/>
            <a:ext cx="8143058" cy="33980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700" dirty="0"/>
              <a:t>Выполненные задачи:</a:t>
            </a:r>
          </a:p>
          <a:p>
            <a:pPr marL="557213" indent="-557213">
              <a:buAutoNum type="arabicParenR"/>
            </a:pPr>
            <a:r>
              <a:rPr lang="ru-RU" sz="2700" dirty="0"/>
              <a:t>Изучить существующие реализации </a:t>
            </a:r>
            <a:r>
              <a:rPr lang="ru-RU" sz="2700" dirty="0" err="1"/>
              <a:t>корутин</a:t>
            </a:r>
            <a:r>
              <a:rPr lang="ru-RU" sz="2700" dirty="0"/>
              <a:t> в управляемых средах </a:t>
            </a:r>
            <a:r>
              <a:rPr lang="en-US" sz="2700" dirty="0" err="1"/>
              <a:t>Kotlin</a:t>
            </a:r>
            <a:r>
              <a:rPr lang="ru-RU" sz="2700" dirty="0"/>
              <a:t>, </a:t>
            </a:r>
            <a:r>
              <a:rPr lang="en-US" sz="2700" dirty="0"/>
              <a:t>Go</a:t>
            </a:r>
            <a:endParaRPr lang="ru-RU" sz="2700" dirty="0"/>
          </a:p>
          <a:p>
            <a:pPr marL="557213" indent="-557213">
              <a:buAutoNum type="arabicParenR"/>
            </a:pPr>
            <a:r>
              <a:rPr lang="ru-RU" sz="2700" dirty="0"/>
              <a:t>Познакомиться с проектом «</a:t>
            </a:r>
            <a:r>
              <a:rPr lang="en-US" sz="2700" dirty="0"/>
              <a:t>Loom</a:t>
            </a:r>
            <a:r>
              <a:rPr lang="ru-RU" sz="2700" dirty="0"/>
              <a:t>»</a:t>
            </a:r>
            <a:r>
              <a:rPr lang="en-US" sz="2700" dirty="0"/>
              <a:t>.</a:t>
            </a:r>
          </a:p>
          <a:p>
            <a:pPr marL="557213" indent="-557213">
              <a:buAutoNum type="arabicParenR"/>
            </a:pPr>
            <a:r>
              <a:rPr lang="ru-RU" sz="2700" dirty="0" smtClean="0"/>
              <a:t>Разработать </a:t>
            </a:r>
            <a:r>
              <a:rPr lang="ru-RU" sz="2700" dirty="0" err="1"/>
              <a:t>бенчмарки</a:t>
            </a:r>
            <a:r>
              <a:rPr lang="ru-RU" sz="2700" dirty="0"/>
              <a:t> для сравнения эффективности различных реализаций </a:t>
            </a:r>
            <a:r>
              <a:rPr lang="ru-RU" sz="2700" dirty="0" err="1" smtClean="0"/>
              <a:t>корутин</a:t>
            </a:r>
            <a:r>
              <a:rPr lang="ru-RU" sz="2700" dirty="0" smtClean="0"/>
              <a:t> </a:t>
            </a:r>
            <a:r>
              <a:rPr lang="en-US" sz="2700" dirty="0" smtClean="0"/>
              <a:t>(</a:t>
            </a:r>
            <a:r>
              <a:rPr lang="ru-RU" sz="2700" dirty="0"/>
              <a:t>в завершающей стадии</a:t>
            </a:r>
            <a:r>
              <a:rPr lang="en-US" sz="2700" dirty="0"/>
              <a:t>)</a:t>
            </a:r>
            <a:r>
              <a:rPr lang="ru-RU" sz="2700" dirty="0"/>
              <a:t>.</a:t>
            </a:r>
          </a:p>
          <a:p>
            <a:pPr marL="557213" indent="-557213">
              <a:buAutoNum type="arabicParenR"/>
            </a:pPr>
            <a:r>
              <a:rPr lang="ru-RU" sz="2700" dirty="0"/>
              <a:t>Реализовать сопрограммы в виртуальной машине </a:t>
            </a:r>
            <a:r>
              <a:rPr lang="en-US" sz="2700" dirty="0" smtClean="0"/>
              <a:t>Excelsior </a:t>
            </a:r>
            <a:r>
              <a:rPr lang="en-US" sz="2700" dirty="0"/>
              <a:t>RVM</a:t>
            </a:r>
            <a:endParaRPr lang="ru-RU" sz="27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CC53-1A76-4BE0-A2E0-D9994A63CC7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34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9784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Практическое применение сопрограмм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AutoNum type="arabicParenR"/>
            </a:pPr>
            <a:r>
              <a:rPr lang="ru-RU" dirty="0"/>
              <a:t>Реализация бесконечных списков, итераторов, генераторов.</a:t>
            </a:r>
          </a:p>
          <a:p>
            <a:pPr marL="385763" indent="-385763">
              <a:buAutoNum type="arabicParenR"/>
            </a:pPr>
            <a:r>
              <a:rPr lang="ru-RU" dirty="0"/>
              <a:t>Написание асинхронного и неблокирующего кода</a:t>
            </a:r>
          </a:p>
          <a:p>
            <a:pPr marL="342900" lvl="1" indent="0">
              <a:buNone/>
            </a:pPr>
            <a:r>
              <a:rPr lang="ru-RU" sz="2800" dirty="0"/>
              <a:t>(та причина, из-за которой сопрограммы стали </a:t>
            </a:r>
            <a:r>
              <a:rPr lang="ru-RU" sz="2800" dirty="0" smtClean="0"/>
              <a:t>востребованы сейчас)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9547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44157"/>
            <a:ext cx="7886700" cy="994172"/>
          </a:xfrm>
        </p:spPr>
        <p:txBody>
          <a:bodyPr/>
          <a:lstStyle/>
          <a:p>
            <a:pPr algn="ctr"/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993718"/>
            <a:ext cx="7886700" cy="3496254"/>
          </a:xfrm>
        </p:spPr>
        <p:txBody>
          <a:bodyPr>
            <a:normAutofit/>
          </a:bodyPr>
          <a:lstStyle/>
          <a:p>
            <a:pPr marL="385763" indent="-385763">
              <a:buAutoNum type="arabicParenR"/>
            </a:pPr>
            <a:r>
              <a:rPr lang="ru-RU" sz="2700" dirty="0"/>
              <a:t>Реализованы сопрограммы в виртуальной машине </a:t>
            </a:r>
            <a:r>
              <a:rPr lang="en-US" sz="2700" dirty="0" smtClean="0"/>
              <a:t>Excelsior </a:t>
            </a:r>
            <a:r>
              <a:rPr lang="en-US" sz="2700" dirty="0"/>
              <a:t>RVM.</a:t>
            </a:r>
          </a:p>
          <a:p>
            <a:pPr marL="385763" indent="-385763">
              <a:buAutoNum type="arabicParenR"/>
            </a:pPr>
            <a:r>
              <a:rPr lang="ru-RU" sz="2700" dirty="0"/>
              <a:t>Реализована сборка мусора </a:t>
            </a:r>
            <a:r>
              <a:rPr lang="ru-RU" sz="2700" dirty="0" smtClean="0"/>
              <a:t>объектов на стеках и в регистрах сопрограмм.</a:t>
            </a:r>
            <a:endParaRPr lang="ru-RU" sz="2700" dirty="0"/>
          </a:p>
        </p:txBody>
      </p:sp>
    </p:spTree>
    <p:extLst>
      <p:ext uri="{BB962C8B-B14F-4D97-AF65-F5344CB8AC3E}">
        <p14:creationId xmlns:p14="http://schemas.microsoft.com/office/powerpoint/2010/main" val="2610449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 smtClean="0"/>
              <a:t>Планы на будущее 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ru-RU" sz="3600" dirty="0" smtClean="0"/>
              <a:t>Реализация возможности миграции </a:t>
            </a:r>
            <a:r>
              <a:rPr lang="ru-RU" sz="3600" dirty="0" err="1" smtClean="0"/>
              <a:t>корутин</a:t>
            </a:r>
            <a:r>
              <a:rPr lang="ru-RU" sz="3600" dirty="0" smtClean="0"/>
              <a:t> с одного потока на другой.</a:t>
            </a:r>
          </a:p>
          <a:p>
            <a:pPr marL="514350" indent="-514350">
              <a:buAutoNum type="arabicParenR"/>
            </a:pPr>
            <a:r>
              <a:rPr lang="ru-RU" sz="3600" dirty="0" smtClean="0"/>
              <a:t>Точная сборка мусора.</a:t>
            </a:r>
          </a:p>
          <a:p>
            <a:pPr marL="514350" indent="-514350">
              <a:buAutoNum type="arabicParenR"/>
            </a:pPr>
            <a:r>
              <a:rPr lang="ru-RU" sz="3600" dirty="0" smtClean="0"/>
              <a:t>Синхронизация: поддержка</a:t>
            </a:r>
            <a:r>
              <a:rPr lang="en-US" sz="3600" dirty="0" smtClean="0"/>
              <a:t> synchronized </a:t>
            </a:r>
            <a:r>
              <a:rPr lang="ru-RU" sz="3600" dirty="0" smtClean="0"/>
              <a:t>блоков.</a:t>
            </a:r>
            <a:endParaRPr lang="en-US" sz="3600" dirty="0" smtClean="0"/>
          </a:p>
          <a:p>
            <a:pPr marL="514350" indent="-514350">
              <a:buAutoNum type="arabicParenR"/>
            </a:pPr>
            <a:r>
              <a:rPr lang="ru-RU" sz="3600" dirty="0" smtClean="0"/>
              <a:t>Неблокирующие вызовы ввода вывода.</a:t>
            </a:r>
            <a:endParaRPr lang="ru-RU" sz="3600" dirty="0"/>
          </a:p>
          <a:p>
            <a:pPr marL="514350" indent="-514350">
              <a:buAutoNum type="arabicParenR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78065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38551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Q&amp;A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0865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</TotalTime>
  <Words>251</Words>
  <Application>Microsoft Office PowerPoint</Application>
  <PresentationFormat>Экран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Эффективная реализация сопрограмм в управляемой среде исполнения.</vt:lpstr>
      <vt:lpstr>Обзор области</vt:lpstr>
      <vt:lpstr>Обзор области</vt:lpstr>
      <vt:lpstr>Поддержка в языках программирования:</vt:lpstr>
      <vt:lpstr>Цель: реализация прототипа корутин в Java. </vt:lpstr>
      <vt:lpstr>Практическое применение сопрограмм</vt:lpstr>
      <vt:lpstr>Результаты</vt:lpstr>
      <vt:lpstr>Планы на будущее </vt:lpstr>
      <vt:lpstr>Q&amp;A</vt:lpstr>
      <vt:lpstr>Реализация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34</cp:revision>
  <dcterms:created xsi:type="dcterms:W3CDTF">2021-03-24T10:58:41Z</dcterms:created>
  <dcterms:modified xsi:type="dcterms:W3CDTF">2021-03-25T08:31:41Z</dcterms:modified>
</cp:coreProperties>
</file>