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8" r:id="rId9"/>
    <p:sldId id="269" r:id="rId10"/>
    <p:sldId id="262" r:id="rId11"/>
    <p:sldId id="264" r:id="rId12"/>
    <p:sldId id="266" r:id="rId13"/>
    <p:sldId id="265" r:id="rId14"/>
    <p:sldId id="26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332" autoAdjust="0"/>
  </p:normalViewPr>
  <p:slideViewPr>
    <p:cSldViewPr snapToGrid="0">
      <p:cViewPr varScale="1">
        <p:scale>
          <a:sx n="88" d="100"/>
          <a:sy n="88" d="100"/>
        </p:scale>
        <p:origin x="5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0F602-B30E-4C35-A67C-EC2D1C74E75D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17C8F-9701-4BF1-9A98-1527BD806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972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E361-A801-46F9-909A-15ADD9E6A9A9}" type="datetime1">
              <a:rPr lang="ru-RU" smtClean="0"/>
              <a:t>24.03.2021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05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D9B7-0E86-42D5-9EA6-14D9276C429A}" type="datetime1">
              <a:rPr lang="ru-RU" smtClean="0"/>
              <a:t>24.03.2021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37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5A69-1185-4A70-9C41-42C75EBBE3D8}" type="datetime1">
              <a:rPr lang="ru-RU" smtClean="0"/>
              <a:t>24.03.2021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73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18A9-714D-4484-8AAE-78E02C154934}" type="datetime1">
              <a:rPr lang="ru-RU" smtClean="0"/>
              <a:t>24.03.2021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54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1921-1CE1-42AA-8E20-A620C71CFF26}" type="datetime1">
              <a:rPr lang="ru-RU" smtClean="0"/>
              <a:t>24.03.2021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37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1473-400D-4128-BEDB-52B6BA8840C9}" type="datetime1">
              <a:rPr lang="ru-RU" smtClean="0"/>
              <a:t>24.03.2021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64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13A2-9643-4A89-B9C8-6B91FC89D37D}" type="datetime1">
              <a:rPr lang="ru-RU" smtClean="0"/>
              <a:t>24.03.2021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91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EFBA-5EE3-4374-97AA-2E1D990F6206}" type="datetime1">
              <a:rPr lang="ru-RU" smtClean="0"/>
              <a:t>24.03.2021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36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E62B4-9877-48C2-809E-F45FB959085C}" type="datetime1">
              <a:rPr lang="ru-RU" smtClean="0"/>
              <a:t>24.03.2021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35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1128-AAB2-4924-8BD9-2E28113E97AC}" type="datetime1">
              <a:rPr lang="ru-RU" smtClean="0"/>
              <a:t>24.03.2021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2A9A-557B-4A46-A0DE-F67AC1379C9A}" type="datetime1">
              <a:rPr lang="ru-RU" smtClean="0"/>
              <a:t>24.03.2021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17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2C233-0635-4ED8-B09B-6BE935421A60}" type="datetime1">
              <a:rPr lang="ru-RU" smtClean="0"/>
              <a:t>24.03.2021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99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97875" y="3686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Эффективная реализация сопрограмм в управляемой среде</a:t>
            </a:r>
            <a:r>
              <a:rPr lang="en-US" dirty="0" smtClean="0"/>
              <a:t> </a:t>
            </a:r>
            <a:r>
              <a:rPr lang="ru-RU" dirty="0" smtClean="0"/>
              <a:t>исполнения.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740435" y="3244986"/>
            <a:ext cx="3901440" cy="2999060"/>
          </a:xfrm>
        </p:spPr>
        <p:txBody>
          <a:bodyPr>
            <a:noAutofit/>
          </a:bodyPr>
          <a:lstStyle/>
          <a:p>
            <a:r>
              <a:rPr lang="ru-RU" sz="3200" dirty="0" smtClean="0"/>
              <a:t>Выполнил: Пантелеев Евгений</a:t>
            </a:r>
          </a:p>
          <a:p>
            <a:r>
              <a:rPr lang="ru-RU" sz="3200" dirty="0" smtClean="0"/>
              <a:t>Научный руководитель: </a:t>
            </a:r>
          </a:p>
          <a:p>
            <a:r>
              <a:rPr lang="ru-RU" sz="3200" dirty="0" err="1" smtClean="0"/>
              <a:t>Бульонков</a:t>
            </a:r>
            <a:r>
              <a:rPr lang="ru-RU" sz="3200" dirty="0" smtClean="0"/>
              <a:t> Михаил Алексеевич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" y="2653938"/>
            <a:ext cx="3786051" cy="3786051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1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/>
              <a:t>Задачи</a:t>
            </a:r>
            <a:r>
              <a:rPr lang="en-US" sz="5400" dirty="0"/>
              <a:t> </a:t>
            </a:r>
            <a:r>
              <a:rPr lang="ru-RU" sz="5400" dirty="0" smtClean="0"/>
              <a:t>на следующий семестр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3) Реализовать </a:t>
            </a:r>
            <a:r>
              <a:rPr lang="ru-RU" sz="3600" dirty="0" err="1" smtClean="0"/>
              <a:t>поддежку</a:t>
            </a:r>
            <a:r>
              <a:rPr lang="ru-RU" sz="3600" dirty="0" smtClean="0"/>
              <a:t> </a:t>
            </a:r>
            <a:r>
              <a:rPr lang="ru-RU" sz="3600" dirty="0" err="1" smtClean="0"/>
              <a:t>корутин</a:t>
            </a:r>
            <a:r>
              <a:rPr lang="ru-RU" sz="3600" dirty="0" smtClean="0"/>
              <a:t> </a:t>
            </a:r>
            <a:r>
              <a:rPr lang="ru-RU" sz="3600" dirty="0"/>
              <a:t> </a:t>
            </a:r>
            <a:r>
              <a:rPr lang="ru-RU" sz="3600" dirty="0" smtClean="0"/>
              <a:t>в </a:t>
            </a:r>
            <a:r>
              <a:rPr lang="en-US" sz="3600" dirty="0" smtClean="0"/>
              <a:t>Excelsior RVM</a:t>
            </a:r>
            <a:r>
              <a:rPr lang="ru-RU" sz="3600" dirty="0" smtClean="0"/>
              <a:t> с учетом особенностей языка </a:t>
            </a:r>
            <a:r>
              <a:rPr lang="en-US" sz="3600" dirty="0" smtClean="0"/>
              <a:t>Java. </a:t>
            </a:r>
            <a:r>
              <a:rPr lang="ru-RU" sz="3600" dirty="0" smtClean="0"/>
              <a:t>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4) </a:t>
            </a:r>
            <a:r>
              <a:rPr lang="ru-RU" sz="3600" dirty="0" smtClean="0"/>
              <a:t>Сравнить производительность с другими языками, используя ранее разработанные </a:t>
            </a:r>
            <a:r>
              <a:rPr lang="ru-RU" sz="3600" dirty="0" err="1" smtClean="0"/>
              <a:t>бенчмарки</a:t>
            </a:r>
            <a:r>
              <a:rPr lang="ru-RU" sz="3600" dirty="0" smtClean="0"/>
              <a:t>.</a:t>
            </a:r>
            <a:endParaRPr lang="en-US" sz="3600" dirty="0" smtClean="0"/>
          </a:p>
          <a:p>
            <a:pPr marL="0" indent="0">
              <a:buNone/>
            </a:pPr>
            <a:r>
              <a:rPr lang="ru-RU" sz="3600" dirty="0" smtClean="0"/>
              <a:t>Результат: </a:t>
            </a:r>
            <a:endParaRPr lang="en-US" sz="3600" dirty="0" smtClean="0"/>
          </a:p>
          <a:p>
            <a:pPr marL="0" indent="0">
              <a:buNone/>
            </a:pPr>
            <a:r>
              <a:rPr lang="ru-RU" sz="3600" dirty="0" smtClean="0"/>
              <a:t>работающий прототип </a:t>
            </a:r>
            <a:r>
              <a:rPr lang="ru-RU" sz="3600" dirty="0" err="1" smtClean="0"/>
              <a:t>корутин</a:t>
            </a:r>
            <a:r>
              <a:rPr lang="ru-RU" sz="3600" dirty="0" smtClean="0"/>
              <a:t> в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Excelsior RVM</a:t>
            </a:r>
            <a:r>
              <a:rPr lang="ru-RU" sz="3600" dirty="0" smtClean="0"/>
              <a:t> 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821" y="4001294"/>
            <a:ext cx="2414179" cy="2602628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58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8800" dirty="0" smtClean="0"/>
              <a:t>Спасибо за внимание</a:t>
            </a:r>
            <a:r>
              <a:rPr lang="en-US" sz="8800" dirty="0" smtClean="0"/>
              <a:t>!</a:t>
            </a:r>
            <a:r>
              <a:rPr lang="ru-RU" sz="8800" dirty="0" smtClean="0"/>
              <a:t> </a:t>
            </a:r>
            <a:endParaRPr lang="ru-RU" sz="8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466" y="2034631"/>
            <a:ext cx="3906314" cy="4351338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42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00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/>
              <a:t>Отличие от «</a:t>
            </a:r>
            <a:r>
              <a:rPr lang="en-US" sz="6000" dirty="0" smtClean="0"/>
              <a:t>Project </a:t>
            </a:r>
            <a:r>
              <a:rPr lang="en-US" sz="6000" dirty="0"/>
              <a:t>L</a:t>
            </a:r>
            <a:r>
              <a:rPr lang="en-US" sz="6000" dirty="0" smtClean="0"/>
              <a:t>oom</a:t>
            </a:r>
            <a:r>
              <a:rPr lang="ru-RU" sz="6000" dirty="0" smtClean="0"/>
              <a:t>»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 smtClean="0"/>
              <a:t>В требованиях: сохранить оптимизации.</a:t>
            </a:r>
            <a:endParaRPr lang="en-US" sz="4400" dirty="0" smtClean="0"/>
          </a:p>
          <a:p>
            <a:pPr marL="0" indent="0">
              <a:buNone/>
            </a:pPr>
            <a:endParaRPr lang="ru-RU" sz="4400" dirty="0" smtClean="0"/>
          </a:p>
          <a:p>
            <a:pPr marL="0" indent="0" algn="ctr">
              <a:buNone/>
            </a:pPr>
            <a:r>
              <a:rPr lang="ru-RU" sz="4000" dirty="0" smtClean="0"/>
              <a:t>В «</a:t>
            </a:r>
            <a:r>
              <a:rPr lang="en-US" sz="4000" dirty="0" smtClean="0"/>
              <a:t>Loom</a:t>
            </a:r>
            <a:r>
              <a:rPr lang="ru-RU" sz="4000" dirty="0" smtClean="0"/>
              <a:t>» не работает оптимизация «</a:t>
            </a:r>
            <a:r>
              <a:rPr lang="en-US" sz="4000" dirty="0" smtClean="0"/>
              <a:t>biased locking</a:t>
            </a:r>
            <a:r>
              <a:rPr lang="ru-RU" sz="4000" dirty="0" smtClean="0"/>
              <a:t>»</a:t>
            </a:r>
            <a:r>
              <a:rPr lang="en-US" sz="4000" dirty="0"/>
              <a:t>.</a:t>
            </a:r>
            <a:endParaRPr lang="ru-RU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393" y="4267199"/>
            <a:ext cx="1938506" cy="2342606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577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5760" y="365125"/>
            <a:ext cx="10988040" cy="1325563"/>
          </a:xfrm>
        </p:spPr>
        <p:txBody>
          <a:bodyPr/>
          <a:lstStyle/>
          <a:p>
            <a:pPr algn="ctr"/>
            <a:r>
              <a:rPr lang="ru-RU" dirty="0" smtClean="0"/>
              <a:t>Особенности измерения производительности языков на </a:t>
            </a:r>
            <a:r>
              <a:rPr lang="en-US" dirty="0" smtClean="0"/>
              <a:t>JVM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6389" y="1825625"/>
            <a:ext cx="10857411" cy="435133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Перед измерением </a:t>
            </a:r>
            <a:r>
              <a:rPr lang="en-US" sz="3600" dirty="0" smtClean="0"/>
              <a:t>JVM </a:t>
            </a:r>
            <a:r>
              <a:rPr lang="ru-RU" sz="3600" dirty="0" smtClean="0"/>
              <a:t>требует «прогрева».</a:t>
            </a:r>
          </a:p>
          <a:p>
            <a:r>
              <a:rPr lang="ru-RU" sz="3600" dirty="0" smtClean="0"/>
              <a:t>Прогрев необходим</a:t>
            </a:r>
            <a:r>
              <a:rPr lang="ru-RU" sz="3600" dirty="0"/>
              <a:t>, чтобы JVM </a:t>
            </a:r>
            <a:r>
              <a:rPr lang="ru-RU" sz="3600" dirty="0" smtClean="0"/>
              <a:t>перестала интерпретировать </a:t>
            </a:r>
            <a:r>
              <a:rPr lang="ru-RU" sz="3600" dirty="0" err="1" smtClean="0"/>
              <a:t>байткод</a:t>
            </a:r>
            <a:r>
              <a:rPr lang="ru-RU" sz="3600" dirty="0" smtClean="0"/>
              <a:t> </a:t>
            </a:r>
            <a:r>
              <a:rPr lang="ru-RU" sz="3600" dirty="0"/>
              <a:t>и </a:t>
            </a:r>
            <a:r>
              <a:rPr lang="ru-RU" sz="3600" dirty="0" smtClean="0"/>
              <a:t>скомпилировала </a:t>
            </a:r>
            <a:r>
              <a:rPr lang="ru-RU" sz="3600" dirty="0"/>
              <a:t>в машинный код </a:t>
            </a:r>
            <a:r>
              <a:rPr lang="ru-RU" sz="3600" dirty="0" smtClean="0"/>
              <a:t>«горячие пути исполнения» (по </a:t>
            </a:r>
            <a:r>
              <a:rPr lang="ru-RU" sz="3600" dirty="0"/>
              <a:t>крайней мере, в первый раз</a:t>
            </a:r>
            <a:r>
              <a:rPr lang="ru-RU" sz="3600" dirty="0" smtClean="0"/>
              <a:t>).</a:t>
            </a:r>
          </a:p>
          <a:p>
            <a:r>
              <a:rPr lang="ru-RU" sz="3600" dirty="0" smtClean="0"/>
              <a:t>Прогретая </a:t>
            </a:r>
            <a:r>
              <a:rPr lang="en-US" sz="3600" dirty="0" smtClean="0"/>
              <a:t>JVM </a:t>
            </a:r>
            <a:r>
              <a:rPr lang="ru-RU" sz="3600" dirty="0" smtClean="0"/>
              <a:t>работает быстрее.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14</a:t>
            </a:fld>
            <a:endParaRPr lang="ru-RU" dirty="0"/>
          </a:p>
        </p:txBody>
      </p:sp>
      <p:sp>
        <p:nvSpPr>
          <p:cNvPr id="5" name="AutoShape 2" descr="Java and the New Duke Personality | The Java Sour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Java and the New Duke Personality | The Java Sour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Java and the New Duke Personality | The Java Sourc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Java and the New Duke Personality | The Java Sourc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Picture 4" descr="Java and the New Duke Personality | The Java Sour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397" y="4107271"/>
            <a:ext cx="3498516" cy="236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61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/>
              <a:t>Введение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	Сопрограммы, или </a:t>
            </a:r>
            <a:r>
              <a:rPr lang="ru-RU" sz="3600" dirty="0" err="1" smtClean="0"/>
              <a:t>корутины</a:t>
            </a:r>
            <a:r>
              <a:rPr lang="ru-RU" sz="3600" dirty="0" smtClean="0"/>
              <a:t> – это легковесные потоки,</a:t>
            </a:r>
            <a:r>
              <a:rPr lang="en-US" sz="3600" dirty="0" smtClean="0"/>
              <a:t> </a:t>
            </a:r>
            <a:r>
              <a:rPr lang="ru-RU" sz="3600" dirty="0" smtClean="0"/>
              <a:t>управляемые средой исполнение языка посредством </a:t>
            </a:r>
            <a:r>
              <a:rPr lang="ru-RU" sz="3600" smtClean="0"/>
              <a:t>кооперативной многозадачности</a:t>
            </a:r>
            <a:r>
              <a:rPr lang="ru-RU" sz="3600" smtClean="0">
                <a:effectLst/>
              </a:rPr>
              <a:t>.</a:t>
            </a:r>
            <a:endParaRPr lang="en-US" sz="3600" dirty="0" smtClean="0">
              <a:effectLst/>
            </a:endParaRPr>
          </a:p>
          <a:p>
            <a:pPr marL="0" indent="0">
              <a:buNone/>
            </a:pPr>
            <a:r>
              <a:rPr lang="ru-RU" sz="3600" dirty="0" smtClean="0"/>
              <a:t>	В связи с распространением </a:t>
            </a:r>
            <a:r>
              <a:rPr lang="ru-RU" sz="3600" dirty="0" err="1" smtClean="0"/>
              <a:t>микросервисной</a:t>
            </a:r>
            <a:r>
              <a:rPr lang="ru-RU" sz="3600" dirty="0" smtClean="0"/>
              <a:t> архитектуры приложений стали популярны и </a:t>
            </a:r>
            <a:r>
              <a:rPr lang="ru-RU" sz="3600" dirty="0" err="1" smtClean="0"/>
              <a:t>корутины</a:t>
            </a:r>
            <a:r>
              <a:rPr lang="ru-RU" sz="3600" dirty="0" smtClean="0"/>
              <a:t>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20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5761" y="365125"/>
            <a:ext cx="11347268" cy="1325563"/>
          </a:xfrm>
        </p:spPr>
        <p:txBody>
          <a:bodyPr>
            <a:noAutofit/>
          </a:bodyPr>
          <a:lstStyle/>
          <a:p>
            <a:r>
              <a:rPr lang="ru-RU" sz="5400" dirty="0" smtClean="0"/>
              <a:t>Преимущества сопрограмм перед потоками.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ru-RU" sz="4000" dirty="0"/>
              <a:t>П</a:t>
            </a:r>
            <a:r>
              <a:rPr lang="ru-RU" sz="4000" dirty="0" smtClean="0"/>
              <a:t>озволяют избежать накладные расходов на переключение потоков операционной системы.</a:t>
            </a:r>
          </a:p>
          <a:p>
            <a:pPr marL="514350" indent="-514350">
              <a:buAutoNum type="arabicParenR"/>
            </a:pPr>
            <a:r>
              <a:rPr lang="ru-RU" sz="4000" dirty="0" smtClean="0"/>
              <a:t>ОС имеют физическое ограничения на количество создаваемых потоков (3 – 5 тыс.). </a:t>
            </a:r>
            <a:r>
              <a:rPr lang="ru-RU" sz="4000" dirty="0" err="1" smtClean="0"/>
              <a:t>Корутины</a:t>
            </a:r>
            <a:r>
              <a:rPr lang="ru-RU" sz="4000" dirty="0" smtClean="0"/>
              <a:t> помогают избежать этой проблемы.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26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5789" cy="1325563"/>
          </a:xfrm>
        </p:spPr>
        <p:txBody>
          <a:bodyPr>
            <a:noAutofit/>
          </a:bodyPr>
          <a:lstStyle/>
          <a:p>
            <a:r>
              <a:rPr lang="ru-RU" sz="5400" dirty="0" smtClean="0"/>
              <a:t>Поддержка в языках программирования: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90056" y="1933303"/>
            <a:ext cx="9263743" cy="424366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sz="4000" dirty="0" err="1" smtClean="0"/>
              <a:t>Golang</a:t>
            </a:r>
            <a:endParaRPr lang="en-US" sz="4000" dirty="0" smtClean="0"/>
          </a:p>
          <a:p>
            <a:pPr marL="514350" indent="-514350">
              <a:buAutoNum type="arabicParenR"/>
            </a:pPr>
            <a:r>
              <a:rPr lang="en-US" sz="4000" dirty="0" smtClean="0"/>
              <a:t>C++20</a:t>
            </a:r>
          </a:p>
          <a:p>
            <a:pPr marL="514350" indent="-514350">
              <a:buAutoNum type="arabicParenR"/>
            </a:pPr>
            <a:r>
              <a:rPr lang="en-US" sz="4000" dirty="0" err="1" smtClean="0"/>
              <a:t>Kotlin</a:t>
            </a:r>
            <a:endParaRPr lang="en-US" sz="4000" dirty="0" smtClean="0"/>
          </a:p>
          <a:p>
            <a:pPr marL="514350" indent="-514350">
              <a:buAutoNum type="arabicParenR"/>
            </a:pPr>
            <a:r>
              <a:rPr lang="en-US" sz="4000" dirty="0" smtClean="0"/>
              <a:t>C# </a:t>
            </a:r>
            <a:r>
              <a:rPr lang="ru-RU" sz="4000" dirty="0" smtClean="0"/>
              <a:t> и многие другие.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57" y="1691504"/>
            <a:ext cx="1541417" cy="15414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57" y="3359060"/>
            <a:ext cx="1392146" cy="139214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24" y="5003484"/>
            <a:ext cx="1173479" cy="117347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534" y="3657463"/>
            <a:ext cx="2187485" cy="2187485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40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 Java?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err="1" smtClean="0"/>
              <a:t>Корутины</a:t>
            </a:r>
            <a:r>
              <a:rPr lang="ru-RU" sz="3600" dirty="0" smtClean="0"/>
              <a:t> не поддерживаются в </a:t>
            </a:r>
            <a:r>
              <a:rPr lang="en-US" sz="3600" dirty="0" err="1" smtClean="0"/>
              <a:t>OpenJDK</a:t>
            </a:r>
            <a:r>
              <a:rPr lang="ru-RU" sz="3600" dirty="0" smtClean="0"/>
              <a:t> на данный момент.</a:t>
            </a:r>
            <a:endParaRPr lang="ru-RU" sz="3600" dirty="0"/>
          </a:p>
          <a:p>
            <a:pPr marL="0" indent="0">
              <a:buNone/>
            </a:pPr>
            <a:r>
              <a:rPr lang="ru-RU" sz="3600" dirty="0" smtClean="0"/>
              <a:t>Сопрограммы в </a:t>
            </a:r>
            <a:r>
              <a:rPr lang="en-US" sz="3600" dirty="0" smtClean="0"/>
              <a:t>Java </a:t>
            </a:r>
            <a:r>
              <a:rPr lang="ru-RU" sz="3600" dirty="0" smtClean="0"/>
              <a:t>могут быть реализованы как потоки, что дает ограничения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930" y="3843859"/>
            <a:ext cx="3634196" cy="2422798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3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Loom project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85999"/>
            <a:ext cx="10515600" cy="4254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err="1"/>
              <a:t>Project</a:t>
            </a:r>
            <a:r>
              <a:rPr lang="ru-RU" sz="4000" dirty="0"/>
              <a:t> </a:t>
            </a:r>
            <a:r>
              <a:rPr lang="ru-RU" sz="4000" dirty="0" err="1"/>
              <a:t>Loom</a:t>
            </a:r>
            <a:r>
              <a:rPr lang="ru-RU" sz="4000" dirty="0"/>
              <a:t> </a:t>
            </a:r>
            <a:r>
              <a:rPr lang="en-US" sz="4000" dirty="0" smtClean="0"/>
              <a:t>– </a:t>
            </a:r>
            <a:r>
              <a:rPr lang="ru-RU" sz="4000" dirty="0" smtClean="0"/>
              <a:t>исследовательский проект, целью которого является разработка новых возможностей </a:t>
            </a:r>
            <a:r>
              <a:rPr lang="en-US" sz="4000" dirty="0" smtClean="0"/>
              <a:t> Java VM</a:t>
            </a:r>
            <a:r>
              <a:rPr lang="ru-RU" sz="4000" dirty="0" smtClean="0"/>
              <a:t>, связанных с многопоточным программированием. 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ru-RU" sz="4000" dirty="0" smtClean="0"/>
              <a:t>Одной из задач проекта является разработка сопрограмм</a:t>
            </a:r>
            <a:r>
              <a:rPr lang="en-US" sz="4000" dirty="0" smtClean="0"/>
              <a:t> </a:t>
            </a:r>
            <a:r>
              <a:rPr lang="ru-RU" sz="4000" dirty="0" smtClean="0"/>
              <a:t>для языка </a:t>
            </a:r>
            <a:r>
              <a:rPr lang="en-US" sz="4000" dirty="0" smtClean="0"/>
              <a:t>Java</a:t>
            </a:r>
            <a:r>
              <a:rPr lang="ru-RU" sz="4000" dirty="0" smtClean="0"/>
              <a:t>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239103" cy="228600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23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5464" y="365125"/>
            <a:ext cx="1139952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 smtClean="0"/>
              <a:t>Цель: эффективная реализация </a:t>
            </a:r>
            <a:r>
              <a:rPr lang="ru-RU" sz="5400" dirty="0" err="1" smtClean="0"/>
              <a:t>корутин</a:t>
            </a:r>
            <a:r>
              <a:rPr lang="ru-RU" sz="5400" dirty="0" smtClean="0"/>
              <a:t> в </a:t>
            </a:r>
            <a:r>
              <a:rPr lang="en-US" sz="5400" dirty="0" smtClean="0"/>
              <a:t>Java.</a:t>
            </a:r>
            <a:r>
              <a:rPr lang="ru-RU" sz="5400" dirty="0" smtClean="0"/>
              <a:t> 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6389" y="1825625"/>
            <a:ext cx="108574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err="1" smtClean="0"/>
              <a:t>Выполненые</a:t>
            </a:r>
            <a:r>
              <a:rPr lang="ru-RU" sz="3600" dirty="0" smtClean="0"/>
              <a:t> задачи:</a:t>
            </a:r>
          </a:p>
          <a:p>
            <a:pPr marL="742950" indent="-742950">
              <a:buAutoNum type="arabicParenR"/>
            </a:pPr>
            <a:r>
              <a:rPr lang="ru-RU" sz="3600" dirty="0" smtClean="0"/>
              <a:t>Изучены существующие реализации </a:t>
            </a:r>
            <a:r>
              <a:rPr lang="ru-RU" sz="3600" dirty="0" err="1" smtClean="0"/>
              <a:t>корутин</a:t>
            </a:r>
            <a:r>
              <a:rPr lang="ru-RU" sz="3600" dirty="0" smtClean="0"/>
              <a:t> в управляемых средах </a:t>
            </a:r>
            <a:r>
              <a:rPr lang="en-US" sz="3600" dirty="0" err="1" smtClean="0"/>
              <a:t>Kotlin</a:t>
            </a:r>
            <a:r>
              <a:rPr lang="ru-RU" sz="3600" dirty="0"/>
              <a:t>,</a:t>
            </a:r>
            <a:r>
              <a:rPr lang="ru-RU" sz="3600" dirty="0" smtClean="0"/>
              <a:t> </a:t>
            </a:r>
            <a:r>
              <a:rPr lang="en-US" sz="3600" dirty="0" smtClean="0"/>
              <a:t>Go</a:t>
            </a:r>
            <a:endParaRPr lang="ru-RU" sz="3600" dirty="0" smtClean="0"/>
          </a:p>
          <a:p>
            <a:pPr marL="742950" indent="-742950">
              <a:buAutoNum type="arabicParenR"/>
            </a:pPr>
            <a:r>
              <a:rPr lang="ru-RU" sz="3600" dirty="0" smtClean="0"/>
              <a:t>Ознакомился с проектом «</a:t>
            </a:r>
            <a:r>
              <a:rPr lang="en-US" sz="3600" dirty="0" smtClean="0"/>
              <a:t>Loom</a:t>
            </a:r>
            <a:r>
              <a:rPr lang="ru-RU" sz="3600" dirty="0" smtClean="0"/>
              <a:t>»</a:t>
            </a:r>
            <a:r>
              <a:rPr lang="en-US" sz="3600" dirty="0" smtClean="0"/>
              <a:t>.</a:t>
            </a:r>
          </a:p>
          <a:p>
            <a:pPr marL="742950" indent="-742950">
              <a:buAutoNum type="arabicParenR"/>
            </a:pPr>
            <a:r>
              <a:rPr lang="ru-RU" sz="3600" dirty="0" smtClean="0"/>
              <a:t>Разработаны </a:t>
            </a:r>
            <a:r>
              <a:rPr lang="ru-RU" sz="3600" dirty="0" err="1" smtClean="0"/>
              <a:t>бенчмарки</a:t>
            </a:r>
            <a:r>
              <a:rPr lang="ru-RU" sz="3600" dirty="0" smtClean="0"/>
              <a:t> для сравнения эффективности различных реализаций </a:t>
            </a:r>
            <a:r>
              <a:rPr lang="ru-RU" sz="3600" dirty="0" err="1" smtClean="0"/>
              <a:t>корутин</a:t>
            </a:r>
            <a:r>
              <a:rPr lang="en-US" sz="3600" dirty="0" smtClean="0"/>
              <a:t>(</a:t>
            </a:r>
            <a:r>
              <a:rPr lang="ru-RU" sz="3600" dirty="0" smtClean="0"/>
              <a:t>в завершающей стадии</a:t>
            </a:r>
            <a:r>
              <a:rPr lang="en-US" sz="3600" dirty="0" smtClean="0"/>
              <a:t>)</a:t>
            </a:r>
            <a:r>
              <a:rPr lang="ru-RU" sz="3600" dirty="0" smtClean="0"/>
              <a:t>.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55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13869" cy="758281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Пример: Эхо сервер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8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1332411"/>
            <a:ext cx="10515600" cy="4844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1) Слушает порт, принимает соединение и создает </a:t>
            </a:r>
            <a:r>
              <a:rPr lang="ru-RU" sz="3600" dirty="0" err="1" smtClean="0"/>
              <a:t>корутину</a:t>
            </a:r>
            <a:r>
              <a:rPr lang="ru-RU" sz="3600" dirty="0" smtClean="0"/>
              <a:t> (или поток) обработчик.</a:t>
            </a:r>
          </a:p>
          <a:p>
            <a:pPr marL="0" indent="0">
              <a:buNone/>
            </a:pPr>
            <a:r>
              <a:rPr lang="ru-RU" sz="3600" dirty="0" smtClean="0"/>
              <a:t>3) Обработчик работает в режиме «эхо». Работа завершается по инициативе клиента.</a:t>
            </a:r>
          </a:p>
          <a:p>
            <a:pPr marL="0" indent="0">
              <a:buNone/>
            </a:pPr>
            <a:r>
              <a:rPr lang="ru-RU" sz="3600" dirty="0" smtClean="0"/>
              <a:t>4) При </a:t>
            </a:r>
            <a:r>
              <a:rPr lang="en-US" sz="3600" dirty="0" smtClean="0"/>
              <a:t>N </a:t>
            </a:r>
            <a:r>
              <a:rPr lang="ru-RU" sz="3600" dirty="0" smtClean="0"/>
              <a:t>одновременных соединений будет создано </a:t>
            </a:r>
            <a:r>
              <a:rPr lang="en-US" sz="3600" dirty="0" smtClean="0"/>
              <a:t>N </a:t>
            </a:r>
            <a:r>
              <a:rPr lang="ru-RU" sz="3600" dirty="0" smtClean="0"/>
              <a:t>нитей.</a:t>
            </a:r>
          </a:p>
        </p:txBody>
      </p:sp>
    </p:spTree>
    <p:extLst>
      <p:ext uri="{BB962C8B-B14F-4D97-AF65-F5344CB8AC3E}">
        <p14:creationId xmlns:p14="http://schemas.microsoft.com/office/powerpoint/2010/main" val="380693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960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Результаты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921337"/>
              </p:ext>
            </p:extLst>
          </p:nvPr>
        </p:nvGraphicFramePr>
        <p:xfrm>
          <a:off x="3165565" y="888273"/>
          <a:ext cx="5860869" cy="5372281"/>
        </p:xfrm>
        <a:graphic>
          <a:graphicData uri="http://schemas.openxmlformats.org/drawingml/2006/table">
            <a:tbl>
              <a:tblPr/>
              <a:tblGrid>
                <a:gridCol w="1141173">
                  <a:extLst>
                    <a:ext uri="{9D8B030D-6E8A-4147-A177-3AD203B41FA5}">
                      <a16:colId xmlns:a16="http://schemas.microsoft.com/office/drawing/2014/main" val="4136780266"/>
                    </a:ext>
                  </a:extLst>
                </a:gridCol>
                <a:gridCol w="1196038">
                  <a:extLst>
                    <a:ext uri="{9D8B030D-6E8A-4147-A177-3AD203B41FA5}">
                      <a16:colId xmlns:a16="http://schemas.microsoft.com/office/drawing/2014/main" val="3425980488"/>
                    </a:ext>
                  </a:extLst>
                </a:gridCol>
                <a:gridCol w="2006182">
                  <a:extLst>
                    <a:ext uri="{9D8B030D-6E8A-4147-A177-3AD203B41FA5}">
                      <a16:colId xmlns:a16="http://schemas.microsoft.com/office/drawing/2014/main" val="460625516"/>
                    </a:ext>
                  </a:extLst>
                </a:gridCol>
                <a:gridCol w="1517476">
                  <a:extLst>
                    <a:ext uri="{9D8B030D-6E8A-4147-A177-3AD203B41FA5}">
                      <a16:colId xmlns:a16="http://schemas.microsoft.com/office/drawing/2014/main" val="1928649738"/>
                    </a:ext>
                  </a:extLst>
                </a:gridCol>
              </a:tblGrid>
              <a:tr h="429311">
                <a:tc>
                  <a:txBody>
                    <a:bodyPr/>
                    <a:lstStyle/>
                    <a:p>
                      <a:pPr algn="l" fontAlgn="b"/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Connections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Requests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1/min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Peak virtual size, GB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139005"/>
                  </a:ext>
                </a:extLst>
              </a:tr>
              <a:tr h="213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Java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Coroutines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(Loom)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7119083 (-/+ 52432) 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8,15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299410"/>
                  </a:ext>
                </a:extLst>
              </a:tr>
              <a:tr h="243763">
                <a:tc>
                  <a:txBody>
                    <a:bodyPr/>
                    <a:lstStyle/>
                    <a:p>
                      <a:pPr algn="l" fontAlgn="b"/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5698555 (-/+ 54174)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8,15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53956"/>
                  </a:ext>
                </a:extLst>
              </a:tr>
              <a:tr h="269965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5222535 (-/+ 62400)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8,15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864874"/>
                  </a:ext>
                </a:extLst>
              </a:tr>
              <a:tr h="288973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4598249 (-/+ 108745)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8,18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238230"/>
                  </a:ext>
                </a:extLst>
              </a:tr>
              <a:tr h="288973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4268251 (-/+ 463114)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8,2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285970"/>
                  </a:ext>
                </a:extLst>
              </a:tr>
              <a:tr h="223243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4612587 (-/+ 229046)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8,23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362058"/>
                  </a:ext>
                </a:extLst>
              </a:tr>
              <a:tr h="2099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Java</a:t>
                      </a:r>
                    </a:p>
                    <a:p>
                      <a:pPr algn="l" fontAlgn="b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Threads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9701514 (-/+ 510452)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8,24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264636"/>
                  </a:ext>
                </a:extLst>
              </a:tr>
              <a:tr h="214157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9516885 (-/+ 111261)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9,13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803371"/>
                  </a:ext>
                </a:extLst>
              </a:tr>
              <a:tr h="244448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9269083 (-/+ 124397)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10,13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356380"/>
                  </a:ext>
                </a:extLst>
              </a:tr>
              <a:tr h="199465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817653"/>
                  </a:ext>
                </a:extLst>
              </a:tr>
              <a:tr h="212339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646233"/>
                  </a:ext>
                </a:extLst>
              </a:tr>
              <a:tr h="226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</a:t>
                      </a: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11529004 (-/+ 765037)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166014"/>
                  </a:ext>
                </a:extLst>
              </a:tr>
              <a:tr h="288973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7775417 (-/+ 244569)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4,68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677130"/>
                  </a:ext>
                </a:extLst>
              </a:tr>
              <a:tr h="288973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7648477 (-/+ 264299)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441491"/>
                  </a:ext>
                </a:extLst>
              </a:tr>
              <a:tr h="288973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7442667 (-/+ 200475)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4,71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518882"/>
                  </a:ext>
                </a:extLst>
              </a:tr>
              <a:tr h="288973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7195420 (-/+ 234396)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4,73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846324"/>
                  </a:ext>
                </a:extLst>
              </a:tr>
              <a:tr h="288973">
                <a:tc>
                  <a:txBody>
                    <a:bodyPr/>
                    <a:lstStyle/>
                    <a:p>
                      <a:pPr algn="l" fontAlgn="b"/>
                      <a:endParaRPr lang="ru-RU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46" marR="70946" marT="35473" marB="3547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7188685 (-/+ 349898)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4,74</a:t>
                      </a:r>
                    </a:p>
                  </a:txBody>
                  <a:tcPr marL="70946" marR="70946" marT="35473" marB="35473" anchor="b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290930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9</a:t>
            </a:fld>
            <a:endParaRPr lang="ru-RU"/>
          </a:p>
        </p:txBody>
      </p:sp>
      <p:pic>
        <p:nvPicPr>
          <p:cNvPr id="1026" name="Picture 2" descr="Gallery - Gallery - OpenJDK Wik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" y="4530788"/>
            <a:ext cx="2402539" cy="200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798" y="888273"/>
            <a:ext cx="2690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Parameters</a:t>
            </a:r>
          </a:p>
          <a:p>
            <a:r>
              <a:rPr lang="en-US" dirty="0" smtClean="0"/>
              <a:t>OS: Windows 10 x64,</a:t>
            </a:r>
          </a:p>
          <a:p>
            <a:r>
              <a:rPr lang="en-US" dirty="0" smtClean="0"/>
              <a:t>CPU</a:t>
            </a:r>
            <a:r>
              <a:rPr lang="ru-RU" dirty="0" smtClean="0"/>
              <a:t>: </a:t>
            </a:r>
            <a:r>
              <a:rPr lang="en-US" dirty="0"/>
              <a:t>Ryzen 5 </a:t>
            </a:r>
            <a:r>
              <a:rPr lang="en-US" dirty="0" smtClean="0"/>
              <a:t>3550H</a:t>
            </a:r>
          </a:p>
          <a:p>
            <a:r>
              <a:rPr lang="en-US" dirty="0" smtClean="0"/>
              <a:t>RAM: 10GB</a:t>
            </a:r>
          </a:p>
          <a:p>
            <a:r>
              <a:rPr lang="en-US" dirty="0" smtClean="0"/>
              <a:t>Memory measure:</a:t>
            </a:r>
          </a:p>
          <a:p>
            <a:r>
              <a:rPr lang="en-US" dirty="0" smtClean="0"/>
              <a:t>Process Hacker 2.39.124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093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2285</TotalTime>
  <Words>465</Words>
  <Application>Microsoft Office PowerPoint</Application>
  <PresentationFormat>Широкоэкранный</PresentationFormat>
  <Paragraphs>124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Эффективная реализация сопрограмм в управляемой среде исполнения.</vt:lpstr>
      <vt:lpstr>Введение</vt:lpstr>
      <vt:lpstr>Преимущества сопрограмм перед потоками.</vt:lpstr>
      <vt:lpstr>Поддержка в языках программирования:</vt:lpstr>
      <vt:lpstr>A Java?</vt:lpstr>
      <vt:lpstr>Loom project</vt:lpstr>
      <vt:lpstr>Цель: эффективная реализация корутин в Java. </vt:lpstr>
      <vt:lpstr>Пример: Эхо сервер</vt:lpstr>
      <vt:lpstr>Результаты</vt:lpstr>
      <vt:lpstr>Задачи на следующий семестр</vt:lpstr>
      <vt:lpstr>Спасибо за внимание! </vt:lpstr>
      <vt:lpstr>Презентация PowerPoint</vt:lpstr>
      <vt:lpstr>Отличие от «Project Loom»</vt:lpstr>
      <vt:lpstr>Особенности измерения производительности языков на JVM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Эффективная реализация сопрограмм в управляемой среде.</dc:title>
  <dc:creator>user</dc:creator>
  <cp:lastModifiedBy>User</cp:lastModifiedBy>
  <cp:revision>52</cp:revision>
  <dcterms:created xsi:type="dcterms:W3CDTF">2020-09-28T12:37:01Z</dcterms:created>
  <dcterms:modified xsi:type="dcterms:W3CDTF">2021-03-24T16:07:41Z</dcterms:modified>
</cp:coreProperties>
</file>