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67" r:id="rId4"/>
    <p:sldId id="270" r:id="rId5"/>
    <p:sldId id="269" r:id="rId6"/>
    <p:sldId id="268" r:id="rId7"/>
    <p:sldId id="273" r:id="rId8"/>
    <p:sldId id="271" r:id="rId9"/>
    <p:sldId id="272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DAC88-AC1A-43A0-8A53-61F3D9CB4F53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D6558-BF6E-4997-91A5-296DADB71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5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A3DD-0BB6-4675-B6D1-BE14449174D6}" type="datetime1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F3A6-96FF-4FB4-92BB-2C8C8D059A51}" type="datetime1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4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ADE8-0E57-40DA-9F28-89CD36010724}" type="datetime1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22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D74-FB67-46A4-88F6-D22D55C93CED}" type="datetime1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0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E405-66EA-40C4-A881-9E44A2BA4F14}" type="datetime1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7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8D99-588F-4C37-8B92-0900DE5D7572}" type="datetime1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0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9CD-2EB9-476F-B12D-FF1141B75345}" type="datetime1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01BD-327A-471D-8D0C-C182583614AF}" type="datetime1">
              <a:rPr lang="ru-RU" smtClean="0"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8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231-1183-43EA-AF4B-1E187F6CEB33}" type="datetime1">
              <a:rPr lang="ru-RU" smtClean="0"/>
              <a:t>18.03.2021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236-BB00-4C53-85F6-F365E0D594FE}" type="datetime1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0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3129-2838-4B42-B2E8-FB928D164509}" type="datetime1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6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CFB90-AE89-417F-A65B-A3AF266FCE0D}" type="datetime1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4FC6-7DB8-4410-92C9-C15ED16B1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11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5029" y="1608365"/>
            <a:ext cx="6858000" cy="11952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предметной </a:t>
            </a:r>
            <a:r>
              <a:rPr lang="ru-RU" dirty="0"/>
              <a:t>области</a:t>
            </a:r>
            <a:br>
              <a:rPr lang="ru-RU" dirty="0"/>
            </a:br>
            <a:r>
              <a:rPr lang="ru-RU" sz="2025" dirty="0"/>
              <a:t>Эффективная реализация сопрограмм в управляемой среде</a:t>
            </a:r>
            <a:r>
              <a:rPr lang="en-US" sz="2025" dirty="0"/>
              <a:t> </a:t>
            </a:r>
            <a:r>
              <a:rPr lang="ru-RU" sz="2025" dirty="0"/>
              <a:t>исполнения.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10942" y="3558779"/>
            <a:ext cx="2521133" cy="2033757"/>
          </a:xfrm>
        </p:spPr>
        <p:txBody>
          <a:bodyPr/>
          <a:lstStyle/>
          <a:p>
            <a:r>
              <a:rPr lang="ru-RU" dirty="0"/>
              <a:t>Выполнил: </a:t>
            </a:r>
            <a:endParaRPr lang="ru-RU" dirty="0" smtClean="0"/>
          </a:p>
          <a:p>
            <a:r>
              <a:rPr lang="ru-RU" dirty="0" smtClean="0"/>
              <a:t>Пантелеев </a:t>
            </a:r>
            <a:r>
              <a:rPr lang="ru-RU" dirty="0"/>
              <a:t>Евгений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" y="2756263"/>
            <a:ext cx="3244487" cy="32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34936"/>
            <a:ext cx="7886700" cy="355503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Корутины</a:t>
            </a:r>
            <a:r>
              <a:rPr lang="ru-RU" dirty="0" smtClean="0"/>
              <a:t> впервые появились в</a:t>
            </a:r>
            <a:r>
              <a:rPr lang="ru-RU" dirty="0"/>
              <a:t> </a:t>
            </a:r>
            <a:r>
              <a:rPr lang="en-US" dirty="0" smtClean="0"/>
              <a:t>Simula`67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последующие языки их не имели: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1)	</a:t>
            </a:r>
            <a:r>
              <a:rPr lang="en-US" dirty="0" smtClean="0"/>
              <a:t>C`72</a:t>
            </a:r>
          </a:p>
          <a:p>
            <a:pPr marL="0" indent="0">
              <a:buNone/>
            </a:pPr>
            <a:r>
              <a:rPr lang="ru-RU" dirty="0" smtClean="0"/>
              <a:t>2)	</a:t>
            </a:r>
            <a:r>
              <a:rPr lang="en-US" dirty="0" smtClean="0"/>
              <a:t>C++`85</a:t>
            </a:r>
          </a:p>
          <a:p>
            <a:pPr marL="0" indent="0">
              <a:buNone/>
            </a:pPr>
            <a:r>
              <a:rPr lang="ru-RU" dirty="0" smtClean="0"/>
              <a:t>3)	</a:t>
            </a:r>
            <a:r>
              <a:rPr lang="en-US" dirty="0" smtClean="0"/>
              <a:t>Java`95</a:t>
            </a:r>
          </a:p>
          <a:p>
            <a:pPr marL="0" indent="0">
              <a:buNone/>
            </a:pPr>
            <a:r>
              <a:rPr lang="ru-RU" dirty="0" smtClean="0"/>
              <a:t>4)	</a:t>
            </a:r>
            <a:r>
              <a:rPr lang="en-US" dirty="0" smtClean="0"/>
              <a:t>C#`00</a:t>
            </a:r>
          </a:p>
          <a:p>
            <a:pPr marL="0" indent="0">
              <a:buNone/>
            </a:pPr>
            <a:r>
              <a:rPr lang="ru-RU" dirty="0" smtClean="0"/>
              <a:t>5)	</a:t>
            </a:r>
            <a:r>
              <a:rPr lang="en-US" dirty="0" smtClean="0"/>
              <a:t>Kotlin`11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10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723605" y="3712454"/>
            <a:ext cx="2181497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100" dirty="0" err="1"/>
              <a:t>Микросервисы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3453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Проблема асинхронного кода</a:t>
            </a:r>
            <a:endParaRPr lang="ru-RU" dirty="0"/>
          </a:p>
        </p:txBody>
      </p:sp>
      <p:pic>
        <p:nvPicPr>
          <p:cNvPr id="1026" name="Picture 2" descr="Картинки по запросу &quot;java callback hell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112" y="2153444"/>
            <a:ext cx="73437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16144" y="2125266"/>
            <a:ext cx="1311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Callback hell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0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Корутины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Синтаксический сахар для асинхронных вызовов.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С</a:t>
            </a:r>
            <a:r>
              <a:rPr lang="en-US" dirty="0" smtClean="0"/>
              <a:t>#12</a:t>
            </a:r>
            <a:r>
              <a:rPr lang="ru-RU" dirty="0" smtClean="0"/>
              <a:t>, Ко</a:t>
            </a:r>
            <a:r>
              <a:rPr lang="en-US" dirty="0" smtClean="0"/>
              <a:t>tlin`17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ru-RU" dirty="0" smtClean="0"/>
              <a:t>«Зеленые» потоки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Go, Loom Project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2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«Зеленые потоки»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000" dirty="0"/>
              <a:t>1) Имеют отдельный стек.</a:t>
            </a:r>
          </a:p>
          <a:p>
            <a:pPr marL="0" indent="0">
              <a:buNone/>
            </a:pPr>
            <a:r>
              <a:rPr lang="ru-RU" sz="3000" dirty="0"/>
              <a:t>2) Переключение с одной </a:t>
            </a:r>
            <a:r>
              <a:rPr lang="ru-RU" sz="3000" dirty="0" err="1"/>
              <a:t>корутины</a:t>
            </a:r>
            <a:r>
              <a:rPr lang="ru-RU" sz="3000" dirty="0"/>
              <a:t> на другую происходит:</a:t>
            </a:r>
          </a:p>
          <a:p>
            <a:pPr marL="0" indent="0">
              <a:buNone/>
            </a:pPr>
            <a:r>
              <a:rPr lang="ru-RU" sz="3000" dirty="0"/>
              <a:t>	*при операции ввода/вывода</a:t>
            </a:r>
          </a:p>
          <a:p>
            <a:pPr marL="0" indent="0">
              <a:buNone/>
            </a:pPr>
            <a:r>
              <a:rPr lang="ru-RU" sz="3000" dirty="0"/>
              <a:t>	*при вызове «</a:t>
            </a:r>
            <a:r>
              <a:rPr lang="en-US" sz="3000" dirty="0"/>
              <a:t>yield</a:t>
            </a:r>
            <a:r>
              <a:rPr lang="ru-RU" sz="3000" dirty="0"/>
              <a:t>»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3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942159"/>
            <a:ext cx="7886700" cy="790304"/>
          </a:xfrm>
        </p:spPr>
        <p:txBody>
          <a:bodyPr/>
          <a:lstStyle/>
          <a:p>
            <a:pPr algn="ctr"/>
            <a:r>
              <a:rPr lang="ru-RU" dirty="0" smtClean="0"/>
              <a:t>Как происходит переключение?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32463"/>
            <a:ext cx="7886700" cy="40756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switch.c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__</a:t>
            </a:r>
            <a:r>
              <a:rPr lang="en-US" dirty="0" smtClean="0"/>
              <a:t>switch(void </a:t>
            </a:r>
            <a:r>
              <a:rPr lang="en-US" dirty="0"/>
              <a:t>**</a:t>
            </a:r>
            <a:r>
              <a:rPr lang="en-US" dirty="0" err="1"/>
              <a:t>prev</a:t>
            </a:r>
            <a:r>
              <a:rPr lang="en-US" dirty="0"/>
              <a:t>, void *next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switch.asm</a:t>
            </a:r>
          </a:p>
          <a:p>
            <a:pPr marL="0" indent="0">
              <a:buNone/>
            </a:pPr>
            <a:r>
              <a:rPr lang="en-US" dirty="0"/>
              <a:t>__</a:t>
            </a:r>
            <a:r>
              <a:rPr lang="en-US" dirty="0" smtClean="0"/>
              <a:t>switch: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 err="1" smtClean="0"/>
              <a:t>rbx</a:t>
            </a:r>
            <a:r>
              <a:rPr lang="en-US" dirty="0" smtClean="0"/>
              <a:t>  	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сохранение контекста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корутины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</a:t>
            </a:r>
            <a:r>
              <a:rPr lang="en-US" dirty="0" err="1" smtClean="0"/>
              <a:t>rbp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rdi</a:t>
            </a:r>
            <a:r>
              <a:rPr lang="en-US" dirty="0"/>
              <a:t>]</a:t>
            </a:r>
            <a:r>
              <a:rPr lang="en-US" dirty="0" smtClean="0"/>
              <a:t>, </a:t>
            </a:r>
            <a:r>
              <a:rPr lang="en-US" dirty="0" err="1" smtClean="0"/>
              <a:t>rsp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rsp</a:t>
            </a:r>
            <a:r>
              <a:rPr lang="en-US" dirty="0" smtClean="0"/>
              <a:t>, </a:t>
            </a:r>
            <a:r>
              <a:rPr lang="en-US" dirty="0" err="1" smtClean="0"/>
              <a:t>rsi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 smtClean="0"/>
              <a:t>	pop </a:t>
            </a:r>
            <a:r>
              <a:rPr lang="en-US" dirty="0" err="1" smtClean="0"/>
              <a:t>rbp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загрузка контекста след.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корутины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</a:t>
            </a:r>
            <a:r>
              <a:rPr lang="en-US" dirty="0" err="1" smtClean="0"/>
              <a:t>rbx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8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50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13313"/>
            <a:ext cx="7886700" cy="3476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/>
              <a:t>	Сопрограммы, или </a:t>
            </a:r>
            <a:r>
              <a:rPr lang="ru-RU" sz="2700" dirty="0" err="1"/>
              <a:t>корутины</a:t>
            </a:r>
            <a:r>
              <a:rPr lang="ru-RU" sz="2700" dirty="0"/>
              <a:t> – это легковесные потоки,</a:t>
            </a:r>
            <a:r>
              <a:rPr lang="en-US" sz="2700" dirty="0"/>
              <a:t> </a:t>
            </a:r>
            <a:r>
              <a:rPr lang="ru-RU" sz="2700" dirty="0"/>
              <a:t>управляемые средой исполнение языка.</a:t>
            </a:r>
            <a:endParaRPr lang="en-US" sz="2700" dirty="0"/>
          </a:p>
          <a:p>
            <a:pPr marL="0" indent="0">
              <a:buNone/>
            </a:pPr>
            <a:r>
              <a:rPr lang="ru-RU" sz="2700" dirty="0"/>
              <a:t>	В связи с распространением </a:t>
            </a:r>
            <a:r>
              <a:rPr lang="ru-RU" sz="2700" dirty="0" err="1"/>
              <a:t>микросервисной</a:t>
            </a:r>
            <a:r>
              <a:rPr lang="ru-RU" sz="2700" dirty="0"/>
              <a:t> архитектуры приложений стали популярны и </a:t>
            </a:r>
            <a:r>
              <a:rPr lang="ru-RU" sz="2700" dirty="0" err="1"/>
              <a:t>корутины</a:t>
            </a:r>
            <a:r>
              <a:rPr lang="ru-RU" sz="27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774" y="695666"/>
            <a:ext cx="8510451" cy="994172"/>
          </a:xfrm>
        </p:spPr>
        <p:txBody>
          <a:bodyPr>
            <a:noAutofit/>
          </a:bodyPr>
          <a:lstStyle/>
          <a:p>
            <a:r>
              <a:rPr lang="ru-RU" sz="4050" dirty="0"/>
              <a:t>Преимущества сопрограмм перед потоками.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125265"/>
            <a:ext cx="7886700" cy="4051697"/>
          </a:xfrm>
        </p:spPr>
        <p:txBody>
          <a:bodyPr/>
          <a:lstStyle/>
          <a:p>
            <a:pPr marL="385763" indent="-385763">
              <a:buAutoNum type="arabicParenR"/>
            </a:pPr>
            <a:r>
              <a:rPr lang="ru-RU" sz="3000" dirty="0"/>
              <a:t>Позволяют избежать накладные расходов на переключение потоков операционной системы.</a:t>
            </a:r>
          </a:p>
          <a:p>
            <a:pPr marL="385763" indent="-385763">
              <a:buAutoNum type="arabicParenR"/>
            </a:pPr>
            <a:r>
              <a:rPr lang="ru-RU" sz="3000" dirty="0"/>
              <a:t>ОС имеют физическое ограничения на количество создаваемых потоков (3 – 5 тыс.). </a:t>
            </a:r>
            <a:r>
              <a:rPr lang="ru-RU" sz="3000" dirty="0" err="1"/>
              <a:t>Корутины</a:t>
            </a:r>
            <a:r>
              <a:rPr lang="ru-RU" sz="3000" dirty="0"/>
              <a:t> помогают избежать этой проблемы.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Корутины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Синтаксический сахар для асинхронных вызовов.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С</a:t>
            </a:r>
            <a:r>
              <a:rPr lang="en-US" dirty="0" smtClean="0"/>
              <a:t>#12</a:t>
            </a:r>
            <a:r>
              <a:rPr lang="ru-RU" dirty="0" smtClean="0"/>
              <a:t>, Ко</a:t>
            </a:r>
            <a:r>
              <a:rPr lang="en-US" dirty="0" smtClean="0"/>
              <a:t>tlin`17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ru-RU" dirty="0" smtClean="0"/>
              <a:t>«Зеленые» потоки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Go, Loom Project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2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272" y="390865"/>
            <a:ext cx="7886700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Benchmark</a:t>
            </a:r>
            <a:r>
              <a:rPr lang="ru-RU" dirty="0" smtClean="0"/>
              <a:t>: эхо-сервер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594954"/>
              </p:ext>
            </p:extLst>
          </p:nvPr>
        </p:nvGraphicFramePr>
        <p:xfrm>
          <a:off x="2118902" y="1218658"/>
          <a:ext cx="5568044" cy="5140359"/>
        </p:xfrm>
        <a:graphic>
          <a:graphicData uri="http://schemas.openxmlformats.org/drawingml/2006/table">
            <a:tbl>
              <a:tblPr/>
              <a:tblGrid>
                <a:gridCol w="1084157">
                  <a:extLst>
                    <a:ext uri="{9D8B030D-6E8A-4147-A177-3AD203B41FA5}">
                      <a16:colId xmlns:a16="http://schemas.microsoft.com/office/drawing/2014/main" val="4136780266"/>
                    </a:ext>
                  </a:extLst>
                </a:gridCol>
                <a:gridCol w="1136281">
                  <a:extLst>
                    <a:ext uri="{9D8B030D-6E8A-4147-A177-3AD203B41FA5}">
                      <a16:colId xmlns:a16="http://schemas.microsoft.com/office/drawing/2014/main" val="3425980488"/>
                    </a:ext>
                  </a:extLst>
                </a:gridCol>
                <a:gridCol w="1905948">
                  <a:extLst>
                    <a:ext uri="{9D8B030D-6E8A-4147-A177-3AD203B41FA5}">
                      <a16:colId xmlns:a16="http://schemas.microsoft.com/office/drawing/2014/main" val="460625516"/>
                    </a:ext>
                  </a:extLst>
                </a:gridCol>
                <a:gridCol w="1441658">
                  <a:extLst>
                    <a:ext uri="{9D8B030D-6E8A-4147-A177-3AD203B41FA5}">
                      <a16:colId xmlns:a16="http://schemas.microsoft.com/office/drawing/2014/main" val="1928649738"/>
                    </a:ext>
                  </a:extLst>
                </a:gridCol>
              </a:tblGrid>
              <a:tr h="410563">
                <a:tc>
                  <a:txBody>
                    <a:bodyPr/>
                    <a:lstStyle/>
                    <a:p>
                      <a:pPr algn="l" fontAlgn="b"/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Connections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1/min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Peak virtual size, GB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39005"/>
                  </a:ext>
                </a:extLst>
              </a:tr>
              <a:tr h="417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Coroutines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(Loom)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7119083 (-/+ 52432) 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99410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algn="l" fontAlgn="b"/>
                      <a:endParaRPr lang="ru-RU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5698555 (-/+ 54174)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5395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5222535 (-/+ 62400)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64874"/>
                  </a:ext>
                </a:extLst>
              </a:tr>
              <a:tr h="276354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4598249 (-/+ 108745)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8,18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38230"/>
                  </a:ext>
                </a:extLst>
              </a:tr>
              <a:tr h="276354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4268251 (-/+ 463114)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85970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4612587 (-/+ 229046)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8,23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2058"/>
                  </a:ext>
                </a:extLst>
              </a:tr>
              <a:tr h="417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9701514 (-/+ 510452)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8,24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64636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9516885 (-/+ 111261)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9,13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803371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9269083 (-/+ 124397)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10,13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56380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17653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46233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11529004 (-/+ 765037)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66014"/>
                  </a:ext>
                </a:extLst>
              </a:tr>
              <a:tr h="276354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7775417 (-/+ 244569)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4,68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77130"/>
                  </a:ext>
                </a:extLst>
              </a:tr>
              <a:tr h="276354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7648477 (-/+ 264299)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1491"/>
                  </a:ext>
                </a:extLst>
              </a:tr>
              <a:tr h="276354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7442667 (-/+ 200475)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18882"/>
                  </a:ext>
                </a:extLst>
              </a:tr>
              <a:tr h="276354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7195420 (-/+ 234396)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846324"/>
                  </a:ext>
                </a:extLst>
              </a:tr>
              <a:tr h="276354">
                <a:tc>
                  <a:txBody>
                    <a:bodyPr/>
                    <a:lstStyle/>
                    <a:p>
                      <a:pPr algn="l" fontAlgn="b"/>
                      <a:endParaRPr lang="ru-RU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10" marR="53210" marT="26605" marB="266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7188685 (-/+ 349898)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4,74</a:t>
                      </a:r>
                    </a:p>
                  </a:txBody>
                  <a:tcPr marL="53210" marR="53210" marT="26605" marB="26605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29093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Gallery - Gallery - OpenJDK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" y="4255341"/>
            <a:ext cx="1801904" cy="150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125" y="1218658"/>
            <a:ext cx="20182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Parameters</a:t>
            </a:r>
          </a:p>
          <a:p>
            <a:r>
              <a:rPr lang="en-US" sz="1350" dirty="0"/>
              <a:t>OS: Windows 10 x64,</a:t>
            </a:r>
          </a:p>
          <a:p>
            <a:r>
              <a:rPr lang="en-US" sz="1350" dirty="0"/>
              <a:t>CPU</a:t>
            </a:r>
            <a:r>
              <a:rPr lang="ru-RU" sz="1350" dirty="0"/>
              <a:t>: </a:t>
            </a:r>
            <a:r>
              <a:rPr lang="en-US" sz="1350" dirty="0"/>
              <a:t>Ryzen 5 3550H</a:t>
            </a:r>
          </a:p>
          <a:p>
            <a:r>
              <a:rPr lang="en-US" sz="1350" dirty="0"/>
              <a:t>RAM: 10GB</a:t>
            </a:r>
          </a:p>
          <a:p>
            <a:r>
              <a:rPr lang="en-US" sz="1350" dirty="0"/>
              <a:t>Memory measure:</a:t>
            </a:r>
          </a:p>
          <a:p>
            <a:r>
              <a:rPr lang="en-US" sz="1350" dirty="0"/>
              <a:t>Process Hacker 2.39.124</a:t>
            </a:r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1521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935" y="239000"/>
            <a:ext cx="7886700" cy="4779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Скорость переключения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65038"/>
              </p:ext>
            </p:extLst>
          </p:nvPr>
        </p:nvGraphicFramePr>
        <p:xfrm>
          <a:off x="487677" y="1025687"/>
          <a:ext cx="3866608" cy="5513226"/>
        </p:xfrm>
        <a:graphic>
          <a:graphicData uri="http://schemas.openxmlformats.org/drawingml/2006/table">
            <a:tbl>
              <a:tblPr/>
              <a:tblGrid>
                <a:gridCol w="966652">
                  <a:extLst>
                    <a:ext uri="{9D8B030D-6E8A-4147-A177-3AD203B41FA5}">
                      <a16:colId xmlns:a16="http://schemas.microsoft.com/office/drawing/2014/main" val="2463753270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1176915985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1974658886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3737024083"/>
                    </a:ext>
                  </a:extLst>
                </a:gridCol>
              </a:tblGrid>
              <a:tr h="408159">
                <a:tc>
                  <a:txBody>
                    <a:bodyPr/>
                    <a:lstStyle/>
                    <a:p>
                      <a:pPr algn="l" fontAlgn="b"/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Coroutines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Time, ms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rel. threads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43707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41,9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61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10696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16436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20369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65034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25004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37,1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25771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37539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10262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47345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55,9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77823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51323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Loom</a:t>
                      </a: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23557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164,7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14554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23937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07789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24598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38,2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7730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26226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20573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25217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42281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29001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34,2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68338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8958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</a:t>
                      </a: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14304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04829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33939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94214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64376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68838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67375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11178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76604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42602"/>
                  </a:ext>
                </a:extLst>
              </a:tr>
              <a:tr h="246014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84720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9687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763588" y="1025687"/>
            <a:ext cx="2018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  <a:p>
            <a:r>
              <a:rPr lang="en-US" dirty="0"/>
              <a:t>OS: Windows 10 x64,</a:t>
            </a:r>
          </a:p>
          <a:p>
            <a:r>
              <a:rPr lang="en-US" dirty="0"/>
              <a:t>CPU</a:t>
            </a:r>
            <a:r>
              <a:rPr lang="ru-RU" dirty="0"/>
              <a:t>: </a:t>
            </a:r>
            <a:r>
              <a:rPr lang="en-US" dirty="0"/>
              <a:t>Ryzen 5 3550H</a:t>
            </a:r>
          </a:p>
          <a:p>
            <a:r>
              <a:rPr lang="en-US" dirty="0"/>
              <a:t>RAM: </a:t>
            </a:r>
            <a:r>
              <a:rPr lang="en-US" dirty="0" smtClean="0"/>
              <a:t>10GB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3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8245"/>
          </a:xfrm>
        </p:spPr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6583"/>
            <a:ext cx="7886700" cy="467038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Плюсы использования </a:t>
            </a:r>
            <a:r>
              <a:rPr lang="ru-RU" sz="3200" dirty="0" err="1" smtClean="0"/>
              <a:t>корутин</a:t>
            </a:r>
            <a:r>
              <a:rPr lang="ru-RU" sz="3200" dirty="0" smtClean="0"/>
              <a:t>:</a:t>
            </a:r>
          </a:p>
          <a:p>
            <a:pPr lvl="1"/>
            <a:r>
              <a:rPr lang="ru-RU" sz="2800" dirty="0"/>
              <a:t>Меньшее потребление системных </a:t>
            </a:r>
            <a:r>
              <a:rPr lang="ru-RU" sz="2800" dirty="0" smtClean="0"/>
              <a:t>ресурсов</a:t>
            </a:r>
            <a:endParaRPr lang="ru-RU" sz="2800" dirty="0"/>
          </a:p>
          <a:p>
            <a:r>
              <a:rPr lang="ru-RU" sz="3200" dirty="0" smtClean="0"/>
              <a:t>Минусы:</a:t>
            </a:r>
            <a:endParaRPr lang="ru-RU" sz="3200" dirty="0"/>
          </a:p>
          <a:p>
            <a:pPr lvl="1"/>
            <a:r>
              <a:rPr lang="ru-RU" sz="2800" dirty="0" smtClean="0"/>
              <a:t>Отсутствие параллелизма</a:t>
            </a:r>
          </a:p>
          <a:p>
            <a:pPr lvl="1"/>
            <a:r>
              <a:rPr lang="ru-RU" sz="2800" dirty="0" smtClean="0"/>
              <a:t>Особенности кооперативной многозадачности: </a:t>
            </a:r>
          </a:p>
          <a:p>
            <a:pPr lvl="2"/>
            <a:r>
              <a:rPr lang="ru-RU" sz="2400" dirty="0" err="1" smtClean="0"/>
              <a:t>корутина</a:t>
            </a:r>
            <a:r>
              <a:rPr lang="ru-RU" sz="2400" dirty="0" smtClean="0"/>
              <a:t> захватила исполнения и ушла в бесконечный цикл, больше никто не получит процессорное время.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7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8256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Q&amp;A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7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4FC6-7DB8-4410-92C9-C15ED16B105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861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</TotalTime>
  <Words>392</Words>
  <Application>Microsoft Office PowerPoint</Application>
  <PresentationFormat>Экран (4:3)</PresentationFormat>
  <Paragraphs>205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Обзор предметной области Эффективная реализация сопрограмм в управляемой среде исполнения.</vt:lpstr>
      <vt:lpstr>Введение</vt:lpstr>
      <vt:lpstr>Преимущества сопрограмм перед потоками.</vt:lpstr>
      <vt:lpstr>Корутины</vt:lpstr>
      <vt:lpstr>Benchmark: эхо-сервер</vt:lpstr>
      <vt:lpstr>Скорость переключения</vt:lpstr>
      <vt:lpstr>Выводы</vt:lpstr>
      <vt:lpstr>Q&amp;A</vt:lpstr>
      <vt:lpstr>Презентация PowerPoint</vt:lpstr>
      <vt:lpstr>История</vt:lpstr>
      <vt:lpstr>Проблема асинхронного кода</vt:lpstr>
      <vt:lpstr>Корутины</vt:lpstr>
      <vt:lpstr>«Зеленые потоки»</vt:lpstr>
      <vt:lpstr>Как происходит переключение?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предметной области</dc:title>
  <dc:creator>User</dc:creator>
  <cp:lastModifiedBy>User</cp:lastModifiedBy>
  <cp:revision>28</cp:revision>
  <dcterms:created xsi:type="dcterms:W3CDTF">2021-02-12T09:53:56Z</dcterms:created>
  <dcterms:modified xsi:type="dcterms:W3CDTF">2021-03-18T08:06:17Z</dcterms:modified>
</cp:coreProperties>
</file>