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5" r:id="rId8"/>
    <p:sldId id="262" r:id="rId9"/>
    <p:sldId id="267" r:id="rId10"/>
    <p:sldId id="263" r:id="rId11"/>
    <p:sldId id="264" r:id="rId12"/>
    <p:sldId id="269" r:id="rId13"/>
    <p:sldId id="268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8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2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15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5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7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6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50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09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41F1-CFF9-49AF-BF1D-AEFAF113DECC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A253-F471-435A-B606-7897F482F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4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GCMaps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Coroutine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Пантелеев Евгений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26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Coroutine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7874"/>
            <a:ext cx="10515600" cy="4618129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 err="1" smtClean="0"/>
              <a:t>Корутины</a:t>
            </a:r>
            <a:r>
              <a:rPr lang="ru-RU" dirty="0" smtClean="0"/>
              <a:t> – </a:t>
            </a:r>
            <a:r>
              <a:rPr lang="ru-RU" dirty="0" err="1" smtClean="0"/>
              <a:t>легковестные</a:t>
            </a:r>
            <a:r>
              <a:rPr lang="ru-RU" dirty="0" smtClean="0"/>
              <a:t> потоки, управляемые программистом или средой исполнения языка.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Корутины</a:t>
            </a:r>
            <a:r>
              <a:rPr lang="ru-RU" dirty="0" smtClean="0"/>
              <a:t> позволяют </a:t>
            </a:r>
            <a:r>
              <a:rPr lang="ru-RU" dirty="0"/>
              <a:t>писать масштабируемые многопоточные приложения в </a:t>
            </a:r>
            <a:r>
              <a:rPr lang="ru-RU" dirty="0" smtClean="0"/>
              <a:t>синхронном стиле, </a:t>
            </a:r>
            <a:r>
              <a:rPr lang="ru-RU" dirty="0" err="1" smtClean="0"/>
              <a:t>т.к</a:t>
            </a:r>
            <a:r>
              <a:rPr lang="ru-RU" dirty="0" smtClean="0"/>
              <a:t> это проще и быстрее.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Подходы к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dirty="0" smtClean="0"/>
              <a:t>Без стековые: синтаксический сахар вокруг асинхронных вызовов. 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Suspended function </a:t>
            </a:r>
            <a:r>
              <a:rPr lang="ru-RU" dirty="0" smtClean="0"/>
              <a:t>в </a:t>
            </a:r>
            <a:r>
              <a:rPr lang="en-US" dirty="0" err="1" smtClean="0"/>
              <a:t>Kotlin</a:t>
            </a:r>
            <a:r>
              <a:rPr lang="en-US" dirty="0" smtClean="0"/>
              <a:t>.</a:t>
            </a:r>
          </a:p>
          <a:p>
            <a:pPr marL="971550" lvl="1" indent="-514350">
              <a:buAutoNum type="arabicParenR"/>
            </a:pP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r>
              <a:rPr lang="ru-RU" dirty="0" smtClean="0"/>
              <a:t> в </a:t>
            </a:r>
            <a:r>
              <a:rPr lang="en-US" dirty="0" smtClean="0"/>
              <a:t>C#</a:t>
            </a:r>
          </a:p>
          <a:p>
            <a:pPr marL="457200" lvl="1" indent="0">
              <a:buNone/>
            </a:pPr>
            <a:r>
              <a:rPr lang="en-US" dirty="0" smtClean="0"/>
              <a:t>*Runtime</a:t>
            </a:r>
            <a:r>
              <a:rPr lang="ru-RU" dirty="0" smtClean="0"/>
              <a:t> языка не затрагивается.</a:t>
            </a:r>
          </a:p>
          <a:p>
            <a:pPr marL="514350" indent="-514350">
              <a:buAutoNum type="arabicParenR"/>
            </a:pPr>
            <a:r>
              <a:rPr lang="ru-RU" dirty="0" smtClean="0"/>
              <a:t>«Зеленые» потоки: каждая </a:t>
            </a:r>
            <a:r>
              <a:rPr lang="ru-RU" dirty="0" err="1" smtClean="0"/>
              <a:t>корутина</a:t>
            </a:r>
            <a:r>
              <a:rPr lang="ru-RU" dirty="0" smtClean="0"/>
              <a:t> имеет собственный контекст и стек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Проект</a:t>
            </a:r>
            <a:r>
              <a:rPr lang="en-US" dirty="0" smtClean="0"/>
              <a:t> Loom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«</a:t>
            </a:r>
            <a:r>
              <a:rPr lang="en-US" dirty="0" err="1" smtClean="0"/>
              <a:t>Goroutine</a:t>
            </a:r>
            <a:r>
              <a:rPr lang="ru-RU" dirty="0" smtClean="0"/>
              <a:t>» в языке </a:t>
            </a:r>
            <a:r>
              <a:rPr lang="en-US" dirty="0" smtClean="0"/>
              <a:t>Go</a:t>
            </a: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3283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Loom project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25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err="1" smtClean="0"/>
              <a:t>Loom</a:t>
            </a:r>
            <a:r>
              <a:rPr lang="en-US" dirty="0" smtClean="0"/>
              <a:t> (</a:t>
            </a:r>
            <a:r>
              <a:rPr lang="ru-RU" dirty="0" smtClean="0"/>
              <a:t>начало </a:t>
            </a:r>
            <a:r>
              <a:rPr lang="en-US" dirty="0" smtClean="0"/>
              <a:t>2017</a:t>
            </a:r>
            <a:r>
              <a:rPr lang="ru-RU" dirty="0" smtClean="0"/>
              <a:t>г.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проект по разработке </a:t>
            </a:r>
            <a:r>
              <a:rPr lang="ru-RU" dirty="0" err="1" smtClean="0"/>
              <a:t>корутин</a:t>
            </a:r>
            <a:r>
              <a:rPr lang="ru-RU" dirty="0" smtClean="0"/>
              <a:t> в языке </a:t>
            </a:r>
            <a:r>
              <a:rPr lang="en-US" dirty="0" smtClean="0"/>
              <a:t>Java</a:t>
            </a:r>
            <a:r>
              <a:rPr lang="ru-RU" dirty="0" smtClean="0"/>
              <a:t> на базе </a:t>
            </a:r>
            <a:r>
              <a:rPr lang="en-US" dirty="0" err="1" smtClean="0"/>
              <a:t>OpenJDK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Сейчас уже доступна ранняя версия на базе </a:t>
            </a:r>
            <a:r>
              <a:rPr lang="en-US" dirty="0" smtClean="0"/>
              <a:t>JDK-17.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39103" cy="2286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1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ru-RU" dirty="0" err="1" smtClean="0"/>
              <a:t>Бенчмарк</a:t>
            </a:r>
            <a:r>
              <a:rPr lang="ru-RU" dirty="0" smtClean="0"/>
              <a:t>: эхо-сервер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3703"/>
            <a:ext cx="10515600" cy="48532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*ins bench2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66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dirty="0" smtClean="0"/>
              <a:t>Jet.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4165" y="6237106"/>
            <a:ext cx="4506687" cy="86038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01486" y="2124891"/>
            <a:ext cx="6069874" cy="46677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34291" y="2569029"/>
            <a:ext cx="1898469" cy="38491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87188" y="2569029"/>
            <a:ext cx="1898469" cy="38491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38997" y="2569029"/>
            <a:ext cx="1898469" cy="38491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01486" y="1313225"/>
            <a:ext cx="6069874" cy="69668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Scheduler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7982" y="2664823"/>
            <a:ext cx="161108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Carry Thread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30879" y="2664823"/>
            <a:ext cx="161108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Carry Thread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182688" y="2664823"/>
            <a:ext cx="161108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Carry Thread</a:t>
            </a:r>
            <a:endParaRPr lang="ru-RU" dirty="0"/>
          </a:p>
        </p:txBody>
      </p:sp>
      <p:sp>
        <p:nvSpPr>
          <p:cNvPr id="14" name="Стрелка вниз 13"/>
          <p:cNvSpPr/>
          <p:nvPr/>
        </p:nvSpPr>
        <p:spPr>
          <a:xfrm>
            <a:off x="1823356" y="2009911"/>
            <a:ext cx="520338" cy="55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3776253" y="2009911"/>
            <a:ext cx="520338" cy="55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5728062" y="2009911"/>
            <a:ext cx="520338" cy="55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350034" y="3944982"/>
            <a:ext cx="4360818" cy="1027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Coroutine.start</a:t>
            </a:r>
            <a:r>
              <a:rPr lang="en-US" sz="2800" dirty="0" smtClean="0">
                <a:solidFill>
                  <a:schemeClr val="tx1"/>
                </a:solidFill>
              </a:rPr>
              <a:t>(() -&gt; </a:t>
            </a:r>
            <a:r>
              <a:rPr lang="en-US" sz="28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800" dirty="0" smtClean="0">
                <a:solidFill>
                  <a:schemeClr val="tx1"/>
                </a:solidFill>
              </a:rPr>
              <a:t>(“Hello”));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26" name="Соединительная линия уступом 25"/>
          <p:cNvCxnSpPr>
            <a:stCxn id="24" idx="0"/>
            <a:endCxn id="8" idx="3"/>
          </p:cNvCxnSpPr>
          <p:nvPr/>
        </p:nvCxnSpPr>
        <p:spPr>
          <a:xfrm rot="16200000" flipV="1">
            <a:off x="7159195" y="1573733"/>
            <a:ext cx="2283414" cy="2459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26"/>
          <p:cNvSpPr/>
          <p:nvPr/>
        </p:nvSpPr>
        <p:spPr>
          <a:xfrm>
            <a:off x="1277982" y="3283131"/>
            <a:ext cx="1611086" cy="59218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Coroutine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277982" y="4162696"/>
            <a:ext cx="1611086" cy="59218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Coroutine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277982" y="5042261"/>
            <a:ext cx="1611086" cy="59218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Coroutine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230879" y="3283130"/>
            <a:ext cx="1611086" cy="59218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Coroutine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6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GC Maps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Текущий алгоритм кодирования.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Недостатки и возможные улучшения.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err="1" smtClean="0"/>
              <a:t>Coroutine</a:t>
            </a:r>
            <a:endParaRPr lang="en-US" dirty="0" smtClean="0"/>
          </a:p>
          <a:p>
            <a:pPr marL="971550" lvl="1" indent="-514350">
              <a:buAutoNum type="arabicParenR"/>
            </a:pPr>
            <a:r>
              <a:rPr lang="ru-RU" dirty="0" smtClean="0"/>
              <a:t>Почему стали востребованы?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Реализации в </a:t>
            </a:r>
            <a:r>
              <a:rPr lang="en-US" dirty="0" err="1" smtClean="0"/>
              <a:t>Kotlin</a:t>
            </a:r>
            <a:r>
              <a:rPr lang="ru-RU" dirty="0" smtClean="0"/>
              <a:t> и </a:t>
            </a:r>
            <a:r>
              <a:rPr lang="en-US" dirty="0" smtClean="0"/>
              <a:t>Java (Loom Project).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Текущий прогресс в </a:t>
            </a:r>
            <a:r>
              <a:rPr lang="en-US" dirty="0" smtClean="0"/>
              <a:t>Jet.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80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GC Maps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Метаинформация, используемая точным коллектором для построения корневого множества живых объектов.</a:t>
            </a:r>
          </a:p>
          <a:p>
            <a:pPr marL="514350" indent="-514350">
              <a:buAutoNum type="arabicParenR"/>
            </a:pPr>
            <a:r>
              <a:rPr lang="ru-RU" dirty="0" smtClean="0"/>
              <a:t>Слот – закодированный регистр или стековый слот. 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05691" y="2891246"/>
            <a:ext cx="10189029" cy="1872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/>
              <a:t>Регистры и стековые слоты нумеруем</a:t>
            </a:r>
            <a:r>
              <a:rPr lang="ru-RU" sz="2400" b="1" dirty="0" smtClean="0"/>
              <a:t>:</a:t>
            </a:r>
          </a:p>
          <a:p>
            <a:r>
              <a:rPr lang="ru-RU" sz="2400" dirty="0" smtClean="0"/>
              <a:t>	* 1…</a:t>
            </a:r>
            <a:r>
              <a:rPr lang="en-US" sz="2400" dirty="0" smtClean="0"/>
              <a:t>N, </a:t>
            </a:r>
            <a:r>
              <a:rPr lang="ru-RU" sz="2400" dirty="0" smtClean="0"/>
              <a:t>где </a:t>
            </a:r>
            <a:r>
              <a:rPr lang="en-US" sz="2400" dirty="0" smtClean="0"/>
              <a:t>N – </a:t>
            </a:r>
            <a:r>
              <a:rPr lang="ru-RU" sz="2400" dirty="0" smtClean="0"/>
              <a:t>число трассируемых регистров</a:t>
            </a:r>
          </a:p>
          <a:p>
            <a:r>
              <a:rPr lang="ru-RU" sz="2400" dirty="0" smtClean="0"/>
              <a:t>	* </a:t>
            </a:r>
            <a:r>
              <a:rPr lang="en-US" sz="2400" dirty="0" smtClean="0"/>
              <a:t>k &gt;= N </a:t>
            </a:r>
            <a:r>
              <a:rPr lang="ru-RU" sz="2400" dirty="0" smtClean="0"/>
              <a:t>кодируем стековые слоты таким образом, что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BaseAddr</a:t>
            </a:r>
            <a:r>
              <a:rPr lang="en-US" sz="2400" dirty="0" smtClean="0"/>
              <a:t> + (k – N + 1)*</a:t>
            </a:r>
            <a:r>
              <a:rPr lang="en-US" sz="2400" dirty="0" err="1" smtClean="0"/>
              <a:t>Addr.SIZE</a:t>
            </a:r>
            <a:endParaRPr lang="ru-RU" sz="2400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97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pPr algn="ctr"/>
            <a:r>
              <a:rPr lang="en-US" dirty="0" smtClean="0"/>
              <a:t>GC Maps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9497"/>
            <a:ext cx="10515600" cy="475746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Выгоднее хранить не все корневое множество живых объектов, а те, которые меняют свое состояние на жив-</a:t>
            </a:r>
            <a:r>
              <a:rPr lang="en-US" dirty="0"/>
              <a:t>&gt;</a:t>
            </a:r>
            <a:r>
              <a:rPr lang="ru-RU" dirty="0" smtClean="0"/>
              <a:t>мертв от карты к карте.</a:t>
            </a:r>
          </a:p>
          <a:p>
            <a:pPr marL="514350" indent="-514350">
              <a:buAutoNum type="arabicParenR"/>
            </a:pPr>
            <a:r>
              <a:rPr lang="ru-RU" dirty="0" smtClean="0"/>
              <a:t>Эту разность и будем кодировать с помощью </a:t>
            </a:r>
            <a:r>
              <a:rPr lang="ru-RU" b="1" dirty="0" smtClean="0"/>
              <a:t>системы команд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0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/>
          <a:lstStyle/>
          <a:p>
            <a:pPr algn="ctr"/>
            <a:r>
              <a:rPr lang="ru-RU" dirty="0" smtClean="0"/>
              <a:t>Система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6949"/>
            <a:ext cx="10515600" cy="5010014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562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алгоритм кодирования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«Откусываем» часть слотов, которые могут поместится в маску (</a:t>
            </a:r>
            <a:r>
              <a:rPr lang="en-US" dirty="0" smtClean="0"/>
              <a:t>Case 7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pPr marL="514350" indent="-514350">
              <a:buAutoNum type="arabicParenR"/>
            </a:pPr>
            <a:r>
              <a:rPr lang="ru-RU" dirty="0" smtClean="0"/>
              <a:t>Проверяем, выгодно ли закодировать полученную последовательность с помощью маски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6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664"/>
          </a:xfrm>
        </p:spPr>
        <p:txBody>
          <a:bodyPr/>
          <a:lstStyle/>
          <a:p>
            <a:pPr algn="ctr"/>
            <a:r>
              <a:rPr lang="ru-RU" dirty="0" smtClean="0"/>
              <a:t>Результат: на примере </a:t>
            </a:r>
            <a:r>
              <a:rPr lang="en-US" dirty="0" smtClean="0"/>
              <a:t>Fop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linux_amd64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61509"/>
              </p:ext>
            </p:extLst>
          </p:nvPr>
        </p:nvGraphicFramePr>
        <p:xfrm>
          <a:off x="960846" y="2322043"/>
          <a:ext cx="47258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26">
                  <a:extLst>
                    <a:ext uri="{9D8B030D-6E8A-4147-A177-3AD203B41FA5}">
                      <a16:colId xmlns:a16="http://schemas.microsoft.com/office/drawing/2014/main" val="3249040977"/>
                    </a:ext>
                  </a:extLst>
                </a:gridCol>
                <a:gridCol w="2362926">
                  <a:extLst>
                    <a:ext uri="{9D8B030D-6E8A-4147-A177-3AD203B41FA5}">
                      <a16:colId xmlns:a16="http://schemas.microsoft.com/office/drawing/2014/main" val="37841051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GC</a:t>
                      </a:r>
                      <a:r>
                        <a:rPr lang="en-US" baseline="0" dirty="0" smtClean="0"/>
                        <a:t> Maps </a:t>
                      </a:r>
                      <a:r>
                        <a:rPr lang="en-US" dirty="0" smtClean="0"/>
                        <a:t>size, byte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7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Old maps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183775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3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maps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120113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292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11269" y="306523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-35%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32148"/>
              </p:ext>
            </p:extLst>
          </p:nvPr>
        </p:nvGraphicFramePr>
        <p:xfrm>
          <a:off x="960846" y="374706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568187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2495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4561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old 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new map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5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rodata</a:t>
                      </a:r>
                      <a:r>
                        <a:rPr lang="en-US" dirty="0" smtClean="0"/>
                        <a:t>, kb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16860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14790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Total, kb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55690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53997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57475"/>
                  </a:ext>
                </a:extLst>
              </a:tr>
            </a:tbl>
          </a:graphicData>
        </a:graphic>
      </p:graphicFrame>
      <p:sp>
        <p:nvSpPr>
          <p:cNvPr id="8" name="Скругленный прямоугольник 7"/>
          <p:cNvSpPr/>
          <p:nvPr/>
        </p:nvSpPr>
        <p:spPr>
          <a:xfrm>
            <a:off x="960846" y="5495109"/>
            <a:ext cx="3881120" cy="8186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 случаев, когда новая карта оказалась бы длиннее, чем старая.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6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pPr algn="ctr"/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3703"/>
            <a:ext cx="10515600" cy="48532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Жадный алгоритм не оптимален: </a:t>
            </a:r>
            <a:r>
              <a:rPr lang="en-US" dirty="0" err="1" smtClean="0"/>
              <a:t>Todo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ru-RU" dirty="0" smtClean="0"/>
              <a:t>В архитектурах </a:t>
            </a:r>
            <a:r>
              <a:rPr lang="en-US" dirty="0" err="1" smtClean="0"/>
              <a:t>riscV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arm64 </a:t>
            </a:r>
            <a:r>
              <a:rPr lang="ru-RU" dirty="0" smtClean="0"/>
              <a:t>число трассируемых регистров больше, чем </a:t>
            </a:r>
            <a:r>
              <a:rPr lang="en-US" dirty="0" smtClean="0"/>
              <a:t>16. </a:t>
            </a:r>
            <a:r>
              <a:rPr lang="ru-RU" dirty="0" smtClean="0"/>
              <a:t>Значит, не все «часто используемые регистры» могут быть закодированы через </a:t>
            </a:r>
            <a:r>
              <a:rPr lang="en-US" dirty="0" smtClean="0"/>
              <a:t>Case 1</a:t>
            </a:r>
            <a:r>
              <a:rPr lang="ru-RU" dirty="0" smtClean="0"/>
              <a:t> и </a:t>
            </a:r>
            <a:r>
              <a:rPr lang="en-US" dirty="0" smtClean="0"/>
              <a:t>Case 2.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684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492"/>
          </a:xfrm>
        </p:spPr>
        <p:txBody>
          <a:bodyPr/>
          <a:lstStyle/>
          <a:p>
            <a:pPr algn="ctr"/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246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350</Words>
  <Application>Microsoft Office PowerPoint</Application>
  <PresentationFormat>Широкоэкранный</PresentationFormat>
  <Paragraphs>75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GCMaps и Coroutine</vt:lpstr>
      <vt:lpstr>План</vt:lpstr>
      <vt:lpstr>GC Maps</vt:lpstr>
      <vt:lpstr>GC Maps</vt:lpstr>
      <vt:lpstr>Система команд</vt:lpstr>
      <vt:lpstr>Жадный алгоритм кодирования</vt:lpstr>
      <vt:lpstr>Результат: на примере Fop</vt:lpstr>
      <vt:lpstr>Недостатки</vt:lpstr>
      <vt:lpstr>Возможные улучшения</vt:lpstr>
      <vt:lpstr>Coroutine</vt:lpstr>
      <vt:lpstr>Подходы к реализации</vt:lpstr>
      <vt:lpstr>Loom project</vt:lpstr>
      <vt:lpstr>Бенчмарк: эхо-сервер</vt:lpstr>
      <vt:lpstr>Реализация в Jet.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28</cp:revision>
  <dcterms:created xsi:type="dcterms:W3CDTF">2021-02-20T08:40:33Z</dcterms:created>
  <dcterms:modified xsi:type="dcterms:W3CDTF">2021-02-23T08:25:23Z</dcterms:modified>
</cp:coreProperties>
</file>