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75" r:id="rId3"/>
    <p:sldId id="258" r:id="rId4"/>
    <p:sldId id="259" r:id="rId5"/>
    <p:sldId id="261" r:id="rId6"/>
    <p:sldId id="268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65" r:id="rId16"/>
    <p:sldId id="266" r:id="rId17"/>
    <p:sldId id="276" r:id="rId18"/>
    <p:sldId id="260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48BA2-AD14-41B3-A149-FA03B6F0F3E7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D3CDE-8E23-46E9-ABF7-1EA866A6C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75FE-9BA7-4184-A2E0-C13B819F5BCA}" type="datetime1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2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6B5-6FED-4E9F-91D5-24460BE4D2BA}" type="datetime1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214D-1D25-4E9A-97B4-6739CF7B81D7}" type="datetime1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3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9D9-9BF1-4594-A912-B1669A33E234}" type="datetime1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0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C4D-F2C8-4980-BD5C-1AE4570DFE79}" type="datetime1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9D1-4FB5-474B-816F-7201C0254CFB}" type="datetime1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7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8BF1-2016-49D0-A6ED-5A9A2D969E7F}" type="datetime1">
              <a:rPr lang="ru-RU" smtClean="0"/>
              <a:t>13.04.2021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4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3BD-7D75-4623-B94B-39C026F6F484}" type="datetime1">
              <a:rPr lang="ru-RU" smtClean="0"/>
              <a:t>13.04.2021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1463-B803-48EA-88AE-9B9F9F55A1BC}" type="datetime1">
              <a:rPr lang="ru-RU" smtClean="0"/>
              <a:t>13.04.2021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7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ABEAEA-20DE-49C5-BF58-10C0AFE555D6}" type="datetime1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9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5F8-B1A5-4B68-986A-E3490EF281C0}" type="datetime1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0633D3-1328-4433-8A13-5D242EE74A2E}" type="datetime1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3150_01/jrockit_jvm/jrockit/geninfo/diagnos/thread_basic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e.panteleev@g.nsu.r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886" y="327642"/>
            <a:ext cx="11103428" cy="2058507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Эффективная реализация сопрограмм в управляемой среде</a:t>
            </a:r>
            <a:r>
              <a:rPr lang="en-US" sz="5400" dirty="0" smtClean="0"/>
              <a:t> </a:t>
            </a:r>
            <a:r>
              <a:rPr lang="ru-RU" sz="5400" dirty="0" smtClean="0"/>
              <a:t>исполнения.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8343" y="3370216"/>
            <a:ext cx="9902833" cy="2438401"/>
          </a:xfrm>
        </p:spPr>
        <p:txBody>
          <a:bodyPr>
            <a:noAutofit/>
          </a:bodyPr>
          <a:lstStyle/>
          <a:p>
            <a:r>
              <a:rPr lang="ru-RU" dirty="0"/>
              <a:t>Выполнил: </a:t>
            </a:r>
            <a:endParaRPr lang="ru-RU" dirty="0" smtClean="0"/>
          </a:p>
          <a:p>
            <a:r>
              <a:rPr lang="ru-RU" dirty="0" smtClean="0"/>
              <a:t>Пантелеев Евгений, студент НГУ</a:t>
            </a:r>
            <a:endParaRPr lang="ru-RU" dirty="0"/>
          </a:p>
          <a:p>
            <a:r>
              <a:rPr lang="ru-RU" dirty="0"/>
              <a:t>Научный руководитель: </a:t>
            </a:r>
          </a:p>
          <a:p>
            <a:r>
              <a:rPr lang="ru-RU" dirty="0" err="1"/>
              <a:t>Бульонков</a:t>
            </a:r>
            <a:r>
              <a:rPr lang="ru-RU" dirty="0"/>
              <a:t> Михаил </a:t>
            </a:r>
            <a:r>
              <a:rPr lang="ru-RU" dirty="0" smtClean="0"/>
              <a:t>Алексеевич, канд. </a:t>
            </a:r>
            <a:r>
              <a:rPr lang="ru-RU" dirty="0" err="1" smtClean="0"/>
              <a:t>Физ</a:t>
            </a:r>
            <a:r>
              <a:rPr lang="ru-RU" dirty="0" smtClean="0"/>
              <a:t>-мат наук, </a:t>
            </a:r>
            <a:r>
              <a:rPr lang="ru-RU" dirty="0" err="1" smtClean="0"/>
              <a:t>доц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806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20091"/>
            <a:ext cx="6529252" cy="45371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Coroutine</a:t>
            </a:r>
            <a:r>
              <a:rPr lang="en-US" dirty="0" smtClean="0"/>
              <a:t> </a:t>
            </a:r>
            <a:r>
              <a:rPr lang="en-US" dirty="0" err="1" smtClean="0"/>
              <a:t>coro</a:t>
            </a:r>
            <a:r>
              <a:rPr lang="en-US" dirty="0" smtClean="0"/>
              <a:t> = new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Coroutine</a:t>
            </a:r>
            <a:r>
              <a:rPr lang="en-US" dirty="0" smtClean="0"/>
              <a:t>(() -&gt;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Start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coroutine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!</a:t>
            </a:r>
            <a:r>
              <a:rPr lang="en-US" dirty="0" smtClean="0"/>
              <a:t>”));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yield();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Continue!</a:t>
            </a:r>
            <a:r>
              <a:rPr lang="en-US" dirty="0" smtClean="0"/>
              <a:t>”));</a:t>
            </a:r>
          </a:p>
          <a:p>
            <a:pPr marL="0" indent="0">
              <a:buNone/>
            </a:pPr>
            <a:r>
              <a:rPr lang="en-US" dirty="0" smtClean="0"/>
              <a:t>	yield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Bye!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!!</a:t>
            </a:r>
            <a:r>
              <a:rPr lang="en-US" dirty="0" smtClean="0"/>
              <a:t>”));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Call switch1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 smtClean="0"/>
              <a:t>coro.switch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Call switch2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oro.switch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switch3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 smtClean="0"/>
              <a:t>coro.switch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End execution</a:t>
            </a:r>
            <a:r>
              <a:rPr lang="en-US" dirty="0" smtClean="0"/>
              <a:t>”);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478486" y="1948806"/>
            <a:ext cx="39885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Вывод: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    Call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switch1</a:t>
            </a:r>
            <a:endParaRPr lang="ru-RU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Start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coroutine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Call switch2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Continue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  <a:p>
            <a:pPr lvl="1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Call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switch3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Bye!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!!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End execution</a:t>
            </a:r>
            <a:endParaRPr lang="ru-RU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2894"/>
          </a:xfrm>
        </p:spPr>
        <p:txBody>
          <a:bodyPr/>
          <a:lstStyle/>
          <a:p>
            <a:r>
              <a:rPr lang="ru-RU" dirty="0" smtClean="0"/>
              <a:t>Измерение скорости переключения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040280"/>
              </p:ext>
            </p:extLst>
          </p:nvPr>
        </p:nvGraphicFramePr>
        <p:xfrm>
          <a:off x="1210489" y="1846214"/>
          <a:ext cx="7219407" cy="4132220"/>
        </p:xfrm>
        <a:graphic>
          <a:graphicData uri="http://schemas.openxmlformats.org/drawingml/2006/table">
            <a:tbl>
              <a:tblPr/>
              <a:tblGrid>
                <a:gridCol w="1227911">
                  <a:extLst>
                    <a:ext uri="{9D8B030D-6E8A-4147-A177-3AD203B41FA5}">
                      <a16:colId xmlns:a16="http://schemas.microsoft.com/office/drawing/2014/main" val="2475118696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37623380"/>
                    </a:ext>
                  </a:extLst>
                </a:gridCol>
                <a:gridCol w="2769325">
                  <a:extLst>
                    <a:ext uri="{9D8B030D-6E8A-4147-A177-3AD203B41FA5}">
                      <a16:colId xmlns:a16="http://schemas.microsoft.com/office/drawing/2014/main" val="3308725518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802154363"/>
                    </a:ext>
                  </a:extLst>
                </a:gridCol>
              </a:tblGrid>
              <a:tr h="52608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Сопрограмм, шт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Число переключений,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/сек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от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OpenJDK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90246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Huawei JDK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478697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27882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468406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57452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433990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7105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427606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69872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424332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94778"/>
                  </a:ext>
                </a:extLst>
              </a:tr>
              <a:tr h="349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OpenJDK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(Loom)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1876172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546463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1745200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13749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2487562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57176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2680965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32715"/>
                  </a:ext>
                </a:extLst>
              </a:tr>
              <a:tr h="304577">
                <a:tc>
                  <a:txBody>
                    <a:bodyPr/>
                    <a:lstStyle/>
                    <a:p>
                      <a:pPr algn="l" fontAlgn="b"/>
                      <a:endParaRPr lang="ru-RU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2288329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04008"/>
                  </a:ext>
                </a:extLst>
              </a:tr>
            </a:tbl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29849"/>
            <a:ext cx="10058400" cy="1450757"/>
          </a:xfrm>
        </p:spPr>
        <p:txBody>
          <a:bodyPr/>
          <a:lstStyle/>
          <a:p>
            <a:r>
              <a:rPr lang="ru-RU" dirty="0" smtClean="0"/>
              <a:t>Измерение скорости переключения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965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1) </a:t>
            </a:r>
            <a:r>
              <a:rPr lang="ru-RU" sz="2400" dirty="0" smtClean="0"/>
              <a:t>Причина </a:t>
            </a:r>
            <a:r>
              <a:rPr lang="ru-RU" sz="2400" dirty="0" err="1" smtClean="0"/>
              <a:t>неффективного</a:t>
            </a:r>
            <a:r>
              <a:rPr lang="ru-RU" sz="2400" dirty="0" smtClean="0"/>
              <a:t> переключения контекста – использование системной функции для переключения контекста, которая работает медленно</a:t>
            </a:r>
            <a:r>
              <a:rPr lang="en-US" sz="2400" dirty="0" smtClean="0"/>
              <a:t>[1].</a:t>
            </a:r>
          </a:p>
          <a:p>
            <a:r>
              <a:rPr lang="en-US" sz="2400" dirty="0" smtClean="0"/>
              <a:t>2) </a:t>
            </a:r>
            <a:r>
              <a:rPr lang="ru-RU" sz="2400" dirty="0" smtClean="0"/>
              <a:t>Реализация собственной функции переключения контекста может решить эту проблему.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5634446"/>
            <a:ext cx="884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</a:t>
            </a:r>
            <a:r>
              <a:rPr lang="en-US" dirty="0" smtClean="0"/>
              <a:t>The </a:t>
            </a:r>
            <a:r>
              <a:rPr lang="en-US" dirty="0"/>
              <a:t>benchmark reports of </a:t>
            </a:r>
            <a:r>
              <a:rPr lang="en-US" dirty="0" err="1" smtClean="0"/>
              <a:t>coroutine</a:t>
            </a:r>
            <a:r>
              <a:rPr lang="en-US" dirty="0"/>
              <a:t>. https://tboox.org/2016/10/28/benchbox-coroutine/</a:t>
            </a:r>
          </a:p>
          <a:p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90720"/>
              </p:ext>
            </p:extLst>
          </p:nvPr>
        </p:nvGraphicFramePr>
        <p:xfrm>
          <a:off x="1097280" y="4002071"/>
          <a:ext cx="3657600" cy="1219200"/>
        </p:xfrm>
        <a:graphic>
          <a:graphicData uri="http://schemas.openxmlformats.org/drawingml/2006/table">
            <a:tbl>
              <a:tblPr/>
              <a:tblGrid>
                <a:gridCol w="1515291">
                  <a:extLst>
                    <a:ext uri="{9D8B030D-6E8A-4147-A177-3AD203B41FA5}">
                      <a16:colId xmlns:a16="http://schemas.microsoft.com/office/drawing/2014/main" val="903942273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1374767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Библиотека</a:t>
                      </a: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Число </a:t>
                      </a:r>
                      <a:r>
                        <a:rPr lang="ru-RU" sz="14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переключений, %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42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tbox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969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boost.context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3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get(set)context</a:t>
                      </a: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1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152986"/>
          </a:xfrm>
        </p:spPr>
        <p:txBody>
          <a:bodyPr/>
          <a:lstStyle/>
          <a:p>
            <a:r>
              <a:rPr lang="ru-RU" dirty="0" smtClean="0"/>
              <a:t>Размеры стеков.</a:t>
            </a:r>
            <a:endParaRPr lang="en-US" dirty="0" smtClean="0"/>
          </a:p>
          <a:p>
            <a:r>
              <a:rPr lang="en-US" dirty="0" smtClean="0"/>
              <a:t>1) </a:t>
            </a:r>
            <a:r>
              <a:rPr lang="en-US" dirty="0" err="1" smtClean="0"/>
              <a:t>OpenJDK</a:t>
            </a:r>
            <a:endParaRPr lang="en-US" dirty="0" smtClean="0"/>
          </a:p>
          <a:p>
            <a:pPr lvl="1"/>
            <a:r>
              <a:rPr lang="ru-RU" dirty="0" smtClean="0"/>
              <a:t>Поток </a:t>
            </a:r>
            <a:r>
              <a:rPr lang="en-US" dirty="0" smtClean="0"/>
              <a:t>OC</a:t>
            </a:r>
            <a:r>
              <a:rPr lang="ru-RU" dirty="0" smtClean="0"/>
              <a:t>: 128</a:t>
            </a:r>
            <a:r>
              <a:rPr lang="en-US" dirty="0" smtClean="0"/>
              <a:t>kb-1024kb </a:t>
            </a:r>
            <a:r>
              <a:rPr lang="ru-RU" dirty="0" smtClean="0"/>
              <a:t>в зависимости от платформы</a:t>
            </a:r>
            <a:r>
              <a:rPr lang="en-US" dirty="0" smtClean="0"/>
              <a:t>[1]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Сопрограмма: определяется по мере использования.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2) </a:t>
            </a:r>
            <a:r>
              <a:rPr lang="en-US" dirty="0" err="1" smtClean="0"/>
              <a:t>HuaweiJDK</a:t>
            </a:r>
            <a:endParaRPr lang="en-US" dirty="0" smtClean="0"/>
          </a:p>
          <a:p>
            <a:pPr lvl="1"/>
            <a:r>
              <a:rPr lang="ru-RU" dirty="0" smtClean="0"/>
              <a:t>Поток </a:t>
            </a:r>
            <a:r>
              <a:rPr lang="en-US" dirty="0" smtClean="0"/>
              <a:t>OC</a:t>
            </a:r>
            <a:r>
              <a:rPr lang="ru-RU" dirty="0" smtClean="0"/>
              <a:t>: 128</a:t>
            </a:r>
            <a:r>
              <a:rPr lang="en-US" dirty="0" smtClean="0"/>
              <a:t>kb.</a:t>
            </a:r>
          </a:p>
          <a:p>
            <a:pPr lvl="1"/>
            <a:r>
              <a:rPr lang="ru-RU" dirty="0" smtClean="0"/>
              <a:t>Сопрограмма: 16</a:t>
            </a:r>
            <a:r>
              <a:rPr lang="en-US" dirty="0" smtClean="0"/>
              <a:t>kb.</a:t>
            </a:r>
          </a:p>
          <a:p>
            <a:pPr lvl="1"/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92777" y="526758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Understanding </a:t>
            </a:r>
            <a:r>
              <a:rPr lang="en-US" dirty="0"/>
              <a:t>Threads.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docs.oracle.com/cd/E13150_01/jrockit_jvm/jrockit/geninfo/diagnos/thread_basics.html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592183"/>
            <a:ext cx="7886700" cy="1123406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1783" y="1993718"/>
            <a:ext cx="9910354" cy="3649436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lang="ru-RU" sz="2800" dirty="0" smtClean="0"/>
              <a:t>Реализован прототип сопрограмм в </a:t>
            </a:r>
            <a:r>
              <a:rPr lang="en-US" sz="2800" dirty="0" smtClean="0"/>
              <a:t>Huawei JDK.</a:t>
            </a:r>
            <a:endParaRPr lang="en-US" sz="2800" dirty="0"/>
          </a:p>
          <a:p>
            <a:pPr marL="385763" indent="-385763">
              <a:buAutoNum type="arabicParenR"/>
            </a:pPr>
            <a:r>
              <a:rPr lang="ru-RU" sz="2800" dirty="0"/>
              <a:t>Реализована сборка мусора объектов на стеках </a:t>
            </a:r>
            <a:r>
              <a:rPr lang="ru-RU" sz="2800" dirty="0" smtClean="0"/>
              <a:t>сопрограмм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Планы на будущее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2800" dirty="0" smtClean="0"/>
              <a:t>Переделать функцию </a:t>
            </a:r>
            <a:r>
              <a:rPr lang="ru-RU" sz="2800" smtClean="0"/>
              <a:t>переключения контекста.</a:t>
            </a:r>
            <a:endParaRPr lang="en-US" sz="2800" smtClean="0"/>
          </a:p>
          <a:p>
            <a:pPr marL="514350" indent="-514350">
              <a:buAutoNum type="arabicParenR"/>
            </a:pPr>
            <a:r>
              <a:rPr lang="ru-RU" sz="2800" dirty="0" smtClean="0"/>
              <a:t>Реализация </a:t>
            </a:r>
            <a:r>
              <a:rPr lang="ru-RU" sz="2800" dirty="0"/>
              <a:t>возможности миграции </a:t>
            </a:r>
            <a:r>
              <a:rPr lang="ru-RU" sz="2800" dirty="0" err="1"/>
              <a:t>корутин</a:t>
            </a:r>
            <a:r>
              <a:rPr lang="ru-RU" sz="2800" dirty="0"/>
              <a:t> с одного потока на другой.</a:t>
            </a:r>
          </a:p>
          <a:p>
            <a:pPr marL="514350" indent="-514350">
              <a:buAutoNum type="arabicParenR"/>
            </a:pPr>
            <a:r>
              <a:rPr lang="ru-RU" sz="2800" dirty="0"/>
              <a:t>Синхронизация: поддержка</a:t>
            </a:r>
            <a:r>
              <a:rPr lang="en-US" sz="2800" dirty="0"/>
              <a:t> synchronized </a:t>
            </a:r>
            <a:r>
              <a:rPr lang="ru-RU" sz="2800" dirty="0"/>
              <a:t>блоков.</a:t>
            </a:r>
            <a:endParaRPr lang="en-US" sz="2800" dirty="0"/>
          </a:p>
          <a:p>
            <a:pPr marL="514350" indent="-514350">
              <a:buAutoNum type="arabicParenR"/>
            </a:pPr>
            <a:r>
              <a:rPr lang="ru-RU" sz="2800" dirty="0"/>
              <a:t>Неблокирующие вызовы ввода вывода.</a:t>
            </a:r>
          </a:p>
          <a:p>
            <a:pPr marL="514350" indent="-514350">
              <a:buAutoNum type="arabicParenR"/>
            </a:pP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4237" y="46092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58295" y="2969623"/>
            <a:ext cx="6078583" cy="1479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Контакты</a:t>
            </a:r>
          </a:p>
          <a:p>
            <a:pPr marL="0" indent="0">
              <a:buNone/>
            </a:pPr>
            <a:r>
              <a:rPr lang="ru-RU" sz="2400" dirty="0" smtClean="0"/>
              <a:t>Электронная почта: </a:t>
            </a:r>
            <a:r>
              <a:rPr lang="en-US" sz="2400" dirty="0" smtClean="0">
                <a:hlinkClick r:id="rId2"/>
              </a:rPr>
              <a:t>e.panteleev@g.nsu.ru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Телефон: 8-906-996-19-92</a:t>
            </a:r>
            <a:endParaRPr lang="ru-RU" sz="24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1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978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Практическое применение сопрограмм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50424"/>
            <a:ext cx="10058400" cy="4118670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lang="ru-RU" sz="2400" dirty="0"/>
              <a:t>Реализация бесконечных списков, итераторов, генераторов.</a:t>
            </a:r>
          </a:p>
          <a:p>
            <a:pPr marL="385763" indent="-385763">
              <a:buAutoNum type="arabicParenR"/>
            </a:pPr>
            <a:r>
              <a:rPr lang="ru-RU" sz="2400" dirty="0"/>
              <a:t>Написание асинхронного и неблокирующего кода</a:t>
            </a:r>
          </a:p>
          <a:p>
            <a:pPr marL="342900" lvl="1" indent="0">
              <a:buNone/>
            </a:pPr>
            <a:r>
              <a:rPr lang="ru-RU" sz="2400" dirty="0"/>
              <a:t>(та причина, из-за которой сопрограммы стали востребованы сейчас)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2265" y="544499"/>
            <a:ext cx="7886700" cy="7936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Реализация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904" y="1235789"/>
            <a:ext cx="6037273" cy="3557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3834" y="5042263"/>
            <a:ext cx="87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Реализация в проекте «</a:t>
            </a:r>
            <a:r>
              <a:rPr lang="en-US" sz="2400" dirty="0"/>
              <a:t>Loom</a:t>
            </a:r>
            <a:r>
              <a:rPr lang="ru-RU" sz="2400" dirty="0"/>
              <a:t>»: копирование стека сопрограммы при переключении.</a:t>
            </a:r>
          </a:p>
          <a:p>
            <a:pPr marL="342900" indent="-342900">
              <a:buAutoNum type="arabicParenR"/>
            </a:pPr>
            <a:r>
              <a:rPr lang="ru-RU" sz="2400" dirty="0"/>
              <a:t>Моя реализация: изменение указателя стека.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06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презентации.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04160" y="1845734"/>
            <a:ext cx="8351520" cy="4023360"/>
          </a:xfrm>
        </p:spPr>
        <p:txBody>
          <a:bodyPr/>
          <a:lstStyle/>
          <a:p>
            <a:pPr marL="385763" indent="-385763">
              <a:buAutoNum type="arabicParenR"/>
            </a:pPr>
            <a:r>
              <a:rPr lang="ru-RU" sz="2400" dirty="0" smtClean="0"/>
              <a:t>Обзор предметной области.</a:t>
            </a:r>
          </a:p>
          <a:p>
            <a:pPr marL="385763" indent="-385763">
              <a:buAutoNum type="arabicParenR"/>
            </a:pPr>
            <a:r>
              <a:rPr lang="ru-RU" sz="2400" dirty="0" smtClean="0"/>
              <a:t>Цели и задачи.</a:t>
            </a:r>
          </a:p>
          <a:p>
            <a:pPr marL="385763" indent="-385763">
              <a:buAutoNum type="arabicParenR"/>
            </a:pPr>
            <a:r>
              <a:rPr lang="ru-RU" sz="2400" dirty="0" smtClean="0"/>
              <a:t>Основная часть.</a:t>
            </a:r>
          </a:p>
          <a:p>
            <a:pPr marL="385763" indent="-385763">
              <a:buAutoNum type="arabicParenR"/>
            </a:pPr>
            <a:r>
              <a:rPr lang="ru-RU" sz="2400" dirty="0" smtClean="0"/>
              <a:t>Итоги работы и планы на будущее.</a:t>
            </a:r>
          </a:p>
          <a:p>
            <a:pPr marL="385763" indent="-385763">
              <a:buAutoNum type="arabicParenR"/>
            </a:pPr>
            <a:endParaRPr lang="ru-RU" dirty="0" smtClean="0"/>
          </a:p>
          <a:p>
            <a:pPr marL="385763" indent="-385763">
              <a:buAutoNum type="arabicParenR"/>
            </a:pP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6698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Обзор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2972" y="1776549"/>
            <a:ext cx="8212183" cy="4458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	</a:t>
            </a:r>
            <a:r>
              <a:rPr lang="ru-RU" sz="2400" dirty="0"/>
              <a:t>Сопрограмма </a:t>
            </a:r>
            <a:r>
              <a:rPr lang="en-US" sz="2400" dirty="0"/>
              <a:t>(c</a:t>
            </a:r>
            <a:r>
              <a:rPr lang="ru-RU" sz="2400" dirty="0"/>
              <a:t> англ. </a:t>
            </a:r>
            <a:r>
              <a:rPr lang="en-US" sz="2400" dirty="0" err="1"/>
              <a:t>coroutine</a:t>
            </a:r>
            <a:r>
              <a:rPr lang="en-US" sz="2400" dirty="0" smtClean="0"/>
              <a:t>) </a:t>
            </a:r>
            <a:r>
              <a:rPr lang="ru-RU" sz="2400" dirty="0" smtClean="0"/>
              <a:t>- </a:t>
            </a:r>
            <a:r>
              <a:rPr lang="ru-RU" sz="2400" dirty="0"/>
              <a:t>программный модуль, </a:t>
            </a:r>
            <a:r>
              <a:rPr lang="ru-RU" sz="2400" dirty="0" smtClean="0"/>
              <a:t>организованный </a:t>
            </a:r>
            <a:r>
              <a:rPr lang="ru-RU" sz="2400" dirty="0"/>
              <a:t>для обеспечения взаимодействия с другими модулями по принципу кооперативной многозадачности.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Сопрограммы способны</a:t>
            </a:r>
            <a:r>
              <a:rPr lang="en-US" sz="2400" dirty="0" smtClean="0"/>
              <a:t> </a:t>
            </a:r>
            <a:r>
              <a:rPr lang="ru-RU" sz="2400" dirty="0" smtClean="0"/>
              <a:t>приостанавливается, сохраняя полное состояние (включая стек и регистры), и передавать управление другой.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0775" y="523041"/>
            <a:ext cx="8510451" cy="994172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Ключевые отличия от потоков 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8766" y="1837510"/>
            <a:ext cx="7940584" cy="4180113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lang="ru-RU" sz="2400" dirty="0" smtClean="0"/>
              <a:t>Переключение контекста сопрограммы происходит в пользовательском пространстве </a:t>
            </a:r>
            <a:r>
              <a:rPr lang="en-US" sz="2400" dirty="0" smtClean="0"/>
              <a:t>OC</a:t>
            </a:r>
            <a:r>
              <a:rPr lang="ru-RU" sz="2400" dirty="0" smtClean="0"/>
              <a:t>.</a:t>
            </a:r>
            <a:endParaRPr lang="ru-RU" sz="2400" dirty="0"/>
          </a:p>
          <a:p>
            <a:pPr marL="385763" indent="-385763">
              <a:buAutoNum type="arabicParenR"/>
            </a:pPr>
            <a:r>
              <a:rPr lang="ru-RU" sz="2400" dirty="0"/>
              <a:t>ОС имеют физическое ограничения на количество создаваемых </a:t>
            </a:r>
            <a:r>
              <a:rPr lang="ru-RU" sz="2400" dirty="0" smtClean="0"/>
              <a:t>потоков. </a:t>
            </a:r>
            <a:r>
              <a:rPr lang="ru-RU" sz="2400" dirty="0"/>
              <a:t>Сопрограммы помогают избежать этой проблемы.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9829" y="774958"/>
            <a:ext cx="9004663" cy="635832"/>
          </a:xfrm>
        </p:spPr>
        <p:txBody>
          <a:bodyPr>
            <a:noAutofit/>
          </a:bodyPr>
          <a:lstStyle/>
          <a:p>
            <a:r>
              <a:rPr lang="ru-RU" sz="4050" dirty="0"/>
              <a:t>Поддержка в языках программирования: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1544" y="1941406"/>
            <a:ext cx="6947807" cy="3548568"/>
          </a:xfrm>
        </p:spPr>
        <p:txBody>
          <a:bodyPr/>
          <a:lstStyle/>
          <a:p>
            <a:pPr marL="385763" indent="-385763">
              <a:buAutoNum type="arabicParenR"/>
            </a:pPr>
            <a:r>
              <a:rPr lang="en-US" sz="3000" dirty="0" err="1"/>
              <a:t>Golang</a:t>
            </a:r>
            <a:endParaRPr lang="en-US" sz="3000" dirty="0"/>
          </a:p>
          <a:p>
            <a:pPr marL="385763" indent="-385763">
              <a:buAutoNum type="arabicParenR"/>
            </a:pPr>
            <a:r>
              <a:rPr lang="en-US" sz="3000" dirty="0"/>
              <a:t>C++20</a:t>
            </a:r>
          </a:p>
          <a:p>
            <a:pPr marL="385763" indent="-385763">
              <a:buAutoNum type="arabicParenR"/>
            </a:pPr>
            <a:r>
              <a:rPr lang="en-US" sz="3000" dirty="0" smtClean="0"/>
              <a:t>C</a:t>
            </a:r>
            <a:r>
              <a:rPr lang="en-US" sz="3000" dirty="0"/>
              <a:t># </a:t>
            </a:r>
            <a:r>
              <a:rPr lang="ru-RU" sz="3000" dirty="0"/>
              <a:t> и многие другие.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52" y="2201193"/>
            <a:ext cx="1156063" cy="11560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901" y="2201193"/>
            <a:ext cx="1044110" cy="10441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49" y="3554584"/>
            <a:ext cx="1640614" cy="1640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8544" y="5771577"/>
            <a:ext cx="787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 языке </a:t>
            </a:r>
            <a:r>
              <a:rPr lang="en-US" sz="3200" dirty="0"/>
              <a:t>Java </a:t>
            </a:r>
            <a:r>
              <a:rPr lang="ru-RU" sz="3200" dirty="0"/>
              <a:t>сопрограммы не реализованы.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dirty="0"/>
              <a:t>Loom project</a:t>
            </a:r>
            <a:endParaRPr lang="ru-RU" sz="405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0491" y="2571749"/>
            <a:ext cx="10001992" cy="335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/>
              <a:t>Project</a:t>
            </a:r>
            <a:r>
              <a:rPr lang="ru-RU" sz="2400" dirty="0"/>
              <a:t> </a:t>
            </a:r>
            <a:r>
              <a:rPr lang="ru-RU" sz="2400" dirty="0" err="1"/>
              <a:t>Loom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проект</a:t>
            </a:r>
            <a:r>
              <a:rPr lang="en-US" sz="2400" dirty="0"/>
              <a:t> </a:t>
            </a:r>
            <a:r>
              <a:rPr lang="ru-RU" sz="2400" dirty="0"/>
              <a:t>на базе </a:t>
            </a:r>
            <a:r>
              <a:rPr lang="en-US" sz="2400" dirty="0" err="1"/>
              <a:t>OpenJDK</a:t>
            </a:r>
            <a:r>
              <a:rPr lang="ru-RU" sz="2400" dirty="0"/>
              <a:t>, целью которого является разработка сопрограмм</a:t>
            </a:r>
            <a:r>
              <a:rPr lang="en-US" sz="2400" dirty="0"/>
              <a:t> </a:t>
            </a:r>
            <a:r>
              <a:rPr lang="ru-RU" sz="2400" dirty="0"/>
              <a:t>для языка </a:t>
            </a:r>
            <a:r>
              <a:rPr lang="en-US" sz="2400" dirty="0"/>
              <a:t>Java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 данный момент </a:t>
            </a:r>
            <a:r>
              <a:rPr lang="ru-RU" sz="2400" dirty="0" smtClean="0"/>
              <a:t>уже доступна </a:t>
            </a:r>
            <a:r>
              <a:rPr lang="ru-RU" sz="2400" dirty="0"/>
              <a:t>ранняя </a:t>
            </a:r>
            <a:r>
              <a:rPr lang="ru-RU" sz="2400" dirty="0" smtClean="0"/>
              <a:t>версия проекта.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57250"/>
            <a:ext cx="10115203" cy="1714500"/>
          </a:xfrm>
          <a:prstGeom prst="rect">
            <a:avLst/>
          </a:prstGeom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5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4366" y="661853"/>
            <a:ext cx="10389325" cy="1071154"/>
          </a:xfrm>
        </p:spPr>
        <p:txBody>
          <a:bodyPr>
            <a:normAutofit/>
          </a:bodyPr>
          <a:lstStyle/>
          <a:p>
            <a:pPr algn="ctr"/>
            <a:r>
              <a:rPr lang="ru-RU" sz="4050" dirty="0"/>
              <a:t>Цель: реализация прототипа </a:t>
            </a:r>
            <a:r>
              <a:rPr lang="ru-RU" sz="4050" dirty="0" smtClean="0"/>
              <a:t>сопрограмм </a:t>
            </a:r>
            <a:r>
              <a:rPr lang="ru-RU" sz="4050" dirty="0"/>
              <a:t>в </a:t>
            </a:r>
            <a:r>
              <a:rPr lang="en-US" sz="4050" dirty="0"/>
              <a:t>Java.</a:t>
            </a:r>
            <a:r>
              <a:rPr lang="ru-RU" sz="405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6292" y="2226468"/>
            <a:ext cx="8143058" cy="3398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 smtClean="0"/>
              <a:t>Поставленные задачи</a:t>
            </a:r>
            <a:r>
              <a:rPr lang="ru-RU" sz="2700" dirty="0"/>
              <a:t>:</a:t>
            </a:r>
          </a:p>
          <a:p>
            <a:pPr marL="557213" indent="-557213">
              <a:buAutoNum type="arabicParenR"/>
            </a:pPr>
            <a:r>
              <a:rPr lang="ru-RU" sz="2700" dirty="0"/>
              <a:t>Разработать тесты для сравнения эффективности различных реализаций </a:t>
            </a:r>
            <a:r>
              <a:rPr lang="ru-RU" sz="2700" dirty="0" err="1"/>
              <a:t>корутин</a:t>
            </a:r>
            <a:r>
              <a:rPr lang="ru-RU" sz="2700" dirty="0"/>
              <a:t>.</a:t>
            </a:r>
          </a:p>
          <a:p>
            <a:pPr marL="557213" indent="-557213">
              <a:buAutoNum type="arabicParenR"/>
            </a:pPr>
            <a:r>
              <a:rPr lang="ru-RU" sz="2700" dirty="0"/>
              <a:t>Реализовать </a:t>
            </a:r>
            <a:r>
              <a:rPr lang="ru-RU" sz="2700" dirty="0" smtClean="0"/>
              <a:t>прототип сопрограмм в </a:t>
            </a:r>
            <a:r>
              <a:rPr lang="en-US" sz="2700" dirty="0" smtClean="0"/>
              <a:t>Huawei JDK</a:t>
            </a:r>
            <a:r>
              <a:rPr lang="ru-RU" sz="2700" dirty="0" smtClean="0"/>
              <a:t>.</a:t>
            </a:r>
            <a:endParaRPr lang="ru-RU" sz="2700" dirty="0"/>
          </a:p>
          <a:p>
            <a:pPr marL="557213" indent="-557213">
              <a:buAutoNum type="arabicParenR"/>
            </a:pPr>
            <a:r>
              <a:rPr lang="ru-RU" sz="2700" dirty="0"/>
              <a:t>Сравнить эффективности реализаций</a:t>
            </a:r>
            <a:r>
              <a:rPr lang="ru-RU" sz="2700" dirty="0" smtClean="0"/>
              <a:t>.</a:t>
            </a:r>
            <a:endParaRPr lang="en-US" sz="2700" dirty="0" smtClean="0"/>
          </a:p>
          <a:p>
            <a:pPr marL="0" indent="0">
              <a:buNone/>
            </a:pPr>
            <a:r>
              <a:rPr lang="ru-RU" sz="2700" dirty="0" smtClean="0"/>
              <a:t>Работа проводится на базе </a:t>
            </a:r>
            <a:r>
              <a:rPr lang="en-US" sz="2700" dirty="0" smtClean="0"/>
              <a:t>Huawei JDK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3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эффективности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0491" y="1820091"/>
            <a:ext cx="10006149" cy="435687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400" dirty="0" smtClean="0"/>
              <a:t>Существующего набора тестов на эффективность</a:t>
            </a:r>
            <a:r>
              <a:rPr lang="en-US" sz="2400" dirty="0" smtClean="0"/>
              <a:t> </a:t>
            </a:r>
            <a:r>
              <a:rPr lang="ru-RU" sz="2400" dirty="0" smtClean="0"/>
              <a:t>сопрограмм для языков</a:t>
            </a:r>
            <a:r>
              <a:rPr lang="en-US" sz="2400" dirty="0" smtClean="0"/>
              <a:t> Go, Java (</a:t>
            </a:r>
            <a:r>
              <a:rPr lang="ru-RU" sz="2400" dirty="0" smtClean="0"/>
              <a:t>с </a:t>
            </a:r>
            <a:r>
              <a:rPr lang="en-US" sz="2400" dirty="0" smtClean="0"/>
              <a:t>“Loom Project”)</a:t>
            </a:r>
            <a:r>
              <a:rPr lang="ru-RU" sz="2400" dirty="0" smtClean="0"/>
              <a:t> не существовало.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Тесты создавались для измерения 2 параметров.</a:t>
            </a:r>
          </a:p>
          <a:p>
            <a:pPr marL="971550" lvl="2" indent="-514350">
              <a:spcBef>
                <a:spcPts val="1000"/>
              </a:spcBef>
              <a:buFont typeface="Arial" panose="020B0604020202020204" pitchFamily="34" charset="0"/>
              <a:buAutoNum type="arabicParenR"/>
            </a:pPr>
            <a:r>
              <a:rPr lang="ru-RU" sz="2400" dirty="0"/>
              <a:t>Скорость переключения </a:t>
            </a:r>
            <a:r>
              <a:rPr lang="ru-RU" sz="2400" dirty="0" smtClean="0"/>
              <a:t>контекста.</a:t>
            </a:r>
          </a:p>
          <a:p>
            <a:pPr marL="971550" lvl="2" indent="-514350">
              <a:spcBef>
                <a:spcPts val="1000"/>
              </a:spcBef>
              <a:buFont typeface="Arial" panose="020B0604020202020204" pitchFamily="34" charset="0"/>
              <a:buAutoNum type="arabicParenR"/>
            </a:pPr>
            <a:r>
              <a:rPr lang="ru-RU" sz="2400" dirty="0" smtClean="0"/>
              <a:t>Потребление </a:t>
            </a:r>
            <a:r>
              <a:rPr lang="ru-RU" sz="2400" dirty="0"/>
              <a:t>памяти</a:t>
            </a:r>
            <a:r>
              <a:rPr lang="ru-RU" sz="2400" dirty="0" smtClean="0"/>
              <a:t>.</a:t>
            </a:r>
          </a:p>
          <a:p>
            <a:pPr marL="514350" indent="-514350">
              <a:buAutoNum type="arabicParenR"/>
            </a:pPr>
            <a:r>
              <a:rPr lang="ru-RU" sz="2400" dirty="0" err="1" smtClean="0"/>
              <a:t>Репозиторий</a:t>
            </a:r>
            <a:r>
              <a:rPr lang="ru-RU" sz="2400" dirty="0" smtClean="0"/>
              <a:t> с тестами:</a:t>
            </a:r>
            <a:r>
              <a:rPr lang="en-US" sz="2400" dirty="0" smtClean="0"/>
              <a:t> github.com/minium2/</a:t>
            </a:r>
            <a:r>
              <a:rPr lang="en-US" sz="2400" dirty="0" err="1" smtClean="0"/>
              <a:t>coroutines</a:t>
            </a:r>
            <a:r>
              <a:rPr lang="en-US" sz="2400" dirty="0" smtClean="0"/>
              <a:t>-benchmark</a:t>
            </a:r>
            <a:endParaRPr lang="ru-RU" sz="2400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Сопрограммы в </a:t>
            </a:r>
            <a:r>
              <a:rPr lang="en-US" dirty="0" smtClean="0"/>
              <a:t>Huawei JDK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37360"/>
            <a:ext cx="10317480" cy="44396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Текущий интерфейс 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class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Coroutine</a:t>
            </a: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Coroutine</a:t>
            </a:r>
            <a:r>
              <a:rPr lang="en-US" sz="2400" dirty="0" smtClean="0"/>
              <a:t>(Runnable task);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Переключает управление на сопрограмму.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Останавливает текущую сопрограмму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public static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yield</a:t>
            </a:r>
            <a:r>
              <a:rPr lang="en-US" sz="2400" dirty="0" smtClean="0"/>
              <a:t>();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Проверка состояния «завершена»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finished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} 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8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1593</TotalTime>
  <Words>580</Words>
  <Application>Microsoft Office PowerPoint</Application>
  <PresentationFormat>Широкоэкранный</PresentationFormat>
  <Paragraphs>188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Ретро</vt:lpstr>
      <vt:lpstr>Эффективная реализация сопрограмм в управляемой среде исполнения.</vt:lpstr>
      <vt:lpstr>План презентации.</vt:lpstr>
      <vt:lpstr>Обзор области</vt:lpstr>
      <vt:lpstr>Ключевые отличия от потоков ОС</vt:lpstr>
      <vt:lpstr>Поддержка в языках программирования:</vt:lpstr>
      <vt:lpstr>Loom project</vt:lpstr>
      <vt:lpstr>Цель: реализация прототипа сопрограмм в Java. </vt:lpstr>
      <vt:lpstr>Тесты эффективности</vt:lpstr>
      <vt:lpstr>Сопрограммы в Huawei JDK</vt:lpstr>
      <vt:lpstr>Пример</vt:lpstr>
      <vt:lpstr>Измерение скорости переключения</vt:lpstr>
      <vt:lpstr>Измерение скорости переключения</vt:lpstr>
      <vt:lpstr>Потребление памяти</vt:lpstr>
      <vt:lpstr>Результаты</vt:lpstr>
      <vt:lpstr>Планы на будущее </vt:lpstr>
      <vt:lpstr>Спасибо за внимание!</vt:lpstr>
      <vt:lpstr>Презентация PowerPoint</vt:lpstr>
      <vt:lpstr>Практическое применение сопрограмм</vt:lpstr>
      <vt:lpstr>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91</cp:revision>
  <dcterms:created xsi:type="dcterms:W3CDTF">2021-03-24T10:58:41Z</dcterms:created>
  <dcterms:modified xsi:type="dcterms:W3CDTF">2021-04-13T10:24:47Z</dcterms:modified>
</cp:coreProperties>
</file>