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8" r:id="rId9"/>
    <p:sldId id="269" r:id="rId10"/>
    <p:sldId id="262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F602-B30E-4C35-A67C-EC2D1C74E75D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7C8F-9701-4BF1-9A98-1527BD806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E361-A801-46F9-909A-15ADD9E6A9A9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9B7-0E86-42D5-9EA6-14D9276C429A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5A69-1185-4A70-9C41-42C75EBBE3D8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18A9-714D-4484-8AAE-78E02C154934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921-1CE1-42AA-8E20-A620C71CFF26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1473-400D-4128-BEDB-52B6BA8840C9}" type="datetime1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13A2-9643-4A89-B9C8-6B91FC89D37D}" type="datetime1">
              <a:rPr lang="ru-RU" smtClean="0"/>
              <a:t>12.04.2021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FBA-5EE3-4374-97AA-2E1D990F6206}" type="datetime1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62B4-9877-48C2-809E-F45FB959085C}" type="datetime1">
              <a:rPr lang="ru-RU" smtClean="0"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128-AAB2-4924-8BD9-2E28113E97AC}" type="datetime1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A9A-557B-4A46-A0DE-F67AC1379C9A}" type="datetime1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C233-0635-4ED8-B09B-6BE935421A60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</a:t>
            </a:r>
            <a:r>
              <a:rPr lang="en-US" dirty="0" smtClean="0"/>
              <a:t> </a:t>
            </a:r>
            <a:r>
              <a:rPr lang="ru-RU" dirty="0" smtClean="0"/>
              <a:t>исполнения.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</a:t>
            </a:r>
          </a:p>
          <a:p>
            <a:r>
              <a:rPr lang="ru-RU" sz="3200" dirty="0" err="1" smtClean="0"/>
              <a:t>Бульонков</a:t>
            </a:r>
            <a:r>
              <a:rPr lang="ru-RU" sz="3200" dirty="0" smtClean="0"/>
              <a:t> Михаил Алексеевич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653938"/>
            <a:ext cx="3786051" cy="378605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r>
              <a:rPr lang="en-US" sz="5400" dirty="0"/>
              <a:t> </a:t>
            </a:r>
            <a:r>
              <a:rPr lang="ru-RU" sz="5400" dirty="0" smtClean="0"/>
              <a:t>на следующий семестр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Excelsior RVM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</a:t>
            </a:r>
            <a:r>
              <a:rPr lang="ru-RU" sz="3600" dirty="0" err="1" smtClean="0"/>
              <a:t>бенчмарки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Результат: 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работающий прототип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Excelsior RVM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21" y="4001294"/>
            <a:ext cx="2414179" cy="26026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800" dirty="0" smtClean="0"/>
              <a:t>Спасибо за внимание</a:t>
            </a:r>
            <a:r>
              <a:rPr lang="en-US" sz="8800" dirty="0" smtClean="0"/>
              <a:t>!</a:t>
            </a:r>
            <a:r>
              <a:rPr lang="ru-RU" sz="8800" dirty="0" smtClean="0"/>
              <a:t> </a:t>
            </a:r>
            <a:endParaRPr lang="ru-RU" sz="8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6" y="2034631"/>
            <a:ext cx="3906314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Отличие от «</a:t>
            </a:r>
            <a:r>
              <a:rPr lang="en-US" sz="6000" dirty="0" smtClean="0"/>
              <a:t>Project </a:t>
            </a:r>
            <a:r>
              <a:rPr lang="en-US" sz="6000" dirty="0"/>
              <a:t>L</a:t>
            </a:r>
            <a:r>
              <a:rPr lang="en-US" sz="6000" dirty="0" smtClean="0"/>
              <a:t>oom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В требованиях: сохранить оптимизации.</a:t>
            </a:r>
            <a:endParaRPr lang="en-US" sz="4400" dirty="0" smtClean="0"/>
          </a:p>
          <a:p>
            <a:pPr marL="0" indent="0">
              <a:buNone/>
            </a:pPr>
            <a:endParaRPr lang="ru-RU" sz="4400" dirty="0" smtClean="0"/>
          </a:p>
          <a:p>
            <a:pPr marL="0" indent="0" algn="ctr">
              <a:buNone/>
            </a:pPr>
            <a:r>
              <a:rPr lang="ru-RU" sz="4000" dirty="0" smtClean="0"/>
              <a:t>В «</a:t>
            </a:r>
            <a:r>
              <a:rPr lang="en-US" sz="4000" dirty="0" smtClean="0"/>
              <a:t>Loom</a:t>
            </a:r>
            <a:r>
              <a:rPr lang="ru-RU" sz="4000" dirty="0" smtClean="0"/>
              <a:t>» не работает оптимизация «</a:t>
            </a:r>
            <a:r>
              <a:rPr lang="en-US" sz="4000" dirty="0" smtClean="0"/>
              <a:t>biased locking</a:t>
            </a:r>
            <a:r>
              <a:rPr lang="ru-RU" sz="4000" dirty="0" smtClean="0"/>
              <a:t>»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3" y="4267199"/>
            <a:ext cx="1938506" cy="234260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7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/>
          <a:lstStyle/>
          <a:p>
            <a:pPr algn="ctr"/>
            <a:r>
              <a:rPr lang="ru-RU" dirty="0" smtClean="0"/>
              <a:t>Особенности измерения производительности языков на </a:t>
            </a:r>
            <a:r>
              <a:rPr lang="en-US" dirty="0" smtClean="0"/>
              <a:t>JVM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Перед измерением </a:t>
            </a:r>
            <a:r>
              <a:rPr lang="en-US" sz="3600" dirty="0" smtClean="0"/>
              <a:t>JVM </a:t>
            </a:r>
            <a:r>
              <a:rPr lang="ru-RU" sz="3600" dirty="0" smtClean="0"/>
              <a:t>требует «прогрева».</a:t>
            </a:r>
          </a:p>
          <a:p>
            <a:r>
              <a:rPr lang="ru-RU" sz="3600" dirty="0" smtClean="0"/>
              <a:t>Прогрев необходим</a:t>
            </a:r>
            <a:r>
              <a:rPr lang="ru-RU" sz="3600" dirty="0"/>
              <a:t>, чтобы JVM </a:t>
            </a:r>
            <a:r>
              <a:rPr lang="ru-RU" sz="3600" dirty="0" smtClean="0"/>
              <a:t>перестала интерпретировать </a:t>
            </a:r>
            <a:r>
              <a:rPr lang="ru-RU" sz="3600" dirty="0" err="1" smtClean="0"/>
              <a:t>байткод</a:t>
            </a:r>
            <a:r>
              <a:rPr lang="ru-RU" sz="3600" dirty="0" smtClean="0"/>
              <a:t> </a:t>
            </a:r>
            <a:r>
              <a:rPr lang="ru-RU" sz="3600" dirty="0"/>
              <a:t>и </a:t>
            </a:r>
            <a:r>
              <a:rPr lang="ru-RU" sz="3600" dirty="0" smtClean="0"/>
              <a:t>скомпилировала </a:t>
            </a:r>
            <a:r>
              <a:rPr lang="ru-RU" sz="3600" dirty="0"/>
              <a:t>в машинный код </a:t>
            </a:r>
            <a:r>
              <a:rPr lang="ru-RU" sz="3600" dirty="0" smtClean="0"/>
              <a:t>«горячие пути исполнения» (по </a:t>
            </a:r>
            <a:r>
              <a:rPr lang="ru-RU" sz="3600" dirty="0"/>
              <a:t>крайней мере, в первый раз</a:t>
            </a:r>
            <a:r>
              <a:rPr lang="ru-RU" sz="3600" dirty="0" smtClean="0"/>
              <a:t>).</a:t>
            </a:r>
          </a:p>
          <a:p>
            <a:r>
              <a:rPr lang="ru-RU" sz="3600" dirty="0" smtClean="0"/>
              <a:t>Прогретая </a:t>
            </a:r>
            <a:r>
              <a:rPr lang="en-US" sz="3600" dirty="0" smtClean="0"/>
              <a:t>JVM </a:t>
            </a:r>
            <a:r>
              <a:rPr lang="ru-RU" sz="3600" dirty="0" smtClean="0"/>
              <a:t>работает быстрее.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AutoShape 2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4" descr="Java and the New Duke Personality | The Java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97" y="4107271"/>
            <a:ext cx="3498516" cy="2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</a:t>
            </a:r>
            <a:r>
              <a:rPr lang="en-US" sz="3600" dirty="0" smtClean="0"/>
              <a:t> </a:t>
            </a:r>
            <a:r>
              <a:rPr lang="ru-RU" sz="3600" dirty="0" smtClean="0"/>
              <a:t>управляемые средой исполнение языка посредством </a:t>
            </a:r>
            <a:r>
              <a:rPr lang="ru-RU" sz="3600" smtClean="0"/>
              <a:t>кооперативной многозадачности</a:t>
            </a:r>
            <a:r>
              <a:rPr lang="ru-RU" sz="3600" smtClean="0">
                <a:effectLst/>
              </a:rPr>
              <a:t>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Golang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30" y="3843859"/>
            <a:ext cx="3634196" cy="242279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/>
              <a:t>Project</a:t>
            </a:r>
            <a:r>
              <a:rPr lang="ru-RU" sz="3600" dirty="0"/>
              <a:t> </a:t>
            </a:r>
            <a:r>
              <a:rPr lang="ru-RU" sz="3600" dirty="0" err="1"/>
              <a:t>Loom</a:t>
            </a:r>
            <a:r>
              <a:rPr lang="ru-RU" sz="3600" dirty="0"/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проект</a:t>
            </a:r>
            <a:r>
              <a:rPr lang="en-US" sz="3600" dirty="0" smtClean="0"/>
              <a:t> </a:t>
            </a:r>
            <a:r>
              <a:rPr lang="ru-RU" sz="3600" dirty="0" smtClean="0"/>
              <a:t>на базе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, </a:t>
            </a:r>
            <a:r>
              <a:rPr lang="ru-RU" sz="3600" dirty="0" smtClean="0"/>
              <a:t>целью которого является </a:t>
            </a:r>
            <a:r>
              <a:rPr lang="ru-RU" sz="3600" dirty="0" smtClean="0"/>
              <a:t>разработка </a:t>
            </a:r>
            <a:r>
              <a:rPr lang="ru-RU" sz="3600" dirty="0" smtClean="0"/>
              <a:t>сопрограмм</a:t>
            </a:r>
            <a:r>
              <a:rPr lang="en-US" sz="3600" dirty="0" smtClean="0"/>
              <a:t> </a:t>
            </a:r>
            <a:r>
              <a:rPr lang="ru-RU" sz="3600" dirty="0" smtClean="0"/>
              <a:t>для языка </a:t>
            </a:r>
            <a:r>
              <a:rPr lang="en-US" sz="3600" dirty="0" smtClean="0"/>
              <a:t>Java</a:t>
            </a:r>
            <a:r>
              <a:rPr lang="ru-RU" sz="4000" dirty="0" smtClean="0"/>
              <a:t>. </a:t>
            </a: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На данный момент выпущена ранняя версия</a:t>
            </a:r>
            <a:r>
              <a:rPr lang="en-US" sz="4000" dirty="0" smtClean="0"/>
              <a:t> </a:t>
            </a:r>
            <a:endParaRPr lang="en-US" sz="4000" dirty="0"/>
          </a:p>
          <a:p>
            <a:pPr marL="0" indent="0">
              <a:buNone/>
            </a:pPr>
            <a:r>
              <a:rPr lang="ru-RU" sz="4000" dirty="0" smtClean="0"/>
              <a:t>На базе</a:t>
            </a:r>
            <a:r>
              <a:rPr lang="ru-RU" sz="4000" dirty="0"/>
              <a:t> </a:t>
            </a:r>
            <a:r>
              <a:rPr lang="en-US" sz="4000" dirty="0" err="1" smtClean="0"/>
              <a:t>jdk</a:t>
            </a:r>
            <a:r>
              <a:rPr lang="ru-RU" sz="4000" dirty="0" smtClean="0"/>
              <a:t>17.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в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Выполненые</a:t>
            </a:r>
            <a:r>
              <a:rPr lang="ru-RU" sz="3600" dirty="0" smtClean="0"/>
              <a:t> 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Изучены существующие 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smtClean="0"/>
              <a:t>Go</a:t>
            </a:r>
            <a:endParaRPr lang="ru-RU" sz="3600" dirty="0" smtClean="0"/>
          </a:p>
          <a:p>
            <a:pPr marL="742950" indent="-742950">
              <a:buAutoNum type="arabicParenR"/>
            </a:pPr>
            <a:r>
              <a:rPr lang="ru-RU" sz="3600" dirty="0" smtClean="0"/>
              <a:t>Ознакомился с проектом «</a:t>
            </a:r>
            <a:r>
              <a:rPr lang="en-US" sz="3600" dirty="0" smtClean="0"/>
              <a:t>Loom</a:t>
            </a:r>
            <a:r>
              <a:rPr lang="ru-RU" sz="3600" dirty="0" smtClean="0"/>
              <a:t>»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Разработаны </a:t>
            </a:r>
            <a:r>
              <a:rPr lang="ru-RU" sz="3600" dirty="0" err="1" smtClean="0"/>
              <a:t>бенчмарки</a:t>
            </a:r>
            <a:r>
              <a:rPr lang="ru-RU" sz="3600" dirty="0" smtClean="0"/>
              <a:t> 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en-US" sz="3600" dirty="0" smtClean="0"/>
              <a:t>(</a:t>
            </a:r>
            <a:r>
              <a:rPr lang="ru-RU" sz="3600" dirty="0" smtClean="0"/>
              <a:t>в завершающей стадии</a:t>
            </a:r>
            <a:r>
              <a:rPr lang="en-US" sz="3600" dirty="0" smtClean="0"/>
              <a:t>)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869" cy="75828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Эхо сервер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1) Слушает порт, принимает соединение и создает </a:t>
            </a:r>
            <a:r>
              <a:rPr lang="ru-RU" sz="3600" dirty="0" err="1" smtClean="0"/>
              <a:t>корутину</a:t>
            </a:r>
            <a:r>
              <a:rPr lang="ru-RU" sz="3600" dirty="0" smtClean="0"/>
              <a:t> (или поток) обработчик.</a:t>
            </a:r>
          </a:p>
          <a:p>
            <a:pPr marL="0" indent="0">
              <a:buNone/>
            </a:pPr>
            <a:r>
              <a:rPr lang="ru-RU" sz="3600" dirty="0" smtClean="0"/>
              <a:t>3) Обработчик работает в режиме «эхо». Работа завершается по инициативе клиента.</a:t>
            </a:r>
          </a:p>
          <a:p>
            <a:pPr marL="0" indent="0">
              <a:buNone/>
            </a:pPr>
            <a:r>
              <a:rPr lang="ru-RU" sz="3600" dirty="0" smtClean="0"/>
              <a:t>4) При </a:t>
            </a:r>
            <a:r>
              <a:rPr lang="en-US" sz="3600" dirty="0" smtClean="0"/>
              <a:t>N </a:t>
            </a:r>
            <a:r>
              <a:rPr lang="ru-RU" sz="3600" dirty="0" smtClean="0"/>
              <a:t>одновременных соединений будет создано </a:t>
            </a:r>
            <a:r>
              <a:rPr lang="en-US" sz="3600" dirty="0" smtClean="0"/>
              <a:t>N </a:t>
            </a:r>
            <a:r>
              <a:rPr lang="ru-RU" sz="3600" dirty="0" smtClean="0"/>
              <a:t>нитей.</a:t>
            </a:r>
          </a:p>
        </p:txBody>
      </p:sp>
    </p:spTree>
    <p:extLst>
      <p:ext uri="{BB962C8B-B14F-4D97-AF65-F5344CB8AC3E}">
        <p14:creationId xmlns:p14="http://schemas.microsoft.com/office/powerpoint/2010/main" val="38069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921337"/>
              </p:ext>
            </p:extLst>
          </p:nvPr>
        </p:nvGraphicFramePr>
        <p:xfrm>
          <a:off x="3165565" y="888273"/>
          <a:ext cx="5860869" cy="5372281"/>
        </p:xfrm>
        <a:graphic>
          <a:graphicData uri="http://schemas.openxmlformats.org/drawingml/2006/table">
            <a:tbl>
              <a:tblPr/>
              <a:tblGrid>
                <a:gridCol w="1141173">
                  <a:extLst>
                    <a:ext uri="{9D8B030D-6E8A-4147-A177-3AD203B41FA5}">
                      <a16:colId xmlns:a16="http://schemas.microsoft.com/office/drawing/2014/main" val="4136780266"/>
                    </a:ext>
                  </a:extLst>
                </a:gridCol>
                <a:gridCol w="1196038">
                  <a:extLst>
                    <a:ext uri="{9D8B030D-6E8A-4147-A177-3AD203B41FA5}">
                      <a16:colId xmlns:a16="http://schemas.microsoft.com/office/drawing/2014/main" val="3425980488"/>
                    </a:ext>
                  </a:extLst>
                </a:gridCol>
                <a:gridCol w="2006182">
                  <a:extLst>
                    <a:ext uri="{9D8B030D-6E8A-4147-A177-3AD203B41FA5}">
                      <a16:colId xmlns:a16="http://schemas.microsoft.com/office/drawing/2014/main" val="460625516"/>
                    </a:ext>
                  </a:extLst>
                </a:gridCol>
                <a:gridCol w="1517476">
                  <a:extLst>
                    <a:ext uri="{9D8B030D-6E8A-4147-A177-3AD203B41FA5}">
                      <a16:colId xmlns:a16="http://schemas.microsoft.com/office/drawing/2014/main" val="1928649738"/>
                    </a:ext>
                  </a:extLst>
                </a:gridCol>
              </a:tblGrid>
              <a:tr h="429311">
                <a:tc>
                  <a:txBody>
                    <a:bodyPr/>
                    <a:lstStyle/>
                    <a:p>
                      <a:pPr algn="l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Connections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1/min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 virtual size, GB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39005"/>
                  </a:ext>
                </a:extLst>
              </a:tr>
              <a:tr h="213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Coroutines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(Loom)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7119083 (-/+ 52432) 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99410"/>
                  </a:ext>
                </a:extLst>
              </a:tr>
              <a:tr h="243763"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5698555 (-/+ 54174)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53956"/>
                  </a:ext>
                </a:extLst>
              </a:tr>
              <a:tr h="269965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5222535 (-/+ 62400)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6487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4598249 (-/+ 108745)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38230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4268251 (-/+ 463114)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85970"/>
                  </a:ext>
                </a:extLst>
              </a:tr>
              <a:tr h="22324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4612587 (-/+ 229046)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2058"/>
                  </a:ext>
                </a:extLst>
              </a:tr>
              <a:tr h="209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9701514 (-/+ 510452)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64636"/>
                  </a:ext>
                </a:extLst>
              </a:tr>
              <a:tr h="214157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9516885 (-/+ 111261)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03371"/>
                  </a:ext>
                </a:extLst>
              </a:tr>
              <a:tr h="244448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9269083 (-/+ 124397)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56380"/>
                  </a:ext>
                </a:extLst>
              </a:tr>
              <a:tr h="199465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7653"/>
                  </a:ext>
                </a:extLst>
              </a:tr>
              <a:tr h="212339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46233"/>
                  </a:ext>
                </a:extLst>
              </a:tr>
              <a:tr h="226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11529004 (-/+ 765037)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6601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7775417 (-/+ 244569)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7130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7648477 (-/+ 264299)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1491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7442667 (-/+ 200475)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18882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7195420 (-/+ 234396)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4632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7188685 (-/+ 349898)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29093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Gallery - Gallery - OpenJDK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" y="4530788"/>
            <a:ext cx="2402539" cy="200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98" y="888273"/>
            <a:ext cx="269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</a:t>
            </a:r>
          </a:p>
          <a:p>
            <a:r>
              <a:rPr lang="en-US" dirty="0" smtClean="0"/>
              <a:t>OS: Windows 10 x64,</a:t>
            </a:r>
          </a:p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/>
              <a:t>Ryzen 5 </a:t>
            </a:r>
            <a:r>
              <a:rPr lang="en-US" dirty="0" smtClean="0"/>
              <a:t>3550H</a:t>
            </a:r>
          </a:p>
          <a:p>
            <a:r>
              <a:rPr lang="en-US" dirty="0" smtClean="0"/>
              <a:t>RAM: 10GB</a:t>
            </a:r>
          </a:p>
          <a:p>
            <a:r>
              <a:rPr lang="en-US" dirty="0" smtClean="0"/>
              <a:t>Memory measure:</a:t>
            </a:r>
          </a:p>
          <a:p>
            <a:r>
              <a:rPr lang="en-US" dirty="0" smtClean="0"/>
              <a:t>Process Hacker 2.39.124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9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473</Words>
  <Application>Microsoft Office PowerPoint</Application>
  <PresentationFormat>Широкоэкранный</PresentationFormat>
  <Paragraphs>126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 исполнения.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в Java. </vt:lpstr>
      <vt:lpstr>Пример: Эхо сервер</vt:lpstr>
      <vt:lpstr>Результаты</vt:lpstr>
      <vt:lpstr>Задачи на следующий семестр</vt:lpstr>
      <vt:lpstr>Спасибо за внимание! </vt:lpstr>
      <vt:lpstr>Презентация PowerPoint</vt:lpstr>
      <vt:lpstr>Отличие от «Project Loom»</vt:lpstr>
      <vt:lpstr>Особенности измерения производительности языков на JVM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53</cp:revision>
  <dcterms:created xsi:type="dcterms:W3CDTF">2020-09-28T12:37:01Z</dcterms:created>
  <dcterms:modified xsi:type="dcterms:W3CDTF">2021-04-12T09:31:25Z</dcterms:modified>
</cp:coreProperties>
</file>