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5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37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73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4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37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64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9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36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35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17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99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7875" y="3686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Эффективная реализация сопрограмм в управляемой среде.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40435" y="3244986"/>
            <a:ext cx="3901440" cy="2999060"/>
          </a:xfrm>
        </p:spPr>
        <p:txBody>
          <a:bodyPr>
            <a:noAutofit/>
          </a:bodyPr>
          <a:lstStyle/>
          <a:p>
            <a:r>
              <a:rPr lang="ru-RU" sz="3200" dirty="0" smtClean="0"/>
              <a:t>Выполнил: Пантелеев Евгений</a:t>
            </a:r>
          </a:p>
          <a:p>
            <a:r>
              <a:rPr lang="ru-RU" sz="3200" dirty="0" smtClean="0"/>
              <a:t>Научный руководитель: Павлов Павел Евгеньевич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1922418"/>
            <a:ext cx="4517572" cy="45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00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Отличие от «</a:t>
            </a:r>
            <a:r>
              <a:rPr lang="en-US" sz="6000" dirty="0" smtClean="0"/>
              <a:t>Project </a:t>
            </a:r>
            <a:r>
              <a:rPr lang="en-US" sz="6000" dirty="0"/>
              <a:t>L</a:t>
            </a:r>
            <a:r>
              <a:rPr lang="en-US" sz="6000" dirty="0" smtClean="0"/>
              <a:t>oom</a:t>
            </a:r>
            <a:r>
              <a:rPr lang="ru-RU" sz="6000" dirty="0" smtClean="0"/>
              <a:t>»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/>
              <a:t>В требованиях: сохранить оптимизации.</a:t>
            </a:r>
            <a:endParaRPr lang="en-US" sz="4400" dirty="0" smtClean="0"/>
          </a:p>
          <a:p>
            <a:pPr marL="0" indent="0">
              <a:buNone/>
            </a:pPr>
            <a:endParaRPr lang="ru-RU" sz="4400" dirty="0" smtClean="0"/>
          </a:p>
          <a:p>
            <a:pPr marL="0" indent="0" algn="ctr">
              <a:buNone/>
            </a:pPr>
            <a:r>
              <a:rPr lang="ru-RU" sz="4000" dirty="0" smtClean="0"/>
              <a:t>В «</a:t>
            </a:r>
            <a:r>
              <a:rPr lang="en-US" sz="4000" dirty="0" smtClean="0"/>
              <a:t>Loom</a:t>
            </a:r>
            <a:r>
              <a:rPr lang="ru-RU" sz="4000" dirty="0" smtClean="0"/>
              <a:t>» не работает оптимизация «</a:t>
            </a:r>
            <a:r>
              <a:rPr lang="en-US" sz="4000" dirty="0" smtClean="0"/>
              <a:t>biased locking</a:t>
            </a:r>
            <a:r>
              <a:rPr lang="ru-RU" sz="4000" dirty="0" smtClean="0"/>
              <a:t>»</a:t>
            </a:r>
            <a:r>
              <a:rPr lang="en-US" sz="4000" dirty="0"/>
              <a:t>.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93" y="4267199"/>
            <a:ext cx="1938506" cy="23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7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Введение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Сопрограммы, или </a:t>
            </a:r>
            <a:r>
              <a:rPr lang="ru-RU" sz="3600" dirty="0" err="1" smtClean="0"/>
              <a:t>корутины</a:t>
            </a:r>
            <a:r>
              <a:rPr lang="ru-RU" sz="3600" dirty="0" smtClean="0"/>
              <a:t> – это легковесные потоки, взаимодействующие с другими сопрограммами по принципу </a:t>
            </a:r>
            <a:r>
              <a:rPr lang="ru-RU" sz="3600" dirty="0" smtClean="0">
                <a:effectLst/>
              </a:rPr>
              <a:t>кооперативной многозадачности.</a:t>
            </a:r>
            <a:endParaRPr lang="en-US" sz="3600" dirty="0" smtClean="0">
              <a:effectLst/>
            </a:endParaRPr>
          </a:p>
          <a:p>
            <a:pPr marL="0" indent="0">
              <a:buNone/>
            </a:pPr>
            <a:r>
              <a:rPr lang="ru-RU" sz="3600" dirty="0" smtClean="0"/>
              <a:t>	В связи с распространением </a:t>
            </a:r>
            <a:r>
              <a:rPr lang="ru-RU" sz="3600" dirty="0" err="1" smtClean="0"/>
              <a:t>микросервисной</a:t>
            </a:r>
            <a:r>
              <a:rPr lang="ru-RU" sz="3600" dirty="0" smtClean="0"/>
              <a:t> архитектуры приложений стали популярны и </a:t>
            </a:r>
            <a:r>
              <a:rPr lang="ru-RU" sz="3600" dirty="0" err="1" smtClean="0"/>
              <a:t>корутины</a:t>
            </a:r>
            <a:r>
              <a:rPr lang="ru-RU" sz="36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620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61" y="365125"/>
            <a:ext cx="11347268" cy="1325563"/>
          </a:xfrm>
        </p:spPr>
        <p:txBody>
          <a:bodyPr>
            <a:noAutofit/>
          </a:bodyPr>
          <a:lstStyle/>
          <a:p>
            <a:r>
              <a:rPr lang="ru-RU" sz="5400" dirty="0" smtClean="0"/>
              <a:t>Преимущества сопрограмм перед потоками.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sz="4000" dirty="0"/>
              <a:t>П</a:t>
            </a:r>
            <a:r>
              <a:rPr lang="ru-RU" sz="4000" dirty="0" smtClean="0"/>
              <a:t>озволяют избежать накладные расходов на переключение потоков операционной системы.</a:t>
            </a:r>
          </a:p>
          <a:p>
            <a:pPr marL="514350" indent="-514350">
              <a:buAutoNum type="arabicParenR"/>
            </a:pPr>
            <a:r>
              <a:rPr lang="ru-RU" sz="4000" dirty="0" smtClean="0"/>
              <a:t>ОС имеют физическое ограничения на количество создаваемых потоков (3 – 5 тыс.). </a:t>
            </a:r>
            <a:r>
              <a:rPr lang="ru-RU" sz="4000" dirty="0" err="1" smtClean="0"/>
              <a:t>Корутины</a:t>
            </a:r>
            <a:r>
              <a:rPr lang="ru-RU" sz="4000" dirty="0" smtClean="0"/>
              <a:t> помогают избежать этой проблемы.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26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5789" cy="1325563"/>
          </a:xfrm>
        </p:spPr>
        <p:txBody>
          <a:bodyPr>
            <a:noAutofit/>
          </a:bodyPr>
          <a:lstStyle/>
          <a:p>
            <a:r>
              <a:rPr lang="ru-RU" sz="5400" dirty="0" smtClean="0"/>
              <a:t>Поддержка в языках программирования: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0056" y="1933303"/>
            <a:ext cx="9263743" cy="424366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4000" dirty="0" err="1" smtClean="0"/>
              <a:t>Golan</a:t>
            </a:r>
            <a:r>
              <a:rPr lang="en-US" sz="4000" dirty="0" err="1"/>
              <a:t>g</a:t>
            </a:r>
            <a:r>
              <a:rPr lang="en-US" sz="4000" dirty="0" smtClean="0"/>
              <a:t> </a:t>
            </a:r>
            <a:r>
              <a:rPr lang="en-US" sz="4000" dirty="0" smtClean="0"/>
              <a:t>(</a:t>
            </a:r>
            <a:r>
              <a:rPr lang="ru-RU" sz="4000" dirty="0" smtClean="0"/>
              <a:t>философия: «все </a:t>
            </a:r>
            <a:r>
              <a:rPr lang="ru-RU" sz="4000" dirty="0" err="1" smtClean="0"/>
              <a:t>горутина</a:t>
            </a:r>
            <a:r>
              <a:rPr lang="ru-RU" sz="4000" dirty="0" smtClean="0"/>
              <a:t>»)</a:t>
            </a:r>
            <a:endParaRPr lang="en-US" sz="4000" dirty="0" smtClean="0"/>
          </a:p>
          <a:p>
            <a:pPr marL="514350" indent="-514350">
              <a:buAutoNum type="arabicParenR"/>
            </a:pPr>
            <a:r>
              <a:rPr lang="en-US" sz="4000" dirty="0" smtClean="0"/>
              <a:t>C++20</a:t>
            </a:r>
          </a:p>
          <a:p>
            <a:pPr marL="514350" indent="-514350">
              <a:buAutoNum type="arabicParenR"/>
            </a:pPr>
            <a:r>
              <a:rPr lang="en-US" sz="4000" dirty="0" err="1" smtClean="0"/>
              <a:t>Kotlin</a:t>
            </a:r>
            <a:endParaRPr lang="en-US" sz="4000" dirty="0" smtClean="0"/>
          </a:p>
          <a:p>
            <a:pPr marL="514350" indent="-514350">
              <a:buAutoNum type="arabicParenR"/>
            </a:pPr>
            <a:r>
              <a:rPr lang="en-US" sz="4000" dirty="0" smtClean="0"/>
              <a:t>C# </a:t>
            </a:r>
            <a:r>
              <a:rPr lang="ru-RU" sz="4000" dirty="0" smtClean="0"/>
              <a:t> и многие другие.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57" y="1691504"/>
            <a:ext cx="1541417" cy="1541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57" y="3359060"/>
            <a:ext cx="1392146" cy="13921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4" y="5003484"/>
            <a:ext cx="1173479" cy="11734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534" y="3657463"/>
            <a:ext cx="2187485" cy="218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0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 Java?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err="1" smtClean="0"/>
              <a:t>Корутины</a:t>
            </a:r>
            <a:r>
              <a:rPr lang="ru-RU" sz="3600" dirty="0" smtClean="0"/>
              <a:t> не поддерживаются в </a:t>
            </a:r>
            <a:r>
              <a:rPr lang="en-US" sz="3600" dirty="0" err="1" smtClean="0"/>
              <a:t>OpenJDK</a:t>
            </a:r>
            <a:r>
              <a:rPr lang="ru-RU" sz="3600" dirty="0" smtClean="0"/>
              <a:t> на данный момент.</a:t>
            </a:r>
            <a:endParaRPr lang="ru-RU" sz="3600" dirty="0"/>
          </a:p>
          <a:p>
            <a:pPr marL="0" indent="0">
              <a:buNone/>
            </a:pPr>
            <a:r>
              <a:rPr lang="ru-RU" sz="3600" dirty="0" smtClean="0"/>
              <a:t>Сопрограммы в </a:t>
            </a:r>
            <a:r>
              <a:rPr lang="en-US" sz="3600" dirty="0" smtClean="0"/>
              <a:t>Java </a:t>
            </a:r>
            <a:r>
              <a:rPr lang="ru-RU" sz="3600" dirty="0" smtClean="0"/>
              <a:t>могут быть реализованы как потоки, что дает ограничения</a:t>
            </a:r>
            <a:r>
              <a:rPr lang="en-US" sz="3600" dirty="0" smtClean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95" y="3783580"/>
            <a:ext cx="3634196" cy="24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Loom project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425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err="1"/>
              <a:t>Project</a:t>
            </a:r>
            <a:r>
              <a:rPr lang="ru-RU" sz="4000" dirty="0"/>
              <a:t> </a:t>
            </a:r>
            <a:r>
              <a:rPr lang="ru-RU" sz="4000" dirty="0" err="1"/>
              <a:t>Loom</a:t>
            </a:r>
            <a:r>
              <a:rPr lang="ru-RU" sz="4000" dirty="0"/>
              <a:t> </a:t>
            </a:r>
            <a:r>
              <a:rPr lang="en-US" sz="4000" dirty="0" smtClean="0"/>
              <a:t>– </a:t>
            </a:r>
            <a:r>
              <a:rPr lang="ru-RU" sz="4000" dirty="0" smtClean="0"/>
              <a:t>исследовательский проект, целью которого является разработка новых возможностей </a:t>
            </a:r>
            <a:r>
              <a:rPr lang="en-US" sz="4000" dirty="0" smtClean="0"/>
              <a:t> Java VM</a:t>
            </a:r>
            <a:r>
              <a:rPr lang="ru-RU" sz="4000" dirty="0" smtClean="0"/>
              <a:t>, связанных с многопоточным программированием. 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ru-RU" sz="4000" dirty="0" smtClean="0"/>
              <a:t>Одной из задач проекта является разработка сопрограмм</a:t>
            </a:r>
            <a:r>
              <a:rPr lang="en-US" sz="4000" dirty="0" smtClean="0"/>
              <a:t> </a:t>
            </a:r>
            <a:r>
              <a:rPr lang="ru-RU" sz="4000" dirty="0" smtClean="0"/>
              <a:t>для языка </a:t>
            </a:r>
            <a:r>
              <a:rPr lang="en-US" sz="4000" dirty="0" smtClean="0"/>
              <a:t>Java</a:t>
            </a:r>
            <a:r>
              <a:rPr lang="ru-RU" sz="4000" dirty="0" smtClean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23910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3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464" y="365125"/>
            <a:ext cx="113995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/>
              <a:t>Цель: эффективная реализация </a:t>
            </a:r>
            <a:r>
              <a:rPr lang="ru-RU" sz="5400" dirty="0" err="1" smtClean="0"/>
              <a:t>корутин</a:t>
            </a:r>
            <a:r>
              <a:rPr lang="ru-RU" sz="5400" dirty="0" smtClean="0"/>
              <a:t> </a:t>
            </a:r>
            <a:r>
              <a:rPr lang="en-US" sz="5400" dirty="0" smtClean="0"/>
              <a:t>Java.</a:t>
            </a:r>
            <a:r>
              <a:rPr lang="ru-RU" sz="5400" dirty="0" smtClean="0"/>
              <a:t> 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6389" y="1825625"/>
            <a:ext cx="108574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Работа будет проводиться в рамках проекта </a:t>
            </a:r>
            <a:r>
              <a:rPr lang="en-US" sz="3600" dirty="0" smtClean="0"/>
              <a:t>Excelsior Research Virtual Machine.</a:t>
            </a:r>
          </a:p>
          <a:p>
            <a:pPr marL="0" indent="0" algn="ctr">
              <a:buNone/>
            </a:pPr>
            <a:r>
              <a:rPr lang="ru-RU" sz="3600" dirty="0" smtClean="0"/>
              <a:t>Задачи:</a:t>
            </a:r>
          </a:p>
          <a:p>
            <a:pPr marL="742950" indent="-742950">
              <a:buAutoNum type="arabicParenR"/>
            </a:pPr>
            <a:r>
              <a:rPr lang="ru-RU" sz="3600" dirty="0" smtClean="0"/>
              <a:t>Изучить существующие реализации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 в управляемых средах </a:t>
            </a:r>
            <a:r>
              <a:rPr lang="en-US" sz="3600" dirty="0" err="1" smtClean="0"/>
              <a:t>Kotlin</a:t>
            </a:r>
            <a:r>
              <a:rPr lang="ru-RU" sz="3600" dirty="0"/>
              <a:t>,</a:t>
            </a:r>
            <a:r>
              <a:rPr lang="ru-RU" sz="3600" dirty="0" smtClean="0"/>
              <a:t> </a:t>
            </a:r>
            <a:r>
              <a:rPr lang="en-US" sz="3600" dirty="0" smtClean="0"/>
              <a:t>Go</a:t>
            </a:r>
            <a:r>
              <a:rPr lang="ru-RU" sz="3600" dirty="0" smtClean="0"/>
              <a:t> </a:t>
            </a:r>
            <a:r>
              <a:rPr lang="ru-RU" sz="3600" dirty="0" smtClean="0"/>
              <a:t>и проекта </a:t>
            </a:r>
            <a:r>
              <a:rPr lang="en-US" sz="3600" dirty="0" smtClean="0"/>
              <a:t>Loom.</a:t>
            </a:r>
          </a:p>
          <a:p>
            <a:pPr marL="742950" indent="-742950">
              <a:buAutoNum type="arabicParenR"/>
            </a:pPr>
            <a:r>
              <a:rPr lang="ru-RU" sz="3600" dirty="0" smtClean="0"/>
              <a:t>Разработать метрики для сравнения эффективности различных реализаций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5655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Задачи</a:t>
            </a:r>
            <a:r>
              <a:rPr lang="en-US" sz="5400" dirty="0" smtClean="0"/>
              <a:t>.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3) Реализовать </a:t>
            </a:r>
            <a:r>
              <a:rPr lang="ru-RU" sz="3600" dirty="0" err="1" smtClean="0"/>
              <a:t>поддежку</a:t>
            </a:r>
            <a:r>
              <a:rPr lang="ru-RU" sz="3600" dirty="0" smtClean="0"/>
              <a:t>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 </a:t>
            </a:r>
            <a:r>
              <a:rPr lang="ru-RU" sz="3600" dirty="0"/>
              <a:t> </a:t>
            </a:r>
            <a:r>
              <a:rPr lang="ru-RU" sz="3600" dirty="0" smtClean="0"/>
              <a:t>в </a:t>
            </a:r>
            <a:r>
              <a:rPr lang="en-US" sz="3600" dirty="0" smtClean="0"/>
              <a:t>Excelsior RVM</a:t>
            </a:r>
            <a:r>
              <a:rPr lang="ru-RU" sz="3600" dirty="0" smtClean="0"/>
              <a:t> с учетом особенностей языка </a:t>
            </a:r>
            <a:r>
              <a:rPr lang="en-US" sz="3600" dirty="0" smtClean="0"/>
              <a:t>Java. </a:t>
            </a:r>
            <a:r>
              <a:rPr lang="ru-RU" sz="3600" dirty="0" smtClean="0"/>
              <a:t>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4) </a:t>
            </a:r>
            <a:r>
              <a:rPr lang="ru-RU" sz="3600" dirty="0" smtClean="0"/>
              <a:t>Сравнить производительность с другими языками, используя ранее разработанные метрики. 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39" y="4072438"/>
            <a:ext cx="2414179" cy="260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8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8800" dirty="0" smtClean="0"/>
              <a:t>Спасибо за внимание</a:t>
            </a:r>
            <a:r>
              <a:rPr lang="en-US" sz="8800" dirty="0" smtClean="0"/>
              <a:t>!</a:t>
            </a:r>
            <a:r>
              <a:rPr lang="ru-RU" sz="8800" dirty="0" smtClean="0"/>
              <a:t> </a:t>
            </a:r>
            <a:endParaRPr lang="ru-RU" sz="8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66" y="2034631"/>
            <a:ext cx="3906314" cy="4351338"/>
          </a:xfrm>
        </p:spPr>
      </p:pic>
    </p:spTree>
    <p:extLst>
      <p:ext uri="{BB962C8B-B14F-4D97-AF65-F5344CB8AC3E}">
        <p14:creationId xmlns:p14="http://schemas.microsoft.com/office/powerpoint/2010/main" val="35394208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223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Эффективная реализация сопрограмм в управляемой среде.</vt:lpstr>
      <vt:lpstr>Введение</vt:lpstr>
      <vt:lpstr>Преимущества сопрограмм перед потоками.</vt:lpstr>
      <vt:lpstr>Поддержка в языках программирования:</vt:lpstr>
      <vt:lpstr>A Java?</vt:lpstr>
      <vt:lpstr>Loom project</vt:lpstr>
      <vt:lpstr>Цель: эффективная реализация корутин Java. </vt:lpstr>
      <vt:lpstr>Задачи.</vt:lpstr>
      <vt:lpstr>Спасибо за внимание! </vt:lpstr>
      <vt:lpstr>Презентация PowerPoint</vt:lpstr>
      <vt:lpstr>Отличие от «Project Loom»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Эффективная реализация сопрограмм в управляемой среде.</dc:title>
  <dc:creator>user</dc:creator>
  <cp:lastModifiedBy>user</cp:lastModifiedBy>
  <cp:revision>28</cp:revision>
  <dcterms:created xsi:type="dcterms:W3CDTF">2020-09-28T12:37:01Z</dcterms:created>
  <dcterms:modified xsi:type="dcterms:W3CDTF">2020-09-29T16:00:13Z</dcterms:modified>
</cp:coreProperties>
</file>