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70"/>
    <p:restoredTop sz="96170"/>
  </p:normalViewPr>
  <p:slideViewPr>
    <p:cSldViewPr snapToGrid="0">
      <p:cViewPr varScale="1">
        <p:scale>
          <a:sx n="80" d="100"/>
          <a:sy n="80" d="100"/>
        </p:scale>
        <p:origin x="19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8B3C-A137-979D-3F2C-1E5F1F82F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Wk 3 contemporary positivist-technical languages OF CURRICULAR-PEDAGOGICAL PRAXIS (CPP)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E0C16-5F3A-B841-D9BC-54F1407C8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Understanding by Design (UBD) and Flipped Classrooms (FCs)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515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1BBE-D319-C174-B2A3-A795B77B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fc,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DE9A-0506-9B4C-7912-B7B0F752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Emphasizes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State standards </a:t>
            </a:r>
            <a:r>
              <a:rPr lang="en-US" sz="2800" dirty="0"/>
              <a:t>framework</a:t>
            </a:r>
          </a:p>
          <a:p>
            <a:pPr lvl="1"/>
            <a:r>
              <a:rPr lang="en-US" sz="2800" dirty="0"/>
              <a:t>Learning </a:t>
            </a:r>
            <a:r>
              <a:rPr lang="en-US" sz="2800" dirty="0">
                <a:solidFill>
                  <a:srgbClr val="FF0000"/>
                </a:solidFill>
              </a:rPr>
              <a:t>subject area disciplines</a:t>
            </a:r>
          </a:p>
          <a:p>
            <a:pPr lvl="1"/>
            <a:r>
              <a:rPr lang="en-US" sz="2800" dirty="0"/>
              <a:t>Taking advantage of </a:t>
            </a:r>
            <a:r>
              <a:rPr lang="en-US" sz="2800" dirty="0">
                <a:solidFill>
                  <a:srgbClr val="FF0000"/>
                </a:solidFill>
              </a:rPr>
              <a:t>new technologies</a:t>
            </a:r>
            <a:endParaRPr lang="en-US" sz="2800" dirty="0"/>
          </a:p>
          <a:p>
            <a:pPr lvl="1"/>
            <a:r>
              <a:rPr lang="en-US" sz="2800" dirty="0"/>
              <a:t>Leverages </a:t>
            </a:r>
            <a:r>
              <a:rPr lang="en-US" sz="2800" dirty="0">
                <a:solidFill>
                  <a:srgbClr val="FF0000"/>
                </a:solidFill>
              </a:rPr>
              <a:t>constructivist-inquiry learning </a:t>
            </a:r>
            <a:r>
              <a:rPr lang="en-US" sz="2800" dirty="0"/>
              <a:t>in classroom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As technical-positivist language,</a:t>
            </a:r>
            <a:r>
              <a:rPr lang="en-US" sz="2800" dirty="0">
                <a:solidFill>
                  <a:srgbClr val="FF0000"/>
                </a:solidFill>
              </a:rPr>
              <a:t> supportive </a:t>
            </a:r>
            <a:r>
              <a:rPr lang="en-US" sz="2800" dirty="0"/>
              <a:t>of state exams and frameworks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9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933D-67E3-F649-288B-72361231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fc, understandings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F317-B548-668F-F416-94D11160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Constructivist, inquiry, and collaborate learning</a:t>
            </a:r>
          </a:p>
          <a:p>
            <a:pPr lvl="1"/>
            <a:r>
              <a:rPr lang="en-US" dirty="0"/>
              <a:t>Student </a:t>
            </a:r>
            <a:r>
              <a:rPr lang="en-US" dirty="0">
                <a:solidFill>
                  <a:srgbClr val="FF0000"/>
                </a:solidFill>
              </a:rPr>
              <a:t>self-pacing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tiering </a:t>
            </a:r>
            <a:r>
              <a:rPr lang="en-US" dirty="0"/>
              <a:t>of content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Differentiated</a:t>
            </a:r>
            <a:r>
              <a:rPr lang="en-US" dirty="0"/>
              <a:t> teaching and learning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Assistive technology</a:t>
            </a:r>
          </a:p>
          <a:p>
            <a:pPr lvl="1"/>
            <a:r>
              <a:rPr lang="en-US" dirty="0"/>
              <a:t>Positive </a:t>
            </a:r>
            <a:r>
              <a:rPr lang="en-US" dirty="0">
                <a:solidFill>
                  <a:srgbClr val="FF0000"/>
                </a:solidFill>
              </a:rPr>
              <a:t>student engagement</a:t>
            </a:r>
          </a:p>
          <a:p>
            <a:pPr lvl="1"/>
            <a:r>
              <a:rPr lang="en-US" dirty="0"/>
              <a:t>L. Altemueller and C. Lindquist’s “Flipped classroom instruction for inclusive learning” is emblematic of what is happening in FC. Read the L. Altemueller and C. Lindquist article for this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8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E39C-3E2C-8F8A-BD42-FDE43685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Positivist-technical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9D2C-C80F-49C9-9592-DBDB9720A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Review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68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F75D-CCFD-E202-A8AA-1C8FB93A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are positivist-technical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896A-664B-6B78-E651-F152400F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Learning theory must be </a:t>
            </a:r>
            <a:r>
              <a:rPr lang="en-US" sz="2400" dirty="0">
                <a:solidFill>
                  <a:srgbClr val="FF0000"/>
                </a:solidFill>
              </a:rPr>
              <a:t>scientific-empirical, observable</a:t>
            </a:r>
            <a:r>
              <a:rPr lang="en-US" sz="2400" dirty="0"/>
              <a:t>, replicated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Observable</a:t>
            </a:r>
            <a:r>
              <a:rPr lang="en-US" sz="2400" dirty="0"/>
              <a:t>, in positivist CPP, came to mean pragmatic use of standardized tests in the present.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Standards, objectives, positivist metrics, program evaluation</a:t>
            </a:r>
            <a:r>
              <a:rPr lang="en-US" sz="2400" dirty="0"/>
              <a:t>, the way to implement curriculum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State standards </a:t>
            </a:r>
            <a:r>
              <a:rPr lang="en-US" sz="2400" dirty="0"/>
              <a:t>replaced educators’ local development of </a:t>
            </a:r>
            <a:r>
              <a:rPr lang="en-US" sz="2400" dirty="0">
                <a:solidFill>
                  <a:srgbClr val="FF0000"/>
                </a:solidFill>
              </a:rPr>
              <a:t>learning objectives</a:t>
            </a:r>
          </a:p>
          <a:p>
            <a:r>
              <a:rPr lang="en-US" dirty="0"/>
              <a:t>M</a:t>
            </a:r>
            <a:r>
              <a:rPr lang="en-US" sz="2400" dirty="0"/>
              <a:t>ost lesson planning only needs to </a:t>
            </a:r>
            <a:r>
              <a:rPr lang="en-US" sz="2400" dirty="0">
                <a:solidFill>
                  <a:srgbClr val="FF0000"/>
                </a:solidFill>
              </a:rPr>
              <a:t>list state standards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0000"/>
                </a:solidFill>
              </a:rPr>
              <a:t>“post” state standards </a:t>
            </a:r>
            <a:r>
              <a:rPr lang="en-US" sz="2400" dirty="0"/>
              <a:t>on the wall</a:t>
            </a:r>
          </a:p>
          <a:p>
            <a:r>
              <a:rPr lang="en-US" sz="2400" dirty="0"/>
              <a:t>State standards attainment </a:t>
            </a:r>
            <a:r>
              <a:rPr lang="en-US" dirty="0"/>
              <a:t>(curriculum ends) are </a:t>
            </a:r>
            <a:r>
              <a:rPr lang="en-US" sz="2400" dirty="0"/>
              <a:t>to be measured by benchmarks and  standardized tests</a:t>
            </a:r>
          </a:p>
          <a:p>
            <a:r>
              <a:rPr lang="en-US" sz="2400" dirty="0"/>
              <a:t>In practice, benchmarking, “gap” identification, and focus on students’ “deficiencies” are central.</a:t>
            </a:r>
          </a:p>
          <a:p>
            <a:r>
              <a:rPr lang="en-US" sz="2400" dirty="0"/>
              <a:t>De-contextualized “subject area” teaching and skills ar</a:t>
            </a:r>
            <a:r>
              <a:rPr lang="en-US" dirty="0"/>
              <a:t>e predominant</a:t>
            </a:r>
          </a:p>
          <a:p>
            <a:r>
              <a:rPr lang="en-US" dirty="0"/>
              <a:t>Both UBD and FC are emblematic of </a:t>
            </a:r>
            <a:r>
              <a:rPr lang="en-US" dirty="0">
                <a:solidFill>
                  <a:srgbClr val="FF0000"/>
                </a:solidFill>
              </a:rPr>
              <a:t>positivist-technical languages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3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B8D7-3957-B478-837D-4D9E7356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by design (UBD)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08A65-180C-77F4-3FA7-74AB0A4B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Definition, aims, understandings</a:t>
            </a:r>
          </a:p>
        </p:txBody>
      </p:sp>
    </p:spTree>
    <p:extLst>
      <p:ext uri="{BB962C8B-B14F-4D97-AF65-F5344CB8AC3E}">
        <p14:creationId xmlns:p14="http://schemas.microsoft.com/office/powerpoint/2010/main" val="151073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9CB1-485E-2C29-4B39-3FDE63A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Ubd</a:t>
            </a:r>
            <a:r>
              <a:rPr lang="en-US" dirty="0"/>
              <a:t>,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FDAA7-C854-C6BB-F8AA-352B13ADE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sz="2800" dirty="0"/>
              <a:t>UBD is a three-stage curriculum development model that </a:t>
            </a:r>
          </a:p>
          <a:p>
            <a:pPr lvl="1"/>
            <a:r>
              <a:rPr lang="en-US" sz="2400" dirty="0"/>
              <a:t>Begins with </a:t>
            </a:r>
            <a:r>
              <a:rPr lang="en-US" sz="2400" dirty="0">
                <a:solidFill>
                  <a:srgbClr val="FF0000"/>
                </a:solidFill>
              </a:rPr>
              <a:t>state standards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/>
              <a:t>Zeros in on </a:t>
            </a:r>
            <a:r>
              <a:rPr lang="en-US" sz="2400" dirty="0">
                <a:solidFill>
                  <a:srgbClr val="FF0000"/>
                </a:solidFill>
              </a:rPr>
              <a:t>what students should know or do </a:t>
            </a:r>
            <a:r>
              <a:rPr lang="en-US" sz="2400" dirty="0"/>
              <a:t>at the end, </a:t>
            </a:r>
          </a:p>
          <a:p>
            <a:pPr lvl="1"/>
            <a:r>
              <a:rPr lang="en-US" sz="2400" dirty="0"/>
              <a:t>Identifies </a:t>
            </a:r>
            <a:r>
              <a:rPr lang="en-US" sz="2400" dirty="0">
                <a:solidFill>
                  <a:srgbClr val="FF0000"/>
                </a:solidFill>
              </a:rPr>
              <a:t>acceptable evidence </a:t>
            </a:r>
            <a:r>
              <a:rPr lang="en-US" sz="2400" dirty="0"/>
              <a:t>of students’ attainment of knowledge or skills, and </a:t>
            </a:r>
          </a:p>
          <a:p>
            <a:pPr lvl="1"/>
            <a:r>
              <a:rPr lang="en-US" sz="2400" dirty="0"/>
              <a:t>Designs </a:t>
            </a:r>
            <a:r>
              <a:rPr lang="en-US" sz="2400" dirty="0">
                <a:solidFill>
                  <a:srgbClr val="FF0000"/>
                </a:solidFill>
              </a:rPr>
              <a:t>learning activities </a:t>
            </a:r>
            <a:r>
              <a:rPr lang="en-US" sz="2400" dirty="0"/>
              <a:t>to support the attainment of evidence of attainment</a:t>
            </a:r>
          </a:p>
          <a:p>
            <a:pPr lvl="1"/>
            <a:r>
              <a:rPr lang="en-US" sz="2400" dirty="0"/>
              <a:t>Assesses for </a:t>
            </a:r>
            <a:r>
              <a:rPr lang="en-US" sz="2400" dirty="0">
                <a:solidFill>
                  <a:srgbClr val="FF0000"/>
                </a:solidFill>
              </a:rPr>
              <a:t>attainment of ends </a:t>
            </a:r>
            <a:r>
              <a:rPr lang="en-US" sz="2400" dirty="0"/>
              <a:t>specified from the outset</a:t>
            </a:r>
          </a:p>
        </p:txBody>
      </p:sp>
    </p:spTree>
    <p:extLst>
      <p:ext uri="{BB962C8B-B14F-4D97-AF65-F5344CB8AC3E}">
        <p14:creationId xmlns:p14="http://schemas.microsoft.com/office/powerpoint/2010/main" val="274678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1BBE-D319-C174-B2A3-A795B77B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Ubd</a:t>
            </a:r>
            <a:r>
              <a:rPr lang="en-US" dirty="0"/>
              <a:t>,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DE9A-0506-9B4C-7912-B7B0F752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Emphasizes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State standards </a:t>
            </a:r>
            <a:r>
              <a:rPr lang="en-US" sz="2800" dirty="0"/>
              <a:t>framework</a:t>
            </a:r>
          </a:p>
          <a:p>
            <a:pPr lvl="1"/>
            <a:r>
              <a:rPr lang="en-US" sz="2800" dirty="0"/>
              <a:t>Learning </a:t>
            </a:r>
            <a:r>
              <a:rPr lang="en-US" sz="2800" dirty="0">
                <a:solidFill>
                  <a:srgbClr val="FF0000"/>
                </a:solidFill>
              </a:rPr>
              <a:t>subject area disciplines</a:t>
            </a:r>
          </a:p>
          <a:p>
            <a:pPr lvl="1"/>
            <a:r>
              <a:rPr lang="en-US" sz="2800" dirty="0"/>
              <a:t>Real-life </a:t>
            </a:r>
            <a:r>
              <a:rPr lang="en-US" sz="2800" dirty="0">
                <a:solidFill>
                  <a:srgbClr val="FF0000"/>
                </a:solidFill>
              </a:rPr>
              <a:t>disciplinary tasks </a:t>
            </a:r>
            <a:r>
              <a:rPr lang="en-US" sz="2800" dirty="0"/>
              <a:t>or performances</a:t>
            </a:r>
          </a:p>
          <a:p>
            <a:pPr lvl="1"/>
            <a:r>
              <a:rPr lang="en-US" sz="2800" dirty="0"/>
              <a:t>Traditional tests, </a:t>
            </a:r>
            <a:r>
              <a:rPr lang="en-US" sz="2800" dirty="0">
                <a:solidFill>
                  <a:srgbClr val="FF0000"/>
                </a:solidFill>
              </a:rPr>
              <a:t>state exams</a:t>
            </a:r>
            <a:r>
              <a:rPr lang="en-US" sz="2800" dirty="0"/>
              <a:t>, but also </a:t>
            </a:r>
            <a:r>
              <a:rPr lang="en-US" sz="2800" dirty="0">
                <a:solidFill>
                  <a:srgbClr val="FF0000"/>
                </a:solidFill>
              </a:rPr>
              <a:t>portfolio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rubric assessments</a:t>
            </a:r>
          </a:p>
          <a:p>
            <a:pPr lvl="1"/>
            <a:r>
              <a:rPr lang="en-US" sz="2800" dirty="0"/>
              <a:t>As technical-positivist language, </a:t>
            </a:r>
            <a:r>
              <a:rPr lang="en-US" sz="2800" dirty="0">
                <a:solidFill>
                  <a:srgbClr val="FF0000"/>
                </a:solidFill>
              </a:rPr>
              <a:t>highly supportive </a:t>
            </a:r>
            <a:r>
              <a:rPr lang="en-US" sz="2800" dirty="0"/>
              <a:t>of state exams.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694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933D-67E3-F649-288B-72361231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Ubd</a:t>
            </a:r>
            <a:r>
              <a:rPr lang="en-US" dirty="0"/>
              <a:t>, understandings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F317-B548-668F-F416-94D11160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Articulates</a:t>
            </a:r>
          </a:p>
          <a:p>
            <a:pPr lvl="1"/>
            <a:r>
              <a:rPr lang="en-US" dirty="0"/>
              <a:t>Teaching, learning, and assessment are </a:t>
            </a:r>
            <a:r>
              <a:rPr lang="en-US" dirty="0">
                <a:solidFill>
                  <a:srgbClr val="FF0000"/>
                </a:solidFill>
              </a:rPr>
              <a:t>complex technical procedures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Subject area knowledge and skills acquisition </a:t>
            </a:r>
            <a:r>
              <a:rPr lang="en-US" dirty="0"/>
              <a:t>is paramount</a:t>
            </a:r>
          </a:p>
          <a:p>
            <a:pPr lvl="1"/>
            <a:r>
              <a:rPr lang="en-US" dirty="0"/>
              <a:t>Students’ subject area knowledge and skills acquisition is inherently  </a:t>
            </a:r>
            <a:r>
              <a:rPr lang="en-US" dirty="0">
                <a:solidFill>
                  <a:srgbClr val="FF0000"/>
                </a:solidFill>
              </a:rPr>
              <a:t>equivalent to “good for all”</a:t>
            </a:r>
          </a:p>
          <a:p>
            <a:pPr lvl="1"/>
            <a:r>
              <a:rPr lang="en-US" dirty="0"/>
              <a:t>J. McTighe’s </a:t>
            </a:r>
            <a:r>
              <a:rPr lang="en-US" i="1" dirty="0"/>
              <a:t>The fundamentals of Understanding by Design </a:t>
            </a:r>
            <a:r>
              <a:rPr lang="en-US" dirty="0"/>
              <a:t>is emblematic of UBD. Read the McTighe reading for this.</a:t>
            </a:r>
          </a:p>
        </p:txBody>
      </p:sp>
    </p:spTree>
    <p:extLst>
      <p:ext uri="{BB962C8B-B14F-4D97-AF65-F5344CB8AC3E}">
        <p14:creationId xmlns:p14="http://schemas.microsoft.com/office/powerpoint/2010/main" val="281125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B8D7-3957-B478-837D-4D9E7356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Flipped classroom (fc)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08A65-180C-77F4-3FA7-74AB0A4B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Definition, aims, understandings</a:t>
            </a:r>
          </a:p>
        </p:txBody>
      </p:sp>
    </p:spTree>
    <p:extLst>
      <p:ext uri="{BB962C8B-B14F-4D97-AF65-F5344CB8AC3E}">
        <p14:creationId xmlns:p14="http://schemas.microsoft.com/office/powerpoint/2010/main" val="209160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9CB1-485E-2C29-4B39-3FDE63A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fc,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FDAA7-C854-C6BB-F8AA-352B13AD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FC is a method of curriculum and instruction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Inverts or “flips” </a:t>
            </a:r>
            <a:r>
              <a:rPr lang="en-US" dirty="0"/>
              <a:t>traditional in-class content delivery</a:t>
            </a:r>
          </a:p>
          <a:p>
            <a:pPr lvl="1"/>
            <a:r>
              <a:rPr lang="en-US" dirty="0"/>
              <a:t>Moves content delivery/lectures to </a:t>
            </a:r>
            <a:r>
              <a:rPr lang="en-US" dirty="0">
                <a:solidFill>
                  <a:srgbClr val="FF0000"/>
                </a:solidFill>
              </a:rPr>
              <a:t>online resources</a:t>
            </a:r>
          </a:p>
          <a:p>
            <a:pPr lvl="1"/>
            <a:r>
              <a:rPr lang="en-US" dirty="0"/>
              <a:t>Uses class times to </a:t>
            </a:r>
            <a:r>
              <a:rPr lang="en-US" dirty="0">
                <a:solidFill>
                  <a:srgbClr val="FF0000"/>
                </a:solidFill>
              </a:rPr>
              <a:t>leverage depth and complexity</a:t>
            </a:r>
          </a:p>
          <a:p>
            <a:pPr lvl="1"/>
            <a:r>
              <a:rPr lang="en-US" dirty="0"/>
              <a:t>Emphasizes </a:t>
            </a:r>
            <a:r>
              <a:rPr lang="en-US" dirty="0">
                <a:solidFill>
                  <a:srgbClr val="FF0000"/>
                </a:solidFill>
              </a:rPr>
              <a:t>constructivist and inquiry in-class activities</a:t>
            </a:r>
          </a:p>
          <a:p>
            <a:pPr lvl="1"/>
            <a:r>
              <a:rPr lang="en-US" dirty="0"/>
              <a:t>Classroom space </a:t>
            </a:r>
            <a:r>
              <a:rPr lang="en-US" dirty="0">
                <a:solidFill>
                  <a:srgbClr val="FF0000"/>
                </a:solidFill>
              </a:rPr>
              <a:t>transformed to active space </a:t>
            </a:r>
            <a:r>
              <a:rPr lang="en-US" dirty="0"/>
              <a:t>rather than receptive space</a:t>
            </a:r>
          </a:p>
        </p:txBody>
      </p:sp>
    </p:spTree>
    <p:extLst>
      <p:ext uri="{BB962C8B-B14F-4D97-AF65-F5344CB8AC3E}">
        <p14:creationId xmlns:p14="http://schemas.microsoft.com/office/powerpoint/2010/main" val="3270401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988</TotalTime>
  <Words>485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Wk 3 contemporary positivist-technical languages OF CURRICULAR-PEDAGOGICAL PRAXIS (CPP)</vt:lpstr>
      <vt:lpstr>Positivist-technical languages</vt:lpstr>
      <vt:lpstr>Review: what are positivist-technical languages?</vt:lpstr>
      <vt:lpstr>Understanding by design (UBD)</vt:lpstr>
      <vt:lpstr>Ubd, definition</vt:lpstr>
      <vt:lpstr>Ubd, aims</vt:lpstr>
      <vt:lpstr>Ubd, understandings</vt:lpstr>
      <vt:lpstr>Flipped classroom (fc)</vt:lpstr>
      <vt:lpstr>fc, definition</vt:lpstr>
      <vt:lpstr>fc, aims</vt:lpstr>
      <vt:lpstr>fc, understandings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LANGUAGES OF CURRICULAR-PEDAGOGICAL PRAXIS (CPP)</dc:title>
  <dc:creator>James Jupp</dc:creator>
  <cp:lastModifiedBy>James Jupp</cp:lastModifiedBy>
  <cp:revision>21</cp:revision>
  <dcterms:created xsi:type="dcterms:W3CDTF">2023-08-23T11:38:23Z</dcterms:created>
  <dcterms:modified xsi:type="dcterms:W3CDTF">2023-08-28T13:01:55Z</dcterms:modified>
</cp:coreProperties>
</file>