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4"/>
    <p:restoredTop sz="96170"/>
  </p:normalViewPr>
  <p:slideViewPr>
    <p:cSldViewPr snapToGrid="0">
      <p:cViewPr varScale="1">
        <p:scale>
          <a:sx n="88" d="100"/>
          <a:sy n="88" d="100"/>
        </p:scale>
        <p:origin x="18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8B3C-A137-979D-3F2C-1E5F1F82F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WK 5 Contemporary </a:t>
            </a:r>
            <a:r>
              <a:rPr lang="en-US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cultural studies </a:t>
            </a:r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languages of CPP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E0C16-5F3A-B841-D9BC-54F1407C8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Culturally Relevant Pedagogies (CRPs) and Culturally and Linguistically Sustainable Pedagogies (C&amp;LSPs)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5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E3A-BA81-7815-97E2-BB0AD306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C&amp;LSPS, aims</a:t>
            </a:r>
            <a:b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C6C6-7061-822B-6ED8-D977BCB1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C&amp;LSPs aim to</a:t>
            </a:r>
          </a:p>
          <a:p>
            <a:r>
              <a:rPr lang="en-US" dirty="0"/>
              <a:t>Emphasizes sustaining students’ </a:t>
            </a:r>
            <a:r>
              <a:rPr lang="en-US" dirty="0">
                <a:solidFill>
                  <a:srgbClr val="FF0000"/>
                </a:solidFill>
              </a:rPr>
              <a:t>language and cultural community </a:t>
            </a:r>
          </a:p>
          <a:p>
            <a:r>
              <a:rPr lang="en-US" dirty="0"/>
              <a:t>Seeks to recognize and advance </a:t>
            </a:r>
            <a:r>
              <a:rPr lang="en-US" dirty="0">
                <a:solidFill>
                  <a:srgbClr val="FF0000"/>
                </a:solidFill>
              </a:rPr>
              <a:t>students cultural and linguistic resources</a:t>
            </a:r>
          </a:p>
          <a:p>
            <a:r>
              <a:rPr lang="en-US" dirty="0"/>
              <a:t>Emphasizes cultural and linguistic sustainability </a:t>
            </a:r>
            <a:r>
              <a:rPr lang="en-US" dirty="0">
                <a:solidFill>
                  <a:srgbClr val="FF0000"/>
                </a:solidFill>
              </a:rPr>
              <a:t>as its own goal</a:t>
            </a:r>
            <a:r>
              <a:rPr lang="en-US" dirty="0"/>
              <a:t>, not only as  means to academic success</a:t>
            </a:r>
          </a:p>
          <a:p>
            <a:r>
              <a:rPr lang="en-US" dirty="0"/>
              <a:t>Sustainability becomes a way of </a:t>
            </a:r>
            <a:r>
              <a:rPr lang="en-US" dirty="0">
                <a:solidFill>
                  <a:srgbClr val="FF0000"/>
                </a:solidFill>
              </a:rPr>
              <a:t>resisting assimilative or acculturative processes of schooling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6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E3A-BA81-7815-97E2-BB0AD306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C&amp;LSPs, understandings</a:t>
            </a:r>
            <a:b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C6C6-7061-822B-6ED8-D977BCB1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Emphasizes</a:t>
            </a:r>
          </a:p>
          <a:p>
            <a:r>
              <a:rPr lang="en-US" dirty="0"/>
              <a:t>Greater responsiveness to </a:t>
            </a:r>
            <a:r>
              <a:rPr lang="en-US" dirty="0">
                <a:solidFill>
                  <a:srgbClr val="FF0000"/>
                </a:solidFill>
              </a:rPr>
              <a:t>students’ languages and cultures</a:t>
            </a:r>
          </a:p>
          <a:p>
            <a:r>
              <a:rPr lang="en-US" dirty="0"/>
              <a:t> Supporting </a:t>
            </a:r>
            <a:r>
              <a:rPr lang="en-US" dirty="0">
                <a:solidFill>
                  <a:srgbClr val="FF0000"/>
                </a:solidFill>
              </a:rPr>
              <a:t>multilingualism and multicultural practices</a:t>
            </a:r>
          </a:p>
          <a:p>
            <a:r>
              <a:rPr lang="en-US" dirty="0"/>
              <a:t>Recognizing culturally </a:t>
            </a:r>
            <a:r>
              <a:rPr lang="en-US" dirty="0">
                <a:solidFill>
                  <a:srgbClr val="FF0000"/>
                </a:solidFill>
              </a:rPr>
              <a:t>changing and shifting practices</a:t>
            </a:r>
          </a:p>
          <a:p>
            <a:r>
              <a:rPr lang="en-US" dirty="0"/>
              <a:t>Supports young people </a:t>
            </a:r>
            <a:r>
              <a:rPr lang="en-US" dirty="0">
                <a:solidFill>
                  <a:srgbClr val="FF0000"/>
                </a:solidFill>
              </a:rPr>
              <a:t>creative expressive forms, like hip hop</a:t>
            </a:r>
          </a:p>
          <a:p>
            <a:r>
              <a:rPr lang="en-US" dirty="0"/>
              <a:t>Extends Ladson-Billings work in </a:t>
            </a:r>
            <a:r>
              <a:rPr lang="en-US" dirty="0">
                <a:solidFill>
                  <a:srgbClr val="FF0000"/>
                </a:solidFill>
              </a:rPr>
              <a:t>“That’s Just Good Teaching” </a:t>
            </a:r>
            <a:r>
              <a:rPr lang="en-US" dirty="0"/>
              <a:t>but sharpens emphasis on developing students’ languages and cultures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59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9347-99C4-31AE-FF0B-88A59B7B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languages of </a:t>
            </a:r>
            <a:r>
              <a:rPr lang="en-US" dirty="0" err="1"/>
              <a:t>cpp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D66FD-78C2-1955-FCA8-11DAA6B57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89663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01A1-C449-52E4-7371-650D9E7F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93" y="618518"/>
            <a:ext cx="9905998" cy="1478570"/>
          </a:xfrm>
        </p:spPr>
        <p:txBody>
          <a:bodyPr/>
          <a:lstStyle/>
          <a:p>
            <a:r>
              <a:rPr lang="en-US" dirty="0"/>
              <a:t>Review Critical languages of </a:t>
            </a:r>
            <a:r>
              <a:rPr lang="en-US" dirty="0" err="1"/>
              <a:t>cpp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1055-9D16-A019-16FD-DCB723C2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7840"/>
            <a:ext cx="9905999" cy="4023361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Emphasizes</a:t>
            </a:r>
          </a:p>
          <a:p>
            <a:r>
              <a:rPr lang="en-US" sz="3200" dirty="0"/>
              <a:t>Schooling is </a:t>
            </a:r>
            <a:r>
              <a:rPr lang="en-US" sz="3200" dirty="0">
                <a:solidFill>
                  <a:srgbClr val="FF0000"/>
                </a:solidFill>
              </a:rPr>
              <a:t>value-based always and already</a:t>
            </a:r>
          </a:p>
          <a:p>
            <a:r>
              <a:rPr lang="en-US" sz="3200" dirty="0"/>
              <a:t>“Individuals growth” versus “social collective” </a:t>
            </a:r>
            <a:r>
              <a:rPr lang="en-US" sz="3200" dirty="0">
                <a:solidFill>
                  <a:srgbClr val="FF0000"/>
                </a:solidFill>
              </a:rPr>
              <a:t>are ideological constructs</a:t>
            </a:r>
          </a:p>
          <a:p>
            <a:r>
              <a:rPr lang="en-US" sz="3200" dirty="0"/>
              <a:t>Schooling is </a:t>
            </a:r>
            <a:r>
              <a:rPr lang="en-US" sz="3200" dirty="0">
                <a:solidFill>
                  <a:srgbClr val="FF0000"/>
                </a:solidFill>
              </a:rPr>
              <a:t>dominated</a:t>
            </a:r>
            <a:r>
              <a:rPr lang="en-US" sz="3200" dirty="0"/>
              <a:t> by the values of </a:t>
            </a:r>
            <a:r>
              <a:rPr lang="en-US" sz="3200" dirty="0">
                <a:solidFill>
                  <a:srgbClr val="FF0000"/>
                </a:solidFill>
              </a:rPr>
              <a:t>the upper middle class</a:t>
            </a:r>
            <a:r>
              <a:rPr lang="en-US" sz="3200" dirty="0"/>
              <a:t>.</a:t>
            </a:r>
          </a:p>
          <a:p>
            <a:r>
              <a:rPr lang="en-US" sz="3200" dirty="0"/>
              <a:t>Schooling represents </a:t>
            </a:r>
            <a:r>
              <a:rPr lang="en-US" sz="3200" dirty="0">
                <a:solidFill>
                  <a:srgbClr val="FF0000"/>
                </a:solidFill>
              </a:rPr>
              <a:t>the dominant (hegemonic values) of society, bourgeoisie</a:t>
            </a:r>
          </a:p>
          <a:p>
            <a:r>
              <a:rPr lang="en-US" sz="3200" dirty="0"/>
              <a:t>Positivist CPP languages </a:t>
            </a:r>
            <a:r>
              <a:rPr lang="en-US" sz="3200" dirty="0">
                <a:solidFill>
                  <a:srgbClr val="FF0000"/>
                </a:solidFill>
              </a:rPr>
              <a:t>limit practice </a:t>
            </a:r>
            <a:r>
              <a:rPr lang="en-US" sz="3200" dirty="0"/>
              <a:t>and </a:t>
            </a:r>
            <a:r>
              <a:rPr lang="en-US" sz="3200" dirty="0">
                <a:solidFill>
                  <a:srgbClr val="FF0000"/>
                </a:solidFill>
              </a:rPr>
              <a:t>re-produces </a:t>
            </a:r>
            <a:r>
              <a:rPr lang="en-US" sz="3200" dirty="0"/>
              <a:t>social inequalities</a:t>
            </a:r>
          </a:p>
          <a:p>
            <a:r>
              <a:rPr lang="en-US" sz="3200" dirty="0"/>
              <a:t>Schools, rather than ameliorating inequalities, often </a:t>
            </a:r>
            <a:r>
              <a:rPr lang="en-US" sz="3200" dirty="0">
                <a:solidFill>
                  <a:srgbClr val="FF0000"/>
                </a:solidFill>
              </a:rPr>
              <a:t>re-create and re-produce them</a:t>
            </a:r>
            <a:r>
              <a:rPr lang="en-US" sz="3200" dirty="0"/>
              <a:t>.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1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BCCF-5D1B-73AB-1ABB-6A4D33E0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Culturally Relevant Pedagogies (CRPs)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BE8CF-8277-EB15-0DC1-E4CC59A9C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Definitions, aims, understandings</a:t>
            </a:r>
          </a:p>
        </p:txBody>
      </p:sp>
    </p:spTree>
    <p:extLst>
      <p:ext uri="{BB962C8B-B14F-4D97-AF65-F5344CB8AC3E}">
        <p14:creationId xmlns:p14="http://schemas.microsoft.com/office/powerpoint/2010/main" val="288326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7840-AE7F-A312-AD14-37A5ED54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crps</a:t>
            </a:r>
            <a:r>
              <a:rPr lang="en-US" dirty="0"/>
              <a:t>,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01B7-A3A8-D727-46F9-5A51D0E9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CRPS Emphasize</a:t>
            </a:r>
          </a:p>
          <a:p>
            <a:r>
              <a:rPr lang="en-US" dirty="0">
                <a:solidFill>
                  <a:srgbClr val="FF0000"/>
                </a:solidFill>
              </a:rPr>
              <a:t>Effective teachers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historically minoritized student groups</a:t>
            </a:r>
          </a:p>
          <a:p>
            <a:r>
              <a:rPr lang="en-US" dirty="0"/>
              <a:t>Linkages between </a:t>
            </a:r>
            <a:r>
              <a:rPr lang="en-US" dirty="0">
                <a:solidFill>
                  <a:srgbClr val="FF0000"/>
                </a:solidFill>
              </a:rPr>
              <a:t>schooling and culture</a:t>
            </a:r>
          </a:p>
          <a:p>
            <a:r>
              <a:rPr lang="en-US" dirty="0">
                <a:solidFill>
                  <a:srgbClr val="FF0000"/>
                </a:solidFill>
              </a:rPr>
              <a:t>Oppositional, critical </a:t>
            </a:r>
            <a:r>
              <a:rPr lang="en-US" dirty="0"/>
              <a:t>stance</a:t>
            </a:r>
          </a:p>
          <a:p>
            <a:r>
              <a:rPr lang="en-US" dirty="0">
                <a:solidFill>
                  <a:srgbClr val="FF0000"/>
                </a:solidFill>
              </a:rPr>
              <a:t>Collective</a:t>
            </a:r>
            <a:r>
              <a:rPr lang="en-US" dirty="0"/>
              <a:t>, not individual, </a:t>
            </a:r>
            <a:r>
              <a:rPr lang="en-US" i="1" dirty="0"/>
              <a:t>empowerment</a:t>
            </a:r>
          </a:p>
          <a:p>
            <a:r>
              <a:rPr lang="en-US" dirty="0"/>
              <a:t>Three components of </a:t>
            </a:r>
            <a:r>
              <a:rPr lang="en-US" dirty="0">
                <a:solidFill>
                  <a:srgbClr val="FF0000"/>
                </a:solidFill>
              </a:rPr>
              <a:t>academic success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cultural competence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</a:rPr>
              <a:t>critical consciousness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9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7840-AE7F-A312-AD14-37A5ED54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CRPs,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01B7-A3A8-D727-46F9-5A51D0E9D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CRP aims to</a:t>
            </a:r>
          </a:p>
          <a:p>
            <a:r>
              <a:rPr lang="en-US" dirty="0"/>
              <a:t>Committed to </a:t>
            </a:r>
            <a:r>
              <a:rPr lang="en-US" dirty="0">
                <a:solidFill>
                  <a:srgbClr val="FF0000"/>
                </a:solidFill>
              </a:rPr>
              <a:t>students’ learning of academic standards </a:t>
            </a:r>
            <a:r>
              <a:rPr lang="en-US" dirty="0"/>
              <a:t>in state or local curriculum guidelines</a:t>
            </a:r>
          </a:p>
          <a:p>
            <a:r>
              <a:rPr lang="en-US" dirty="0"/>
              <a:t>Transform those standards or guidelines </a:t>
            </a:r>
            <a:r>
              <a:rPr lang="en-US" dirty="0">
                <a:solidFill>
                  <a:srgbClr val="FF0000"/>
                </a:solidFill>
              </a:rPr>
              <a:t>via integration of minoritized students’ home or background</a:t>
            </a:r>
            <a:r>
              <a:rPr lang="en-US" dirty="0"/>
              <a:t> culture into schooling</a:t>
            </a:r>
          </a:p>
          <a:p>
            <a:r>
              <a:rPr lang="en-US" dirty="0"/>
              <a:t>Engage teachers to become </a:t>
            </a:r>
            <a:r>
              <a:rPr lang="en-US" dirty="0">
                <a:solidFill>
                  <a:srgbClr val="FF0000"/>
                </a:solidFill>
              </a:rPr>
              <a:t>effective community/home agents </a:t>
            </a:r>
            <a:r>
              <a:rPr lang="en-US" dirty="0"/>
              <a:t>toward students mainstream academic success</a:t>
            </a:r>
          </a:p>
          <a:p>
            <a:r>
              <a:rPr lang="en-US" dirty="0">
                <a:solidFill>
                  <a:srgbClr val="FF0000"/>
                </a:solidFill>
              </a:rPr>
              <a:t>Critique and change</a:t>
            </a:r>
            <a:r>
              <a:rPr lang="en-US" dirty="0"/>
              <a:t>, via Freire and others’ critical consciousness, </a:t>
            </a:r>
            <a:r>
              <a:rPr lang="en-US" dirty="0">
                <a:solidFill>
                  <a:srgbClr val="FF0000"/>
                </a:solidFill>
              </a:rPr>
              <a:t>what academic success means</a:t>
            </a:r>
            <a:r>
              <a:rPr lang="en-US" dirty="0"/>
              <a:t> in communities and schools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7840-AE7F-A312-AD14-37A5ED54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Crps</a:t>
            </a:r>
            <a:r>
              <a:rPr lang="en-US" dirty="0"/>
              <a:t>, understandings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01B7-A3A8-D727-46F9-5A51D0E9D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0080"/>
            <a:ext cx="9905999" cy="38811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Emphasizes:</a:t>
            </a:r>
          </a:p>
          <a:p>
            <a:r>
              <a:rPr lang="en-US" dirty="0">
                <a:solidFill>
                  <a:srgbClr val="FF0000"/>
                </a:solidFill>
              </a:rPr>
              <a:t>Academic success </a:t>
            </a:r>
            <a:r>
              <a:rPr lang="en-US" dirty="0"/>
              <a:t>is supported by using students’ home and background cultures as vehicles for learning</a:t>
            </a:r>
          </a:p>
          <a:p>
            <a:r>
              <a:rPr lang="en-US" dirty="0">
                <a:solidFill>
                  <a:srgbClr val="FF0000"/>
                </a:solidFill>
              </a:rPr>
              <a:t>Cultural competence </a:t>
            </a:r>
            <a:r>
              <a:rPr lang="en-US" dirty="0"/>
              <a:t>with home and community cultures are supported and maintained while driving at academic excellence</a:t>
            </a:r>
          </a:p>
          <a:p>
            <a:r>
              <a:rPr lang="en-US" dirty="0">
                <a:solidFill>
                  <a:srgbClr val="FF0000"/>
                </a:solidFill>
              </a:rPr>
              <a:t>Critical consciousness </a:t>
            </a:r>
            <a:r>
              <a:rPr lang="en-US" dirty="0"/>
              <a:t>a broader socio-political consciousness is intentionally developed by teachers with students</a:t>
            </a:r>
          </a:p>
          <a:p>
            <a:r>
              <a:rPr lang="en-US" dirty="0"/>
              <a:t>G. Ladson-Billings </a:t>
            </a:r>
            <a:r>
              <a:rPr lang="en-US" dirty="0">
                <a:solidFill>
                  <a:srgbClr val="FF0000"/>
                </a:solidFill>
              </a:rPr>
              <a:t>“That is just good teaching” </a:t>
            </a:r>
            <a:r>
              <a:rPr lang="en-US" dirty="0"/>
              <a:t>is emblematic of PBL. Please pay close attention to that article in your WRRs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2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BCCF-5D1B-73AB-1ABB-6A4D33E0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Culturally and linguistically sustainable pedagogies (</a:t>
            </a:r>
            <a:r>
              <a:rPr lang="en-US" dirty="0" err="1"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US" sz="36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&amp;Lsps</a:t>
            </a:r>
            <a:r>
              <a:rPr lang="en-US" sz="36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b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BE8CF-8277-EB15-0DC1-E4CC59A9C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Definitions, aims, understandings</a:t>
            </a:r>
          </a:p>
        </p:txBody>
      </p:sp>
    </p:spTree>
    <p:extLst>
      <p:ext uri="{BB962C8B-B14F-4D97-AF65-F5344CB8AC3E}">
        <p14:creationId xmlns:p14="http://schemas.microsoft.com/office/powerpoint/2010/main" val="355819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E3A-BA81-7815-97E2-BB0AD306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C&amp;LSPS, definition</a:t>
            </a:r>
            <a:b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C6C6-7061-822B-6ED8-D977BCB1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Emphasizes</a:t>
            </a:r>
          </a:p>
          <a:p>
            <a:r>
              <a:rPr lang="en-US" dirty="0"/>
              <a:t> Continuation of </a:t>
            </a:r>
            <a:r>
              <a:rPr lang="en-US" dirty="0">
                <a:solidFill>
                  <a:srgbClr val="FF0000"/>
                </a:solidFill>
              </a:rPr>
              <a:t>resource practices like CLPs</a:t>
            </a:r>
          </a:p>
          <a:p>
            <a:r>
              <a:rPr lang="en-US" dirty="0">
                <a:solidFill>
                  <a:srgbClr val="FF0000"/>
                </a:solidFill>
              </a:rPr>
              <a:t>Cultural and linguistic sustainability </a:t>
            </a:r>
            <a:r>
              <a:rPr lang="en-US" dirty="0"/>
              <a:t>as new term</a:t>
            </a:r>
          </a:p>
          <a:p>
            <a:r>
              <a:rPr lang="en-US" dirty="0">
                <a:solidFill>
                  <a:srgbClr val="FF0000"/>
                </a:solidFill>
              </a:rPr>
              <a:t>Sustainability</a:t>
            </a:r>
            <a:r>
              <a:rPr lang="en-US" dirty="0"/>
              <a:t> perpetuating and fostering </a:t>
            </a:r>
            <a:r>
              <a:rPr lang="en-US" dirty="0">
                <a:solidFill>
                  <a:srgbClr val="FF0000"/>
                </a:solidFill>
              </a:rPr>
              <a:t>linguistic, literate, and cultural realities of students</a:t>
            </a:r>
          </a:p>
          <a:p>
            <a:r>
              <a:rPr lang="en-US" dirty="0"/>
              <a:t>Sustainability as </a:t>
            </a:r>
            <a:r>
              <a:rPr lang="en-US" dirty="0">
                <a:solidFill>
                  <a:srgbClr val="FF0000"/>
                </a:solidFill>
              </a:rPr>
              <a:t>a re-animating democratic project</a:t>
            </a:r>
          </a:p>
        </p:txBody>
      </p:sp>
    </p:spTree>
    <p:extLst>
      <p:ext uri="{BB962C8B-B14F-4D97-AF65-F5344CB8AC3E}">
        <p14:creationId xmlns:p14="http://schemas.microsoft.com/office/powerpoint/2010/main" val="2549191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171</TotalTime>
  <Words>472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WK 5 Contemporary cultural studies languages of CPP</vt:lpstr>
      <vt:lpstr>Critical languages of cpp</vt:lpstr>
      <vt:lpstr>Review Critical languages of cpp</vt:lpstr>
      <vt:lpstr>Culturally Relevant Pedagogies (CRPs) </vt:lpstr>
      <vt:lpstr>crps, definition</vt:lpstr>
      <vt:lpstr>CRPs, aims</vt:lpstr>
      <vt:lpstr>Crps, understandings</vt:lpstr>
      <vt:lpstr>Culturally and linguistically sustainable pedagogies (C&amp;Lsps)  </vt:lpstr>
      <vt:lpstr>C&amp;LSPS, definition  </vt:lpstr>
      <vt:lpstr>C&amp;LSPS, aims  </vt:lpstr>
      <vt:lpstr>C&amp;LSPs, understandings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LANGUAGES OF CURRICULAR-PEDAGOGICAL PRAXIS (CPP)</dc:title>
  <dc:creator>James Jupp</dc:creator>
  <cp:lastModifiedBy>James Jupp</cp:lastModifiedBy>
  <cp:revision>12</cp:revision>
  <dcterms:created xsi:type="dcterms:W3CDTF">2023-08-23T11:38:23Z</dcterms:created>
  <dcterms:modified xsi:type="dcterms:W3CDTF">2023-09-12T11:59:00Z</dcterms:modified>
</cp:coreProperties>
</file>