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0"/>
    <p:restoredTop sz="96170"/>
  </p:normalViewPr>
  <p:slideViewPr>
    <p:cSldViewPr snapToGrid="0">
      <p:cViewPr varScale="1">
        <p:scale>
          <a:sx n="75" d="100"/>
          <a:sy n="75" d="100"/>
        </p:scale>
        <p:origin x="184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8B3C-A137-979D-3F2C-1E5F1F82F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Wk 4 Contemporary </a:t>
            </a:r>
            <a:r>
              <a:rPr lang="en-US" i="1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interpretivist-experiential</a:t>
            </a:r>
            <a:r>
              <a:rPr lang="en-US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 languages of CPP</a:t>
            </a:r>
            <a:endParaRPr lang="en-US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E0C16-5F3A-B841-D9BC-54F1407C8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Project-Based Learning (PBL) and Place-Based-Education (PBE)</a:t>
            </a:r>
            <a:b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515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E3A-BA81-7815-97E2-BB0AD306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PBE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, aims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C6C6-7061-822B-6ED8-D977BCB1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PBE aims to</a:t>
            </a:r>
          </a:p>
          <a:p>
            <a:r>
              <a:rPr lang="en-US" dirty="0"/>
              <a:t>Integrate </a:t>
            </a:r>
            <a:r>
              <a:rPr lang="en-US" dirty="0">
                <a:solidFill>
                  <a:srgbClr val="FF0000"/>
                </a:solidFill>
              </a:rPr>
              <a:t>social, historical, or natural science </a:t>
            </a:r>
            <a:r>
              <a:rPr lang="en-US" dirty="0"/>
              <a:t>with subject area teaching</a:t>
            </a:r>
          </a:p>
          <a:p>
            <a:r>
              <a:rPr lang="en-US" dirty="0"/>
              <a:t>Synthesize </a:t>
            </a:r>
            <a:r>
              <a:rPr lang="en-US" dirty="0">
                <a:solidFill>
                  <a:srgbClr val="FF0000"/>
                </a:solidFill>
              </a:rPr>
              <a:t>place </a:t>
            </a:r>
            <a:r>
              <a:rPr lang="en-US" dirty="0"/>
              <a:t>with</a:t>
            </a:r>
            <a:r>
              <a:rPr lang="en-US" dirty="0">
                <a:solidFill>
                  <a:srgbClr val="FF0000"/>
                </a:solidFill>
              </a:rPr>
              <a:t> language and social studies </a:t>
            </a:r>
            <a:r>
              <a:rPr lang="en-US" dirty="0"/>
              <a:t>learning</a:t>
            </a:r>
          </a:p>
          <a:p>
            <a:r>
              <a:rPr lang="en-US" dirty="0"/>
              <a:t>Synthesize </a:t>
            </a:r>
            <a:r>
              <a:rPr lang="en-US" dirty="0">
                <a:solidFill>
                  <a:srgbClr val="FF0000"/>
                </a:solidFill>
              </a:rPr>
              <a:t>place</a:t>
            </a:r>
            <a:r>
              <a:rPr lang="en-US" dirty="0"/>
              <a:t> with </a:t>
            </a:r>
            <a:r>
              <a:rPr lang="en-US" dirty="0">
                <a:solidFill>
                  <a:srgbClr val="FF0000"/>
                </a:solidFill>
              </a:rPr>
              <a:t>natural, physical, and biological </a:t>
            </a:r>
            <a:r>
              <a:rPr lang="en-US" dirty="0"/>
              <a:t>sciences</a:t>
            </a:r>
          </a:p>
          <a:p>
            <a:r>
              <a:rPr lang="en-US" dirty="0"/>
              <a:t>Drive at </a:t>
            </a:r>
            <a:r>
              <a:rPr lang="en-US" dirty="0">
                <a:solidFill>
                  <a:srgbClr val="FF0000"/>
                </a:solidFill>
              </a:rPr>
              <a:t>authenticity </a:t>
            </a:r>
            <a:r>
              <a:rPr lang="en-US" dirty="0"/>
              <a:t>and reality </a:t>
            </a:r>
            <a:r>
              <a:rPr lang="en-US" dirty="0">
                <a:solidFill>
                  <a:srgbClr val="FF0000"/>
                </a:solidFill>
              </a:rPr>
              <a:t>with immediate context</a:t>
            </a:r>
          </a:p>
          <a:p>
            <a:r>
              <a:rPr lang="en-US" dirty="0"/>
              <a:t>Support John Dewey’s historical languages by </a:t>
            </a:r>
            <a:r>
              <a:rPr lang="en-US" dirty="0">
                <a:solidFill>
                  <a:srgbClr val="FF0000"/>
                </a:solidFill>
              </a:rPr>
              <a:t>combining subject area learning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students’ situated experiences with place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6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E3A-BA81-7815-97E2-BB0AD306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PBE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, understandings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C6C6-7061-822B-6ED8-D977BCB1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Emphasizes</a:t>
            </a:r>
          </a:p>
          <a:p>
            <a:r>
              <a:rPr lang="en-US" dirty="0"/>
              <a:t>Locality is </a:t>
            </a:r>
            <a:r>
              <a:rPr lang="en-US" dirty="0">
                <a:solidFill>
                  <a:srgbClr val="FF0000"/>
                </a:solidFill>
              </a:rPr>
              <a:t>where long lasting meaning </a:t>
            </a:r>
            <a:r>
              <a:rPr lang="en-US" dirty="0"/>
              <a:t>is made</a:t>
            </a:r>
          </a:p>
          <a:p>
            <a:r>
              <a:rPr lang="en-US" dirty="0">
                <a:solidFill>
                  <a:srgbClr val="FF0000"/>
                </a:solidFill>
              </a:rPr>
              <a:t>Communities</a:t>
            </a:r>
            <a:r>
              <a:rPr lang="en-US" dirty="0"/>
              <a:t> are resources for learning and teaching</a:t>
            </a:r>
          </a:p>
          <a:p>
            <a:r>
              <a:rPr lang="en-US" dirty="0">
                <a:solidFill>
                  <a:srgbClr val="FF0000"/>
                </a:solidFill>
              </a:rPr>
              <a:t>Bioregional natural resources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STEM learning</a:t>
            </a:r>
          </a:p>
          <a:p>
            <a:r>
              <a:rPr lang="en-US" dirty="0">
                <a:solidFill>
                  <a:srgbClr val="FF0000"/>
                </a:solidFill>
              </a:rPr>
              <a:t>Social historical resources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humanities learning</a:t>
            </a:r>
          </a:p>
          <a:p>
            <a:r>
              <a:rPr lang="en-US" dirty="0"/>
              <a:t>F. Guajardo’s </a:t>
            </a:r>
            <a:r>
              <a:rPr lang="en-US" dirty="0">
                <a:solidFill>
                  <a:srgbClr val="FF0000"/>
                </a:solidFill>
              </a:rPr>
              <a:t>“Learning about ourselves in our schools” </a:t>
            </a:r>
            <a:r>
              <a:rPr lang="en-US" dirty="0"/>
              <a:t>is emblematic of PBE. In your WWRs please pay special attention to that article</a:t>
            </a:r>
          </a:p>
        </p:txBody>
      </p:sp>
    </p:spTree>
    <p:extLst>
      <p:ext uri="{BB962C8B-B14F-4D97-AF65-F5344CB8AC3E}">
        <p14:creationId xmlns:p14="http://schemas.microsoft.com/office/powerpoint/2010/main" val="3263593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9347-99C4-31AE-FF0B-88A59B7B8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Interpretivist-experiential languages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D66FD-78C2-1955-FCA8-11DAA6B57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896632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01A1-C449-52E4-7371-650D9E7FB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093" y="618518"/>
            <a:ext cx="9905998" cy="1478570"/>
          </a:xfrm>
        </p:spPr>
        <p:txBody>
          <a:bodyPr/>
          <a:lstStyle/>
          <a:p>
            <a:r>
              <a:rPr lang="en-US" dirty="0"/>
              <a:t>Review Interpretivist-experiential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91055-9D16-A019-16FD-DCB723C2B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7840"/>
            <a:ext cx="9905999" cy="4023361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/>
              <a:t>Emphasizes</a:t>
            </a:r>
          </a:p>
          <a:p>
            <a:pPr lvl="1"/>
            <a:r>
              <a:rPr lang="en-US" sz="2800" dirty="0">
                <a:solidFill>
                  <a:srgbClr val="FF0000"/>
                </a:solidFill>
              </a:rPr>
              <a:t>Context, location, community central to curriculum sciences</a:t>
            </a:r>
            <a:r>
              <a:rPr lang="en-US" sz="2800" dirty="0"/>
              <a:t>, not just standards and objective knowledge</a:t>
            </a:r>
          </a:p>
          <a:p>
            <a:pPr lvl="1"/>
            <a:r>
              <a:rPr lang="en-US" sz="2800" dirty="0"/>
              <a:t>Child-centered learning but </a:t>
            </a:r>
            <a:r>
              <a:rPr lang="en-US" sz="2800" dirty="0">
                <a:solidFill>
                  <a:srgbClr val="FF0000"/>
                </a:solidFill>
              </a:rPr>
              <a:t>integrative </a:t>
            </a:r>
            <a:r>
              <a:rPr lang="en-US" sz="3200" dirty="0"/>
              <a:t>with social context and subject areas.</a:t>
            </a:r>
            <a:endParaRPr lang="en-US" sz="2800" dirty="0"/>
          </a:p>
          <a:p>
            <a:pPr lvl="1"/>
            <a:r>
              <a:rPr lang="en-US" sz="2800" dirty="0"/>
              <a:t>Interest </a:t>
            </a:r>
            <a:r>
              <a:rPr lang="en-US" sz="2800" i="1" dirty="0"/>
              <a:t>and</a:t>
            </a:r>
            <a:r>
              <a:rPr lang="en-US" sz="2800" dirty="0"/>
              <a:t> discipline, </a:t>
            </a:r>
            <a:r>
              <a:rPr lang="en-US" sz="2800" dirty="0">
                <a:solidFill>
                  <a:srgbClr val="FF0000"/>
                </a:solidFill>
              </a:rPr>
              <a:t>synthesized </a:t>
            </a:r>
            <a:r>
              <a:rPr lang="en-US" sz="2800" dirty="0"/>
              <a:t>via child study/interest</a:t>
            </a:r>
          </a:p>
          <a:p>
            <a:pPr lvl="1"/>
            <a:r>
              <a:rPr lang="en-US" sz="2800" dirty="0"/>
              <a:t>Social </a:t>
            </a:r>
            <a:r>
              <a:rPr lang="en-US" sz="2800" dirty="0">
                <a:solidFill>
                  <a:srgbClr val="FF0000"/>
                </a:solidFill>
              </a:rPr>
              <a:t>interaction</a:t>
            </a:r>
            <a:r>
              <a:rPr lang="en-US" sz="2800" dirty="0"/>
              <a:t>, activity, and project learning</a:t>
            </a:r>
          </a:p>
          <a:p>
            <a:pPr lvl="1"/>
            <a:r>
              <a:rPr lang="en-US" sz="2800" dirty="0"/>
              <a:t>Congruent with </a:t>
            </a:r>
            <a:r>
              <a:rPr lang="en-US" sz="2800" dirty="0">
                <a:solidFill>
                  <a:srgbClr val="FF0000"/>
                </a:solidFill>
              </a:rPr>
              <a:t>constructivist learning theories </a:t>
            </a:r>
            <a:r>
              <a:rPr lang="en-US" sz="2800" dirty="0"/>
              <a:t>of Piaget and Vygotsky</a:t>
            </a:r>
          </a:p>
          <a:p>
            <a:pPr lvl="1"/>
            <a:r>
              <a:rPr lang="en-US" sz="2800" dirty="0"/>
              <a:t>Human lives, </a:t>
            </a:r>
            <a:r>
              <a:rPr lang="en-US" sz="2800" dirty="0">
                <a:solidFill>
                  <a:srgbClr val="FF0000"/>
                </a:solidFill>
              </a:rPr>
              <a:t>individually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collectively</a:t>
            </a:r>
          </a:p>
          <a:p>
            <a:pPr lvl="1"/>
            <a:r>
              <a:rPr lang="en-US" sz="2800" dirty="0"/>
              <a:t>Recognizes and seeks to </a:t>
            </a:r>
            <a:r>
              <a:rPr lang="en-US" sz="2800" dirty="0">
                <a:solidFill>
                  <a:srgbClr val="FF0000"/>
                </a:solidFill>
              </a:rPr>
              <a:t>ameliorate (lessen) social inequalities</a:t>
            </a:r>
          </a:p>
          <a:p>
            <a:pPr lvl="1"/>
            <a:r>
              <a:rPr lang="en-US" sz="2800" dirty="0"/>
              <a:t>Teachers’ role as </a:t>
            </a:r>
            <a:r>
              <a:rPr lang="en-US" sz="2800" dirty="0">
                <a:solidFill>
                  <a:srgbClr val="FF0000"/>
                </a:solidFill>
              </a:rPr>
              <a:t>ameliorating inequalities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BCCF-5D1B-73AB-1ABB-6A4D33E0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Project-Based Learning (PBL)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E8CF-8277-EB15-0DC1-E4CC59A9C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Definitions, aims, understandings</a:t>
            </a:r>
          </a:p>
        </p:txBody>
      </p:sp>
    </p:spTree>
    <p:extLst>
      <p:ext uri="{BB962C8B-B14F-4D97-AF65-F5344CB8AC3E}">
        <p14:creationId xmlns:p14="http://schemas.microsoft.com/office/powerpoint/2010/main" val="288326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7840-AE7F-A312-AD14-37A5ED5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Pbl</a:t>
            </a:r>
            <a:r>
              <a:rPr lang="en-US" dirty="0"/>
              <a:t>,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01B7-A3A8-D727-46F9-5A51D0E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PBL Emphasizes</a:t>
            </a:r>
          </a:p>
          <a:p>
            <a:r>
              <a:rPr lang="en-US" dirty="0">
                <a:solidFill>
                  <a:srgbClr val="FF0000"/>
                </a:solidFill>
              </a:rPr>
              <a:t>Solving real world problems</a:t>
            </a:r>
          </a:p>
          <a:p>
            <a:r>
              <a:rPr lang="en-US" dirty="0">
                <a:solidFill>
                  <a:srgbClr val="FF0000"/>
                </a:solidFill>
              </a:rPr>
              <a:t>Disciplinary tools </a:t>
            </a:r>
            <a:r>
              <a:rPr lang="en-US" dirty="0"/>
              <a:t>used in context</a:t>
            </a:r>
          </a:p>
          <a:p>
            <a:r>
              <a:rPr lang="en-US" dirty="0">
                <a:solidFill>
                  <a:srgbClr val="FF0000"/>
                </a:solidFill>
              </a:rPr>
              <a:t>Narrative development </a:t>
            </a:r>
            <a:r>
              <a:rPr lang="en-US" dirty="0"/>
              <a:t>of problem-solution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Problem solution </a:t>
            </a:r>
            <a:r>
              <a:rPr lang="en-US" dirty="0">
                <a:solidFill>
                  <a:srgbClr val="FF0000"/>
                </a:solidFill>
              </a:rPr>
              <a:t>process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99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7840-AE7F-A312-AD14-37A5ED5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Pbl</a:t>
            </a:r>
            <a:r>
              <a:rPr lang="en-US" dirty="0"/>
              <a:t>,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01B7-A3A8-D727-46F9-5A51D0E9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PBL aims to</a:t>
            </a:r>
          </a:p>
          <a:p>
            <a:r>
              <a:rPr lang="en-US" dirty="0"/>
              <a:t>Make learning </a:t>
            </a:r>
            <a:r>
              <a:rPr lang="en-US" dirty="0">
                <a:solidFill>
                  <a:srgbClr val="FF0000"/>
                </a:solidFill>
              </a:rPr>
              <a:t>meaningful</a:t>
            </a:r>
          </a:p>
          <a:p>
            <a:r>
              <a:rPr lang="en-US" dirty="0">
                <a:solidFill>
                  <a:srgbClr val="FF0000"/>
                </a:solidFill>
              </a:rPr>
              <a:t>Situate</a:t>
            </a:r>
            <a:r>
              <a:rPr lang="en-US" dirty="0"/>
              <a:t> learning in </a:t>
            </a:r>
            <a:r>
              <a:rPr lang="en-US" dirty="0">
                <a:solidFill>
                  <a:srgbClr val="FF0000"/>
                </a:solidFill>
              </a:rPr>
              <a:t>social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personal context</a:t>
            </a:r>
          </a:p>
          <a:p>
            <a:r>
              <a:rPr lang="en-US" dirty="0"/>
              <a:t>Deepen core, </a:t>
            </a:r>
            <a:r>
              <a:rPr lang="en-US" dirty="0">
                <a:solidFill>
                  <a:srgbClr val="FF0000"/>
                </a:solidFill>
              </a:rPr>
              <a:t>long term skills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knowledge</a:t>
            </a:r>
            <a:r>
              <a:rPr lang="en-US" dirty="0"/>
              <a:t> development</a:t>
            </a:r>
          </a:p>
          <a:p>
            <a:r>
              <a:rPr lang="en-US" dirty="0"/>
              <a:t>Support John Dewey’s historical languages by </a:t>
            </a:r>
            <a:r>
              <a:rPr lang="en-US" dirty="0">
                <a:solidFill>
                  <a:srgbClr val="FF0000"/>
                </a:solidFill>
              </a:rPr>
              <a:t>combining subject area learning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students’ situated experiences with “problems”.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9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A7840-AE7F-A312-AD14-37A5ED54F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Pbl</a:t>
            </a:r>
            <a:r>
              <a:rPr lang="en-US" dirty="0"/>
              <a:t>, understandings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A01B7-A3A8-D727-46F9-5A51D0E9D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10080"/>
            <a:ext cx="9905999" cy="388112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Emphasizes:</a:t>
            </a:r>
          </a:p>
          <a:p>
            <a:r>
              <a:rPr lang="en-US" dirty="0"/>
              <a:t> beginning with </a:t>
            </a:r>
            <a:r>
              <a:rPr lang="en-US" dirty="0">
                <a:solidFill>
                  <a:srgbClr val="FF0000"/>
                </a:solidFill>
              </a:rPr>
              <a:t>students concerns</a:t>
            </a:r>
            <a:r>
              <a:rPr lang="en-US" dirty="0"/>
              <a:t>, anxieties, stories, experiences</a:t>
            </a:r>
          </a:p>
          <a:p>
            <a:r>
              <a:rPr lang="en-US" dirty="0"/>
              <a:t>gathering </a:t>
            </a:r>
            <a:r>
              <a:rPr lang="en-US" dirty="0">
                <a:solidFill>
                  <a:srgbClr val="FF0000"/>
                </a:solidFill>
              </a:rPr>
              <a:t>narratives and qualitative data </a:t>
            </a:r>
            <a:r>
              <a:rPr lang="en-US" dirty="0"/>
              <a:t>about students</a:t>
            </a:r>
          </a:p>
          <a:p>
            <a:r>
              <a:rPr lang="en-US" dirty="0"/>
              <a:t>connecting </a:t>
            </a:r>
            <a:r>
              <a:rPr lang="en-US" dirty="0">
                <a:solidFill>
                  <a:srgbClr val="FF0000"/>
                </a:solidFill>
              </a:rPr>
              <a:t>the “problem” </a:t>
            </a:r>
            <a:r>
              <a:rPr lang="en-US" dirty="0"/>
              <a:t>in problem-based with </a:t>
            </a:r>
            <a:r>
              <a:rPr lang="en-US" dirty="0">
                <a:solidFill>
                  <a:srgbClr val="FF0000"/>
                </a:solidFill>
              </a:rPr>
              <a:t>subject area teaching </a:t>
            </a:r>
            <a:r>
              <a:rPr lang="en-US" dirty="0"/>
              <a:t>goals</a:t>
            </a:r>
          </a:p>
          <a:p>
            <a:r>
              <a:rPr lang="en-US" dirty="0">
                <a:effectLst/>
              </a:rPr>
              <a:t>Structure: (1) finding an idea for a project with students, (2) planning and designing a project, (3) fine-tuning, (4) implementation, and (5) presentation in a final event</a:t>
            </a:r>
          </a:p>
          <a:p>
            <a:r>
              <a:rPr lang="en-US" dirty="0"/>
              <a:t>H. </a:t>
            </a:r>
            <a:r>
              <a:rPr lang="en-US" dirty="0" err="1"/>
              <a:t>Vidergor’s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“Effects of Innovative Project-based Learning” </a:t>
            </a:r>
            <a:r>
              <a:rPr lang="en-US" dirty="0"/>
              <a:t>is emblematic of PBL. Please pay close attention to that article in your WRRs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823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BCCF-5D1B-73AB-1ABB-6A4D33E0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Place-Based-Education (PBE)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BE8CF-8277-EB15-0DC1-E4CC59A9C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Definitions, aims, understandings</a:t>
            </a:r>
          </a:p>
        </p:txBody>
      </p:sp>
    </p:spTree>
    <p:extLst>
      <p:ext uri="{BB962C8B-B14F-4D97-AF65-F5344CB8AC3E}">
        <p14:creationId xmlns:p14="http://schemas.microsoft.com/office/powerpoint/2010/main" val="355819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04E3A-BA81-7815-97E2-BB0AD306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PBE</a:t>
            </a:r>
            <a:r>
              <a:rPr lang="en-US" dirty="0">
                <a:ea typeface="Times New Roman" panose="02020603050405020304" pitchFamily="18" charset="0"/>
                <a:cs typeface="Calibri" panose="020F0502020204030204" pitchFamily="34" charset="0"/>
              </a:rPr>
              <a:t>, definition</a:t>
            </a:r>
            <a:br>
              <a:rPr lang="en-US" sz="36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2C6C6-7061-822B-6ED8-D977BCB19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Emphasizes</a:t>
            </a:r>
          </a:p>
          <a:p>
            <a:r>
              <a:rPr lang="en-US" dirty="0"/>
              <a:t> Utilizes </a:t>
            </a:r>
            <a:r>
              <a:rPr lang="en-US" dirty="0">
                <a:solidFill>
                  <a:srgbClr val="FF0000"/>
                </a:solidFill>
              </a:rPr>
              <a:t>the place which learners inhabit</a:t>
            </a:r>
          </a:p>
          <a:p>
            <a:r>
              <a:rPr lang="en-US" dirty="0"/>
              <a:t>Place understood </a:t>
            </a:r>
            <a:r>
              <a:rPr lang="en-US" dirty="0">
                <a:solidFill>
                  <a:srgbClr val="FF0000"/>
                </a:solidFill>
              </a:rPr>
              <a:t>as resource for subject area learning</a:t>
            </a:r>
          </a:p>
          <a:p>
            <a:r>
              <a:rPr lang="en-US" dirty="0"/>
              <a:t>Place supports </a:t>
            </a:r>
            <a:r>
              <a:rPr lang="en-US" dirty="0">
                <a:solidFill>
                  <a:srgbClr val="FF0000"/>
                </a:solidFill>
              </a:rPr>
              <a:t>relevant, culturally salient knowledge building</a:t>
            </a:r>
          </a:p>
          <a:p>
            <a:r>
              <a:rPr lang="en-US" dirty="0"/>
              <a:t>Authentic </a:t>
            </a:r>
            <a:r>
              <a:rPr lang="en-US" dirty="0">
                <a:solidFill>
                  <a:srgbClr val="FF0000"/>
                </a:solidFill>
              </a:rPr>
              <a:t>learning experiences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914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1362</TotalTime>
  <Words>445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Wk 4 Contemporary interpretivist-experiential languages of CPP</vt:lpstr>
      <vt:lpstr>Interpretivist-experiential languages</vt:lpstr>
      <vt:lpstr>Review Interpretivist-experiential languages</vt:lpstr>
      <vt:lpstr>Project-Based Learning (PBL)  </vt:lpstr>
      <vt:lpstr>Pbl, definition</vt:lpstr>
      <vt:lpstr>Pbl, aims</vt:lpstr>
      <vt:lpstr>Pbl, understandings</vt:lpstr>
      <vt:lpstr>Place-Based-Education (PBE)  </vt:lpstr>
      <vt:lpstr>PBE, definition  </vt:lpstr>
      <vt:lpstr>PBE, aims  </vt:lpstr>
      <vt:lpstr>PBE, understandings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LANGUAGES OF CURRICULAR-PEDAGOGICAL PRAXIS (CPP)</dc:title>
  <dc:creator>James Jupp</dc:creator>
  <cp:lastModifiedBy>James Jupp</cp:lastModifiedBy>
  <cp:revision>19</cp:revision>
  <dcterms:created xsi:type="dcterms:W3CDTF">2023-08-23T11:38:23Z</dcterms:created>
  <dcterms:modified xsi:type="dcterms:W3CDTF">2023-09-12T11:01:12Z</dcterms:modified>
</cp:coreProperties>
</file>