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98"/>
    <p:restoredTop sz="95735"/>
  </p:normalViewPr>
  <p:slideViewPr>
    <p:cSldViewPr snapToGrid="0">
      <p:cViewPr varScale="1">
        <p:scale>
          <a:sx n="109" d="100"/>
          <a:sy n="10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EEDC-7897-D488-1712-8BA467F0A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AE5B-4840-9325-0CE2-B4D5C46C3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523F-4F32-864F-EAF3-851A4B4D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4392-105A-8418-62FD-CA54ADCC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4DE5-CA44-3032-B40D-CEEABA5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3DD5-3D0C-C5AD-B073-26926254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DF9B6-A5F7-4D3F-B15B-0B0A64C5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6E8DA-A2C7-7B3D-183F-CC38E6B3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91A1-43ED-E27A-E1D1-CE6D6830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4264-B806-5E51-D69F-F9F4881D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33800-EE0E-5398-32B3-4DADE983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8CD90-820E-584B-BDD5-890ABD183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22BE-3C96-CEB1-DB0F-B2AD4BDC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FE16-318E-E129-15B8-AE1D910C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54A7-33BC-8107-F4EA-F57654E7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6AF6-5F62-ABF9-DE92-B2331D16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4570-9354-EA70-3249-EDF590D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3E16-146F-F45E-73F4-BF198AC8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3A13-0E0C-40BB-A78F-5DA0A3AD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352E-66A8-9615-516D-A6181345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6F11-65E5-EB3C-D70F-57FC6DD4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06771-E71B-48F3-2C38-9FFA286B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71DE-1F23-1590-3592-39BF3FF5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43C4-9BE5-3267-03D6-7286911A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6A37-E0A4-8E25-B06F-F50FC488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8DD8-9ADC-0575-F498-C343C531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C4EC-40EE-7CE6-CC88-80EEAC4AB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EDE03-5242-E794-3548-E4F2F0F8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E054-FA06-2AD2-4302-64AE997D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374CE-B879-491F-55BC-62108E7E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CE1C5-091D-3DA4-6C40-DEDA01B9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9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2A74-12FF-7CF6-AC2D-BAB32F93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A52FD-363E-577D-4EA0-CD2C0434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7717E-4870-1730-07E1-71CAB0CF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267B1-E520-672E-063C-65AF307A5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7A596-1F75-FBB4-59C0-DD88C6204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0FED6-F590-77DF-9300-AC91D87A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C7167-7AC0-CFCE-E520-22830D8C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FEA7E-6D0F-AA86-D916-50696DAE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50CF-9CDB-A6A4-FFF8-89966949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FB097-9771-44FD-AEA5-2D6A013E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FA635-E191-DA3B-377B-407C3912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BB86D-B0BC-6687-9884-7F8A50DE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43815-AE25-2429-6773-4F7BCBE4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C0A2E-61A3-D7D9-4422-976B83ED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74D9C-7887-E6D7-5B67-5566ABCF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DEA6-3F41-76A2-67DC-6FB3F490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E36D-DE0B-0E13-770D-1D5CCBAD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A71F6-EA8F-27CC-78AF-736DA7C76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35F8-3924-7650-3DDA-D68217EB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7B1F-53EB-6D3D-E21C-2D3AAB29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0B85-1C6E-5620-F98A-8CA9B7DB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6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9D12-B692-59F1-D9CA-C33B1C84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9AB8E-8522-C003-3864-6825E47AA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B336-9E9A-405A-79A9-D0052230F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BE4E7-BBCA-6BB2-D238-893C1BA0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96D78-A785-08AA-69D2-06943185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65201-0351-1E29-D57F-C3A8DF54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1B614-A0E9-C558-96C0-60A755AD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6C48-6093-96A3-A55E-D4F9E599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0EAF-46AF-8FB2-24B7-89DC7DEDE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36D7-082B-F270-9089-8884207B8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6619C-21C4-E6C8-B70B-4EB9817BB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8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2492&amp;picture=airplane-fly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61263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large airplane flying in the sky&#10;&#10;Description automatically generated">
            <a:extLst>
              <a:ext uri="{FF2B5EF4-FFF2-40B4-BE49-F238E27FC236}">
                <a16:creationId xmlns:a16="http://schemas.microsoft.com/office/drawing/2014/main" id="{610B03AB-0344-7D1E-862F-A5F37825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097" y="-2"/>
            <a:ext cx="121950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8D4CE-A105-B60E-0E37-301933DC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70" y="-813092"/>
            <a:ext cx="6735830" cy="3755144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BBA91-417D-3BB5-1726-C1BB97E39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67" y="1527284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Web Scrapping Analysis</a:t>
            </a:r>
          </a:p>
        </p:txBody>
      </p:sp>
      <p:pic>
        <p:nvPicPr>
          <p:cNvPr id="16" name="Picture 15" descr="A logo of a plane&#10;&#10;Description automatically generated">
            <a:extLst>
              <a:ext uri="{FF2B5EF4-FFF2-40B4-BE49-F238E27FC236}">
                <a16:creationId xmlns:a16="http://schemas.microsoft.com/office/drawing/2014/main" id="{D13D6E11-1E8A-19A3-D50E-7794A0E9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50" y="4819624"/>
            <a:ext cx="2477011" cy="2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5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B575-2169-4234-A1D3-D648D496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12" y="269700"/>
            <a:ext cx="3380527" cy="679802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Sentiment Analysis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F16E07C2-51A0-62E7-07C8-40109406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12" y="2343113"/>
            <a:ext cx="4963142" cy="2362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Positive trend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Reviews larger than 0 show greater customer satisfaction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than 50% of the reviews are positive</a:t>
            </a:r>
          </a:p>
        </p:txBody>
      </p:sp>
      <p:pic>
        <p:nvPicPr>
          <p:cNvPr id="9" name="Content Placeholder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40365D3C-E40B-F987-D0AE-E8E5348B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84" y="1116413"/>
            <a:ext cx="6213504" cy="48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F269CF9F-5644-C2E4-3772-90333F8C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0" y="1403802"/>
            <a:ext cx="4876281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most common words extracted from the customers’ reviews are: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‘Trip’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‘Verified’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‘BA’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‘flight’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‘time’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‘seat’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‘check’</a:t>
            </a:r>
          </a:p>
          <a:p>
            <a:pPr lvl="1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‘service’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results, passengers care most about the quality of the trip, flight delays, and comfort</a:t>
            </a:r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62EC9309-4CD2-FDA2-206C-27203A0E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71" y="523853"/>
            <a:ext cx="5766826" cy="29051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8BD07F-3E30-576D-3F0B-460D606A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02" y="330442"/>
            <a:ext cx="10515600" cy="67078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 Cloud Analysis</a:t>
            </a:r>
          </a:p>
        </p:txBody>
      </p:sp>
      <p:pic>
        <p:nvPicPr>
          <p:cNvPr id="13" name="Picture 12" descr="A graph of blue rectangular bars with text&#10;&#10;Description automatically generated">
            <a:extLst>
              <a:ext uri="{FF2B5EF4-FFF2-40B4-BE49-F238E27FC236}">
                <a16:creationId xmlns:a16="http://schemas.microsoft.com/office/drawing/2014/main" id="{9DA15FC9-ED12-5083-5C33-566E03BC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672" y="3531294"/>
            <a:ext cx="5766826" cy="31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4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BBED-C143-815D-B0A5-26A8967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27" y="203079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 Report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D93F6B-D64B-D18E-FA4A-CDCDF7DE4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186055"/>
              </p:ext>
            </p:extLst>
          </p:nvPr>
        </p:nvGraphicFramePr>
        <p:xfrm>
          <a:off x="5861854" y="1606550"/>
          <a:ext cx="5676900" cy="3644900"/>
        </p:xfrm>
        <a:graphic>
          <a:graphicData uri="http://schemas.openxmlformats.org/drawingml/2006/table">
            <a:tbl>
              <a:tblPr/>
              <a:tblGrid>
                <a:gridCol w="1702119">
                  <a:extLst>
                    <a:ext uri="{9D8B030D-6E8A-4147-A177-3AD203B41FA5}">
                      <a16:colId xmlns:a16="http://schemas.microsoft.com/office/drawing/2014/main" val="2065760537"/>
                    </a:ext>
                  </a:extLst>
                </a:gridCol>
                <a:gridCol w="1255194">
                  <a:extLst>
                    <a:ext uri="{9D8B030D-6E8A-4147-A177-3AD203B41FA5}">
                      <a16:colId xmlns:a16="http://schemas.microsoft.com/office/drawing/2014/main" val="2248680352"/>
                    </a:ext>
                  </a:extLst>
                </a:gridCol>
                <a:gridCol w="988941">
                  <a:extLst>
                    <a:ext uri="{9D8B030D-6E8A-4147-A177-3AD203B41FA5}">
                      <a16:colId xmlns:a16="http://schemas.microsoft.com/office/drawing/2014/main" val="974514883"/>
                    </a:ext>
                  </a:extLst>
                </a:gridCol>
                <a:gridCol w="827287">
                  <a:extLst>
                    <a:ext uri="{9D8B030D-6E8A-4147-A177-3AD203B41FA5}">
                      <a16:colId xmlns:a16="http://schemas.microsoft.com/office/drawing/2014/main" val="1655616376"/>
                    </a:ext>
                  </a:extLst>
                </a:gridCol>
                <a:gridCol w="903359">
                  <a:extLst>
                    <a:ext uri="{9D8B030D-6E8A-4147-A177-3AD203B41FA5}">
                      <a16:colId xmlns:a16="http://schemas.microsoft.com/office/drawing/2014/main" val="2712395587"/>
                    </a:ext>
                  </a:extLst>
                </a:gridCol>
              </a:tblGrid>
              <a:tr h="2413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Classification Report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8245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39585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1607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8,520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11034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1,480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968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07439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79965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8626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Feauture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4486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Lead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44368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 Hour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2069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of Stay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38826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Passengers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94813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Flight Duration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662420"/>
                  </a:ext>
                </a:extLst>
              </a:tr>
            </a:tbl>
          </a:graphicData>
        </a:graphic>
      </p:graphicFrame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3637924A-F13D-5530-1704-57F0BE43761F}"/>
              </a:ext>
            </a:extLst>
          </p:cNvPr>
          <p:cNvSpPr txBox="1">
            <a:spLocks/>
          </p:cNvSpPr>
          <p:nvPr/>
        </p:nvSpPr>
        <p:spPr>
          <a:xfrm>
            <a:off x="213167" y="1528642"/>
            <a:ext cx="52224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model accurately predicts 85% of instances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the model predicts a booking (class 1), it is less certain and has a higher chance of false positives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your model is better at capturing instances where there is no booking (class 0) than instances where there is a booking (class 1)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F1 score = 0.92 indicates good performance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model relies heavily on features like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purchase_lead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length_of_stay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make predictions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2749EE-BE95-7A9F-CFD5-3DBA37B7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68" y="468923"/>
            <a:ext cx="4355265" cy="641439"/>
          </a:xfrm>
        </p:spPr>
        <p:txBody>
          <a:bodyPr anchor="b">
            <a:normAutofit/>
          </a:bodyPr>
          <a:lstStyle/>
          <a:p>
            <a:r>
              <a:rPr lang="en-US" sz="3600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B85B-12F2-C170-BB64-4EB350BF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68" y="1470830"/>
            <a:ext cx="5383432" cy="4711200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Cross-validated Accuracy on Sample: 0.85 (+/- 0.01)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Cross-validated Accuracy on Full Dataset: 0.73 (+/- 0.20)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sample indicates a higher cross-validated accuracy compared to the full dataset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is more variability in the full dataset</a:t>
            </a:r>
          </a:p>
        </p:txBody>
      </p:sp>
      <p:pic>
        <p:nvPicPr>
          <p:cNvPr id="6" name="Picture 5" descr="An airplane on the runway at sunset&#10;&#10;Description automatically generated">
            <a:extLst>
              <a:ext uri="{FF2B5EF4-FFF2-40B4-BE49-F238E27FC236}">
                <a16:creationId xmlns:a16="http://schemas.microsoft.com/office/drawing/2014/main" id="{760085C2-62E4-F891-70FF-05403AF21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55" r="35911" b="-1"/>
          <a:stretch/>
        </p:blipFill>
        <p:spPr>
          <a:xfrm>
            <a:off x="6093792" y="3760"/>
            <a:ext cx="6096008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295</Words>
  <Application>Microsoft Macintosh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British Airways</vt:lpstr>
      <vt:lpstr>Sentiment Analysis</vt:lpstr>
      <vt:lpstr>Word Cloud Analysis</vt:lpstr>
      <vt:lpstr>Classification Report</vt:lpstr>
      <vt:lpstr>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</dc:title>
  <dc:creator>Paschalina Paraschou</dc:creator>
  <cp:lastModifiedBy>Paschalina Paraschou</cp:lastModifiedBy>
  <cp:revision>2</cp:revision>
  <dcterms:created xsi:type="dcterms:W3CDTF">2023-11-17T23:22:39Z</dcterms:created>
  <dcterms:modified xsi:type="dcterms:W3CDTF">2023-11-18T02:19:56Z</dcterms:modified>
</cp:coreProperties>
</file>