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4" r:id="rId3"/>
    <p:sldId id="304" r:id="rId4"/>
    <p:sldId id="276" r:id="rId5"/>
    <p:sldId id="296" r:id="rId6"/>
    <p:sldId id="291" r:id="rId7"/>
    <p:sldId id="286" r:id="rId8"/>
    <p:sldId id="279" r:id="rId9"/>
    <p:sldId id="300" r:id="rId10"/>
    <p:sldId id="312" r:id="rId11"/>
    <p:sldId id="306" r:id="rId12"/>
    <p:sldId id="294" r:id="rId13"/>
    <p:sldId id="302" r:id="rId14"/>
    <p:sldId id="305" r:id="rId15"/>
    <p:sldId id="295" r:id="rId16"/>
    <p:sldId id="309" r:id="rId17"/>
    <p:sldId id="307" r:id="rId18"/>
    <p:sldId id="310" r:id="rId19"/>
    <p:sldId id="311" r:id="rId20"/>
    <p:sldId id="308" r:id="rId21"/>
    <p:sldId id="281" r:id="rId22"/>
    <p:sldId id="303" r:id="rId23"/>
    <p:sldId id="31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817A0-E446-40EC-B21D-02FD30C01F0B}" v="5" dt="2023-10-17T21:14:38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onora Parrag" userId="e8eab39f59e87ad6" providerId="LiveId" clId="{EF9817A0-E446-40EC-B21D-02FD30C01F0B}"/>
    <pc:docChg chg="custSel addSld delSld modSld sldOrd">
      <pc:chgData name="Eleonora Parrag" userId="e8eab39f59e87ad6" providerId="LiveId" clId="{EF9817A0-E446-40EC-B21D-02FD30C01F0B}" dt="2023-10-17T21:21:47.500" v="1283" actId="20577"/>
      <pc:docMkLst>
        <pc:docMk/>
      </pc:docMkLst>
      <pc:sldChg chg="modSp mod">
        <pc:chgData name="Eleonora Parrag" userId="e8eab39f59e87ad6" providerId="LiveId" clId="{EF9817A0-E446-40EC-B21D-02FD30C01F0B}" dt="2023-10-17T21:21:47.500" v="1283" actId="20577"/>
        <pc:sldMkLst>
          <pc:docMk/>
          <pc:sldMk cId="1552221859" sldId="279"/>
        </pc:sldMkLst>
        <pc:spChg chg="mod">
          <ac:chgData name="Eleonora Parrag" userId="e8eab39f59e87ad6" providerId="LiveId" clId="{EF9817A0-E446-40EC-B21D-02FD30C01F0B}" dt="2023-10-17T21:21:47.500" v="1283" actId="20577"/>
          <ac:spMkLst>
            <pc:docMk/>
            <pc:sldMk cId="1552221859" sldId="279"/>
            <ac:spMk id="3" creationId="{A72DC908-E6C6-590B-24CD-BE18E63CCF7B}"/>
          </ac:spMkLst>
        </pc:spChg>
      </pc:sldChg>
      <pc:sldChg chg="ord">
        <pc:chgData name="Eleonora Parrag" userId="e8eab39f59e87ad6" providerId="LiveId" clId="{EF9817A0-E446-40EC-B21D-02FD30C01F0B}" dt="2023-10-17T21:18:02.209" v="1183"/>
        <pc:sldMkLst>
          <pc:docMk/>
          <pc:sldMk cId="536556071" sldId="280"/>
        </pc:sldMkLst>
      </pc:sldChg>
      <pc:sldChg chg="modSp mod">
        <pc:chgData name="Eleonora Parrag" userId="e8eab39f59e87ad6" providerId="LiveId" clId="{EF9817A0-E446-40EC-B21D-02FD30C01F0B}" dt="2023-10-17T20:05:26.811" v="3" actId="20577"/>
        <pc:sldMkLst>
          <pc:docMk/>
          <pc:sldMk cId="1688632827" sldId="292"/>
        </pc:sldMkLst>
        <pc:spChg chg="mod">
          <ac:chgData name="Eleonora Parrag" userId="e8eab39f59e87ad6" providerId="LiveId" clId="{EF9817A0-E446-40EC-B21D-02FD30C01F0B}" dt="2023-10-17T20:05:26.811" v="3" actId="20577"/>
          <ac:spMkLst>
            <pc:docMk/>
            <pc:sldMk cId="1688632827" sldId="292"/>
            <ac:spMk id="3" creationId="{D5C91D6D-46DC-CC29-0FCE-7445A7566879}"/>
          </ac:spMkLst>
        </pc:spChg>
      </pc:sldChg>
      <pc:sldChg chg="modSp mod">
        <pc:chgData name="Eleonora Parrag" userId="e8eab39f59e87ad6" providerId="LiveId" clId="{EF9817A0-E446-40EC-B21D-02FD30C01F0B}" dt="2023-10-17T20:50:21.886" v="42" actId="20577"/>
        <pc:sldMkLst>
          <pc:docMk/>
          <pc:sldMk cId="18328264" sldId="294"/>
        </pc:sldMkLst>
        <pc:spChg chg="mod">
          <ac:chgData name="Eleonora Parrag" userId="e8eab39f59e87ad6" providerId="LiveId" clId="{EF9817A0-E446-40EC-B21D-02FD30C01F0B}" dt="2023-10-17T20:50:21.886" v="42" actId="20577"/>
          <ac:spMkLst>
            <pc:docMk/>
            <pc:sldMk cId="18328264" sldId="294"/>
            <ac:spMk id="6" creationId="{526F39C7-31D0-4B29-703E-7804CEB42EBF}"/>
          </ac:spMkLst>
        </pc:spChg>
      </pc:sldChg>
      <pc:sldChg chg="delSp modSp new mod">
        <pc:chgData name="Eleonora Parrag" userId="e8eab39f59e87ad6" providerId="LiveId" clId="{EF9817A0-E446-40EC-B21D-02FD30C01F0B}" dt="2023-10-17T20:44:49.851" v="8" actId="1076"/>
        <pc:sldMkLst>
          <pc:docMk/>
          <pc:sldMk cId="2197833080" sldId="297"/>
        </pc:sldMkLst>
        <pc:spChg chg="del">
          <ac:chgData name="Eleonora Parrag" userId="e8eab39f59e87ad6" providerId="LiveId" clId="{EF9817A0-E446-40EC-B21D-02FD30C01F0B}" dt="2023-10-17T20:44:43.386" v="5" actId="478"/>
          <ac:spMkLst>
            <pc:docMk/>
            <pc:sldMk cId="2197833080" sldId="297"/>
            <ac:spMk id="2" creationId="{3EB0193E-A1F3-1264-FF86-FE67AFF6BFD1}"/>
          </ac:spMkLst>
        </pc:spChg>
        <pc:spChg chg="mod">
          <ac:chgData name="Eleonora Parrag" userId="e8eab39f59e87ad6" providerId="LiveId" clId="{EF9817A0-E446-40EC-B21D-02FD30C01F0B}" dt="2023-10-17T20:44:49.851" v="8" actId="1076"/>
          <ac:spMkLst>
            <pc:docMk/>
            <pc:sldMk cId="2197833080" sldId="297"/>
            <ac:spMk id="3" creationId="{77580646-D331-4A96-9245-49DB481AFEF3}"/>
          </ac:spMkLst>
        </pc:spChg>
      </pc:sldChg>
      <pc:sldChg chg="addSp modSp new mod">
        <pc:chgData name="Eleonora Parrag" userId="e8eab39f59e87ad6" providerId="LiveId" clId="{EF9817A0-E446-40EC-B21D-02FD30C01F0B}" dt="2023-10-17T20:51:40.920" v="216" actId="20577"/>
        <pc:sldMkLst>
          <pc:docMk/>
          <pc:sldMk cId="4273583908" sldId="298"/>
        </pc:sldMkLst>
        <pc:spChg chg="mod">
          <ac:chgData name="Eleonora Parrag" userId="e8eab39f59e87ad6" providerId="LiveId" clId="{EF9817A0-E446-40EC-B21D-02FD30C01F0B}" dt="2023-10-17T20:50:36.638" v="66" actId="20577"/>
          <ac:spMkLst>
            <pc:docMk/>
            <pc:sldMk cId="4273583908" sldId="298"/>
            <ac:spMk id="2" creationId="{B299FF51-5EB0-A996-0690-309C79C64B82}"/>
          </ac:spMkLst>
        </pc:spChg>
        <pc:spChg chg="mod">
          <ac:chgData name="Eleonora Parrag" userId="e8eab39f59e87ad6" providerId="LiveId" clId="{EF9817A0-E446-40EC-B21D-02FD30C01F0B}" dt="2023-10-17T20:51:40.920" v="216" actId="20577"/>
          <ac:spMkLst>
            <pc:docMk/>
            <pc:sldMk cId="4273583908" sldId="298"/>
            <ac:spMk id="3" creationId="{A167C11C-9E41-2657-CBD1-B91791F547FC}"/>
          </ac:spMkLst>
        </pc:spChg>
        <pc:picChg chg="add mod">
          <ac:chgData name="Eleonora Parrag" userId="e8eab39f59e87ad6" providerId="LiveId" clId="{EF9817A0-E446-40EC-B21D-02FD30C01F0B}" dt="2023-10-17T20:50:52.431" v="86" actId="1076"/>
          <ac:picMkLst>
            <pc:docMk/>
            <pc:sldMk cId="4273583908" sldId="298"/>
            <ac:picMk id="4" creationId="{BAFFA59D-B8DC-C4A9-ECD9-B9B41B89689B}"/>
          </ac:picMkLst>
        </pc:picChg>
      </pc:sldChg>
      <pc:sldChg chg="addSp modSp new mod ord">
        <pc:chgData name="Eleonora Parrag" userId="e8eab39f59e87ad6" providerId="LiveId" clId="{EF9817A0-E446-40EC-B21D-02FD30C01F0B}" dt="2023-10-17T21:17:54.564" v="1179"/>
        <pc:sldMkLst>
          <pc:docMk/>
          <pc:sldMk cId="2290366889" sldId="299"/>
        </pc:sldMkLst>
        <pc:spChg chg="mod">
          <ac:chgData name="Eleonora Parrag" userId="e8eab39f59e87ad6" providerId="LiveId" clId="{EF9817A0-E446-40EC-B21D-02FD30C01F0B}" dt="2023-10-17T20:51:50.232" v="240" actId="20577"/>
          <ac:spMkLst>
            <pc:docMk/>
            <pc:sldMk cId="2290366889" sldId="299"/>
            <ac:spMk id="2" creationId="{61705325-12FC-58DD-9F42-A561B5C97A16}"/>
          </ac:spMkLst>
        </pc:spChg>
        <pc:spChg chg="mod">
          <ac:chgData name="Eleonora Parrag" userId="e8eab39f59e87ad6" providerId="LiveId" clId="{EF9817A0-E446-40EC-B21D-02FD30C01F0B}" dt="2023-10-17T20:53:24.290" v="424" actId="20577"/>
          <ac:spMkLst>
            <pc:docMk/>
            <pc:sldMk cId="2290366889" sldId="299"/>
            <ac:spMk id="3" creationId="{B71D1619-4218-936B-CAD5-1FEA90EAE6AC}"/>
          </ac:spMkLst>
        </pc:spChg>
        <pc:spChg chg="add mod">
          <ac:chgData name="Eleonora Parrag" userId="e8eab39f59e87ad6" providerId="LiveId" clId="{EF9817A0-E446-40EC-B21D-02FD30C01F0B}" dt="2023-10-17T20:58:51.966" v="519" actId="20577"/>
          <ac:spMkLst>
            <pc:docMk/>
            <pc:sldMk cId="2290366889" sldId="299"/>
            <ac:spMk id="4" creationId="{55B0DE8A-4509-9F03-7EEC-FF850DD39DC4}"/>
          </ac:spMkLst>
        </pc:spChg>
      </pc:sldChg>
      <pc:sldChg chg="modSp new mod">
        <pc:chgData name="Eleonora Parrag" userId="e8eab39f59e87ad6" providerId="LiveId" clId="{EF9817A0-E446-40EC-B21D-02FD30C01F0B}" dt="2023-10-17T21:02:21.514" v="672" actId="20577"/>
        <pc:sldMkLst>
          <pc:docMk/>
          <pc:sldMk cId="2172366335" sldId="300"/>
        </pc:sldMkLst>
        <pc:spChg chg="mod">
          <ac:chgData name="Eleonora Parrag" userId="e8eab39f59e87ad6" providerId="LiveId" clId="{EF9817A0-E446-40EC-B21D-02FD30C01F0B}" dt="2023-10-17T21:01:55.457" v="545" actId="20577"/>
          <ac:spMkLst>
            <pc:docMk/>
            <pc:sldMk cId="2172366335" sldId="300"/>
            <ac:spMk id="2" creationId="{789A5AAA-7FE5-6687-1C61-048175BA0155}"/>
          </ac:spMkLst>
        </pc:spChg>
        <pc:spChg chg="mod">
          <ac:chgData name="Eleonora Parrag" userId="e8eab39f59e87ad6" providerId="LiveId" clId="{EF9817A0-E446-40EC-B21D-02FD30C01F0B}" dt="2023-10-17T21:02:21.514" v="672" actId="20577"/>
          <ac:spMkLst>
            <pc:docMk/>
            <pc:sldMk cId="2172366335" sldId="300"/>
            <ac:spMk id="3" creationId="{7BFC900D-3BEC-333D-CF8C-46CA5B3B11B9}"/>
          </ac:spMkLst>
        </pc:spChg>
      </pc:sldChg>
      <pc:sldChg chg="delSp modSp new del mod">
        <pc:chgData name="Eleonora Parrag" userId="e8eab39f59e87ad6" providerId="LiveId" clId="{EF9817A0-E446-40EC-B21D-02FD30C01F0B}" dt="2023-10-17T21:10:39.397" v="761" actId="2696"/>
        <pc:sldMkLst>
          <pc:docMk/>
          <pc:sldMk cId="1967683963" sldId="301"/>
        </pc:sldMkLst>
        <pc:spChg chg="del">
          <ac:chgData name="Eleonora Parrag" userId="e8eab39f59e87ad6" providerId="LiveId" clId="{EF9817A0-E446-40EC-B21D-02FD30C01F0B}" dt="2023-10-17T21:05:35.949" v="681" actId="478"/>
          <ac:spMkLst>
            <pc:docMk/>
            <pc:sldMk cId="1967683963" sldId="301"/>
            <ac:spMk id="2" creationId="{D7D3AE2A-4CF3-05E7-3375-0B378EECB5C2}"/>
          </ac:spMkLst>
        </pc:spChg>
        <pc:spChg chg="mod">
          <ac:chgData name="Eleonora Parrag" userId="e8eab39f59e87ad6" providerId="LiveId" clId="{EF9817A0-E446-40EC-B21D-02FD30C01F0B}" dt="2023-10-17T21:07:20.099" v="724" actId="113"/>
          <ac:spMkLst>
            <pc:docMk/>
            <pc:sldMk cId="1967683963" sldId="301"/>
            <ac:spMk id="3" creationId="{5D06D75D-A6E9-F874-AB76-AC28A26AA337}"/>
          </ac:spMkLst>
        </pc:spChg>
      </pc:sldChg>
      <pc:sldChg chg="addSp delSp modSp new mod">
        <pc:chgData name="Eleonora Parrag" userId="e8eab39f59e87ad6" providerId="LiveId" clId="{EF9817A0-E446-40EC-B21D-02FD30C01F0B}" dt="2023-10-17T21:15:25.454" v="1078" actId="20577"/>
        <pc:sldMkLst>
          <pc:docMk/>
          <pc:sldMk cId="2311441659" sldId="302"/>
        </pc:sldMkLst>
        <pc:spChg chg="del">
          <ac:chgData name="Eleonora Parrag" userId="e8eab39f59e87ad6" providerId="LiveId" clId="{EF9817A0-E446-40EC-B21D-02FD30C01F0B}" dt="2023-10-17T21:08:37.880" v="726" actId="478"/>
          <ac:spMkLst>
            <pc:docMk/>
            <pc:sldMk cId="2311441659" sldId="302"/>
            <ac:spMk id="2" creationId="{CE83D472-0B52-C970-1908-73E317DEAA8D}"/>
          </ac:spMkLst>
        </pc:spChg>
        <pc:spChg chg="mod">
          <ac:chgData name="Eleonora Parrag" userId="e8eab39f59e87ad6" providerId="LiveId" clId="{EF9817A0-E446-40EC-B21D-02FD30C01F0B}" dt="2023-10-17T21:10:03.833" v="760" actId="113"/>
          <ac:spMkLst>
            <pc:docMk/>
            <pc:sldMk cId="2311441659" sldId="302"/>
            <ac:spMk id="3" creationId="{87B596F9-4D3B-C040-E08C-06DA24C439F3}"/>
          </ac:spMkLst>
        </pc:spChg>
        <pc:spChg chg="add mod">
          <ac:chgData name="Eleonora Parrag" userId="e8eab39f59e87ad6" providerId="LiveId" clId="{EF9817A0-E446-40EC-B21D-02FD30C01F0B}" dt="2023-10-17T21:15:25.454" v="1078" actId="20577"/>
          <ac:spMkLst>
            <pc:docMk/>
            <pc:sldMk cId="2311441659" sldId="302"/>
            <ac:spMk id="5" creationId="{8651E512-9560-677E-ABC1-374DBBB0C194}"/>
          </ac:spMkLst>
        </pc:spChg>
        <pc:cxnChg chg="add mod">
          <ac:chgData name="Eleonora Parrag" userId="e8eab39f59e87ad6" providerId="LiveId" clId="{EF9817A0-E446-40EC-B21D-02FD30C01F0B}" dt="2023-10-17T21:14:52.721" v="982" actId="14100"/>
          <ac:cxnSpMkLst>
            <pc:docMk/>
            <pc:sldMk cId="2311441659" sldId="302"/>
            <ac:cxnSpMk id="4" creationId="{678EABFB-847C-718D-3B57-6B216CF03666}"/>
          </ac:cxnSpMkLst>
        </pc:cxnChg>
      </pc:sldChg>
      <pc:sldChg chg="modSp new mod ord">
        <pc:chgData name="Eleonora Parrag" userId="e8eab39f59e87ad6" providerId="LiveId" clId="{EF9817A0-E446-40EC-B21D-02FD30C01F0B}" dt="2023-10-17T21:17:55.514" v="1181"/>
        <pc:sldMkLst>
          <pc:docMk/>
          <pc:sldMk cId="1861942158" sldId="303"/>
        </pc:sldMkLst>
        <pc:spChg chg="mod">
          <ac:chgData name="Eleonora Parrag" userId="e8eab39f59e87ad6" providerId="LiveId" clId="{EF9817A0-E446-40EC-B21D-02FD30C01F0B}" dt="2023-10-17T21:11:20.826" v="773" actId="20577"/>
          <ac:spMkLst>
            <pc:docMk/>
            <pc:sldMk cId="1861942158" sldId="303"/>
            <ac:spMk id="2" creationId="{7938A489-294E-D18A-AFE3-0178C487008E}"/>
          </ac:spMkLst>
        </pc:spChg>
        <pc:spChg chg="mod">
          <ac:chgData name="Eleonora Parrag" userId="e8eab39f59e87ad6" providerId="LiveId" clId="{EF9817A0-E446-40EC-B21D-02FD30C01F0B}" dt="2023-10-17T21:17:15.937" v="1177" actId="20577"/>
          <ac:spMkLst>
            <pc:docMk/>
            <pc:sldMk cId="1861942158" sldId="303"/>
            <ac:spMk id="3" creationId="{13475C67-1EB3-42CE-F047-00E64FC06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2AEB-5AE3-510C-E55E-20F23278C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F4025-2D1B-588F-7A9C-01D242AC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D3CA-887A-42EF-CF1A-8B5A5067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B9FD-DC18-FA08-48E2-B1DD10AE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47E5-B0CE-C1E6-131D-E8C6D4A9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E935-D00E-22D3-217B-6CFEF342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7B68-FE05-D4FF-0F68-B693E626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E67F-F9FF-1B05-DA17-A000B1CB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DFAB-61D4-C11B-580B-AC47FEE1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CC5F-F300-94DD-035A-7A4EC200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54B95-D19A-34BE-F476-827A6A9D4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967C4-5DF8-C0C3-1FBC-C74193E96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487E-600F-5996-D05B-0A94102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F8F5-6EB1-90B0-5429-ACDCC494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7D85-2B4C-0C92-E8F3-AD21D86A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A4E8-F476-9EB9-28C2-2B98FD46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B678-1085-4E62-64DB-887C8FF1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3959-D9C3-DF1B-5124-F3067534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E0F14-0253-808C-A607-F0AE04F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A10-1014-F93D-946B-3E3AFD0E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5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9F5-DE45-CC66-B34B-BBA5B027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4476-9A56-C86C-0EA7-D66488E0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540C-1B08-2846-79A5-BBBA10AC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5F4C-DA39-4423-A12D-022CD9B4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7B10-3A0C-C003-7387-8A6C61E6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BB0F-B751-16CE-3EFC-A282F2A3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4F98-F964-2861-1E6C-B6F432372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CBFA0-A427-D7E0-8A93-CD45E184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1DFE-335D-3590-FB38-A89215ED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942A0-B654-4F4C-81C8-5D8B2480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E485-BE01-24DF-F18C-E2EAA617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5CDC-E9F3-F80C-9D64-FD83C068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9DFE-5F8A-D6C9-06C9-3FE2EEAE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92200-0EF6-4646-F9B1-FD1361872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76FC-A9E6-75EC-569F-2CB921758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743CF-C1AF-87F1-2616-5BB662FE6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C2858-B258-BAE0-D95F-6E1981B9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B4E2E-CB20-7D42-3FFD-AC5C44CD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9639E-A537-92C4-8C7A-4D22776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ED5-DB53-BAF0-9032-10CF5B94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11AE7-072B-C66E-AA81-2FEBBCB8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C3EAD-B931-F5B8-2445-FC7F8FB6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C47C3-F778-7DFF-27F8-10FB9F05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061D2-5F62-DBFC-068A-ADFE69B0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F0B31-9F6A-E16A-5C47-1AB05A6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F65A-5D44-A16E-39DA-338457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7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F1DF-C2F0-0325-42AD-13ADE8DC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A9DC-ACC3-00ED-58DE-85C9FEFE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97EBB-6665-51D0-255F-3DD813F1E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82FCC-AF75-5F88-640C-993DA39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71AA-9EC3-5020-E5B2-1A0159AB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4774-2737-41F7-FED6-8DD558F5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09C9-330F-F2BF-AC1F-4AEB398C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11FB-1A5E-CE3B-F487-B5B7F923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FF2C1-90A5-CCEE-A72A-8937853A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061D3-6169-93BE-338A-EC3CF3F9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4C4C-CB52-1C5E-D08E-4A39EB1A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77FC-0883-90AA-4F42-808CD159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0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01F00-8B0D-44ED-CD2B-2A4ACAD6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4C0FD-35EB-817C-1879-FC83C0BA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DC11-E24A-471B-D0FC-9E27F78B9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A6C7-4813-4722-AD42-12B052DE3F1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BE1F-F002-DD03-789D-DF36AA8A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D6F3-81A4-F836-1202-97284EC92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D5F7-F305-4D7F-A72B-44D3173BB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avduttakiit/resume-dataset" TargetMode="External"/><Relationship Id="rId2" Type="http://schemas.openxmlformats.org/officeDocument/2006/relationships/hyperlink" Target="https://www.kaggle.com/datasets/maneeshdisodia/employment-ski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dataturks/resume-entities-for-ner/data" TargetMode="External"/><Relationship Id="rId4" Type="http://schemas.openxmlformats.org/officeDocument/2006/relationships/hyperlink" Target="https://www.kaggle.com/code/jmartindelasierra/structuring-and-analyzing-job-descriptions/inp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oholic.github.io/ner-annota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03E34A-5BEC-ADEE-62C9-18A4ABF49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7C077-E00F-D8E5-6426-3C92F5D1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5100">
                <a:solidFill>
                  <a:schemeClr val="bg1"/>
                </a:solidFill>
              </a:rPr>
              <a:t>Data Science Assessment – Custom NER models for Job Skills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FD65D-ABEE-1247-8A69-82134EDD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Eleonora Parrag</a:t>
            </a:r>
          </a:p>
        </p:txBody>
      </p:sp>
    </p:spTree>
    <p:extLst>
      <p:ext uri="{BB962C8B-B14F-4D97-AF65-F5344CB8AC3E}">
        <p14:creationId xmlns:p14="http://schemas.microsoft.com/office/powerpoint/2010/main" val="305762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B4E8-4683-7FB1-0AD8-7B0CE969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82"/>
            <a:ext cx="10515600" cy="1325563"/>
          </a:xfrm>
        </p:spPr>
        <p:txBody>
          <a:bodyPr/>
          <a:lstStyle/>
          <a:p>
            <a:r>
              <a:rPr lang="en-GB" b="1" dirty="0"/>
              <a:t>Possible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31A8-07FA-CE40-2ED8-AB35340A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Kaggle: Employment Skills List</a:t>
            </a:r>
          </a:p>
          <a:p>
            <a:r>
              <a:rPr lang="en-GB" dirty="0"/>
              <a:t>Kaggle: Job Descriptions</a:t>
            </a:r>
          </a:p>
          <a:p>
            <a:r>
              <a:rPr lang="en-GB" dirty="0"/>
              <a:t>Kaggle: Resume dataset</a:t>
            </a:r>
          </a:p>
          <a:p>
            <a:r>
              <a:rPr lang="en-GB" dirty="0"/>
              <a:t>Kaggle: NER-labelled Resumes</a:t>
            </a:r>
          </a:p>
        </p:txBody>
      </p:sp>
    </p:spTree>
    <p:extLst>
      <p:ext uri="{BB962C8B-B14F-4D97-AF65-F5344CB8AC3E}">
        <p14:creationId xmlns:p14="http://schemas.microsoft.com/office/powerpoint/2010/main" val="81147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BEF0E-1F61-5072-7B32-61C459ADD5CF}"/>
              </a:ext>
            </a:extLst>
          </p:cNvPr>
          <p:cNvSpPr/>
          <p:nvPr/>
        </p:nvSpPr>
        <p:spPr>
          <a:xfrm>
            <a:off x="1342845" y="2081513"/>
            <a:ext cx="9345283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an existing NER entity-annotated dataset and clean according to my purposes</a:t>
            </a:r>
          </a:p>
        </p:txBody>
      </p:sp>
    </p:spTree>
    <p:extLst>
      <p:ext uri="{BB962C8B-B14F-4D97-AF65-F5344CB8AC3E}">
        <p14:creationId xmlns:p14="http://schemas.microsoft.com/office/powerpoint/2010/main" val="171387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B6FE-A935-9737-D473-53184ADF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18255"/>
            <a:ext cx="10515600" cy="1325563"/>
          </a:xfrm>
        </p:spPr>
        <p:txBody>
          <a:bodyPr/>
          <a:lstStyle/>
          <a:p>
            <a:r>
              <a:rPr lang="en-GB" b="1" dirty="0"/>
              <a:t>Sample from Kaggle NER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5209-2BFB-4709-EDEA-29B1F557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3" y="1055158"/>
            <a:ext cx="10515600" cy="5294842"/>
          </a:xfrm>
        </p:spPr>
        <p:txBody>
          <a:bodyPr>
            <a:normAutofit fontScale="40000" lnSpcReduction="20000"/>
          </a:bodyPr>
          <a:lstStyle/>
          <a:p>
            <a:r>
              <a:rPr lang="en-GB" dirty="0"/>
              <a:t>{"</a:t>
            </a:r>
            <a:r>
              <a:rPr lang="en-GB" b="1" dirty="0"/>
              <a:t>content</a:t>
            </a:r>
            <a:r>
              <a:rPr lang="en-GB" dirty="0"/>
              <a:t>": </a:t>
            </a:r>
          </a:p>
          <a:p>
            <a:r>
              <a:rPr lang="en-GB" dirty="0"/>
              <a:t>"Afreen Jamadar\</a:t>
            </a:r>
            <a:r>
              <a:rPr lang="en-GB" dirty="0" err="1"/>
              <a:t>nActive</a:t>
            </a:r>
            <a:r>
              <a:rPr lang="en-GB" dirty="0"/>
              <a:t> member of IIIT Committee in Third year\n\</a:t>
            </a:r>
            <a:r>
              <a:rPr lang="en-GB" dirty="0" err="1"/>
              <a:t>nSangli</a:t>
            </a:r>
            <a:r>
              <a:rPr lang="en-GB" dirty="0"/>
              <a:t>, Maharashtra - Email me on Indeed: indeed.com/r/Afreen-Jamadar/8baf379b705e37c6\n\</a:t>
            </a:r>
            <a:r>
              <a:rPr lang="en-GB" dirty="0" err="1"/>
              <a:t>nI</a:t>
            </a:r>
            <a:r>
              <a:rPr lang="en-GB" dirty="0"/>
              <a:t> wish to use my knowledge, skills and conceptual understanding to create excellent team\</a:t>
            </a:r>
            <a:r>
              <a:rPr lang="en-GB" dirty="0" err="1"/>
              <a:t>nenvironments</a:t>
            </a:r>
            <a:r>
              <a:rPr lang="en-GB" dirty="0"/>
              <a:t> and work consistently achieving organization objectives believes in taking initiative\</a:t>
            </a:r>
            <a:r>
              <a:rPr lang="en-GB" dirty="0" err="1"/>
              <a:t>nand</a:t>
            </a:r>
            <a:r>
              <a:rPr lang="en-GB" dirty="0"/>
              <a:t> work to excellence in my work.\n\</a:t>
            </a:r>
            <a:r>
              <a:rPr lang="en-GB" dirty="0" err="1"/>
              <a:t>nWORK</a:t>
            </a:r>
            <a:r>
              <a:rPr lang="en-GB" dirty="0"/>
              <a:t> EXPERIENCE\n\</a:t>
            </a:r>
            <a:r>
              <a:rPr lang="en-GB" dirty="0" err="1"/>
              <a:t>nActive</a:t>
            </a:r>
            <a:r>
              <a:rPr lang="en-GB" dirty="0"/>
              <a:t> member of IIIT Committee in Third year\n\</a:t>
            </a:r>
            <a:r>
              <a:rPr lang="en-GB" dirty="0" err="1"/>
              <a:t>nCisco</a:t>
            </a:r>
            <a:r>
              <a:rPr lang="en-GB" dirty="0"/>
              <a:t> Networking -  Kanpur, Uttar Pradesh\n\</a:t>
            </a:r>
            <a:r>
              <a:rPr lang="en-GB" dirty="0" err="1"/>
              <a:t>norganized</a:t>
            </a:r>
            <a:r>
              <a:rPr lang="en-GB" dirty="0"/>
              <a:t> by </a:t>
            </a:r>
            <a:r>
              <a:rPr lang="en-GB" dirty="0" err="1"/>
              <a:t>Techkriti</a:t>
            </a:r>
            <a:r>
              <a:rPr lang="en-GB" dirty="0"/>
              <a:t> IIT Kanpur and Azure Skynet.\</a:t>
            </a:r>
            <a:r>
              <a:rPr lang="en-GB" dirty="0" err="1"/>
              <a:t>nPERSONALLITY</a:t>
            </a:r>
            <a:r>
              <a:rPr lang="en-GB" dirty="0"/>
              <a:t> TRAITS:\n• Quick learning ability\n• hard working\n\</a:t>
            </a:r>
            <a:r>
              <a:rPr lang="en-GB" dirty="0" err="1"/>
              <a:t>nEDUCATION</a:t>
            </a:r>
            <a:r>
              <a:rPr lang="en-GB" dirty="0"/>
              <a:t>\n\</a:t>
            </a:r>
            <a:r>
              <a:rPr lang="en-GB" dirty="0" err="1"/>
              <a:t>nPG</a:t>
            </a:r>
            <a:r>
              <a:rPr lang="en-GB" dirty="0"/>
              <a:t>-DAC\n\</a:t>
            </a:r>
            <a:r>
              <a:rPr lang="en-GB" dirty="0" err="1"/>
              <a:t>nCDAC</a:t>
            </a:r>
            <a:r>
              <a:rPr lang="en-GB" dirty="0"/>
              <a:t> ACTS\n\n2017\n\</a:t>
            </a:r>
            <a:r>
              <a:rPr lang="en-GB" dirty="0" err="1"/>
              <a:t>nBachelor</a:t>
            </a:r>
            <a:r>
              <a:rPr lang="en-GB" dirty="0"/>
              <a:t> of </a:t>
            </a:r>
            <a:r>
              <a:rPr lang="en-GB" dirty="0" err="1"/>
              <a:t>Engg</a:t>
            </a:r>
            <a:r>
              <a:rPr lang="en-GB" dirty="0"/>
              <a:t> in Information Technology\n\</a:t>
            </a:r>
            <a:r>
              <a:rPr lang="en-GB" dirty="0" err="1"/>
              <a:t>nShivaji</a:t>
            </a:r>
            <a:r>
              <a:rPr lang="en-GB" dirty="0"/>
              <a:t> University Kolhapur -  Kolhapur, Maharashtra\n\n2016\n\</a:t>
            </a:r>
            <a:r>
              <a:rPr lang="en-GB" dirty="0" err="1"/>
              <a:t>nSKILLS</a:t>
            </a:r>
            <a:r>
              <a:rPr lang="en-GB" dirty="0"/>
              <a:t>\n\</a:t>
            </a:r>
            <a:r>
              <a:rPr lang="en-GB" dirty="0" err="1"/>
              <a:t>nDatabase</a:t>
            </a:r>
            <a:r>
              <a:rPr lang="en-GB" dirty="0"/>
              <a:t> (Less than 1 year), HTML (Less than 1 year), Linux. (Less than 1 year), MICROSOFT\</a:t>
            </a:r>
            <a:r>
              <a:rPr lang="en-GB" dirty="0" err="1"/>
              <a:t>nACCESS</a:t>
            </a:r>
            <a:r>
              <a:rPr lang="en-GB" dirty="0"/>
              <a:t> (Less than 1 year), MICROSOFT WINDOWS (Less than 1 year)\n\</a:t>
            </a:r>
            <a:r>
              <a:rPr lang="en-GB" dirty="0" err="1"/>
              <a:t>nADDITIONAL</a:t>
            </a:r>
            <a:r>
              <a:rPr lang="en-GB" dirty="0"/>
              <a:t> INFORMATION\n\</a:t>
            </a:r>
            <a:r>
              <a:rPr lang="en-GB" dirty="0" err="1"/>
              <a:t>nTECHNICAL</a:t>
            </a:r>
            <a:r>
              <a:rPr lang="en-GB" dirty="0"/>
              <a:t> SKILLS:\n\n• Programming Languages: C, C++, Java, </a:t>
            </a:r>
            <a:r>
              <a:rPr lang="en-GB" dirty="0" err="1"/>
              <a:t>.net</a:t>
            </a:r>
            <a:r>
              <a:rPr lang="en-GB" dirty="0"/>
              <a:t>, </a:t>
            </a:r>
            <a:r>
              <a:rPr lang="en-GB" dirty="0" err="1"/>
              <a:t>php</a:t>
            </a:r>
            <a:r>
              <a:rPr lang="en-GB" dirty="0"/>
              <a:t>.\n• Web Designing: HTML, XML\n• Operating Systems: Windows […] Windows Server 2003, Linux.\n• Database: MS Access, MS SQL Server 2008, Oracle 10g, </a:t>
            </a:r>
            <a:r>
              <a:rPr lang="en-GB" dirty="0" err="1"/>
              <a:t>MySql</a:t>
            </a:r>
            <a:r>
              <a:rPr lang="en-GB" dirty="0"/>
              <a:t>.\n\nhttps://www.indeed.com/r/Afreen-Jamadar/8baf379b705e37c6?isid=rex-download&amp;ikw=download-top&amp;co=IN",</a:t>
            </a:r>
          </a:p>
          <a:p>
            <a:r>
              <a:rPr lang="en-GB" dirty="0"/>
              <a:t>"</a:t>
            </a:r>
            <a:r>
              <a:rPr lang="en-GB" b="1" dirty="0"/>
              <a:t>annotation</a:t>
            </a:r>
            <a:r>
              <a:rPr lang="en-GB" dirty="0"/>
              <a:t>":</a:t>
            </a:r>
          </a:p>
          <a:p>
            <a:r>
              <a:rPr lang="en-GB" dirty="0"/>
              <a:t>[{"</a:t>
            </a:r>
            <a:r>
              <a:rPr lang="en-GB" b="1" dirty="0"/>
              <a:t>label</a:t>
            </a:r>
            <a:r>
              <a:rPr lang="en-GB" dirty="0"/>
              <a:t>":["Email Address"],"points":[{"start":1155,"end":1198,"text":"indeed.com/r/Afreen-Jamadar/8baf379b705e37c6"}]},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":["Skills"],"points":[{"start":743,"end":1140,"text":"Database (Less than 1 year), HTML (Less than 1 year), Linux. (Less than 1 year), MICROSOFT\</a:t>
            </a:r>
            <a:r>
              <a:rPr lang="en-GB" dirty="0" err="1"/>
              <a:t>nACCESS</a:t>
            </a:r>
            <a:r>
              <a:rPr lang="en-GB" dirty="0"/>
              <a:t> (Less than 1 year), MICROSOFT WINDOWS (Less than 1 year)\n\</a:t>
            </a:r>
            <a:r>
              <a:rPr lang="en-GB" dirty="0" err="1"/>
              <a:t>nADDITIONAL</a:t>
            </a:r>
            <a:r>
              <a:rPr lang="en-GB" dirty="0"/>
              <a:t> INFORMATION\n\</a:t>
            </a:r>
            <a:r>
              <a:rPr lang="en-GB" dirty="0" err="1"/>
              <a:t>nTECHNICAL</a:t>
            </a:r>
            <a:r>
              <a:rPr lang="en-GB" dirty="0"/>
              <a:t> SKILLS:\n\n• Programming Languages: C, C++, Java, </a:t>
            </a:r>
            <a:r>
              <a:rPr lang="en-GB" dirty="0" err="1"/>
              <a:t>.net</a:t>
            </a:r>
            <a:r>
              <a:rPr lang="en-GB" dirty="0"/>
              <a:t>, </a:t>
            </a:r>
            <a:r>
              <a:rPr lang="en-GB" dirty="0" err="1"/>
              <a:t>php</a:t>
            </a:r>
            <a:r>
              <a:rPr lang="en-GB" dirty="0"/>
              <a:t>.\n• Web Designing: HTML, XML\n• Operating Systems: Windows […] Windows Server 2003, Linux.\n• Database: MS Access, MS SQL Server 2008, Oracle 10g, </a:t>
            </a:r>
            <a:r>
              <a:rPr lang="en-GB" dirty="0" err="1"/>
              <a:t>MySql</a:t>
            </a:r>
            <a:r>
              <a:rPr lang="en-GB" dirty="0"/>
              <a:t>."}]},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":["Graduation Year"],"points":[{"start":729,"end":732,"text":"2016"}]},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":["College Name"],"points":[{"start":675,"end":702,"text":"Shivaji University Kolhapur 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":["Degree"],"points":[{"start":631,"end":672,"text":"Bachelor of </a:t>
            </a:r>
            <a:r>
              <a:rPr lang="en-GB" dirty="0" err="1"/>
              <a:t>Engg</a:t>
            </a:r>
            <a:r>
              <a:rPr lang="en-GB" dirty="0"/>
              <a:t> in Information Technology"}]},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":["Graduation Year"],"points":[{"start":625,"end":629,"text":"2017\n"}]},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":["College Name"],"points":[{"start":614,"end":622,"text":"CDAC ACTS"}]},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":["Degree"],"points":[{"start":606,"end":611,"text":"PG-DAC"}]},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":["Email Address"],"points":[{"start":104,"end":147,"text":"indeed.com/r/Afreen-Jamadar/8baf379b705e37c6"}]},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":["Location"],"points":[{"start":62,"end":67,"text":"Sangli"}]},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":["Name"],"points":[{"start":0,"end":13,"text":"Afreen Jamadar"}]}],"</a:t>
            </a:r>
            <a:r>
              <a:rPr lang="en-GB" dirty="0" err="1"/>
              <a:t>extras":null</a:t>
            </a:r>
            <a:r>
              <a:rPr lang="en-GB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932D1F-C186-B244-71C2-567DC01DFE99}"/>
              </a:ext>
            </a:extLst>
          </p:cNvPr>
          <p:cNvCxnSpPr>
            <a:cxnSpLocks/>
          </p:cNvCxnSpPr>
          <p:nvPr/>
        </p:nvCxnSpPr>
        <p:spPr>
          <a:xfrm flipH="1" flipV="1">
            <a:off x="8746067" y="3742267"/>
            <a:ext cx="1168400" cy="170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6F39C7-31D0-4B29-703E-7804CEB42EBF}"/>
              </a:ext>
            </a:extLst>
          </p:cNvPr>
          <p:cNvSpPr txBox="1"/>
          <p:nvPr/>
        </p:nvSpPr>
        <p:spPr>
          <a:xfrm>
            <a:off x="9152467" y="5444067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horrible. How can I clean this?</a:t>
            </a:r>
          </a:p>
        </p:txBody>
      </p:sp>
    </p:spTree>
    <p:extLst>
      <p:ext uri="{BB962C8B-B14F-4D97-AF65-F5344CB8AC3E}">
        <p14:creationId xmlns:p14="http://schemas.microsoft.com/office/powerpoint/2010/main" val="1832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96F9-4D3B-C040-E08C-06DA24C4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333"/>
            <a:ext cx="10515600" cy="525780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[{"</a:t>
            </a:r>
            <a:r>
              <a:rPr lang="en-GB" b="1" dirty="0"/>
              <a:t>label</a:t>
            </a:r>
            <a:r>
              <a:rPr lang="en-GB" dirty="0"/>
              <a:t>":["Skills"],"points":[{"start":8098,"end":8383,"text":"❖ Operating Environment: […] Windows95/98/XP/NT\n❖ Database Tool: SQL Management Studio (MSSQL), Business\</a:t>
            </a:r>
            <a:r>
              <a:rPr lang="en-GB" dirty="0" err="1"/>
              <a:t>nDevelopment</a:t>
            </a:r>
            <a:r>
              <a:rPr lang="en-GB" dirty="0"/>
              <a:t> Studio, Visual studio 2005\n❖ Database Language: SQL, PL/SQL\n❖ Ticket Tracking Tool: Service Now\n❖ Reporting Tools: MS Reporting Services, SAS\n❖ Languages: C, C++, PL/SQL"}]},</a:t>
            </a:r>
          </a:p>
          <a:p>
            <a:r>
              <a:rPr lang="en-GB" dirty="0"/>
              <a:t>{"label":["Skills"],"points":[{"start":8008,"end":8049,"text":"Database (3 years), SQL (3 years), </a:t>
            </a:r>
            <a:r>
              <a:rPr lang="en-GB" dirty="0" err="1"/>
              <a:t>Sql</a:t>
            </a:r>
            <a:r>
              <a:rPr lang="en-GB" dirty="0"/>
              <a:t> Dba"}]},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":["Skills"],"points":[{"start":743,"end":1140,"text":"Database (Less than 1 year), HTML (Less than 1 year), Linux. (Less than 1 year), MICROSOFT\</a:t>
            </a:r>
            <a:r>
              <a:rPr lang="en-GB" dirty="0" err="1"/>
              <a:t>nACCESS</a:t>
            </a:r>
            <a:r>
              <a:rPr lang="en-GB" dirty="0"/>
              <a:t> (Less than 1 year), MICROSOFT WINDOWS (Less than 1 year)\n\</a:t>
            </a:r>
            <a:r>
              <a:rPr lang="en-GB" dirty="0" err="1"/>
              <a:t>nADDITIONAL</a:t>
            </a:r>
            <a:r>
              <a:rPr lang="en-GB" dirty="0"/>
              <a:t> INFORMATION\n\</a:t>
            </a:r>
            <a:r>
              <a:rPr lang="en-GB" dirty="0" err="1"/>
              <a:t>nTECHNICAL</a:t>
            </a:r>
            <a:r>
              <a:rPr lang="en-GB" dirty="0"/>
              <a:t> SKILLS:\n\n• Programming Languages: C, C++, Java, </a:t>
            </a:r>
            <a:r>
              <a:rPr lang="en-GB" dirty="0" err="1"/>
              <a:t>.net</a:t>
            </a:r>
            <a:r>
              <a:rPr lang="en-GB" dirty="0"/>
              <a:t>, </a:t>
            </a:r>
            <a:r>
              <a:rPr lang="en-GB" dirty="0" err="1"/>
              <a:t>php</a:t>
            </a:r>
            <a:r>
              <a:rPr lang="en-GB" dirty="0"/>
              <a:t>.\n• Web Designing: HTML, XML\n• Operating Systems: Windows […] Windows Server 2003, Linux.\n• Database: MS Access, MS SQL Server 2008, Oracle 10g, </a:t>
            </a:r>
            <a:r>
              <a:rPr lang="en-GB" dirty="0" err="1"/>
              <a:t>MySql</a:t>
            </a:r>
            <a:r>
              <a:rPr lang="en-GB" dirty="0"/>
              <a:t>."}]},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[{"</a:t>
            </a:r>
            <a:r>
              <a:rPr lang="en-GB" b="1" dirty="0"/>
              <a:t>label</a:t>
            </a:r>
            <a:r>
              <a:rPr lang="en-GB" dirty="0"/>
              <a:t>":["Skills"],"points":[{"start":3749,"end":3756,"text":"Teradata"}]},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":["Skills"],"points":[{"start":3709,"end":3717,"text":"Mainframe"}]},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":["Skills"],"points":[{"start":3664,"end":3671,"text":"Teradata"}]},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":["Skills"],"points":[{"start":3636,"end":3644,"text":"Mainframe"}]},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":["Skills"],"points":[{"start":3542,"end":3549,"text":"Teradata"}]},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":["Skills"],"points":[{"start":3526,"end":3529,"text":" </a:t>
            </a:r>
            <a:r>
              <a:rPr lang="en-GB" dirty="0" err="1"/>
              <a:t>Jcl</a:t>
            </a:r>
            <a:r>
              <a:rPr lang="en-GB" dirty="0"/>
              <a:t>"}]},</a:t>
            </a:r>
          </a:p>
          <a:p>
            <a:r>
              <a:rPr lang="en-GB" dirty="0"/>
              <a:t>{"</a:t>
            </a:r>
            <a:r>
              <a:rPr lang="en-GB" b="1" dirty="0"/>
              <a:t>label</a:t>
            </a:r>
            <a:r>
              <a:rPr lang="en-GB" dirty="0"/>
              <a:t>":["Skills"],"points":[{"start":3510,"end":3514,"text":"cobol"}]},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8EABFB-847C-718D-3B57-6B216CF03666}"/>
              </a:ext>
            </a:extLst>
          </p:cNvPr>
          <p:cNvCxnSpPr>
            <a:cxnSpLocks/>
          </p:cNvCxnSpPr>
          <p:nvPr/>
        </p:nvCxnSpPr>
        <p:spPr>
          <a:xfrm flipH="1" flipV="1">
            <a:off x="7128933" y="4148667"/>
            <a:ext cx="1608667" cy="11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51E512-9560-677E-ABC1-374DBBB0C194}"/>
              </a:ext>
            </a:extLst>
          </p:cNvPr>
          <p:cNvSpPr txBox="1"/>
          <p:nvPr/>
        </p:nvSpPr>
        <p:spPr>
          <a:xfrm>
            <a:off x="8737600" y="3612402"/>
            <a:ext cx="2302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It’s worked perfectly for some of them, but I don’t think the above will work with NER so I’d need to find a way to clean it</a:t>
            </a:r>
          </a:p>
        </p:txBody>
      </p:sp>
    </p:spTree>
    <p:extLst>
      <p:ext uri="{BB962C8B-B14F-4D97-AF65-F5344CB8AC3E}">
        <p14:creationId xmlns:p14="http://schemas.microsoft.com/office/powerpoint/2010/main" val="231144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5AAA-7FE5-6687-1C61-048175BA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Possible Approaches: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BEF0E-1F61-5072-7B32-61C459ADD5CF}"/>
              </a:ext>
            </a:extLst>
          </p:cNvPr>
          <p:cNvSpPr/>
          <p:nvPr/>
        </p:nvSpPr>
        <p:spPr>
          <a:xfrm>
            <a:off x="1342843" y="1683418"/>
            <a:ext cx="9345283" cy="627182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an existing NER entity-annotated dataset and clean according to my purposes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82CDB8-F57D-A0B8-D4DB-54A89F876B87}"/>
              </a:ext>
            </a:extLst>
          </p:cNvPr>
          <p:cNvSpPr/>
          <p:nvPr/>
        </p:nvSpPr>
        <p:spPr>
          <a:xfrm>
            <a:off x="1342842" y="3156299"/>
            <a:ext cx="9345283" cy="627182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Resume/Job description data and hand-label using an NER annotator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8CB6DA-058D-E413-4333-DC379AD3B4A9}"/>
              </a:ext>
            </a:extLst>
          </p:cNvPr>
          <p:cNvSpPr/>
          <p:nvPr/>
        </p:nvSpPr>
        <p:spPr>
          <a:xfrm>
            <a:off x="1342844" y="4629179"/>
            <a:ext cx="9345283" cy="627182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Resume/Job description data and label using word search from skills list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A25DFC-8FBD-C523-6D32-17F4611E0090}"/>
              </a:ext>
            </a:extLst>
          </p:cNvPr>
          <p:cNvSpPr/>
          <p:nvPr/>
        </p:nvSpPr>
        <p:spPr>
          <a:xfrm>
            <a:off x="1342843" y="2310601"/>
            <a:ext cx="9345283" cy="627182"/>
          </a:xfrm>
          <a:prstGeom prst="roundRect">
            <a:avLst/>
          </a:prstGeom>
          <a:solidFill>
            <a:srgbClr val="C00000">
              <a:alpha val="7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annotations group all the skills together in one chunk. This does not seem suitable for identifying individual skills, but rather a whole section of a CV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88E2E1-8571-CB18-F712-320C350A84AF}"/>
              </a:ext>
            </a:extLst>
          </p:cNvPr>
          <p:cNvSpPr/>
          <p:nvPr/>
        </p:nvSpPr>
        <p:spPr>
          <a:xfrm>
            <a:off x="1342841" y="3783481"/>
            <a:ext cx="9345283" cy="627182"/>
          </a:xfrm>
          <a:prstGeom prst="roundRect">
            <a:avLst/>
          </a:prstGeom>
          <a:solidFill>
            <a:srgbClr val="C00000">
              <a:alpha val="7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Labour-intensive, but can achieve best selection of 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88728-CCE3-9B2F-C851-F7D4B9FD26C1}"/>
              </a:ext>
            </a:extLst>
          </p:cNvPr>
          <p:cNvSpPr/>
          <p:nvPr/>
        </p:nvSpPr>
        <p:spPr>
          <a:xfrm>
            <a:off x="1342843" y="5249090"/>
            <a:ext cx="9345283" cy="1117203"/>
          </a:xfrm>
          <a:prstGeom prst="roundRect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will have weaknesses as doing it automatically will inevitably make mistakes, it’s best to be checked by a human. Also, skills not on the list will be missed, or some things can be tagged as skills in the incorrect context. However, this can be a good starting point for training an NER model, as it doesn’t need perfect input data to achieve results if the dataset is large enough</a:t>
            </a:r>
          </a:p>
        </p:txBody>
      </p:sp>
    </p:spTree>
    <p:extLst>
      <p:ext uri="{BB962C8B-B14F-4D97-AF65-F5344CB8AC3E}">
        <p14:creationId xmlns:p14="http://schemas.microsoft.com/office/powerpoint/2010/main" val="32967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6079-6F55-29FE-37D9-0812799D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72" y="2103437"/>
            <a:ext cx="4165456" cy="1325563"/>
          </a:xfrm>
        </p:spPr>
        <p:txBody>
          <a:bodyPr/>
          <a:lstStyle/>
          <a:p>
            <a:r>
              <a:rPr lang="en-GB" b="1" dirty="0"/>
              <a:t>Data Cleaning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3726FF-A550-A4EC-5AD5-1F54D49B07BE}"/>
              </a:ext>
            </a:extLst>
          </p:cNvPr>
          <p:cNvSpPr/>
          <p:nvPr/>
        </p:nvSpPr>
        <p:spPr>
          <a:xfrm>
            <a:off x="1278886" y="4474150"/>
            <a:ext cx="3655619" cy="717569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 bullet points, non-ascii characters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B5BE25-91D1-7AA9-DFBC-24D28D75E003}"/>
              </a:ext>
            </a:extLst>
          </p:cNvPr>
          <p:cNvSpPr/>
          <p:nvPr/>
        </p:nvSpPr>
        <p:spPr>
          <a:xfrm>
            <a:off x="7326059" y="3908335"/>
            <a:ext cx="4232668" cy="1131629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 some punctuation? </a:t>
            </a:r>
            <a:r>
              <a:rPr lang="en-GB" dirty="0" err="1"/>
              <a:t>spaCy</a:t>
            </a:r>
            <a:r>
              <a:rPr lang="en-GB" dirty="0"/>
              <a:t> can use some information for context clues so best not to get rid of everything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3EB4FA-B9B2-BADB-28CB-CE3FDC4AC699}"/>
              </a:ext>
            </a:extLst>
          </p:cNvPr>
          <p:cNvSpPr/>
          <p:nvPr/>
        </p:nvSpPr>
        <p:spPr>
          <a:xfrm>
            <a:off x="516886" y="1102352"/>
            <a:ext cx="3655619" cy="717570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 extra whitespaces, formatting characters \n, \r,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43F844-21FA-31F5-334C-69EAE90D33B6}"/>
              </a:ext>
            </a:extLst>
          </p:cNvPr>
          <p:cNvSpPr/>
          <p:nvPr/>
        </p:nvSpPr>
        <p:spPr>
          <a:xfrm>
            <a:off x="7182229" y="787415"/>
            <a:ext cx="3655619" cy="717570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Suitable formatting – including clean annotations and indices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BB6A3-A167-4128-65EF-512C50DD4246}"/>
              </a:ext>
            </a:extLst>
          </p:cNvPr>
          <p:cNvCxnSpPr>
            <a:cxnSpLocks/>
          </p:cNvCxnSpPr>
          <p:nvPr/>
        </p:nvCxnSpPr>
        <p:spPr>
          <a:xfrm flipH="1" flipV="1">
            <a:off x="4295955" y="1819922"/>
            <a:ext cx="638550" cy="5623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A1A270-2F40-C7C9-7A85-F9F4B43E53EF}"/>
              </a:ext>
            </a:extLst>
          </p:cNvPr>
          <p:cNvCxnSpPr>
            <a:cxnSpLocks/>
          </p:cNvCxnSpPr>
          <p:nvPr/>
        </p:nvCxnSpPr>
        <p:spPr>
          <a:xfrm flipV="1">
            <a:off x="6659592" y="1624102"/>
            <a:ext cx="1073346" cy="72607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21DEC1-D720-C46C-DCEE-EA997A9577EC}"/>
              </a:ext>
            </a:extLst>
          </p:cNvPr>
          <p:cNvCxnSpPr>
            <a:cxnSpLocks/>
          </p:cNvCxnSpPr>
          <p:nvPr/>
        </p:nvCxnSpPr>
        <p:spPr>
          <a:xfrm flipH="1">
            <a:off x="4615230" y="3114136"/>
            <a:ext cx="569245" cy="10788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6CB3C6-B68F-A4EF-080A-1C04CF6CFC1D}"/>
              </a:ext>
            </a:extLst>
          </p:cNvPr>
          <p:cNvCxnSpPr>
            <a:cxnSpLocks/>
          </p:cNvCxnSpPr>
          <p:nvPr/>
        </p:nvCxnSpPr>
        <p:spPr>
          <a:xfrm>
            <a:off x="6659592" y="3114136"/>
            <a:ext cx="1595887" cy="59837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5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DF7-1C68-2EB8-80E1-BD6A7AC3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792" y="2245684"/>
            <a:ext cx="7029091" cy="1325563"/>
          </a:xfrm>
        </p:spPr>
        <p:txBody>
          <a:bodyPr/>
          <a:lstStyle/>
          <a:p>
            <a:r>
              <a:rPr lang="en-GB" b="1" dirty="0"/>
              <a:t>Creating my own Annotations</a:t>
            </a:r>
          </a:p>
        </p:txBody>
      </p:sp>
    </p:spTree>
    <p:extLst>
      <p:ext uri="{BB962C8B-B14F-4D97-AF65-F5344CB8AC3E}">
        <p14:creationId xmlns:p14="http://schemas.microsoft.com/office/powerpoint/2010/main" val="426018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67A0-72EF-1171-DF56-AAC3E48B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47CB-03A4-C627-E9C7-B9F9050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982" y="1399543"/>
            <a:ext cx="10515600" cy="4897303"/>
          </a:xfrm>
        </p:spPr>
        <p:txBody>
          <a:bodyPr/>
          <a:lstStyle/>
          <a:p>
            <a:r>
              <a:rPr lang="en-GB" dirty="0"/>
              <a:t>Kaggle List of Employment skills (taken from </a:t>
            </a:r>
            <a:r>
              <a:rPr lang="en-GB" dirty="0" err="1"/>
              <a:t>Linkedin</a:t>
            </a:r>
            <a:r>
              <a:rPr lang="en-GB" dirty="0"/>
              <a:t>, 36941 skills!)</a:t>
            </a:r>
          </a:p>
          <a:p>
            <a:r>
              <a:rPr lang="en-GB" dirty="0"/>
              <a:t>Split cleaned CV text by spaces, then match words from the skills list</a:t>
            </a:r>
          </a:p>
          <a:p>
            <a:r>
              <a:rPr lang="en-GB" dirty="0"/>
              <a:t>Get the start and end indices of the skill in the text</a:t>
            </a:r>
          </a:p>
          <a:p>
            <a:endParaRPr lang="en-GB" dirty="0"/>
          </a:p>
          <a:p>
            <a:r>
              <a:rPr lang="en-GB" dirty="0"/>
              <a:t>From skills list: Pandas, Python</a:t>
            </a:r>
          </a:p>
          <a:p>
            <a:r>
              <a:rPr lang="en-GB" dirty="0"/>
              <a:t>Text: I have experience using </a:t>
            </a:r>
            <a:r>
              <a:rPr lang="en-GB" dirty="0">
                <a:highlight>
                  <a:srgbClr val="FFFF00"/>
                </a:highlight>
              </a:rPr>
              <a:t>Pandas</a:t>
            </a:r>
            <a:r>
              <a:rPr lang="en-GB" dirty="0"/>
              <a:t> and </a:t>
            </a:r>
            <a:r>
              <a:rPr lang="en-GB" dirty="0">
                <a:highlight>
                  <a:srgbClr val="FFFF00"/>
                </a:highlight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0792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9BEF-9665-CF73-6944-795DE58F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Word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4F9C-55FB-0D8D-FBC2-6F05EE3B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But…</a:t>
            </a:r>
          </a:p>
          <a:p>
            <a:r>
              <a:rPr lang="en-GB" dirty="0"/>
              <a:t>What about cases? Skills on linked are capitalised e.g. Pandas. They might not be in the text </a:t>
            </a:r>
            <a:r>
              <a:rPr lang="en-GB" dirty="0">
                <a:sym typeface="Wingdings" panose="05000000000000000000" pitchFamily="2" charset="2"/>
              </a:rPr>
              <a:t> make everything lowercase for the search?</a:t>
            </a:r>
            <a:endParaRPr lang="en-GB" dirty="0"/>
          </a:p>
          <a:p>
            <a:r>
              <a:rPr lang="en-GB" dirty="0"/>
              <a:t>What about multiple word skills? E.g. Natural Language Processing?</a:t>
            </a:r>
          </a:p>
          <a:p>
            <a:r>
              <a:rPr lang="en-GB" dirty="0"/>
              <a:t>Could search text string </a:t>
            </a:r>
            <a:r>
              <a:rPr lang="en-GB" dirty="0">
                <a:sym typeface="Wingdings" panose="05000000000000000000" pitchFamily="2" charset="2"/>
              </a:rPr>
              <a:t> but inconsistent cases, and what about acronyms, software names? E.g. R could be picked up many times in words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2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226F-2AD2-31AC-C0F9-31D6AECA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9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 have experience in Pandas, Python, R, and Natural Language Processing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have experience in pandas python r and </a:t>
            </a:r>
            <a:r>
              <a:rPr lang="en-GB" dirty="0" err="1"/>
              <a:t>natural_language_processing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‘I’, ‘have’, ‘experience’, ‘in’, ‘pandas’, ‘python’, ‘r’, ‘and’, ‘</a:t>
            </a:r>
            <a:r>
              <a:rPr lang="en-GB" dirty="0" err="1"/>
              <a:t>natural_language_processing</a:t>
            </a:r>
            <a:r>
              <a:rPr lang="en-GB" dirty="0"/>
              <a:t>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‘I’, ‘have’, ‘experience’, ‘in’, </a:t>
            </a:r>
            <a:r>
              <a:rPr lang="en-GB" dirty="0">
                <a:highlight>
                  <a:srgbClr val="FFFF00"/>
                </a:highlight>
              </a:rPr>
              <a:t>‘pandas</a:t>
            </a:r>
            <a:r>
              <a:rPr lang="en-GB" dirty="0"/>
              <a:t>’, ‘</a:t>
            </a:r>
            <a:r>
              <a:rPr lang="en-GB" dirty="0">
                <a:highlight>
                  <a:srgbClr val="FFFF00"/>
                </a:highlight>
              </a:rPr>
              <a:t>python</a:t>
            </a:r>
            <a:r>
              <a:rPr lang="en-GB" dirty="0"/>
              <a:t>’, ‘</a:t>
            </a:r>
            <a:r>
              <a:rPr lang="en-GB" dirty="0">
                <a:highlight>
                  <a:srgbClr val="FFFF00"/>
                </a:highlight>
              </a:rPr>
              <a:t>r</a:t>
            </a:r>
            <a:r>
              <a:rPr lang="en-GB" dirty="0"/>
              <a:t>’, ‘and’, ‘</a:t>
            </a:r>
            <a:r>
              <a:rPr lang="en-GB" dirty="0" err="1">
                <a:highlight>
                  <a:srgbClr val="FFFF00"/>
                </a:highlight>
              </a:rPr>
              <a:t>natural_language_processing</a:t>
            </a:r>
            <a:r>
              <a:rPr lang="en-GB" dirty="0"/>
              <a:t>’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I have experience in </a:t>
            </a:r>
            <a:r>
              <a:rPr lang="en-GB" dirty="0">
                <a:highlight>
                  <a:srgbClr val="FFFF00"/>
                </a:highlight>
              </a:rPr>
              <a:t>Pandas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Python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R</a:t>
            </a:r>
            <a:r>
              <a:rPr lang="en-GB" dirty="0"/>
              <a:t>, and </a:t>
            </a:r>
            <a:r>
              <a:rPr lang="en-GB" dirty="0">
                <a:highlight>
                  <a:srgbClr val="FFFF00"/>
                </a:highlight>
              </a:rPr>
              <a:t>Natural Language Processing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83D94B-9DF4-1691-C2F2-FBFEF234B56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Multiple word skills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281892-7801-A62B-29CC-D02D5FDAFE42}"/>
              </a:ext>
            </a:extLst>
          </p:cNvPr>
          <p:cNvCxnSpPr>
            <a:cxnSpLocks/>
          </p:cNvCxnSpPr>
          <p:nvPr/>
        </p:nvCxnSpPr>
        <p:spPr>
          <a:xfrm>
            <a:off x="3036498" y="1664898"/>
            <a:ext cx="0" cy="5865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29664CB-A4A5-945D-FBDA-743E77E8670E}"/>
              </a:ext>
            </a:extLst>
          </p:cNvPr>
          <p:cNvSpPr/>
          <p:nvPr/>
        </p:nvSpPr>
        <p:spPr>
          <a:xfrm>
            <a:off x="3312543" y="1733909"/>
            <a:ext cx="6599207" cy="44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lowercase, add underscores to multi-word skills found in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2CBB0C-ECAA-EFC2-1511-A386A659EAC0}"/>
              </a:ext>
            </a:extLst>
          </p:cNvPr>
          <p:cNvCxnSpPr>
            <a:cxnSpLocks/>
          </p:cNvCxnSpPr>
          <p:nvPr/>
        </p:nvCxnSpPr>
        <p:spPr>
          <a:xfrm>
            <a:off x="3036498" y="2774830"/>
            <a:ext cx="0" cy="5865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D68B9-CEA0-6E3F-4059-F282CEBCCD11}"/>
              </a:ext>
            </a:extLst>
          </p:cNvPr>
          <p:cNvCxnSpPr>
            <a:cxnSpLocks/>
          </p:cNvCxnSpPr>
          <p:nvPr/>
        </p:nvCxnSpPr>
        <p:spPr>
          <a:xfrm>
            <a:off x="3036498" y="3913517"/>
            <a:ext cx="0" cy="5865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21847D-238E-E903-B762-F7CDFA29351F}"/>
              </a:ext>
            </a:extLst>
          </p:cNvPr>
          <p:cNvCxnSpPr>
            <a:cxnSpLocks/>
          </p:cNvCxnSpPr>
          <p:nvPr/>
        </p:nvCxnSpPr>
        <p:spPr>
          <a:xfrm>
            <a:off x="3036498" y="4914181"/>
            <a:ext cx="0" cy="5865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D98645E-E145-7EAD-F9D8-B0C76FC69384}"/>
              </a:ext>
            </a:extLst>
          </p:cNvPr>
          <p:cNvSpPr/>
          <p:nvPr/>
        </p:nvSpPr>
        <p:spPr>
          <a:xfrm>
            <a:off x="3312542" y="2774830"/>
            <a:ext cx="6599207" cy="44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Split words by spaces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54808-B56E-FC41-1A63-1D3B031D6194}"/>
              </a:ext>
            </a:extLst>
          </p:cNvPr>
          <p:cNvSpPr/>
          <p:nvPr/>
        </p:nvSpPr>
        <p:spPr>
          <a:xfrm>
            <a:off x="3312541" y="3884747"/>
            <a:ext cx="6599207" cy="44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 lowercase skills, find indices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090DE-4271-CEB0-0130-DAA1B7E91EAD}"/>
              </a:ext>
            </a:extLst>
          </p:cNvPr>
          <p:cNvSpPr/>
          <p:nvPr/>
        </p:nvSpPr>
        <p:spPr>
          <a:xfrm>
            <a:off x="3312541" y="4994664"/>
            <a:ext cx="6599207" cy="44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 to original format, use same indices to find skills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FE7609-A186-374A-4884-BBF8D340E5DD}"/>
              </a:ext>
            </a:extLst>
          </p:cNvPr>
          <p:cNvCxnSpPr>
            <a:cxnSpLocks/>
          </p:cNvCxnSpPr>
          <p:nvPr/>
        </p:nvCxnSpPr>
        <p:spPr>
          <a:xfrm>
            <a:off x="3033622" y="5972353"/>
            <a:ext cx="0" cy="5865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8E216C-409F-9809-853A-160DB749D7F6}"/>
              </a:ext>
            </a:extLst>
          </p:cNvPr>
          <p:cNvSpPr/>
          <p:nvPr/>
        </p:nvSpPr>
        <p:spPr>
          <a:xfrm>
            <a:off x="3312541" y="6104581"/>
            <a:ext cx="6599207" cy="44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Ready for training a custom NER model!</a:t>
            </a:r>
          </a:p>
        </p:txBody>
      </p:sp>
    </p:spTree>
    <p:extLst>
      <p:ext uri="{BB962C8B-B14F-4D97-AF65-F5344CB8AC3E}">
        <p14:creationId xmlns:p14="http://schemas.microsoft.com/office/powerpoint/2010/main" val="15938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1619-BE5F-871F-B85A-A4053992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1" y="26415"/>
            <a:ext cx="10515600" cy="1325563"/>
          </a:xfrm>
        </p:spPr>
        <p:txBody>
          <a:bodyPr/>
          <a:lstStyle/>
          <a:p>
            <a:r>
              <a:rPr lang="en-GB" b="1" dirty="0"/>
              <a:t>NER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BF4E-4973-7D42-24D3-644F29AD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81460"/>
            <a:ext cx="10058400" cy="4050792"/>
          </a:xfrm>
        </p:spPr>
        <p:txBody>
          <a:bodyPr/>
          <a:lstStyle/>
          <a:p>
            <a:r>
              <a:rPr lang="en-GB" dirty="0"/>
              <a:t>Named Entity Recognition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3B950-33A8-BCD9-07A2-1EEED59E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97" y="2241217"/>
            <a:ext cx="9171709" cy="38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4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A9A4-B472-D665-6709-A675E759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Multiple word skills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FF9E7-2764-32B3-6E6E-297F80378C46}"/>
              </a:ext>
            </a:extLst>
          </p:cNvPr>
          <p:cNvSpPr/>
          <p:nvPr/>
        </p:nvSpPr>
        <p:spPr>
          <a:xfrm>
            <a:off x="4623759" y="1802920"/>
            <a:ext cx="2216989" cy="94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Cleaned sample text (lowercase)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CBE2F-9EF5-1A43-B15D-26FDAC2274B2}"/>
              </a:ext>
            </a:extLst>
          </p:cNvPr>
          <p:cNvSpPr/>
          <p:nvPr/>
        </p:nvSpPr>
        <p:spPr>
          <a:xfrm>
            <a:off x="4638136" y="3429000"/>
            <a:ext cx="2216989" cy="94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Split sample text </a:t>
            </a:r>
          </a:p>
          <a:p>
            <a:pPr algn="ctr"/>
            <a:r>
              <a:rPr lang="en-GB" dirty="0"/>
              <a:t>(lowercase)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91996-ACE4-A9D6-2170-8567F035CD7D}"/>
              </a:ext>
            </a:extLst>
          </p:cNvPr>
          <p:cNvSpPr/>
          <p:nvPr/>
        </p:nvSpPr>
        <p:spPr>
          <a:xfrm>
            <a:off x="1403231" y="1802920"/>
            <a:ext cx="2216989" cy="94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 multi-word skills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6375C-8585-3A89-F03A-F09287A4B8D9}"/>
              </a:ext>
            </a:extLst>
          </p:cNvPr>
          <p:cNvSpPr/>
          <p:nvPr/>
        </p:nvSpPr>
        <p:spPr>
          <a:xfrm>
            <a:off x="7844287" y="1802920"/>
            <a:ext cx="2216989" cy="94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Replace spaces with underscores in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42CDD-85E3-05DE-EAF1-0505500DC077}"/>
              </a:ext>
            </a:extLst>
          </p:cNvPr>
          <p:cNvSpPr/>
          <p:nvPr/>
        </p:nvSpPr>
        <p:spPr>
          <a:xfrm>
            <a:off x="3001361" y="5217454"/>
            <a:ext cx="2188234" cy="988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Cleaned sample text (original non-lowercased)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005FD-F6A4-1945-86AE-C513BCA5B7C7}"/>
              </a:ext>
            </a:extLst>
          </p:cNvPr>
          <p:cNvSpPr/>
          <p:nvPr/>
        </p:nvSpPr>
        <p:spPr>
          <a:xfrm>
            <a:off x="1403231" y="3215496"/>
            <a:ext cx="2216989" cy="1375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 single word skills and underscored multi-word skills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3DA24-83F9-FC80-4E30-266C5C657325}"/>
              </a:ext>
            </a:extLst>
          </p:cNvPr>
          <p:cNvSpPr/>
          <p:nvPr/>
        </p:nvSpPr>
        <p:spPr>
          <a:xfrm>
            <a:off x="7873041" y="3490822"/>
            <a:ext cx="2216989" cy="94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Indices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D972C-783F-1CA9-0E34-A02242F7D0F3}"/>
              </a:ext>
            </a:extLst>
          </p:cNvPr>
          <p:cNvSpPr/>
          <p:nvPr/>
        </p:nvSpPr>
        <p:spPr>
          <a:xfrm>
            <a:off x="5553973" y="5237266"/>
            <a:ext cx="2216989" cy="94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Indices of skills (including multi-word skills)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42DCA-F409-7F83-1A84-A50D7CFA5ED3}"/>
              </a:ext>
            </a:extLst>
          </p:cNvPr>
          <p:cNvCxnSpPr>
            <a:cxnSpLocks/>
          </p:cNvCxnSpPr>
          <p:nvPr/>
        </p:nvCxnSpPr>
        <p:spPr>
          <a:xfrm>
            <a:off x="3719424" y="2281370"/>
            <a:ext cx="75210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DDD2C4-587E-B75F-C0EC-4A544487F33D}"/>
              </a:ext>
            </a:extLst>
          </p:cNvPr>
          <p:cNvCxnSpPr>
            <a:cxnSpLocks/>
          </p:cNvCxnSpPr>
          <p:nvPr/>
        </p:nvCxnSpPr>
        <p:spPr>
          <a:xfrm>
            <a:off x="6960081" y="2209483"/>
            <a:ext cx="75210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6AC0B9-3B3A-94E2-2D1D-6BBC81E0E5F2}"/>
              </a:ext>
            </a:extLst>
          </p:cNvPr>
          <p:cNvCxnSpPr>
            <a:cxnSpLocks/>
          </p:cNvCxnSpPr>
          <p:nvPr/>
        </p:nvCxnSpPr>
        <p:spPr>
          <a:xfrm flipH="1">
            <a:off x="6756814" y="2627734"/>
            <a:ext cx="955376" cy="6894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51BCA-8D8B-97E9-0EC2-1846BEB64450}"/>
              </a:ext>
            </a:extLst>
          </p:cNvPr>
          <p:cNvCxnSpPr>
            <a:cxnSpLocks/>
          </p:cNvCxnSpPr>
          <p:nvPr/>
        </p:nvCxnSpPr>
        <p:spPr>
          <a:xfrm>
            <a:off x="3719424" y="3895947"/>
            <a:ext cx="75210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AB3666-2A8A-3E5F-5E92-5008934CC92D}"/>
              </a:ext>
            </a:extLst>
          </p:cNvPr>
          <p:cNvCxnSpPr>
            <a:cxnSpLocks/>
          </p:cNvCxnSpPr>
          <p:nvPr/>
        </p:nvCxnSpPr>
        <p:spPr>
          <a:xfrm>
            <a:off x="6960081" y="3832687"/>
            <a:ext cx="75210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7A4C23-BDA6-9F01-EFB4-8DED7FC50D07}"/>
              </a:ext>
            </a:extLst>
          </p:cNvPr>
          <p:cNvCxnSpPr>
            <a:cxnSpLocks/>
          </p:cNvCxnSpPr>
          <p:nvPr/>
        </p:nvCxnSpPr>
        <p:spPr>
          <a:xfrm flipH="1">
            <a:off x="7336135" y="4538212"/>
            <a:ext cx="884839" cy="6405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0D68B7-EEC0-CE00-017F-055AB0233D0B}"/>
              </a:ext>
            </a:extLst>
          </p:cNvPr>
          <p:cNvSpPr txBox="1"/>
          <p:nvPr/>
        </p:nvSpPr>
        <p:spPr>
          <a:xfrm>
            <a:off x="4701396" y="4735902"/>
            <a:ext cx="17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319604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C5A-09B4-94EB-9B0A-CDF611F7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874C-607A-2A6F-4E2A-0C6E4DF7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579"/>
            <a:ext cx="10515600" cy="4351338"/>
          </a:xfrm>
        </p:spPr>
        <p:txBody>
          <a:bodyPr/>
          <a:lstStyle/>
          <a:p>
            <a:r>
              <a:rPr lang="en-GB" dirty="0"/>
              <a:t>Contain cleaned text, and annotations of skills included the words and start/end indices in the text</a:t>
            </a:r>
          </a:p>
          <a:p>
            <a:r>
              <a:rPr lang="en-GB" dirty="0"/>
              <a:t>Ready for conversion to input for </a:t>
            </a:r>
            <a:r>
              <a:rPr lang="en-GB" dirty="0" err="1"/>
              <a:t>spaCy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CEE016-0F5F-A3BC-8034-D7420E3C0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61718"/>
              </p:ext>
            </p:extLst>
          </p:nvPr>
        </p:nvGraphicFramePr>
        <p:xfrm>
          <a:off x="1773208" y="3241720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0593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184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13243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195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1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Performed sentiment (Positive, Negative &amp; Neutral) and Time series analysis on customer comments across all 4 categories.\r\n*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performed sentiment positive negative &amp; neutral and </a:t>
                      </a:r>
                      <a:r>
                        <a:rPr lang="en-GB" dirty="0" err="1"/>
                        <a:t>time_series_analysis</a:t>
                      </a:r>
                      <a:r>
                        <a:rPr lang="en-GB" dirty="0"/>
                        <a:t> on customer comments across all 4 categories.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[2231,2231]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[‘Time series analysis’]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2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6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FDE5-E77F-E3A0-1EB2-FA7E6A2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593" y="-98105"/>
            <a:ext cx="10515600" cy="1325563"/>
          </a:xfrm>
        </p:spPr>
        <p:txBody>
          <a:bodyPr/>
          <a:lstStyle/>
          <a:p>
            <a:r>
              <a:rPr lang="en-GB" b="1" dirty="0"/>
              <a:t>Ways to improve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F7850C-3238-0420-4644-84F3986C1E7B}"/>
              </a:ext>
            </a:extLst>
          </p:cNvPr>
          <p:cNvSpPr/>
          <p:nvPr/>
        </p:nvSpPr>
        <p:spPr>
          <a:xfrm>
            <a:off x="2725947" y="3557816"/>
            <a:ext cx="7331016" cy="627182"/>
          </a:xfrm>
          <a:prstGeom prst="roundRect">
            <a:avLst/>
          </a:prstGeom>
          <a:solidFill>
            <a:srgbClr val="7030A0">
              <a:alpha val="5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Despite the labour-intensive aspect, labelling by humans (using e.g. an NER annotator) would allow for the best training 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DE8278-A952-31A7-311C-C1137F7A6E60}"/>
              </a:ext>
            </a:extLst>
          </p:cNvPr>
          <p:cNvSpPr/>
          <p:nvPr/>
        </p:nvSpPr>
        <p:spPr>
          <a:xfrm>
            <a:off x="2725947" y="1837549"/>
            <a:ext cx="7331016" cy="627182"/>
          </a:xfrm>
          <a:prstGeom prst="round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Include job descriptions as well? –would have to train separately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F7A2A7-0DAD-802A-EBF7-1B8F2C3E61B3}"/>
              </a:ext>
            </a:extLst>
          </p:cNvPr>
          <p:cNvSpPr/>
          <p:nvPr/>
        </p:nvSpPr>
        <p:spPr>
          <a:xfrm>
            <a:off x="2725947" y="4363749"/>
            <a:ext cx="7331016" cy="2034064"/>
          </a:xfrm>
          <a:prstGeom prst="roundRect">
            <a:avLst/>
          </a:prstGeom>
          <a:solidFill>
            <a:schemeClr val="accent4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Possible fast approach to hand-labelling: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Label a smaller proportion by hand (maybe 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Train the model test on another chunk of your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Have a human review, correct mistakes in annotation, then add to training set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this would require less annotating by hand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ED586E-3F56-652B-41CF-4BD5D9E791E1}"/>
              </a:ext>
            </a:extLst>
          </p:cNvPr>
          <p:cNvSpPr/>
          <p:nvPr/>
        </p:nvSpPr>
        <p:spPr>
          <a:xfrm>
            <a:off x="2725947" y="1012120"/>
            <a:ext cx="7331016" cy="627182"/>
          </a:xfrm>
          <a:prstGeom prst="roundRect">
            <a:avLst/>
          </a:prstGeom>
          <a:solidFill>
            <a:schemeClr val="accent2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a whole resume as an entry too long? Could split into sentences but then we would lose the context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24DB9A-05D4-574C-6A19-B9741246D729}"/>
              </a:ext>
            </a:extLst>
          </p:cNvPr>
          <p:cNvSpPr/>
          <p:nvPr/>
        </p:nvSpPr>
        <p:spPr>
          <a:xfrm>
            <a:off x="2725947" y="2679057"/>
            <a:ext cx="7331016" cy="627182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Find a larger source of data – </a:t>
            </a:r>
            <a:r>
              <a:rPr lang="en-GB" dirty="0" err="1">
                <a:solidFill>
                  <a:schemeClr val="tx1"/>
                </a:solidFill>
              </a:rPr>
              <a:t>webscraping</a:t>
            </a:r>
            <a:r>
              <a:rPr lang="en-GB" dirty="0">
                <a:solidFill>
                  <a:schemeClr val="tx1"/>
                </a:solidFill>
              </a:rPr>
              <a:t> off Indeed could be good</a:t>
            </a:r>
          </a:p>
        </p:txBody>
      </p:sp>
    </p:spTree>
    <p:extLst>
      <p:ext uri="{BB962C8B-B14F-4D97-AF65-F5344CB8AC3E}">
        <p14:creationId xmlns:p14="http://schemas.microsoft.com/office/powerpoint/2010/main" val="417745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FDE5-E77F-E3A0-1EB2-FA7E6A2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593" y="-98105"/>
            <a:ext cx="10515600" cy="1325563"/>
          </a:xfrm>
        </p:spPr>
        <p:txBody>
          <a:bodyPr/>
          <a:lstStyle/>
          <a:p>
            <a:r>
              <a:rPr lang="en-GB" b="1" dirty="0"/>
              <a:t>Ways to improve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F7850C-3238-0420-4644-84F3986C1E7B}"/>
              </a:ext>
            </a:extLst>
          </p:cNvPr>
          <p:cNvSpPr/>
          <p:nvPr/>
        </p:nvSpPr>
        <p:spPr>
          <a:xfrm>
            <a:off x="2725947" y="3557816"/>
            <a:ext cx="7331016" cy="627182"/>
          </a:xfrm>
          <a:prstGeom prst="roundRect">
            <a:avLst/>
          </a:prstGeom>
          <a:solidFill>
            <a:srgbClr val="7030A0">
              <a:alpha val="5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Despite the labour-intensive aspect, labelling by humans (using e.g. an NER annotator) would allow for the best training 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DE8278-A952-31A7-311C-C1137F7A6E60}"/>
              </a:ext>
            </a:extLst>
          </p:cNvPr>
          <p:cNvSpPr/>
          <p:nvPr/>
        </p:nvSpPr>
        <p:spPr>
          <a:xfrm>
            <a:off x="2725947" y="1837549"/>
            <a:ext cx="7331016" cy="627182"/>
          </a:xfrm>
          <a:prstGeom prst="round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Include job descriptions as well? –would have to train separately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F7A2A7-0DAD-802A-EBF7-1B8F2C3E61B3}"/>
              </a:ext>
            </a:extLst>
          </p:cNvPr>
          <p:cNvSpPr/>
          <p:nvPr/>
        </p:nvSpPr>
        <p:spPr>
          <a:xfrm>
            <a:off x="2725947" y="4363749"/>
            <a:ext cx="7331016" cy="2034064"/>
          </a:xfrm>
          <a:prstGeom prst="roundRect">
            <a:avLst/>
          </a:prstGeom>
          <a:solidFill>
            <a:schemeClr val="accent4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Possible fast approach to hand-labelling: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Label a smaller proportion by hand (maybe 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Train the model test on another chunk of your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Have a human review, correct mistakes in annotation, then add to training set </a:t>
            </a:r>
            <a:r>
              <a:rPr lang="en-GB" dirty="0">
                <a:solidFill>
                  <a:schemeClr val="tx1"/>
                </a:solidFill>
                <a:sym typeface="Wingdings" panose="05000000000000000000" pitchFamily="2" charset="2"/>
              </a:rPr>
              <a:t> this would require less annotating by hand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ED586E-3F56-652B-41CF-4BD5D9E791E1}"/>
              </a:ext>
            </a:extLst>
          </p:cNvPr>
          <p:cNvSpPr/>
          <p:nvPr/>
        </p:nvSpPr>
        <p:spPr>
          <a:xfrm>
            <a:off x="2725947" y="1012120"/>
            <a:ext cx="7331016" cy="627182"/>
          </a:xfrm>
          <a:prstGeom prst="roundRect">
            <a:avLst/>
          </a:prstGeom>
          <a:solidFill>
            <a:schemeClr val="accent2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Is a whole resume as an entry too long? Could split into sentences but then we would lose the context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24DB9A-05D4-574C-6A19-B9741246D729}"/>
              </a:ext>
            </a:extLst>
          </p:cNvPr>
          <p:cNvSpPr/>
          <p:nvPr/>
        </p:nvSpPr>
        <p:spPr>
          <a:xfrm>
            <a:off x="2725947" y="2679057"/>
            <a:ext cx="7331016" cy="627182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Find a larger source of data – </a:t>
            </a:r>
            <a:r>
              <a:rPr lang="en-GB" dirty="0" err="1">
                <a:solidFill>
                  <a:schemeClr val="tx1"/>
                </a:solidFill>
              </a:rPr>
              <a:t>webscraping</a:t>
            </a:r>
            <a:r>
              <a:rPr lang="en-GB" dirty="0">
                <a:solidFill>
                  <a:schemeClr val="tx1"/>
                </a:solidFill>
              </a:rPr>
              <a:t> off Indeed could be good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787151-D443-1449-4BDD-AADD746D345C}"/>
              </a:ext>
            </a:extLst>
          </p:cNvPr>
          <p:cNvCxnSpPr>
            <a:cxnSpLocks/>
          </p:cNvCxnSpPr>
          <p:nvPr/>
        </p:nvCxnSpPr>
        <p:spPr>
          <a:xfrm flipV="1">
            <a:off x="958788" y="1245022"/>
            <a:ext cx="1621801" cy="12229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2C444B-4386-01E0-5C84-5789582AADDA}"/>
              </a:ext>
            </a:extLst>
          </p:cNvPr>
          <p:cNvSpPr txBox="1"/>
          <p:nvPr/>
        </p:nvSpPr>
        <p:spPr>
          <a:xfrm>
            <a:off x="264661" y="2467992"/>
            <a:ext cx="1870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Probably best to start with my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Adapt the model and training data depending on my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Experiment! </a:t>
            </a:r>
          </a:p>
        </p:txBody>
      </p:sp>
    </p:spTree>
    <p:extLst>
      <p:ext uri="{BB962C8B-B14F-4D97-AF65-F5344CB8AC3E}">
        <p14:creationId xmlns:p14="http://schemas.microsoft.com/office/powerpoint/2010/main" val="190904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1A9B-847F-0030-9524-03820BCB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45" y="2032029"/>
            <a:ext cx="8006910" cy="1325563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Thanks for listening – any questions?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0274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704-5BF6-E95F-CD32-929E9689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A862-C759-07D7-D21F-B593AD75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https://www.kaggle.com/datasets/maneeshdisodia/employment-skills</a:t>
            </a:r>
            <a:r>
              <a:rPr lang="en-GB" dirty="0"/>
              <a:t> Employment Skills List</a:t>
            </a:r>
          </a:p>
          <a:p>
            <a:r>
              <a:rPr lang="en-GB" dirty="0">
                <a:hlinkClick r:id="rId3"/>
              </a:rPr>
              <a:t>https://www.kaggle.com/datasets/gauravduttakiit/resume-dataset</a:t>
            </a:r>
            <a:endParaRPr lang="en-GB" dirty="0"/>
          </a:p>
          <a:p>
            <a:r>
              <a:rPr lang="en-GB" dirty="0">
                <a:hlinkClick r:id="rId4"/>
              </a:rPr>
              <a:t>https://www.kaggle.com/code/jmartindelasierra/structuring-and-analyzing-job-descriptions/input</a:t>
            </a:r>
            <a:endParaRPr lang="en-GB" dirty="0"/>
          </a:p>
          <a:p>
            <a:r>
              <a:rPr lang="en-GB" dirty="0">
                <a:hlinkClick r:id="rId5"/>
              </a:rPr>
              <a:t>https://www.kaggle.com/datasets/dataturks/resume-entities-for-ner/data</a:t>
            </a:r>
            <a:r>
              <a:rPr lang="en-GB" dirty="0"/>
              <a:t> NER annotated data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D13-C731-61E3-816E-D7E42901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01" y="-161449"/>
            <a:ext cx="10515600" cy="1325563"/>
          </a:xfrm>
        </p:spPr>
        <p:txBody>
          <a:bodyPr/>
          <a:lstStyle/>
          <a:p>
            <a:r>
              <a:rPr lang="en-GB" b="1" dirty="0"/>
              <a:t>How do they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798B-6E2B-E336-9B13-C53E0FD7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12" y="893973"/>
            <a:ext cx="4191000" cy="3031046"/>
          </a:xfrm>
        </p:spPr>
        <p:txBody>
          <a:bodyPr>
            <a:normAutofit/>
          </a:bodyPr>
          <a:lstStyle/>
          <a:p>
            <a:r>
              <a:rPr lang="en-GB" dirty="0" err="1"/>
              <a:t>spaCy</a:t>
            </a:r>
            <a:r>
              <a:rPr lang="en-GB" dirty="0"/>
              <a:t> is popular for NER</a:t>
            </a:r>
          </a:p>
          <a:p>
            <a:r>
              <a:rPr lang="en-GB" dirty="0"/>
              <a:t>It uses word embeddings to identify entities by context</a:t>
            </a:r>
          </a:p>
          <a:p>
            <a:r>
              <a:rPr lang="en-GB" dirty="0"/>
              <a:t>It has many pre-trained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E0B68-9025-F8CB-7D7E-F9E21CCE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48" y="587596"/>
            <a:ext cx="5148999" cy="59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8085-C045-C05D-A6F3-34A5B4E7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1"/>
            <a:ext cx="10515600" cy="1325563"/>
          </a:xfrm>
        </p:spPr>
        <p:txBody>
          <a:bodyPr/>
          <a:lstStyle/>
          <a:p>
            <a:r>
              <a:rPr lang="en-GB" b="1" dirty="0"/>
              <a:t>Custom NER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A78C-55FD-D4C2-6959-59EBBC38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6"/>
            <a:ext cx="10515600" cy="4351338"/>
          </a:xfrm>
        </p:spPr>
        <p:txBody>
          <a:bodyPr/>
          <a:lstStyle/>
          <a:p>
            <a:r>
              <a:rPr lang="en-GB" dirty="0"/>
              <a:t>Sometimes pre-existing ones cannot do specifics, give examples e.g. medication names, bacteria names, etc.</a:t>
            </a:r>
          </a:p>
          <a:p>
            <a:r>
              <a:rPr lang="en-GB" dirty="0"/>
              <a:t>Need annotated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2A39AE-CABA-A4DC-0D04-BFF8C284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365" y="2895873"/>
            <a:ext cx="5826016" cy="32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8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9F28-2673-61BA-18F7-7611C632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To Note…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62024-F58D-4D1F-4761-2ED6A8C0F4C2}"/>
              </a:ext>
            </a:extLst>
          </p:cNvPr>
          <p:cNvSpPr/>
          <p:nvPr/>
        </p:nvSpPr>
        <p:spPr>
          <a:xfrm>
            <a:off x="3053392" y="1894817"/>
            <a:ext cx="6580517" cy="11666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tagger will never get everything right! There will always be some missed or misclassified entities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90FD39-9795-236A-39FF-94033665E6F9}"/>
              </a:ext>
            </a:extLst>
          </p:cNvPr>
          <p:cNvSpPr/>
          <p:nvPr/>
        </p:nvSpPr>
        <p:spPr>
          <a:xfrm>
            <a:off x="3053392" y="3664128"/>
            <a:ext cx="6580517" cy="1166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Defining your own categories will require manually classifying many documents</a:t>
            </a:r>
          </a:p>
        </p:txBody>
      </p:sp>
    </p:spTree>
    <p:extLst>
      <p:ext uri="{BB962C8B-B14F-4D97-AF65-F5344CB8AC3E}">
        <p14:creationId xmlns:p14="http://schemas.microsoft.com/office/powerpoint/2010/main" val="102328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A780-316F-34D0-D33A-9C3B818E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Example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1C3D-6C60-8836-6E0C-3DA0787B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[</a:t>
            </a:r>
            <a:br>
              <a:rPr lang="en-GB" dirty="0"/>
            </a:br>
            <a:r>
              <a:rPr lang="en-GB" b="0" i="0" dirty="0">
                <a:solidFill>
                  <a:srgbClr val="C41A16"/>
                </a:solidFill>
                <a:effectLst/>
                <a:latin typeface="source-code-pro"/>
              </a:rPr>
              <a:t>"My name is Johnny </a:t>
            </a:r>
            <a:r>
              <a:rPr lang="en-GB" b="0" i="0" dirty="0" err="1">
                <a:solidFill>
                  <a:srgbClr val="C41A16"/>
                </a:solidFill>
                <a:effectLst/>
                <a:latin typeface="source-code-pro"/>
              </a:rPr>
              <a:t>Kolly</a:t>
            </a:r>
            <a:r>
              <a:rPr lang="en-GB" b="0" i="0" dirty="0">
                <a:solidFill>
                  <a:srgbClr val="C41A16"/>
                </a:solidFill>
                <a:effectLst/>
                <a:latin typeface="source-code-pro"/>
              </a:rPr>
              <a:t> and I'm a producer. My boss is Jimmy Smith."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{</a:t>
            </a:r>
            <a:br>
              <a:rPr lang="en-GB" dirty="0"/>
            </a:br>
            <a:r>
              <a:rPr lang="en-GB" b="0" i="0" dirty="0">
                <a:solidFill>
                  <a:srgbClr val="C41A16"/>
                </a:solidFill>
                <a:effectLst/>
                <a:latin typeface="source-code-pro"/>
              </a:rPr>
              <a:t>"entities"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: [</a:t>
            </a:r>
            <a:br>
              <a:rPr lang="en-GB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GB" b="0" i="0" dirty="0">
                <a:solidFill>
                  <a:srgbClr val="1C00CF"/>
                </a:solidFill>
                <a:effectLst/>
                <a:latin typeface="source-code-pro"/>
              </a:rPr>
              <a:t>11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GB" b="0" i="0" dirty="0">
                <a:solidFill>
                  <a:srgbClr val="1C00CF"/>
                </a:solidFill>
                <a:effectLst/>
                <a:latin typeface="source-code-pro"/>
              </a:rPr>
              <a:t>23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GB" b="0" i="0" dirty="0">
                <a:solidFill>
                  <a:srgbClr val="C41A16"/>
                </a:solidFill>
                <a:effectLst/>
                <a:latin typeface="source-code-pro"/>
              </a:rPr>
              <a:t>"PERSON"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GB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GB" b="0" i="0" dirty="0">
                <a:solidFill>
                  <a:srgbClr val="1C00CF"/>
                </a:solidFill>
                <a:effectLst/>
                <a:latin typeface="source-code-pro"/>
              </a:rPr>
              <a:t>55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GB" b="0" i="0" dirty="0">
                <a:solidFill>
                  <a:srgbClr val="1C00CF"/>
                </a:solidFill>
                <a:effectLst/>
                <a:latin typeface="source-code-pro"/>
              </a:rPr>
              <a:t>66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GB" b="0" i="0" dirty="0">
                <a:solidFill>
                  <a:srgbClr val="C41A16"/>
                </a:solidFill>
                <a:effectLst/>
                <a:latin typeface="source-code-pro"/>
              </a:rPr>
              <a:t>"PERSON"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GB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GB" b="0" i="0" dirty="0">
                <a:solidFill>
                  <a:srgbClr val="1C00CF"/>
                </a:solidFill>
                <a:effectLst/>
                <a:latin typeface="source-code-pro"/>
              </a:rPr>
              <a:t>34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GB" b="0" i="0" dirty="0">
                <a:solidFill>
                  <a:srgbClr val="1C00CF"/>
                </a:solidFill>
                <a:effectLst/>
                <a:latin typeface="source-code-pro"/>
              </a:rPr>
              <a:t>42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r>
              <a:rPr lang="en-GB" b="0" i="0" dirty="0">
                <a:solidFill>
                  <a:srgbClr val="C41A16"/>
                </a:solidFill>
                <a:effectLst/>
                <a:latin typeface="source-code-pro"/>
              </a:rPr>
              <a:t>"JOB"</a:t>
            </a: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}</a:t>
            </a:r>
            <a:br>
              <a:rPr lang="en-GB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code-pro"/>
              </a:rPr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31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19A4-272F-250A-1701-4336FEBB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46" y="-84711"/>
            <a:ext cx="10058400" cy="1609344"/>
          </a:xfrm>
        </p:spPr>
        <p:txBody>
          <a:bodyPr/>
          <a:lstStyle/>
          <a:p>
            <a:r>
              <a:rPr lang="en-GB" b="1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25EF-7E37-9176-8B80-3BA3A465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77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training can begin, the following is needed:</a:t>
            </a:r>
          </a:p>
          <a:p>
            <a:r>
              <a:rPr lang="en-GB" dirty="0"/>
              <a:t>Annotation</a:t>
            </a:r>
          </a:p>
          <a:p>
            <a:r>
              <a:rPr lang="en-GB" dirty="0"/>
              <a:t>Data cleaning 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remove meaningless white space (like newlines, leading and trailing spaces) or formatting characters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Other cleaning e.g. lowercasing, punctuation, lemmatizing should not be done as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spaCy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would also use these to help gauge context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Formatting for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spaCy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(see previous slide)</a:t>
            </a:r>
            <a:endParaRPr lang="en-GB" dirty="0"/>
          </a:p>
          <a:p>
            <a:r>
              <a:rPr lang="en-GB" dirty="0"/>
              <a:t>Train test split with even distribution of skill tags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61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AD9E-A78F-5379-A1A4-443B6D5C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3"/>
            <a:ext cx="10515600" cy="1325563"/>
          </a:xfrm>
        </p:spPr>
        <p:txBody>
          <a:bodyPr/>
          <a:lstStyle/>
          <a:p>
            <a:r>
              <a:rPr lang="en-GB" b="1" dirty="0"/>
              <a:t>Choosing a Dataset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204FCF-EE09-5E5C-EB86-55EB8FE2F600}"/>
              </a:ext>
            </a:extLst>
          </p:cNvPr>
          <p:cNvSpPr/>
          <p:nvPr/>
        </p:nvSpPr>
        <p:spPr>
          <a:xfrm>
            <a:off x="1071113" y="2441918"/>
            <a:ext cx="4126302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bigger the better!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771757-FA1D-E6EB-4C25-24CCB2DCE67D}"/>
              </a:ext>
            </a:extLst>
          </p:cNvPr>
          <p:cNvSpPr/>
          <p:nvPr/>
        </p:nvSpPr>
        <p:spPr>
          <a:xfrm>
            <a:off x="1071113" y="3788900"/>
            <a:ext cx="4126302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Hand-labelled by humans is best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FFBBA0-A35E-3382-D8BB-DC30E12D0956}"/>
              </a:ext>
            </a:extLst>
          </p:cNvPr>
          <p:cNvSpPr/>
          <p:nvPr/>
        </p:nvSpPr>
        <p:spPr>
          <a:xfrm>
            <a:off x="6493904" y="1807425"/>
            <a:ext cx="4126302" cy="233765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Webscraping</a:t>
            </a:r>
            <a:r>
              <a:rPr lang="en-GB" dirty="0"/>
              <a:t> job sites for CVs/Job descriptions e.g. Indeed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Kaggle is a great source for </a:t>
            </a:r>
            <a:r>
              <a:rPr lang="en-GB" dirty="0" err="1"/>
              <a:t>publically</a:t>
            </a:r>
            <a:r>
              <a:rPr lang="en-GB" dirty="0"/>
              <a:t> available datasets for training machine learning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7FA04-0586-1F16-53D4-E374A7C3A7FD}"/>
              </a:ext>
            </a:extLst>
          </p:cNvPr>
          <p:cNvCxnSpPr>
            <a:cxnSpLocks/>
          </p:cNvCxnSpPr>
          <p:nvPr/>
        </p:nvCxnSpPr>
        <p:spPr>
          <a:xfrm flipH="1" flipV="1">
            <a:off x="5382883" y="2755509"/>
            <a:ext cx="925553" cy="825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085C14-D279-7756-8F81-18761C68A437}"/>
              </a:ext>
            </a:extLst>
          </p:cNvPr>
          <p:cNvCxnSpPr>
            <a:cxnSpLocks/>
          </p:cNvCxnSpPr>
          <p:nvPr/>
        </p:nvCxnSpPr>
        <p:spPr>
          <a:xfrm flipH="1">
            <a:off x="5382883" y="3788900"/>
            <a:ext cx="925553" cy="3135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626D4F-7D75-3366-101B-5545FF16D676}"/>
              </a:ext>
            </a:extLst>
          </p:cNvPr>
          <p:cNvSpPr/>
          <p:nvPr/>
        </p:nvSpPr>
        <p:spPr>
          <a:xfrm>
            <a:off x="1071113" y="5280573"/>
            <a:ext cx="4126302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the data representative of what it will be used for?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2C29E5-266A-32D6-8884-44C020CBF706}"/>
              </a:ext>
            </a:extLst>
          </p:cNvPr>
          <p:cNvCxnSpPr>
            <a:cxnSpLocks/>
          </p:cNvCxnSpPr>
          <p:nvPr/>
        </p:nvCxnSpPr>
        <p:spPr>
          <a:xfrm flipH="1">
            <a:off x="5327051" y="4261815"/>
            <a:ext cx="1231094" cy="11755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BDD4F-1595-4C07-13A2-9FC3D18D68A5}"/>
              </a:ext>
            </a:extLst>
          </p:cNvPr>
          <p:cNvSpPr/>
          <p:nvPr/>
        </p:nvSpPr>
        <p:spPr>
          <a:xfrm>
            <a:off x="6558145" y="5283996"/>
            <a:ext cx="4126302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easy is it to gather/clean/annotate?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3280E2-EA1B-A744-E9D4-9498D409A09F}"/>
              </a:ext>
            </a:extLst>
          </p:cNvPr>
          <p:cNvCxnSpPr>
            <a:cxnSpLocks/>
          </p:cNvCxnSpPr>
          <p:nvPr/>
        </p:nvCxnSpPr>
        <p:spPr>
          <a:xfrm>
            <a:off x="8721306" y="4261815"/>
            <a:ext cx="0" cy="9054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2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5AAA-7FE5-6687-1C61-048175BA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Possible Approaches: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BEF0E-1F61-5072-7B32-61C459ADD5CF}"/>
              </a:ext>
            </a:extLst>
          </p:cNvPr>
          <p:cNvSpPr/>
          <p:nvPr/>
        </p:nvSpPr>
        <p:spPr>
          <a:xfrm>
            <a:off x="1342845" y="2081513"/>
            <a:ext cx="9345283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an existing NER entity-annotated dataset and clean according to my purposes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82CDB8-F57D-A0B8-D4DB-54A89F876B87}"/>
              </a:ext>
            </a:extLst>
          </p:cNvPr>
          <p:cNvSpPr/>
          <p:nvPr/>
        </p:nvSpPr>
        <p:spPr>
          <a:xfrm>
            <a:off x="1342845" y="3355346"/>
            <a:ext cx="9345283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Resume/Job description data and hand-label using an NER annotator [1]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8CB6DA-058D-E413-4333-DC379AD3B4A9}"/>
              </a:ext>
            </a:extLst>
          </p:cNvPr>
          <p:cNvSpPr/>
          <p:nvPr/>
        </p:nvSpPr>
        <p:spPr>
          <a:xfrm>
            <a:off x="1342845" y="4856343"/>
            <a:ext cx="9345283" cy="627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Resume/Job description data and label using word search from skills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A86A1-C421-CA6B-5BB4-A7AA6FFDD6EF}"/>
              </a:ext>
            </a:extLst>
          </p:cNvPr>
          <p:cNvSpPr txBox="1"/>
          <p:nvPr/>
        </p:nvSpPr>
        <p:spPr>
          <a:xfrm>
            <a:off x="-327805" y="6418053"/>
            <a:ext cx="541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[1] </a:t>
            </a:r>
            <a:r>
              <a:rPr lang="en-GB" dirty="0">
                <a:hlinkClick r:id="rId2"/>
              </a:rPr>
              <a:t>https://tecoholic.github.io/ner-annotator/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36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Words>2427</Words>
  <Application>Microsoft Office PowerPoint</Application>
  <PresentationFormat>Widescreen</PresentationFormat>
  <Paragraphs>171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source-code-pro</vt:lpstr>
      <vt:lpstr>Office Theme</vt:lpstr>
      <vt:lpstr>Data Science Assessment – Custom NER models for Job Skills</vt:lpstr>
      <vt:lpstr>NER Models</vt:lpstr>
      <vt:lpstr>How do they work?</vt:lpstr>
      <vt:lpstr>Custom NER Models</vt:lpstr>
      <vt:lpstr>To Note…</vt:lpstr>
      <vt:lpstr>Example Input</vt:lpstr>
      <vt:lpstr>Pre-processing steps</vt:lpstr>
      <vt:lpstr>Choosing a Dataset</vt:lpstr>
      <vt:lpstr>Possible Approaches:</vt:lpstr>
      <vt:lpstr>Possible Datasets:</vt:lpstr>
      <vt:lpstr>PowerPoint Presentation</vt:lpstr>
      <vt:lpstr>Sample from Kaggle NER Dataset</vt:lpstr>
      <vt:lpstr>PowerPoint Presentation</vt:lpstr>
      <vt:lpstr>Possible Approaches:</vt:lpstr>
      <vt:lpstr>Data Cleaning</vt:lpstr>
      <vt:lpstr>Creating my own Annotations</vt:lpstr>
      <vt:lpstr>Word Search</vt:lpstr>
      <vt:lpstr>Word Search</vt:lpstr>
      <vt:lpstr>PowerPoint Presentation</vt:lpstr>
      <vt:lpstr>Multiple word skills</vt:lpstr>
      <vt:lpstr>Final Dataset</vt:lpstr>
      <vt:lpstr>Ways to improve</vt:lpstr>
      <vt:lpstr>Ways to improve</vt:lpstr>
      <vt:lpstr>Thanks for listening – any questions?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Assessment – Custom NER models for Job Skills</dc:title>
  <dc:creator>Eleonora Parrag</dc:creator>
  <cp:lastModifiedBy>Eleonora Parrag</cp:lastModifiedBy>
  <cp:revision>9</cp:revision>
  <dcterms:created xsi:type="dcterms:W3CDTF">2023-10-17T14:12:53Z</dcterms:created>
  <dcterms:modified xsi:type="dcterms:W3CDTF">2023-10-19T10:38:16Z</dcterms:modified>
</cp:coreProperties>
</file>