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media/image28.png" ContentType="image/png"/>
  <Override PartName="/ppt/media/image27.png" ContentType="image/png"/>
  <Override PartName="/ppt/media/image33.jpeg" ContentType="image/jpeg"/>
  <Override PartName="/ppt/media/image26.png" ContentType="image/png"/>
  <Override PartName="/ppt/media/image22.png" ContentType="image/png"/>
  <Override PartName="/ppt/media/image21.png" ContentType="image/png"/>
  <Override PartName="/ppt/media/image19.png" ContentType="image/png"/>
  <Override PartName="/ppt/media/image20.png" ContentType="image/png"/>
  <Override PartName="/ppt/media/image2.jpeg" ContentType="image/jpeg"/>
  <Override PartName="/ppt/media/image18.png" ContentType="image/png"/>
  <Override PartName="/ppt/media/image17.png" ContentType="image/png"/>
  <Override PartName="/ppt/media/image32.jpeg" ContentType="image/jpeg"/>
  <Override PartName="/ppt/media/image16.png" ContentType="image/png"/>
  <Override PartName="/ppt/media/image14.png" ContentType="image/png"/>
  <Override PartName="/ppt/media/image24.png" ContentType="image/png"/>
  <Override PartName="/ppt/media/image1.png" ContentType="image/png"/>
  <Override PartName="/ppt/media/image31.png" ContentType="image/png"/>
  <Override PartName="/ppt/media/image15.png" ContentType="image/png"/>
  <Override PartName="/ppt/media/image3.jpeg" ContentType="image/jpeg"/>
  <Override PartName="/ppt/media/image30.png" ContentType="image/png"/>
  <Override PartName="/ppt/media/image44.jpeg" ContentType="image/jpeg"/>
  <Override PartName="/ppt/media/image9.png" ContentType="image/png"/>
  <Override PartName="/ppt/media/image39.png" ContentType="image/png"/>
  <Override PartName="/ppt/media/image41.png" ContentType="image/png"/>
  <Override PartName="/ppt/media/image13.jpeg" ContentType="image/jpeg"/>
  <Override PartName="/ppt/media/image23.png" ContentType="image/png"/>
  <Override PartName="/ppt/media/image42.png" ContentType="image/png"/>
  <Override PartName="/ppt/media/image43.png" ContentType="image/png"/>
  <Override PartName="/ppt/media/image35.png" ContentType="image/png"/>
  <Override PartName="/ppt/media/image5.jpeg" ContentType="image/jpeg"/>
  <Override PartName="/ppt/media/image45.jpeg" ContentType="image/jpeg"/>
  <Override PartName="/ppt/media/image47.png" ContentType="image/png"/>
  <Override PartName="/ppt/media/image10.png" ContentType="image/png"/>
  <Override PartName="/ppt/media/image46.png" ContentType="image/png"/>
  <Override PartName="/ppt/media/image38.png" ContentType="image/png"/>
  <Override PartName="/ppt/media/image8.png" ContentType="image/png"/>
  <Override PartName="/ppt/media/image12.png" ContentType="image/png"/>
  <Override PartName="/ppt/media/image49.png" ContentType="image/png"/>
  <Override PartName="/ppt/media/image37.png" ContentType="image/png"/>
  <Override PartName="/ppt/media/image34.jpeg" ContentType="image/jpeg"/>
  <Override PartName="/ppt/media/image7.png" ContentType="image/png"/>
  <Override PartName="/ppt/media/image11.png" ContentType="image/png"/>
  <Override PartName="/ppt/media/image48.png" ContentType="image/png"/>
  <Override PartName="/ppt/media/image36.png" ContentType="image/png"/>
  <Override PartName="/ppt/media/image6.png" ContentType="image/png"/>
  <Override PartName="/ppt/media/image29.png" ContentType="image/png"/>
  <Override PartName="/ppt/media/image40.png" ContentType="image/png"/>
  <Override PartName="/ppt/media/image4.jpeg" ContentType="image/jpeg"/>
  <Override PartName="/ppt/media/image2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69840" cy="438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69840" cy="438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226080"/>
            <a:ext cx="9069840" cy="438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504000" y="226080"/>
            <a:ext cx="9069840" cy="438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69840" cy="438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9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504000" y="226080"/>
            <a:ext cx="9069840" cy="4380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20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0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20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20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21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21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1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22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22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22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22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22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69840" cy="9446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69840" cy="9446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69840" cy="9446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5"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jpe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jpeg"/><Relationship Id="rId3" Type="http://schemas.openxmlformats.org/officeDocument/2006/relationships/image" Target="../media/image33.jpeg"/><Relationship Id="rId4" Type="http://schemas.openxmlformats.org/officeDocument/2006/relationships/image" Target="../media/image34.jpe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4000" y="1326600"/>
            <a:ext cx="9069840" cy="3286440"/>
          </a:xfrm>
          <a:prstGeom prst="rect">
            <a:avLst/>
          </a:prstGeom>
          <a:noFill/>
          <a:ln>
            <a:noFill/>
          </a:ln>
        </p:spPr>
        <p:style>
          <a:lnRef idx="0"/>
          <a:fillRef idx="0"/>
          <a:effectRef idx="0"/>
          <a:fontRef idx="minor"/>
        </p:style>
      </p:sp>
      <p:sp>
        <p:nvSpPr>
          <p:cNvPr id="229" name="CustomShape 2"/>
          <p:cNvSpPr/>
          <p:nvPr/>
        </p:nvSpPr>
        <p:spPr>
          <a:xfrm>
            <a:off x="4754880" y="1142280"/>
            <a:ext cx="4936320" cy="3397320"/>
          </a:xfrm>
          <a:prstGeom prst="rect">
            <a:avLst/>
          </a:prstGeom>
          <a:noFill/>
          <a:ln>
            <a:noFill/>
          </a:ln>
        </p:spPr>
        <p:style>
          <a:lnRef idx="0"/>
          <a:fillRef idx="0"/>
          <a:effectRef idx="0"/>
          <a:fontRef idx="minor"/>
        </p:style>
        <p:txBody>
          <a:bodyPr lIns="0" rIns="0" tIns="0" bIns="0">
            <a:noAutofit/>
          </a:bodyPr>
          <a:p>
            <a:pPr algn="just">
              <a:lnSpc>
                <a:spcPct val="100000"/>
              </a:lnSpc>
            </a:pPr>
            <a:r>
              <a:rPr b="0" lang="en-US" sz="2400" spc="-1" strike="noStrike">
                <a:solidFill>
                  <a:srgbClr val="000000"/>
                </a:solidFill>
                <a:latin typeface="Arial"/>
                <a:ea typeface="DejaVu Sans"/>
              </a:rPr>
              <a:t>Docker is a set of platform as a service products that use OS-level virtualization to deliver software in packages called containers. Containers are isolated from one another and bundle their own software, libraries and configuration files; they can communicate with each other through well-defined channels.</a:t>
            </a:r>
            <a:endParaRPr b="0" lang="en-US" sz="2400" spc="-1" strike="noStrike">
              <a:latin typeface="Arial"/>
            </a:endParaRPr>
          </a:p>
        </p:txBody>
      </p:sp>
      <p:sp>
        <p:nvSpPr>
          <p:cNvPr id="230" name="CustomShape 3"/>
          <p:cNvSpPr/>
          <p:nvPr/>
        </p:nvSpPr>
        <p:spPr>
          <a:xfrm>
            <a:off x="526320" y="1431360"/>
            <a:ext cx="3960720" cy="3230640"/>
          </a:xfrm>
          <a:prstGeom prst="rect">
            <a:avLst/>
          </a:prstGeom>
          <a:blipFill rotWithShape="0">
            <a:blip r:embed="rId1"/>
            <a:stretch>
              <a:fillRect/>
            </a:stretch>
          </a:blipFill>
          <a:ln>
            <a:noFill/>
          </a:ln>
        </p:spPr>
        <p:style>
          <a:lnRef idx="0"/>
          <a:fillRef idx="0"/>
          <a:effectRef idx="0"/>
          <a:fontRef idx="minor"/>
        </p:style>
      </p:sp>
      <p:sp>
        <p:nvSpPr>
          <p:cNvPr id="231" name="CustomShape 4"/>
          <p:cNvSpPr/>
          <p:nvPr/>
        </p:nvSpPr>
        <p:spPr>
          <a:xfrm>
            <a:off x="822960" y="731520"/>
            <a:ext cx="3490560" cy="493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2850" spc="-1" strike="noStrike">
                <a:solidFill>
                  <a:srgbClr val="1aaaf7"/>
                </a:solidFill>
                <a:latin typeface="Arial"/>
                <a:ea typeface="DejaVu Sans"/>
              </a:rPr>
              <a:t>What is a</a:t>
            </a:r>
            <a:r>
              <a:rPr b="0" lang="en-US" sz="2850" spc="-52" strike="noStrike">
                <a:solidFill>
                  <a:srgbClr val="1aaaf7"/>
                </a:solidFill>
                <a:latin typeface="Arial"/>
                <a:ea typeface="DejaVu Sans"/>
              </a:rPr>
              <a:t> </a:t>
            </a:r>
            <a:r>
              <a:rPr b="0" lang="en-US" sz="2850" spc="-1" strike="noStrike">
                <a:solidFill>
                  <a:srgbClr val="1aaaf7"/>
                </a:solidFill>
                <a:latin typeface="Arial"/>
                <a:ea typeface="DejaVu Sans"/>
              </a:rPr>
              <a:t>container?</a:t>
            </a:r>
            <a:endParaRPr b="0" lang="en-US" sz="285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7" name="" descr=""/>
          <p:cNvPicPr/>
          <p:nvPr/>
        </p:nvPicPr>
        <p:blipFill>
          <a:blip r:embed="rId1"/>
          <a:srcRect l="16817" t="16404" r="15906" b="0"/>
          <a:stretch/>
        </p:blipFill>
        <p:spPr>
          <a:xfrm>
            <a:off x="2560680" y="365760"/>
            <a:ext cx="5393520" cy="5031720"/>
          </a:xfrm>
          <a:prstGeom prst="rect">
            <a:avLst/>
          </a:prstGeom>
          <a:ln>
            <a:noFill/>
          </a:ln>
        </p:spPr>
      </p:pic>
      <p:sp>
        <p:nvSpPr>
          <p:cNvPr id="358" name="CustomShape 1"/>
          <p:cNvSpPr/>
          <p:nvPr/>
        </p:nvSpPr>
        <p:spPr>
          <a:xfrm>
            <a:off x="504000" y="226080"/>
            <a:ext cx="790740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Swarm</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Kubernetes</a:t>
            </a:r>
            <a:endParaRPr b="0" lang="en-US" sz="4400" spc="-1" strike="noStrike">
              <a:latin typeface="Arial"/>
            </a:endParaRPr>
          </a:p>
        </p:txBody>
      </p:sp>
      <p:pic>
        <p:nvPicPr>
          <p:cNvPr id="360" name="" descr=""/>
          <p:cNvPicPr/>
          <p:nvPr/>
        </p:nvPicPr>
        <p:blipFill>
          <a:blip r:embed="rId1"/>
          <a:srcRect l="4556" t="1848" r="13962" b="0"/>
          <a:stretch/>
        </p:blipFill>
        <p:spPr>
          <a:xfrm>
            <a:off x="1645920" y="1097280"/>
            <a:ext cx="6400080" cy="3734280"/>
          </a:xfrm>
          <a:prstGeom prst="rect">
            <a:avLst/>
          </a:prstGeom>
          <a:ln>
            <a:noFill/>
          </a:ln>
        </p:spPr>
      </p:pic>
      <p:sp>
        <p:nvSpPr>
          <p:cNvPr id="361" name="CustomShape 2"/>
          <p:cNvSpPr/>
          <p:nvPr/>
        </p:nvSpPr>
        <p:spPr>
          <a:xfrm>
            <a:off x="3108960" y="4741200"/>
            <a:ext cx="4845240" cy="1818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300" spc="-1" strike="noStrike">
                <a:solidFill>
                  <a:srgbClr val="000000"/>
                </a:solidFill>
                <a:latin typeface="Arial"/>
                <a:ea typeface="DejaVu Sans"/>
              </a:rPr>
              <a:t>Network</a:t>
            </a:r>
            <a:endParaRPr b="0" lang="en-US" sz="1300" spc="-1" strike="noStrike">
              <a:latin typeface="Arial"/>
            </a:endParaRPr>
          </a:p>
        </p:txBody>
      </p:sp>
      <p:sp>
        <p:nvSpPr>
          <p:cNvPr id="362" name="CustomShape 3"/>
          <p:cNvSpPr/>
          <p:nvPr/>
        </p:nvSpPr>
        <p:spPr>
          <a:xfrm>
            <a:off x="3108960" y="5015520"/>
            <a:ext cx="4845240" cy="181800"/>
          </a:xfrm>
          <a:prstGeom prst="rect">
            <a:avLst/>
          </a:prstGeom>
          <a:solidFill>
            <a:srgbClr val="ff8000"/>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300" spc="-1" strike="noStrike">
                <a:solidFill>
                  <a:srgbClr val="000000"/>
                </a:solidFill>
                <a:latin typeface="Arial"/>
                <a:ea typeface="DejaVu Sans"/>
              </a:rPr>
              <a:t>Storage</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Kubernetes Volume</a:t>
            </a:r>
            <a:endParaRPr b="0" lang="en-US" sz="4400" spc="-1" strike="noStrike">
              <a:latin typeface="Arial"/>
            </a:endParaRPr>
          </a:p>
        </p:txBody>
      </p:sp>
      <p:pic>
        <p:nvPicPr>
          <p:cNvPr id="364" name="" descr=""/>
          <p:cNvPicPr/>
          <p:nvPr/>
        </p:nvPicPr>
        <p:blipFill>
          <a:blip r:embed="rId1"/>
          <a:stretch/>
        </p:blipFill>
        <p:spPr>
          <a:xfrm>
            <a:off x="2194560" y="978120"/>
            <a:ext cx="5584320" cy="4416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Kubernetes Cluster Networking</a:t>
            </a:r>
            <a:endParaRPr b="0" lang="en-US" sz="4400" spc="-1" strike="noStrike">
              <a:latin typeface="Arial"/>
            </a:endParaRPr>
          </a:p>
        </p:txBody>
      </p:sp>
      <p:sp>
        <p:nvSpPr>
          <p:cNvPr id="366" name="CustomShape 2"/>
          <p:cNvSpPr/>
          <p:nvPr/>
        </p:nvSpPr>
        <p:spPr>
          <a:xfrm>
            <a:off x="548640" y="1490040"/>
            <a:ext cx="3495240" cy="347580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en-US" sz="1600" spc="-1" strike="noStrike">
                <a:latin typeface="Arial"/>
              </a:rPr>
              <a:t>Azure CNI for Kubernetes</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Big Cloud Fabric from Big Switch Networks</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Cilium</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CNI-Genie from Huawei</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cni-ipvlan-vpc-k8s</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Contiv</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Contrail / Tungsten Fabric</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DANM</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Flannel</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Google Compute Engine (GCE)</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Jaguar</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k-vswitch</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Knitter</a:t>
            </a:r>
            <a:endParaRPr b="0" lang="en-US" sz="1600" spc="-1" strike="noStrike">
              <a:latin typeface="Arial"/>
            </a:endParaRPr>
          </a:p>
          <a:p>
            <a:pPr>
              <a:lnSpc>
                <a:spcPct val="100000"/>
              </a:lnSpc>
            </a:pPr>
            <a:endParaRPr b="0" lang="en-US" sz="1600" spc="-1" strike="noStrike">
              <a:latin typeface="Arial"/>
            </a:endParaRPr>
          </a:p>
        </p:txBody>
      </p:sp>
      <p:sp>
        <p:nvSpPr>
          <p:cNvPr id="367" name="CustomShape 3"/>
          <p:cNvSpPr/>
          <p:nvPr/>
        </p:nvSpPr>
        <p:spPr>
          <a:xfrm>
            <a:off x="5303520" y="1371600"/>
            <a:ext cx="3495240" cy="325008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en-US" sz="1600" spc="-1" strike="noStrike">
                <a:latin typeface="Arial"/>
              </a:rPr>
              <a:t>Kube-OVN</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Kube-router</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L2 networks and linux bridging</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Multus (a Multi Network plugin)</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OVN4NFV-K8s-Plugin (OVN based CNI controller &amp; plugin)</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NSX-T</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Nuage Networks VCS (Virtualized Cloud Services)</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OpenVSwitch</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OVN (Open Virtual Networking)</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Project Calico</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Romana</a:t>
            </a:r>
            <a:endParaRPr b="0" lang="en-US" sz="1600" spc="-1" strike="noStrike">
              <a:latin typeface="Arial"/>
            </a:endParaRPr>
          </a:p>
          <a:p>
            <a:pPr marL="216000" indent="-215640">
              <a:lnSpc>
                <a:spcPct val="100000"/>
              </a:lnSpc>
              <a:buClr>
                <a:srgbClr val="000000"/>
              </a:buClr>
              <a:buSzPct val="45000"/>
              <a:buFont typeface="Wingdings" charset="2"/>
              <a:buChar char=""/>
            </a:pPr>
            <a:r>
              <a:rPr b="0" lang="en-US" sz="1600" spc="-1" strike="noStrike">
                <a:latin typeface="Arial"/>
              </a:rPr>
              <a:t>Weave Net from Weaveworks</a:t>
            </a:r>
            <a:endParaRPr b="0" lang="en-US" sz="1600" spc="-1" strike="noStrike">
              <a:latin typeface="Arial"/>
            </a:endParaRPr>
          </a:p>
        </p:txBody>
      </p:sp>
      <p:sp>
        <p:nvSpPr>
          <p:cNvPr id="368" name="CustomShape 4"/>
          <p:cNvSpPr/>
          <p:nvPr/>
        </p:nvSpPr>
        <p:spPr>
          <a:xfrm>
            <a:off x="731520" y="4989600"/>
            <a:ext cx="6797160" cy="40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latin typeface="Arial"/>
              </a:rPr>
              <a:t>pods on a node can communicate with all pods on all nodes without NAT</a:t>
            </a:r>
            <a:br/>
            <a:r>
              <a:rPr b="0" lang="en-US" sz="1000" spc="-1" strike="noStrike">
                <a:latin typeface="Arial"/>
              </a:rPr>
              <a:t>agents on a node (e.g. system daemons, kubelet) can communicate with all pods on that node</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Kubernetes Volumes</a:t>
            </a:r>
            <a:endParaRPr b="0" lang="en-US" sz="4400" spc="-1" strike="noStrike">
              <a:latin typeface="Arial"/>
            </a:endParaRPr>
          </a:p>
        </p:txBody>
      </p:sp>
      <p:sp>
        <p:nvSpPr>
          <p:cNvPr id="370" name="CustomShape 2"/>
          <p:cNvSpPr/>
          <p:nvPr/>
        </p:nvSpPr>
        <p:spPr>
          <a:xfrm>
            <a:off x="548640" y="1326600"/>
            <a:ext cx="4114440" cy="3610800"/>
          </a:xfrm>
          <a:prstGeom prst="rect">
            <a:avLst/>
          </a:prstGeom>
          <a:noFill/>
          <a:ln>
            <a:noFill/>
          </a:ln>
        </p:spPr>
        <p:style>
          <a:lnRef idx="0"/>
          <a:fillRef idx="0"/>
          <a:effectRef idx="0"/>
          <a:fontRef idx="minor"/>
        </p:style>
        <p:txBody>
          <a:bodyPr lIns="0" rIns="0" tIns="0" bIns="0">
            <a:normAutofit fontScale="15000"/>
          </a:bodyPr>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awsElasticBlockStore</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azureDisk</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azureFile</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cephfs</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cinder</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configMap</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csi</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downwardAPI</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emptyDir</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fc (fibre channel)</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flexVolume</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flocker</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gcePersistentDisk</a:t>
            </a:r>
            <a:endParaRPr b="0" lang="en-US" sz="3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latin typeface="Arial"/>
              </a:rPr>
              <a:t>    </a:t>
            </a:r>
            <a:r>
              <a:rPr b="0" lang="en-US" sz="3600" spc="-1" strike="noStrike">
                <a:latin typeface="Arial"/>
              </a:rPr>
              <a:t>gitRepo (deprecated)</a:t>
            </a:r>
            <a:endParaRPr b="0" lang="en-US" sz="3600" spc="-1" strike="noStrike">
              <a:latin typeface="Arial"/>
            </a:endParaRPr>
          </a:p>
        </p:txBody>
      </p:sp>
      <p:sp>
        <p:nvSpPr>
          <p:cNvPr id="371" name="CustomShape 3"/>
          <p:cNvSpPr/>
          <p:nvPr/>
        </p:nvSpPr>
        <p:spPr>
          <a:xfrm>
            <a:off x="5120640" y="1280160"/>
            <a:ext cx="4413960" cy="392940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glusterfs</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hostPath</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iscsi</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local</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nfs</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persistentVolumeClaim</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projected</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portworxVolume</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quobyte</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rbd</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scaleIO</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secret</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storageos</a:t>
            </a:r>
            <a:endParaRPr b="0" lang="en-US" sz="1800" spc="-1" strike="noStrike">
              <a:latin typeface="Arial"/>
            </a:endParaRPr>
          </a:p>
          <a:p>
            <a:pPr marL="216000" indent="-215640">
              <a:lnSpc>
                <a:spcPct val="100000"/>
              </a:lnSpc>
              <a:buClr>
                <a:srgbClr val="000000"/>
              </a:buClr>
              <a:buSzPct val="45000"/>
              <a:buFont typeface="Wingdings" charset="2"/>
              <a:buChar char=""/>
            </a:pPr>
            <a:r>
              <a:rPr b="0" lang="en-US" sz="1800" spc="-1" strike="noStrike">
                <a:latin typeface="Arial"/>
              </a:rPr>
              <a:t>    </a:t>
            </a:r>
            <a:r>
              <a:rPr b="0" lang="en-US" sz="1800" spc="-1" strike="noStrike">
                <a:latin typeface="Arial"/>
              </a:rPr>
              <a:t>vsphereVolume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Docker Swarm Features</a:t>
            </a:r>
            <a:endParaRPr b="0" lang="en-US" sz="4400" spc="-1" strike="noStrike">
              <a:latin typeface="Arial"/>
            </a:endParaRPr>
          </a:p>
        </p:txBody>
      </p:sp>
      <p:sp>
        <p:nvSpPr>
          <p:cNvPr id="373" name="CustomShape 2"/>
          <p:cNvSpPr/>
          <p:nvPr/>
        </p:nvSpPr>
        <p:spPr>
          <a:xfrm>
            <a:off x="548640" y="1466640"/>
            <a:ext cx="9071280" cy="3287880"/>
          </a:xfrm>
          <a:prstGeom prst="rect">
            <a:avLst/>
          </a:prstGeom>
          <a:noFill/>
          <a:ln>
            <a:noFill/>
          </a:ln>
        </p:spPr>
        <p:style>
          <a:lnRef idx="0"/>
          <a:fillRef idx="0"/>
          <a:effectRef idx="0"/>
          <a:fontRef idx="minor"/>
        </p:style>
        <p:txBody>
          <a:bodyPr lIns="0" rIns="0" tIns="0" bIns="0">
            <a:normAutofit fontScale="28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Cluster management integrated with Docker Engine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Decentralized design</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Declarative service model</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Desired state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Multi-host networking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Service discovery</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3200" spc="-1" strike="noStrike">
                <a:solidFill>
                  <a:srgbClr val="000000"/>
                </a:solidFill>
                <a:latin typeface="Arial"/>
                <a:ea typeface="DejaVu Sans"/>
              </a:rPr>
              <a:t>    </a:t>
            </a:r>
            <a:r>
              <a:rPr b="1" lang="en-US" sz="3200" spc="-1" strike="noStrike">
                <a:solidFill>
                  <a:srgbClr val="000000"/>
                </a:solidFill>
                <a:latin typeface="Arial"/>
                <a:ea typeface="DejaVu Sans"/>
              </a:rPr>
              <a:t>Load balancing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1" lang="en-US" sz="3200" spc="-1" strike="noStrike">
                <a:solidFill>
                  <a:srgbClr val="000000"/>
                </a:solidFill>
                <a:latin typeface="Arial"/>
                <a:ea typeface="DejaVu Sans"/>
              </a:rPr>
              <a:t>Secure by default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Rolling updates</a:t>
            </a:r>
            <a:endParaRPr b="0" lang="en-US" sz="3200" spc="-1" strike="noStrike">
              <a:latin typeface="Arial"/>
            </a:endParaRPr>
          </a:p>
          <a:p>
            <a:pPr>
              <a:lnSpc>
                <a:spcPct val="100000"/>
              </a:lnSpc>
              <a:spcBef>
                <a:spcPts val="1417"/>
              </a:spcBef>
            </a:pPr>
            <a:r>
              <a:rPr b="0" lang="en-US" sz="2000" spc="-1" strike="noStrike">
                <a:solidFill>
                  <a:srgbClr val="000000"/>
                </a:solidFill>
                <a:latin typeface="Arial"/>
                <a:ea typeface="DejaVu Sans"/>
              </a:rPr>
              <a:t>When a node joins a swarm cluster, it creates an overlay network for services for each host in the docker swarm. It also creates a host-only docker bridge network for containers. This gives users a choice while encrypting the container data traffic to create its own overlay network.</a:t>
            </a:r>
            <a:endParaRPr b="0" lang="en-US" sz="2000" spc="-1" strike="noStrike">
              <a:latin typeface="Arial"/>
            </a:endParaRPr>
          </a:p>
          <a:p>
            <a:pPr>
              <a:lnSpc>
                <a:spcPct val="100000"/>
              </a:lnSpc>
              <a:spcBef>
                <a:spcPts val="1417"/>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Kubernetes Features</a:t>
            </a:r>
            <a:endParaRPr b="0" lang="en-US" sz="4400" spc="-1" strike="noStrike">
              <a:latin typeface="Arial"/>
            </a:endParaRPr>
          </a:p>
        </p:txBody>
      </p:sp>
      <p:sp>
        <p:nvSpPr>
          <p:cNvPr id="375"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47000"/>
          </a:bodyPr>
          <a:p>
            <a:pPr>
              <a:lnSpc>
                <a:spcPct val="100000"/>
              </a:lnSpc>
            </a:pPr>
            <a:endParaRPr b="0" lang="en-US" sz="1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1" lang="en-US" sz="2000" spc="-1" strike="noStrike">
                <a:solidFill>
                  <a:srgbClr val="000000"/>
                </a:solidFill>
                <a:latin typeface="Arial"/>
                <a:ea typeface="DejaVu Sans"/>
              </a:rPr>
              <a:t>Storage orchestration</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000" spc="-1" strike="noStrike">
                <a:solidFill>
                  <a:srgbClr val="000000"/>
                </a:solidFill>
                <a:latin typeface="Arial"/>
                <a:ea typeface="DejaVu Sans"/>
              </a:rPr>
              <a:t>    </a:t>
            </a:r>
            <a:r>
              <a:rPr b="1" lang="en-US" sz="2000" spc="-1" strike="noStrike">
                <a:solidFill>
                  <a:srgbClr val="000000"/>
                </a:solidFill>
                <a:latin typeface="Arial"/>
                <a:ea typeface="DejaVu Sans"/>
              </a:rPr>
              <a:t>Service discovery and load balancing</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Automated roll-outs and rollbacks</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Secret and configuration management</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1" lang="en-US" sz="2000" spc="-1" strike="noStrike">
                <a:solidFill>
                  <a:srgbClr val="000000"/>
                </a:solidFill>
                <a:latin typeface="Arial"/>
                <a:ea typeface="DejaVu Sans"/>
              </a:rPr>
              <a:t>Self-healing</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Batch execution</a:t>
            </a:r>
            <a:endParaRPr b="0" lang="en-US" sz="20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    </a:t>
            </a:r>
            <a:r>
              <a:rPr b="1" lang="en-US" sz="2000" spc="-1" strike="noStrike">
                <a:solidFill>
                  <a:srgbClr val="000000"/>
                </a:solidFill>
                <a:latin typeface="Arial"/>
                <a:ea typeface="DejaVu Sans"/>
              </a:rPr>
              <a:t>IPv4/IPv6 dual-stack</a:t>
            </a:r>
            <a:endParaRPr b="0" lang="en-US" sz="2000" spc="-1" strike="noStrike">
              <a:latin typeface="Arial"/>
            </a:endParaRPr>
          </a:p>
          <a:p>
            <a:pPr>
              <a:lnSpc>
                <a:spcPct val="100000"/>
              </a:lnSpc>
              <a:spcBef>
                <a:spcPts val="1417"/>
              </a:spcBef>
            </a:pPr>
            <a:r>
              <a:rPr b="0" lang="en-US" sz="2000" spc="-1" strike="noStrike">
                <a:solidFill>
                  <a:srgbClr val="000000"/>
                </a:solidFill>
                <a:latin typeface="Arial"/>
                <a:ea typeface="DejaVu Sans"/>
              </a:rPr>
              <a:t>    </a:t>
            </a:r>
            <a:r>
              <a:rPr b="0" lang="en-US" sz="2000" spc="-1" strike="noStrike">
                <a:solidFill>
                  <a:srgbClr val="000000"/>
                </a:solidFill>
                <a:latin typeface="Arial"/>
                <a:ea typeface="DejaVu Sans"/>
              </a:rPr>
              <a:t>Automatic bin packing </a:t>
            </a:r>
            <a:r>
              <a:rPr b="0" lang="en-US" sz="1000" spc="-1" strike="noStrike">
                <a:solidFill>
                  <a:srgbClr val="000000"/>
                </a:solidFill>
                <a:latin typeface="Arial"/>
                <a:ea typeface="DejaVu Sans"/>
              </a:rPr>
              <a:t>(https://www.fairwinds.com/blog/5-problems-with-kubernetes-cost-estimation-strategies)</a:t>
            </a:r>
            <a:endParaRPr b="0" lang="en-US" sz="1000" spc="-1" strike="noStrike">
              <a:latin typeface="Arial"/>
            </a:endParaRPr>
          </a:p>
          <a:p>
            <a:pPr>
              <a:lnSpc>
                <a:spcPct val="100000"/>
              </a:lnSpc>
              <a:spcBef>
                <a:spcPts val="1417"/>
              </a:spcBef>
            </a:pPr>
            <a:endParaRPr b="0" lang="en-US" sz="1000" spc="-1" strike="noStrike">
              <a:latin typeface="Arial"/>
            </a:endParaRPr>
          </a:p>
          <a:p>
            <a:pPr>
              <a:lnSpc>
                <a:spcPct val="100000"/>
              </a:lnSpc>
              <a:spcBef>
                <a:spcPts val="1191"/>
              </a:spcBef>
              <a:spcAft>
                <a:spcPts val="992"/>
              </a:spcAft>
            </a:pPr>
            <a:r>
              <a:rPr b="0" lang="en-US" sz="1600" spc="-1" strike="noStrike">
                <a:solidFill>
                  <a:srgbClr val="000000"/>
                </a:solidFill>
                <a:latin typeface="Arial"/>
                <a:ea typeface="Noto Sans CJK SC"/>
              </a:rPr>
              <a:t>Kubernetes has a flat network model, allowing all the pods to communicate with each other. Network policies are in place to define how the pods interact with one another. The network is implemented typically as an overlay, requiring two CIDRS for the services and the pods. </a:t>
            </a:r>
            <a:r>
              <a:rPr b="0" lang="en-US" sz="1600" spc="-1" strike="noStrike">
                <a:solidFill>
                  <a:srgbClr val="000000"/>
                </a:solidFill>
                <a:latin typeface="Arial"/>
                <a:ea typeface="DejaVu Sans"/>
              </a:rPr>
              <a:t>pods on a node can communicate with all pods on all nodes without NAT</a:t>
            </a:r>
            <a:endParaRPr b="0" lang="en-US" sz="1600" spc="-1" strike="noStrike">
              <a:latin typeface="Arial"/>
            </a:endParaRPr>
          </a:p>
        </p:txBody>
      </p:sp>
      <p:sp>
        <p:nvSpPr>
          <p:cNvPr id="376" name="CustomShape 3"/>
          <p:cNvSpPr/>
          <p:nvPr/>
        </p:nvSpPr>
        <p:spPr>
          <a:xfrm>
            <a:off x="402120" y="5120640"/>
            <a:ext cx="4571280" cy="217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900" spc="-1" strike="noStrike">
                <a:solidFill>
                  <a:srgbClr val="000000"/>
                </a:solidFill>
                <a:latin typeface="Arial"/>
                <a:ea typeface="DejaVu Sans"/>
              </a:rPr>
              <a:t>https://www.fairwinds.com/blog/5-problems-with-kubernetes-cost-estimation-strategies</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1d1d2"/>
        </a:solidFill>
      </p:bgPr>
    </p:bg>
    <p:spTree>
      <p:nvGrpSpPr>
        <p:cNvPr id="1" name=""/>
        <p:cNvGrpSpPr/>
        <p:nvPr/>
      </p:nvGrpSpPr>
      <p:grpSpPr>
        <a:xfrm>
          <a:off x="0" y="0"/>
          <a:ext cx="0" cy="0"/>
          <a:chOff x="0" y="0"/>
          <a:chExt cx="0" cy="0"/>
        </a:xfrm>
      </p:grpSpPr>
      <p:pic>
        <p:nvPicPr>
          <p:cNvPr id="377" name="" descr=""/>
          <p:cNvPicPr/>
          <p:nvPr/>
        </p:nvPicPr>
        <p:blipFill>
          <a:blip r:embed="rId1"/>
          <a:stretch/>
        </p:blipFill>
        <p:spPr>
          <a:xfrm>
            <a:off x="2194560" y="548640"/>
            <a:ext cx="5760360" cy="4427280"/>
          </a:xfrm>
          <a:prstGeom prst="rect">
            <a:avLst/>
          </a:prstGeom>
          <a:ln>
            <a:noFill/>
          </a:ln>
        </p:spPr>
      </p:pic>
      <p:sp>
        <p:nvSpPr>
          <p:cNvPr id="378" name="CustomShape 1"/>
          <p:cNvSpPr/>
          <p:nvPr/>
        </p:nvSpPr>
        <p:spPr>
          <a:xfrm>
            <a:off x="3603240" y="5029200"/>
            <a:ext cx="2797200" cy="25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808080"/>
                </a:solidFill>
                <a:latin typeface="Arial"/>
              </a:rPr>
              <a:t>https://vilmate.com/blog/docker-vs-kubernetes/</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1d1d2"/>
        </a:solidFill>
      </p:bgPr>
    </p:bg>
    <p:spTree>
      <p:nvGrpSpPr>
        <p:cNvPr id="1" name=""/>
        <p:cNvGrpSpPr/>
        <p:nvPr/>
      </p:nvGrpSpPr>
      <p:grpSpPr>
        <a:xfrm>
          <a:off x="0" y="0"/>
          <a:ext cx="0" cy="0"/>
          <a:chOff x="0" y="0"/>
          <a:chExt cx="0" cy="0"/>
        </a:xfrm>
      </p:grpSpPr>
      <p:pic>
        <p:nvPicPr>
          <p:cNvPr id="379" name="" descr=""/>
          <p:cNvPicPr/>
          <p:nvPr/>
        </p:nvPicPr>
        <p:blipFill>
          <a:blip r:embed="rId1"/>
          <a:stretch/>
        </p:blipFill>
        <p:spPr>
          <a:xfrm>
            <a:off x="2103120" y="274320"/>
            <a:ext cx="6066720" cy="511200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2800" spc="-1" strike="noStrike">
                <a:solidFill>
                  <a:srgbClr val="000000"/>
                </a:solidFill>
                <a:latin typeface="Arial"/>
                <a:ea typeface="DejaVu Sans"/>
              </a:rPr>
              <a:t>CNCF Cloud Native Interactive Landscape</a:t>
            </a:r>
            <a:endParaRPr b="0" lang="en-US" sz="2800" spc="-1" strike="noStrike">
              <a:latin typeface="Arial"/>
            </a:endParaRPr>
          </a:p>
        </p:txBody>
      </p:sp>
      <p:sp>
        <p:nvSpPr>
          <p:cNvPr id="381" name="CustomShape 2"/>
          <p:cNvSpPr/>
          <p:nvPr/>
        </p:nvSpPr>
        <p:spPr>
          <a:xfrm>
            <a:off x="3383280" y="3017520"/>
            <a:ext cx="356760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https://github.com/cncf/landscape</a:t>
            </a:r>
            <a:endParaRPr b="0" lang="en-US" sz="1800" spc="-1" strike="noStrike">
              <a:latin typeface="Arial"/>
            </a:endParaRPr>
          </a:p>
        </p:txBody>
      </p:sp>
      <p:sp>
        <p:nvSpPr>
          <p:cNvPr id="382" name="CustomShape 3"/>
          <p:cNvSpPr/>
          <p:nvPr/>
        </p:nvSpPr>
        <p:spPr>
          <a:xfrm>
            <a:off x="2286000" y="2286000"/>
            <a:ext cx="5851800" cy="345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US" sz="1800" spc="-1" strike="noStrike">
                <a:solidFill>
                  <a:srgbClr val="c9211e"/>
                </a:solidFill>
                <a:latin typeface="Arial"/>
                <a:ea typeface="DejaVu Sans"/>
              </a:rPr>
              <a:t>https://landscape.cncf.io/</a:t>
            </a:r>
            <a:endParaRPr b="0" lang="en-US" sz="1800" spc="-1" strike="noStrike">
              <a:latin typeface="Arial"/>
            </a:endParaRPr>
          </a:p>
        </p:txBody>
      </p:sp>
      <p:sp>
        <p:nvSpPr>
          <p:cNvPr id="383" name="CustomShape 4"/>
          <p:cNvSpPr/>
          <p:nvPr/>
        </p:nvSpPr>
        <p:spPr>
          <a:xfrm>
            <a:off x="4080240" y="1665000"/>
            <a:ext cx="213660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https://www.cncf.io/</a:t>
            </a:r>
            <a:endParaRPr b="0" lang="en-US" sz="1800" spc="-1" strike="noStrike">
              <a:latin typeface="Arial"/>
            </a:endParaRPr>
          </a:p>
        </p:txBody>
      </p:sp>
      <p:sp>
        <p:nvSpPr>
          <p:cNvPr id="384" name="CustomShape 5"/>
          <p:cNvSpPr/>
          <p:nvPr/>
        </p:nvSpPr>
        <p:spPr>
          <a:xfrm>
            <a:off x="1233720" y="4297680"/>
            <a:ext cx="772632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https://www.cncf.io/wp-content/uploads/2020/08/CNCF_Survey_Report.pdf</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 descr=""/>
          <p:cNvPicPr/>
          <p:nvPr/>
        </p:nvPicPr>
        <p:blipFill>
          <a:blip r:embed="rId1"/>
          <a:stretch/>
        </p:blipFill>
        <p:spPr>
          <a:xfrm>
            <a:off x="151560" y="398880"/>
            <a:ext cx="9834480" cy="49269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000000"/>
                </a:solidFill>
                <a:latin typeface="Arial"/>
                <a:ea typeface="DejaVu Sans"/>
              </a:rPr>
              <a:t>Windows Infra</a:t>
            </a:r>
            <a:endParaRPr b="0" lang="en-US" sz="4400" spc="-1" strike="noStrike">
              <a:latin typeface="Arial"/>
            </a:endParaRPr>
          </a:p>
        </p:txBody>
      </p:sp>
      <p:sp>
        <p:nvSpPr>
          <p:cNvPr id="386" name="CustomShape 2"/>
          <p:cNvSpPr/>
          <p:nvPr/>
        </p:nvSpPr>
        <p:spPr>
          <a:xfrm>
            <a:off x="504000" y="1557720"/>
            <a:ext cx="9071280" cy="32878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Orchestrator:</a:t>
            </a:r>
            <a:r>
              <a:rPr b="0" lang="en-US" sz="2600" spc="-1" strike="noStrike">
                <a:solidFill>
                  <a:srgbClr val="000000"/>
                </a:solidFill>
                <a:latin typeface="Arial"/>
                <a:ea typeface="DejaVu Sans"/>
              </a:rPr>
              <a:t> Docker Swarm</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Storage:</a:t>
            </a:r>
            <a:r>
              <a:rPr b="0" lang="en-US" sz="2600" spc="-1" strike="noStrike">
                <a:solidFill>
                  <a:srgbClr val="000000"/>
                </a:solidFill>
                <a:latin typeface="Arial"/>
                <a:ea typeface="DejaVu Sans"/>
              </a:rPr>
              <a:t> SMB Shared Folder</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Service Discover:</a:t>
            </a:r>
            <a:r>
              <a:rPr b="0" lang="en-US" sz="2600" spc="-1" strike="noStrike">
                <a:solidFill>
                  <a:srgbClr val="000000"/>
                </a:solidFill>
                <a:latin typeface="Arial"/>
                <a:ea typeface="DejaVu Sans"/>
              </a:rPr>
              <a:t> Swarm Mode Routing Mesh</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External Load Balancer:</a:t>
            </a:r>
            <a:r>
              <a:rPr b="0" lang="en-US" sz="2600" spc="-1" strike="noStrike">
                <a:solidFill>
                  <a:srgbClr val="000000"/>
                </a:solidFill>
                <a:latin typeface="Arial"/>
                <a:ea typeface="DejaVu Sans"/>
              </a:rPr>
              <a:t> Nginx Load Balancer (Manager Nodes)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4400" spc="-1" strike="noStrike">
                <a:solidFill>
                  <a:srgbClr val="000000"/>
                </a:solidFill>
                <a:latin typeface="Arial"/>
                <a:ea typeface="DejaVu Sans"/>
              </a:rPr>
              <a:t>Linux Infra</a:t>
            </a:r>
            <a:endParaRPr b="0" lang="en-US" sz="4400" spc="-1" strike="noStrike">
              <a:latin typeface="Arial"/>
            </a:endParaRPr>
          </a:p>
        </p:txBody>
      </p:sp>
      <p:sp>
        <p:nvSpPr>
          <p:cNvPr id="388" name="CustomShape 2"/>
          <p:cNvSpPr/>
          <p:nvPr/>
        </p:nvSpPr>
        <p:spPr>
          <a:xfrm>
            <a:off x="822960" y="1374840"/>
            <a:ext cx="8456400" cy="32878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Orchestrator:</a:t>
            </a:r>
            <a:r>
              <a:rPr b="0" lang="en-US" sz="2600" spc="-1" strike="noStrike">
                <a:solidFill>
                  <a:srgbClr val="000000"/>
                </a:solidFill>
                <a:latin typeface="Arial"/>
                <a:ea typeface="DejaVu Sans"/>
              </a:rPr>
              <a:t> Kubernetes (Rancher / Ansible)</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Storage:</a:t>
            </a:r>
            <a:r>
              <a:rPr b="0" lang="en-US" sz="2600" spc="-1" strike="noStrike">
                <a:solidFill>
                  <a:srgbClr val="000000"/>
                </a:solidFill>
                <a:latin typeface="Arial"/>
                <a:ea typeface="DejaVu Sans"/>
              </a:rPr>
              <a:t> Ceph / Rook / </a:t>
            </a:r>
            <a:r>
              <a:rPr b="1" lang="en-US" sz="2600" spc="-1" strike="noStrike">
                <a:solidFill>
                  <a:srgbClr val="000000"/>
                </a:solidFill>
                <a:latin typeface="Arial"/>
                <a:ea typeface="DejaVu Sans"/>
              </a:rPr>
              <a:t>NFS</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Service Discover:</a:t>
            </a:r>
            <a:r>
              <a:rPr b="0" lang="en-US" sz="2600" spc="-1" strike="noStrike">
                <a:solidFill>
                  <a:srgbClr val="000000"/>
                </a:solidFill>
                <a:latin typeface="Arial"/>
                <a:ea typeface="DejaVu Sans"/>
              </a:rPr>
              <a:t> Nginx Ingress / Istio</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Network:</a:t>
            </a:r>
            <a:r>
              <a:rPr b="0" lang="en-US" sz="2600" spc="-1" strike="noStrike">
                <a:solidFill>
                  <a:srgbClr val="000000"/>
                </a:solidFill>
                <a:latin typeface="Arial"/>
                <a:ea typeface="DejaVu Sans"/>
              </a:rPr>
              <a:t> Calico Project</a:t>
            </a:r>
            <a:endParaRPr b="0" lang="en-US" sz="2600" spc="-1" strike="noStrike">
              <a:latin typeface="Arial"/>
            </a:endParaRPr>
          </a:p>
          <a:p>
            <a:pPr marL="432000" indent="-323280">
              <a:lnSpc>
                <a:spcPct val="100000"/>
              </a:lnSpc>
              <a:spcBef>
                <a:spcPts val="1417"/>
              </a:spcBef>
              <a:buClr>
                <a:srgbClr val="000000"/>
              </a:buClr>
              <a:buSzPct val="45000"/>
              <a:buFont typeface="Wingdings" charset="2"/>
              <a:buChar char=""/>
            </a:pPr>
            <a:r>
              <a:rPr b="1" lang="en-US" sz="2600" spc="-1" strike="noStrike">
                <a:solidFill>
                  <a:srgbClr val="000000"/>
                </a:solidFill>
                <a:latin typeface="Arial"/>
                <a:ea typeface="DejaVu Sans"/>
              </a:rPr>
              <a:t>External Load Balancer:</a:t>
            </a:r>
            <a:r>
              <a:rPr b="0" lang="en-US" sz="2600" spc="-1" strike="noStrike">
                <a:solidFill>
                  <a:srgbClr val="000000"/>
                </a:solidFill>
                <a:latin typeface="Arial"/>
                <a:ea typeface="DejaVu Sans"/>
              </a:rPr>
              <a:t> Nginx Load Balancer (Master Nodes)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Shared Resources</a:t>
            </a:r>
            <a:endParaRPr b="0" lang="en-US" sz="4400" spc="-1" strike="noStrike">
              <a:latin typeface="Arial"/>
            </a:endParaRPr>
          </a:p>
        </p:txBody>
      </p:sp>
      <p:sp>
        <p:nvSpPr>
          <p:cNvPr id="390" name="CustomShape 2"/>
          <p:cNvSpPr/>
          <p:nvPr/>
        </p:nvSpPr>
        <p:spPr>
          <a:xfrm>
            <a:off x="504000" y="1470600"/>
            <a:ext cx="9071280" cy="328788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Jenkins (1 Linu vm: 4 core, 8 ram, 250 gb )</a:t>
            </a:r>
            <a:endParaRPr b="0" lang="en-US" sz="24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DejaVu Sans"/>
              </a:rPr>
              <a:t>Image Registery (1 Linux vm: 4 core, 8 ram, 1 tb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Windows Clusters Test/UAT</a:t>
            </a:r>
            <a:endParaRPr b="0" lang="en-US" sz="4400" spc="-1" strike="noStrike">
              <a:latin typeface="Arial"/>
            </a:endParaRPr>
          </a:p>
        </p:txBody>
      </p:sp>
      <p:sp>
        <p:nvSpPr>
          <p:cNvPr id="392" name="CustomShape 2"/>
          <p:cNvSpPr/>
          <p:nvPr/>
        </p:nvSpPr>
        <p:spPr>
          <a:xfrm>
            <a:off x="731520" y="1371600"/>
            <a:ext cx="8412480" cy="3428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1" lang="en-US" sz="2000" spc="-1" strike="noStrike">
                <a:latin typeface="Arial"/>
              </a:rPr>
              <a:t>1 Manager: 4 Core, 8 Ram, 250 GB</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2000" spc="-1" strike="noStrike">
                <a:latin typeface="Arial"/>
              </a:rPr>
              <a:t>2 Manager and Worker Node: 8 Core, 16 Ram, 250 GB</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2000" spc="-1" strike="noStrike">
                <a:latin typeface="Arial"/>
              </a:rPr>
              <a:t>2 File Server: 2 Core, 4 Ram, 500 GB </a:t>
            </a:r>
            <a:endParaRPr b="0" lang="en-US" sz="2000" spc="-1" strike="noStrike">
              <a:latin typeface="Arial"/>
            </a:endParaRPr>
          </a:p>
          <a:p>
            <a:pPr>
              <a:lnSpc>
                <a:spcPct val="100000"/>
              </a:lnSpc>
              <a:spcBef>
                <a:spcPts val="1417"/>
              </a:spcBef>
            </a:pPr>
            <a:r>
              <a:rPr b="0" lang="en-US" sz="1800" spc="-1" strike="noStrike">
                <a:latin typeface="Arial"/>
              </a:rPr>
              <a:t>Test ve UAT için tek ayrı ayrı file server yük testi yapacağımız durumlarda gerçek ortama bizi yaklaştırır. Bu makinaların backup’ları da alınırsa cluster kurmaya ihtiyaç olmayacaktır. </a:t>
            </a:r>
            <a:endParaRPr b="0" lang="en-US" sz="1800" spc="-1" strike="noStrike">
              <a:latin typeface="Arial"/>
            </a:endParaRPr>
          </a:p>
          <a:p>
            <a:pPr>
              <a:lnSpc>
                <a:spcPct val="100000"/>
              </a:lnSpc>
              <a:spcBef>
                <a:spcPts val="1417"/>
              </a:spcBef>
            </a:pPr>
            <a:r>
              <a:rPr b="0" lang="en-US" sz="1800" spc="-1" strike="noStrike">
                <a:latin typeface="Arial"/>
              </a:rPr>
              <a:t>Başlangıç için yeterli olacaktır. Test ve UAT de yer alan uygulamalar bu cluser’a taşındıkça kaynkarlar arttırılabilir.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Linux Clusters Test/UAT</a:t>
            </a:r>
            <a:endParaRPr b="0" lang="en-US" sz="4400" spc="-1" strike="noStrike">
              <a:latin typeface="Arial"/>
            </a:endParaRPr>
          </a:p>
        </p:txBody>
      </p:sp>
      <p:sp>
        <p:nvSpPr>
          <p:cNvPr id="394" name="CustomShape 2"/>
          <p:cNvSpPr/>
          <p:nvPr/>
        </p:nvSpPr>
        <p:spPr>
          <a:xfrm>
            <a:off x="504000" y="1326960"/>
            <a:ext cx="9071640" cy="37936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1" lang="en-US" sz="2000" spc="-1" strike="noStrike">
                <a:latin typeface="Arial"/>
              </a:rPr>
              <a:t>1 Master: 4 Core, 8 Ram, 250 GB</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2000" spc="-1" strike="noStrike">
                <a:latin typeface="Arial"/>
              </a:rPr>
              <a:t>2 Master and Worker Node: 8 Core, 16 Ram, 250 GB</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2000" spc="-1" strike="noStrike">
                <a:latin typeface="Arial"/>
              </a:rPr>
              <a:t>2 File Sever: 2 Core, 4 Ram, 500 GB</a:t>
            </a:r>
            <a:endParaRPr b="0" lang="en-US" sz="2000" spc="-1" strike="noStrike">
              <a:latin typeface="Arial"/>
            </a:endParaRPr>
          </a:p>
          <a:p>
            <a:pPr>
              <a:lnSpc>
                <a:spcPct val="100000"/>
              </a:lnSpc>
              <a:spcBef>
                <a:spcPts val="1417"/>
              </a:spcBef>
            </a:pPr>
            <a:r>
              <a:rPr b="0" lang="en-US" sz="1800" spc="-1" strike="noStrike">
                <a:latin typeface="Arial"/>
              </a:rPr>
              <a:t>Test ve UAT için tek ayrı ayrı file server yük testi yapacağımız durumlarda gerçek ortama bizi yaklaştırır. Bu makinaların backup’ları da alınırsa cluster kurmaya ihtiyaç olmayacaktır. </a:t>
            </a:r>
            <a:endParaRPr b="0" lang="en-US" sz="1800" spc="-1" strike="noStrike">
              <a:latin typeface="Arial"/>
            </a:endParaRPr>
          </a:p>
          <a:p>
            <a:pPr>
              <a:lnSpc>
                <a:spcPct val="100000"/>
              </a:lnSpc>
              <a:spcBef>
                <a:spcPts val="1417"/>
              </a:spcBef>
            </a:pPr>
            <a:r>
              <a:rPr b="0" lang="en-US" sz="1800" spc="-1" strike="noStrike">
                <a:latin typeface="Arial"/>
              </a:rPr>
              <a:t>Başlangıç için yeterli olacaktır. Test ve UAT de yer alan uygulamalar bu cluser’a taşındıkça kaynkarlar arttırılabilir.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Windows Clusters Prod</a:t>
            </a:r>
            <a:endParaRPr b="0" lang="en-US" sz="4400" spc="-1" strike="noStrike">
              <a:latin typeface="Arial"/>
            </a:endParaRPr>
          </a:p>
        </p:txBody>
      </p:sp>
      <p:sp>
        <p:nvSpPr>
          <p:cNvPr id="396" name="CustomShape 2"/>
          <p:cNvSpPr/>
          <p:nvPr/>
        </p:nvSpPr>
        <p:spPr>
          <a:xfrm>
            <a:off x="731520" y="1371600"/>
            <a:ext cx="8412480" cy="34282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1" lang="en-US" sz="2000" spc="-1" strike="noStrike">
                <a:latin typeface="Arial"/>
              </a:rPr>
              <a:t>1 Manager: 4 Core, 8 Ram, 250 GB</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2000" spc="-1" strike="noStrike">
                <a:latin typeface="Arial"/>
              </a:rPr>
              <a:t>2 Manager and Worker Node: 16 Core, 32 Ram, 250 GB</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2000" spc="-1" strike="noStrike">
                <a:latin typeface="Arial"/>
              </a:rPr>
              <a:t>2 File Server: 2 Core, 4 Ram, 500 GB </a:t>
            </a:r>
            <a:endParaRPr b="0" lang="en-US" sz="2000" spc="-1" strike="noStrike">
              <a:latin typeface="Arial"/>
            </a:endParaRPr>
          </a:p>
          <a:p>
            <a:pPr algn="just">
              <a:lnSpc>
                <a:spcPct val="100000"/>
              </a:lnSpc>
              <a:spcBef>
                <a:spcPts val="1417"/>
              </a:spcBef>
            </a:pPr>
            <a:r>
              <a:rPr b="0" lang="en-US" sz="1800" spc="-1" strike="noStrike">
                <a:latin typeface="Arial"/>
              </a:rPr>
              <a:t>2 file serverdan Windows Server 2019 storage space, storage replication ve disaster recovery teknolojileri ile 500 GB’lık bir storage oluşturup hem hız hem de backup kazanmış oluruz. Ortam kurulmadan önce tüm uygulamaların statik dosya boyutları incelenerek bu alan arttırılabilir. </a:t>
            </a:r>
            <a:endParaRPr b="0" lang="en-US" sz="1800" spc="-1" strike="noStrike">
              <a:latin typeface="Arial"/>
            </a:endParaRPr>
          </a:p>
          <a:p>
            <a:pPr algn="just">
              <a:lnSpc>
                <a:spcPct val="100000"/>
              </a:lnSpc>
              <a:spcBef>
                <a:spcPts val="1417"/>
              </a:spcBef>
            </a:pPr>
            <a:r>
              <a:rPr b="0" lang="en-US" sz="1800" spc="-1" strike="noStrike">
                <a:latin typeface="Arial"/>
              </a:rPr>
              <a:t>Web sayfaları taşındıkça buradaki kaynaklar arttırılabilir. Zaten eski sunucular kapandıkça kaynaklar bu tarafa kaydırılabilir.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Linux Clusters Prod</a:t>
            </a:r>
            <a:endParaRPr b="0" lang="en-US" sz="4400" spc="-1" strike="noStrike">
              <a:latin typeface="Arial"/>
            </a:endParaRPr>
          </a:p>
        </p:txBody>
      </p:sp>
      <p:sp>
        <p:nvSpPr>
          <p:cNvPr id="398" name="CustomShape 2"/>
          <p:cNvSpPr/>
          <p:nvPr/>
        </p:nvSpPr>
        <p:spPr>
          <a:xfrm>
            <a:off x="504000" y="1326960"/>
            <a:ext cx="9071640" cy="379368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1" lang="en-US" sz="2000" spc="-1" strike="noStrike">
                <a:latin typeface="Arial"/>
              </a:rPr>
              <a:t>1 Master: 4 Core, 8 Ram, 250 GB</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2000" spc="-1" strike="noStrike">
                <a:latin typeface="Arial"/>
              </a:rPr>
              <a:t>2 Master and Worker Node: 8 Core, 16 Ram, 250 GB</a:t>
            </a:r>
            <a:endParaRPr b="0" lang="en-US" sz="2000" spc="-1" strike="noStrike">
              <a:latin typeface="Arial"/>
            </a:endParaRPr>
          </a:p>
          <a:p>
            <a:pPr marL="432000" indent="-323640">
              <a:lnSpc>
                <a:spcPct val="100000"/>
              </a:lnSpc>
              <a:spcBef>
                <a:spcPts val="1417"/>
              </a:spcBef>
              <a:buClr>
                <a:srgbClr val="000000"/>
              </a:buClr>
              <a:buSzPct val="45000"/>
              <a:buFont typeface="Wingdings" charset="2"/>
              <a:buChar char=""/>
            </a:pPr>
            <a:r>
              <a:rPr b="1" lang="en-US" sz="2000" spc="-1" strike="noStrike">
                <a:latin typeface="Arial"/>
              </a:rPr>
              <a:t>3 File Sever: 4 Core, 8 Ram, 500 GB</a:t>
            </a:r>
            <a:endParaRPr b="0" lang="en-US" sz="2000" spc="-1" strike="noStrike">
              <a:latin typeface="Arial"/>
            </a:endParaRPr>
          </a:p>
          <a:p>
            <a:pPr algn="just">
              <a:lnSpc>
                <a:spcPct val="100000"/>
              </a:lnSpc>
              <a:spcBef>
                <a:spcPts val="1417"/>
              </a:spcBef>
            </a:pPr>
            <a:r>
              <a:rPr b="0" lang="en-US" sz="1800" spc="-1" strike="noStrike">
                <a:latin typeface="Arial"/>
              </a:rPr>
              <a:t>Linux (Kubernetes) dünyasında bunun en iyi yolu 3 node’lu bir storage cluster kurmaktır. Bunu en iyi yapan ve en çok kullanılan araçlar Ceph, Gluster ve Minio. Bunlarda klasik cluster sistemlerdeki gibi en az 3 node ile çalışıyorlar.</a:t>
            </a:r>
            <a:endParaRPr b="0" lang="en-US" sz="1800" spc="-1" strike="noStrike">
              <a:latin typeface="Arial"/>
            </a:endParaRPr>
          </a:p>
          <a:p>
            <a:pPr algn="just">
              <a:lnSpc>
                <a:spcPct val="100000"/>
              </a:lnSpc>
              <a:spcBef>
                <a:spcPts val="1417"/>
              </a:spcBef>
            </a:pPr>
            <a:r>
              <a:rPr b="0" lang="en-US" sz="1800" spc="-1" strike="noStrike">
                <a:latin typeface="Arial"/>
              </a:rPr>
              <a:t>Bu şu anlama geliyor 2 replica istersek  750 GB’ lık bir alana sahip olmuş olacağız. Bu alan da aktif uygulamalar incelenerek dahga fazlada kullanılabilir.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3" name="Group 1"/>
          <p:cNvGrpSpPr/>
          <p:nvPr/>
        </p:nvGrpSpPr>
        <p:grpSpPr>
          <a:xfrm>
            <a:off x="731520" y="680400"/>
            <a:ext cx="8593920" cy="4115880"/>
            <a:chOff x="731520" y="680400"/>
            <a:chExt cx="8593920" cy="4115880"/>
          </a:xfrm>
        </p:grpSpPr>
        <p:sp>
          <p:nvSpPr>
            <p:cNvPr id="234" name="CustomShape 2"/>
            <p:cNvSpPr/>
            <p:nvPr/>
          </p:nvSpPr>
          <p:spPr>
            <a:xfrm>
              <a:off x="928080" y="1935000"/>
              <a:ext cx="3060720" cy="2667240"/>
            </a:xfrm>
            <a:custGeom>
              <a:avLst/>
              <a:gdLst/>
              <a:ahLst/>
              <a:rect l="l" t="t" r="r" b="b"/>
              <a:pathLst>
                <a:path w="2502535" h="2146935">
                  <a:moveTo>
                    <a:pt x="0" y="0"/>
                  </a:moveTo>
                  <a:lnTo>
                    <a:pt x="1656864" y="0"/>
                  </a:lnTo>
                  <a:lnTo>
                    <a:pt x="2502287" y="1073247"/>
                  </a:lnTo>
                  <a:lnTo>
                    <a:pt x="1656864" y="2146495"/>
                  </a:lnTo>
                  <a:lnTo>
                    <a:pt x="0" y="2146495"/>
                  </a:lnTo>
                  <a:lnTo>
                    <a:pt x="0" y="0"/>
                  </a:lnTo>
                  <a:close/>
                </a:path>
              </a:pathLst>
            </a:custGeom>
            <a:noFill/>
            <a:ln w="9360">
              <a:solidFill>
                <a:srgbClr val="d8d8d8"/>
              </a:solidFill>
              <a:round/>
            </a:ln>
          </p:spPr>
          <p:style>
            <a:lnRef idx="0"/>
            <a:fillRef idx="0"/>
            <a:effectRef idx="0"/>
            <a:fontRef idx="minor"/>
          </p:style>
        </p:sp>
        <p:sp>
          <p:nvSpPr>
            <p:cNvPr id="235" name="CustomShape 3"/>
            <p:cNvSpPr/>
            <p:nvPr/>
          </p:nvSpPr>
          <p:spPr>
            <a:xfrm>
              <a:off x="5560200" y="2629800"/>
              <a:ext cx="1299960" cy="554760"/>
            </a:xfrm>
            <a:custGeom>
              <a:avLst/>
              <a:gdLst/>
              <a:ahLst/>
              <a:rect l="l" t="t" r="r" b="b"/>
              <a:pathLst>
                <a:path w="1063625" h="447675">
                  <a:moveTo>
                    <a:pt x="0" y="447649"/>
                  </a:moveTo>
                  <a:lnTo>
                    <a:pt x="1063222" y="0"/>
                  </a:lnTo>
                </a:path>
              </a:pathLst>
            </a:custGeom>
            <a:noFill/>
            <a:ln w="12600">
              <a:solidFill>
                <a:srgbClr val="a5a5a5"/>
              </a:solidFill>
              <a:round/>
            </a:ln>
          </p:spPr>
          <p:style>
            <a:lnRef idx="0"/>
            <a:fillRef idx="0"/>
            <a:effectRef idx="0"/>
            <a:fontRef idx="minor"/>
          </p:style>
        </p:sp>
        <p:sp>
          <p:nvSpPr>
            <p:cNvPr id="236" name="CustomShape 4"/>
            <p:cNvSpPr/>
            <p:nvPr/>
          </p:nvSpPr>
          <p:spPr>
            <a:xfrm>
              <a:off x="6836760" y="2616840"/>
              <a:ext cx="52920" cy="36720"/>
            </a:xfrm>
            <a:custGeom>
              <a:avLst/>
              <a:gdLst/>
              <a:ahLst/>
              <a:rect l="l" t="t" r="r" b="b"/>
              <a:pathLst>
                <a:path w="45085" h="31114">
                  <a:moveTo>
                    <a:pt x="11974" y="30674"/>
                  </a:moveTo>
                  <a:lnTo>
                    <a:pt x="20224" y="10449"/>
                  </a:lnTo>
                  <a:lnTo>
                    <a:pt x="0" y="2224"/>
                  </a:lnTo>
                  <a:lnTo>
                    <a:pt x="45074" y="0"/>
                  </a:lnTo>
                  <a:lnTo>
                    <a:pt x="11974" y="30674"/>
                  </a:lnTo>
                  <a:close/>
                </a:path>
              </a:pathLst>
            </a:custGeom>
            <a:solidFill>
              <a:srgbClr val="a5a5a5"/>
            </a:solidFill>
            <a:ln>
              <a:noFill/>
            </a:ln>
          </p:spPr>
          <p:style>
            <a:lnRef idx="0"/>
            <a:fillRef idx="0"/>
            <a:effectRef idx="0"/>
            <a:fontRef idx="minor"/>
          </p:style>
        </p:sp>
        <p:sp>
          <p:nvSpPr>
            <p:cNvPr id="237" name="CustomShape 5"/>
            <p:cNvSpPr/>
            <p:nvPr/>
          </p:nvSpPr>
          <p:spPr>
            <a:xfrm>
              <a:off x="6836760" y="2616840"/>
              <a:ext cx="52920" cy="36720"/>
            </a:xfrm>
            <a:custGeom>
              <a:avLst/>
              <a:gdLst/>
              <a:ahLst/>
              <a:rect l="l" t="t" r="r" b="b"/>
              <a:pathLst>
                <a:path w="45085" h="31114">
                  <a:moveTo>
                    <a:pt x="20224" y="10449"/>
                  </a:moveTo>
                  <a:lnTo>
                    <a:pt x="11974" y="30674"/>
                  </a:lnTo>
                  <a:lnTo>
                    <a:pt x="45074" y="0"/>
                  </a:lnTo>
                  <a:lnTo>
                    <a:pt x="0" y="2224"/>
                  </a:lnTo>
                  <a:lnTo>
                    <a:pt x="20224" y="10449"/>
                  </a:lnTo>
                  <a:close/>
                </a:path>
              </a:pathLst>
            </a:custGeom>
            <a:noFill/>
            <a:ln w="12600">
              <a:solidFill>
                <a:srgbClr val="a5a5a5"/>
              </a:solidFill>
              <a:round/>
            </a:ln>
          </p:spPr>
          <p:style>
            <a:lnRef idx="0"/>
            <a:fillRef idx="0"/>
            <a:effectRef idx="0"/>
            <a:fontRef idx="minor"/>
          </p:style>
        </p:sp>
        <p:sp>
          <p:nvSpPr>
            <p:cNvPr id="238" name="CustomShape 6"/>
            <p:cNvSpPr/>
            <p:nvPr/>
          </p:nvSpPr>
          <p:spPr>
            <a:xfrm>
              <a:off x="5446080" y="3395520"/>
              <a:ext cx="1360080" cy="992880"/>
            </a:xfrm>
            <a:custGeom>
              <a:avLst/>
              <a:gdLst/>
              <a:ahLst/>
              <a:rect l="l" t="t" r="r" b="b"/>
              <a:pathLst>
                <a:path w="1113154" h="800100">
                  <a:moveTo>
                    <a:pt x="0" y="0"/>
                  </a:moveTo>
                  <a:lnTo>
                    <a:pt x="1112922" y="799898"/>
                  </a:lnTo>
                </a:path>
              </a:pathLst>
            </a:custGeom>
            <a:noFill/>
            <a:ln w="12600">
              <a:solidFill>
                <a:srgbClr val="a5a5a5"/>
              </a:solidFill>
              <a:round/>
            </a:ln>
          </p:spPr>
          <p:style>
            <a:lnRef idx="0"/>
            <a:fillRef idx="0"/>
            <a:effectRef idx="0"/>
            <a:fontRef idx="minor"/>
          </p:style>
        </p:sp>
        <p:sp>
          <p:nvSpPr>
            <p:cNvPr id="239" name="CustomShape 7"/>
            <p:cNvSpPr/>
            <p:nvPr/>
          </p:nvSpPr>
          <p:spPr>
            <a:xfrm>
              <a:off x="6782040" y="4362840"/>
              <a:ext cx="51840" cy="44280"/>
            </a:xfrm>
            <a:custGeom>
              <a:avLst/>
              <a:gdLst/>
              <a:ahLst/>
              <a:rect l="l" t="t" r="r" b="b"/>
              <a:pathLst>
                <a:path w="43814" h="37464">
                  <a:moveTo>
                    <a:pt x="43449" y="37274"/>
                  </a:moveTo>
                  <a:lnTo>
                    <a:pt x="0" y="25049"/>
                  </a:lnTo>
                  <a:lnTo>
                    <a:pt x="21549" y="21524"/>
                  </a:lnTo>
                  <a:lnTo>
                    <a:pt x="18024" y="0"/>
                  </a:lnTo>
                  <a:lnTo>
                    <a:pt x="43449" y="37274"/>
                  </a:lnTo>
                  <a:close/>
                </a:path>
              </a:pathLst>
            </a:custGeom>
            <a:solidFill>
              <a:srgbClr val="a5a5a5"/>
            </a:solidFill>
            <a:ln>
              <a:noFill/>
            </a:ln>
          </p:spPr>
          <p:style>
            <a:lnRef idx="0"/>
            <a:fillRef idx="0"/>
            <a:effectRef idx="0"/>
            <a:fontRef idx="minor"/>
          </p:style>
        </p:sp>
        <p:sp>
          <p:nvSpPr>
            <p:cNvPr id="240" name="CustomShape 8"/>
            <p:cNvSpPr/>
            <p:nvPr/>
          </p:nvSpPr>
          <p:spPr>
            <a:xfrm>
              <a:off x="6782040" y="4362840"/>
              <a:ext cx="51840" cy="44280"/>
            </a:xfrm>
            <a:custGeom>
              <a:avLst/>
              <a:gdLst/>
              <a:ahLst/>
              <a:rect l="l" t="t" r="r" b="b"/>
              <a:pathLst>
                <a:path w="43814" h="37464">
                  <a:moveTo>
                    <a:pt x="21549" y="21524"/>
                  </a:moveTo>
                  <a:lnTo>
                    <a:pt x="0" y="25049"/>
                  </a:lnTo>
                  <a:lnTo>
                    <a:pt x="43449" y="37274"/>
                  </a:lnTo>
                  <a:lnTo>
                    <a:pt x="18024" y="0"/>
                  </a:lnTo>
                  <a:lnTo>
                    <a:pt x="21549" y="21524"/>
                  </a:lnTo>
                  <a:close/>
                </a:path>
              </a:pathLst>
            </a:custGeom>
            <a:noFill/>
            <a:ln w="12600">
              <a:solidFill>
                <a:srgbClr val="a5a5a5"/>
              </a:solidFill>
              <a:round/>
            </a:ln>
          </p:spPr>
          <p:style>
            <a:lnRef idx="0"/>
            <a:fillRef idx="0"/>
            <a:effectRef idx="0"/>
            <a:fontRef idx="minor"/>
          </p:style>
        </p:sp>
        <p:sp>
          <p:nvSpPr>
            <p:cNvPr id="241" name="CustomShape 9"/>
            <p:cNvSpPr/>
            <p:nvPr/>
          </p:nvSpPr>
          <p:spPr>
            <a:xfrm>
              <a:off x="1275120" y="2106360"/>
              <a:ext cx="451080" cy="457920"/>
            </a:xfrm>
            <a:prstGeom prst="rect">
              <a:avLst/>
            </a:prstGeom>
            <a:blipFill rotWithShape="0">
              <a:blip r:embed="rId1"/>
              <a:stretch>
                <a:fillRect/>
              </a:stretch>
            </a:blipFill>
            <a:ln>
              <a:noFill/>
            </a:ln>
          </p:spPr>
          <p:style>
            <a:lnRef idx="0"/>
            <a:fillRef idx="0"/>
            <a:effectRef idx="0"/>
            <a:fontRef idx="minor"/>
          </p:style>
        </p:sp>
        <p:sp>
          <p:nvSpPr>
            <p:cNvPr id="242" name="CustomShape 10"/>
            <p:cNvSpPr/>
            <p:nvPr/>
          </p:nvSpPr>
          <p:spPr>
            <a:xfrm>
              <a:off x="1278000" y="3036600"/>
              <a:ext cx="451440" cy="458280"/>
            </a:xfrm>
            <a:prstGeom prst="rect">
              <a:avLst/>
            </a:prstGeom>
            <a:blipFill rotWithShape="0">
              <a:blip r:embed="rId2"/>
              <a:stretch>
                <a:fillRect/>
              </a:stretch>
            </a:blipFill>
            <a:ln>
              <a:noFill/>
            </a:ln>
          </p:spPr>
          <p:style>
            <a:lnRef idx="0"/>
            <a:fillRef idx="0"/>
            <a:effectRef idx="0"/>
            <a:fontRef idx="minor"/>
          </p:style>
        </p:sp>
        <p:sp>
          <p:nvSpPr>
            <p:cNvPr id="243" name="CustomShape 11"/>
            <p:cNvSpPr/>
            <p:nvPr/>
          </p:nvSpPr>
          <p:spPr>
            <a:xfrm>
              <a:off x="1276200" y="3889080"/>
              <a:ext cx="451080" cy="458280"/>
            </a:xfrm>
            <a:prstGeom prst="rect">
              <a:avLst/>
            </a:prstGeom>
            <a:blipFill rotWithShape="0">
              <a:blip r:embed="rId3"/>
              <a:stretch>
                <a:fillRect/>
              </a:stretch>
            </a:blipFill>
            <a:ln>
              <a:noFill/>
            </a:ln>
          </p:spPr>
          <p:style>
            <a:lnRef idx="0"/>
            <a:fillRef idx="0"/>
            <a:effectRef idx="0"/>
            <a:fontRef idx="minor"/>
          </p:style>
        </p:sp>
        <p:sp>
          <p:nvSpPr>
            <p:cNvPr id="244" name="CustomShape 12"/>
            <p:cNvSpPr/>
            <p:nvPr/>
          </p:nvSpPr>
          <p:spPr>
            <a:xfrm>
              <a:off x="4005360" y="1570680"/>
              <a:ext cx="1663200" cy="2691000"/>
            </a:xfrm>
            <a:custGeom>
              <a:avLst/>
              <a:gdLst/>
              <a:ahLst/>
              <a:rect l="l" t="t" r="r" b="b"/>
              <a:pathLst>
                <a:path w="1360170" h="2165985">
                  <a:moveTo>
                    <a:pt x="1359597" y="2165693"/>
                  </a:moveTo>
                  <a:lnTo>
                    <a:pt x="0" y="2165693"/>
                  </a:lnTo>
                  <a:lnTo>
                    <a:pt x="0" y="679796"/>
                  </a:lnTo>
                  <a:lnTo>
                    <a:pt x="679798" y="0"/>
                  </a:lnTo>
                  <a:lnTo>
                    <a:pt x="1359597" y="679796"/>
                  </a:lnTo>
                  <a:lnTo>
                    <a:pt x="1359597" y="2165693"/>
                  </a:lnTo>
                  <a:close/>
                </a:path>
              </a:pathLst>
            </a:custGeom>
            <a:solidFill>
              <a:srgbClr val="f2f2f2"/>
            </a:solidFill>
            <a:ln>
              <a:noFill/>
            </a:ln>
          </p:spPr>
          <p:style>
            <a:lnRef idx="0"/>
            <a:fillRef idx="0"/>
            <a:effectRef idx="0"/>
            <a:fontRef idx="minor"/>
          </p:style>
        </p:sp>
        <p:sp>
          <p:nvSpPr>
            <p:cNvPr id="245" name="CustomShape 13"/>
            <p:cNvSpPr/>
            <p:nvPr/>
          </p:nvSpPr>
          <p:spPr>
            <a:xfrm>
              <a:off x="4005360" y="1570680"/>
              <a:ext cx="1663200" cy="2691000"/>
            </a:xfrm>
            <a:custGeom>
              <a:avLst/>
              <a:gdLst/>
              <a:ahLst/>
              <a:rect l="l" t="t" r="r" b="b"/>
              <a:pathLst>
                <a:path w="1360170" h="2165985">
                  <a:moveTo>
                    <a:pt x="0" y="2165693"/>
                  </a:moveTo>
                  <a:lnTo>
                    <a:pt x="0" y="679796"/>
                  </a:lnTo>
                  <a:lnTo>
                    <a:pt x="679798" y="0"/>
                  </a:lnTo>
                  <a:lnTo>
                    <a:pt x="1359597" y="679796"/>
                  </a:lnTo>
                  <a:lnTo>
                    <a:pt x="1359597" y="2165693"/>
                  </a:lnTo>
                  <a:lnTo>
                    <a:pt x="0" y="2165693"/>
                  </a:lnTo>
                  <a:close/>
                </a:path>
              </a:pathLst>
            </a:custGeom>
            <a:noFill/>
            <a:ln w="9360">
              <a:solidFill>
                <a:srgbClr val="f2f2f2"/>
              </a:solidFill>
              <a:round/>
            </a:ln>
          </p:spPr>
          <p:style>
            <a:lnRef idx="0"/>
            <a:fillRef idx="0"/>
            <a:effectRef idx="0"/>
            <a:fontRef idx="minor"/>
          </p:style>
        </p:sp>
        <p:sp>
          <p:nvSpPr>
            <p:cNvPr id="246" name="CustomShape 14"/>
            <p:cNvSpPr/>
            <p:nvPr/>
          </p:nvSpPr>
          <p:spPr>
            <a:xfrm>
              <a:off x="4347720" y="2499480"/>
              <a:ext cx="354600" cy="398880"/>
            </a:xfrm>
            <a:prstGeom prst="rect">
              <a:avLst/>
            </a:prstGeom>
            <a:blipFill rotWithShape="0">
              <a:blip r:embed="rId4"/>
              <a:stretch>
                <a:fillRect/>
              </a:stretch>
            </a:blipFill>
            <a:ln>
              <a:noFill/>
            </a:ln>
          </p:spPr>
          <p:style>
            <a:lnRef idx="0"/>
            <a:fillRef idx="0"/>
            <a:effectRef idx="0"/>
            <a:fontRef idx="minor"/>
          </p:style>
        </p:sp>
        <p:sp>
          <p:nvSpPr>
            <p:cNvPr id="247" name="CustomShape 15"/>
            <p:cNvSpPr/>
            <p:nvPr/>
          </p:nvSpPr>
          <p:spPr>
            <a:xfrm>
              <a:off x="4345560" y="3107160"/>
              <a:ext cx="354240" cy="399240"/>
            </a:xfrm>
            <a:prstGeom prst="rect">
              <a:avLst/>
            </a:prstGeom>
            <a:blipFill rotWithShape="0">
              <a:blip r:embed="rId5"/>
              <a:stretch>
                <a:fillRect/>
              </a:stretch>
            </a:blipFill>
            <a:ln>
              <a:noFill/>
            </a:ln>
          </p:spPr>
          <p:style>
            <a:lnRef idx="0"/>
            <a:fillRef idx="0"/>
            <a:effectRef idx="0"/>
            <a:fontRef idx="minor"/>
          </p:style>
        </p:sp>
        <p:sp>
          <p:nvSpPr>
            <p:cNvPr id="248" name="CustomShape 16"/>
            <p:cNvSpPr/>
            <p:nvPr/>
          </p:nvSpPr>
          <p:spPr>
            <a:xfrm>
              <a:off x="4342320" y="3663360"/>
              <a:ext cx="354600" cy="399240"/>
            </a:xfrm>
            <a:prstGeom prst="rect">
              <a:avLst/>
            </a:prstGeom>
            <a:blipFill rotWithShape="0">
              <a:blip r:embed="rId6"/>
              <a:stretch>
                <a:fillRect/>
              </a:stretch>
            </a:blipFill>
            <a:ln>
              <a:noFill/>
            </a:ln>
          </p:spPr>
          <p:style>
            <a:lnRef idx="0"/>
            <a:fillRef idx="0"/>
            <a:effectRef idx="0"/>
            <a:fontRef idx="minor"/>
          </p:style>
        </p:sp>
        <p:sp>
          <p:nvSpPr>
            <p:cNvPr id="249" name="CustomShape 17"/>
            <p:cNvSpPr/>
            <p:nvPr/>
          </p:nvSpPr>
          <p:spPr>
            <a:xfrm>
              <a:off x="1872000" y="2151360"/>
              <a:ext cx="514440" cy="374760"/>
            </a:xfrm>
            <a:prstGeom prst="rect">
              <a:avLst/>
            </a:prstGeom>
            <a:blipFill rotWithShape="0">
              <a:blip r:embed="rId7"/>
              <a:stretch>
                <a:fillRect/>
              </a:stretch>
            </a:blipFill>
            <a:ln>
              <a:noFill/>
            </a:ln>
          </p:spPr>
          <p:style>
            <a:lnRef idx="0"/>
            <a:fillRef idx="0"/>
            <a:effectRef idx="0"/>
            <a:fontRef idx="minor"/>
          </p:style>
        </p:sp>
        <p:sp>
          <p:nvSpPr>
            <p:cNvPr id="250" name="CustomShape 18"/>
            <p:cNvSpPr/>
            <p:nvPr/>
          </p:nvSpPr>
          <p:spPr>
            <a:xfrm>
              <a:off x="1869480" y="3059640"/>
              <a:ext cx="2040840" cy="374400"/>
            </a:xfrm>
            <a:prstGeom prst="rect">
              <a:avLst/>
            </a:prstGeom>
            <a:blipFill rotWithShape="0">
              <a:blip r:embed="rId8"/>
              <a:stretch>
                <a:fillRect/>
              </a:stretch>
            </a:blipFill>
            <a:ln>
              <a:noFill/>
            </a:ln>
          </p:spPr>
          <p:style>
            <a:lnRef idx="0"/>
            <a:fillRef idx="0"/>
            <a:effectRef idx="0"/>
            <a:fontRef idx="minor"/>
          </p:style>
        </p:sp>
        <p:sp>
          <p:nvSpPr>
            <p:cNvPr id="251" name="CustomShape 19"/>
            <p:cNvSpPr/>
            <p:nvPr/>
          </p:nvSpPr>
          <p:spPr>
            <a:xfrm>
              <a:off x="1876680" y="3917160"/>
              <a:ext cx="513720" cy="374040"/>
            </a:xfrm>
            <a:prstGeom prst="rect">
              <a:avLst/>
            </a:prstGeom>
            <a:blipFill rotWithShape="0">
              <a:blip r:embed="rId9"/>
              <a:stretch>
                <a:fillRect/>
              </a:stretch>
            </a:blipFill>
            <a:ln>
              <a:noFill/>
            </a:ln>
          </p:spPr>
          <p:style>
            <a:lnRef idx="0"/>
            <a:fillRef idx="0"/>
            <a:effectRef idx="0"/>
            <a:fontRef idx="minor"/>
          </p:style>
        </p:sp>
        <p:sp>
          <p:nvSpPr>
            <p:cNvPr id="252" name="CustomShape 20"/>
            <p:cNvSpPr/>
            <p:nvPr/>
          </p:nvSpPr>
          <p:spPr>
            <a:xfrm>
              <a:off x="2944800" y="2881080"/>
              <a:ext cx="354960" cy="399240"/>
            </a:xfrm>
            <a:prstGeom prst="rect">
              <a:avLst/>
            </a:prstGeom>
            <a:blipFill rotWithShape="0">
              <a:blip r:embed="rId10"/>
              <a:stretch>
                <a:fillRect/>
              </a:stretch>
            </a:blipFill>
            <a:ln>
              <a:noFill/>
            </a:ln>
          </p:spPr>
          <p:style>
            <a:lnRef idx="0"/>
            <a:fillRef idx="0"/>
            <a:effectRef idx="0"/>
            <a:fontRef idx="minor"/>
          </p:style>
        </p:sp>
        <p:sp>
          <p:nvSpPr>
            <p:cNvPr id="253" name="CustomShape 21"/>
            <p:cNvSpPr/>
            <p:nvPr/>
          </p:nvSpPr>
          <p:spPr>
            <a:xfrm>
              <a:off x="6913080" y="2136960"/>
              <a:ext cx="2412000" cy="940320"/>
            </a:xfrm>
            <a:custGeom>
              <a:avLst/>
              <a:gdLst/>
              <a:ahLst/>
              <a:rect l="l" t="t" r="r" b="b"/>
              <a:pathLst>
                <a:path w="1972309" h="757554">
                  <a:moveTo>
                    <a:pt x="1972196" y="757198"/>
                  </a:moveTo>
                  <a:lnTo>
                    <a:pt x="298249" y="757198"/>
                  </a:lnTo>
                  <a:lnTo>
                    <a:pt x="0" y="378599"/>
                  </a:lnTo>
                  <a:lnTo>
                    <a:pt x="298249" y="0"/>
                  </a:lnTo>
                  <a:lnTo>
                    <a:pt x="1972196" y="0"/>
                  </a:lnTo>
                  <a:lnTo>
                    <a:pt x="1972196" y="757198"/>
                  </a:lnTo>
                  <a:close/>
                </a:path>
              </a:pathLst>
            </a:custGeom>
            <a:noFill/>
            <a:ln w="9360">
              <a:solidFill>
                <a:srgbClr val="d8d8d8"/>
              </a:solidFill>
              <a:round/>
            </a:ln>
          </p:spPr>
          <p:style>
            <a:lnRef idx="0"/>
            <a:fillRef idx="0"/>
            <a:effectRef idx="0"/>
            <a:fontRef idx="minor"/>
          </p:style>
        </p:sp>
        <p:sp>
          <p:nvSpPr>
            <p:cNvPr id="254" name="CustomShape 22"/>
            <p:cNvSpPr/>
            <p:nvPr/>
          </p:nvSpPr>
          <p:spPr>
            <a:xfrm>
              <a:off x="6929640" y="3856680"/>
              <a:ext cx="2395800" cy="939600"/>
            </a:xfrm>
            <a:custGeom>
              <a:avLst/>
              <a:gdLst/>
              <a:ahLst/>
              <a:rect l="l" t="t" r="r" b="b"/>
              <a:pathLst>
                <a:path w="1958975" h="757554">
                  <a:moveTo>
                    <a:pt x="1958396" y="757198"/>
                  </a:moveTo>
                  <a:lnTo>
                    <a:pt x="298249" y="757198"/>
                  </a:lnTo>
                  <a:lnTo>
                    <a:pt x="0" y="378599"/>
                  </a:lnTo>
                  <a:lnTo>
                    <a:pt x="298249" y="0"/>
                  </a:lnTo>
                  <a:lnTo>
                    <a:pt x="1958396" y="0"/>
                  </a:lnTo>
                  <a:lnTo>
                    <a:pt x="1958396" y="757198"/>
                  </a:lnTo>
                  <a:close/>
                </a:path>
              </a:pathLst>
            </a:custGeom>
            <a:noFill/>
            <a:ln w="9360">
              <a:solidFill>
                <a:srgbClr val="d8d8d8"/>
              </a:solidFill>
              <a:round/>
            </a:ln>
          </p:spPr>
          <p:style>
            <a:lnRef idx="0"/>
            <a:fillRef idx="0"/>
            <a:effectRef idx="0"/>
            <a:fontRef idx="minor"/>
          </p:style>
        </p:sp>
        <p:sp>
          <p:nvSpPr>
            <p:cNvPr id="255" name="CustomShape 23"/>
            <p:cNvSpPr/>
            <p:nvPr/>
          </p:nvSpPr>
          <p:spPr>
            <a:xfrm>
              <a:off x="8094240" y="3176280"/>
              <a:ext cx="387360" cy="599040"/>
            </a:xfrm>
            <a:custGeom>
              <a:avLst/>
              <a:gdLst/>
              <a:ahLst/>
              <a:rect l="l" t="t" r="r" b="b"/>
              <a:pathLst>
                <a:path w="318134" h="483235">
                  <a:moveTo>
                    <a:pt x="317699" y="139774"/>
                  </a:moveTo>
                  <a:lnTo>
                    <a:pt x="0" y="139774"/>
                  </a:lnTo>
                  <a:lnTo>
                    <a:pt x="158849" y="0"/>
                  </a:lnTo>
                  <a:lnTo>
                    <a:pt x="317699" y="139774"/>
                  </a:lnTo>
                  <a:close/>
                  <a:moveTo>
                    <a:pt x="241499" y="343199"/>
                  </a:moveTo>
                  <a:lnTo>
                    <a:pt x="76224" y="343199"/>
                  </a:lnTo>
                  <a:lnTo>
                    <a:pt x="76224" y="139774"/>
                  </a:lnTo>
                  <a:lnTo>
                    <a:pt x="241499" y="139774"/>
                  </a:lnTo>
                  <a:lnTo>
                    <a:pt x="241499" y="343199"/>
                  </a:lnTo>
                  <a:close/>
                  <a:moveTo>
                    <a:pt x="158849" y="482999"/>
                  </a:moveTo>
                  <a:lnTo>
                    <a:pt x="0" y="343199"/>
                  </a:lnTo>
                  <a:lnTo>
                    <a:pt x="317699" y="343199"/>
                  </a:lnTo>
                  <a:lnTo>
                    <a:pt x="158849" y="482999"/>
                  </a:lnTo>
                  <a:close/>
                </a:path>
              </a:pathLst>
            </a:custGeom>
            <a:solidFill>
              <a:srgbClr val="d8d8d8"/>
            </a:solidFill>
            <a:ln>
              <a:noFill/>
            </a:ln>
          </p:spPr>
          <p:style>
            <a:lnRef idx="0"/>
            <a:fillRef idx="0"/>
            <a:effectRef idx="0"/>
            <a:fontRef idx="minor"/>
          </p:style>
        </p:sp>
        <p:sp>
          <p:nvSpPr>
            <p:cNvPr id="256" name="CustomShape 24"/>
            <p:cNvSpPr/>
            <p:nvPr/>
          </p:nvSpPr>
          <p:spPr>
            <a:xfrm>
              <a:off x="8094240" y="3176280"/>
              <a:ext cx="387360" cy="599040"/>
            </a:xfrm>
            <a:custGeom>
              <a:avLst/>
              <a:gdLst/>
              <a:ahLst/>
              <a:rect l="l" t="t" r="r" b="b"/>
              <a:pathLst>
                <a:path w="318134" h="483235">
                  <a:moveTo>
                    <a:pt x="0" y="139774"/>
                  </a:moveTo>
                  <a:lnTo>
                    <a:pt x="158849" y="0"/>
                  </a:lnTo>
                  <a:lnTo>
                    <a:pt x="317699" y="139774"/>
                  </a:lnTo>
                  <a:lnTo>
                    <a:pt x="241499" y="139774"/>
                  </a:lnTo>
                  <a:lnTo>
                    <a:pt x="241499" y="343199"/>
                  </a:lnTo>
                  <a:lnTo>
                    <a:pt x="317699" y="343199"/>
                  </a:lnTo>
                  <a:lnTo>
                    <a:pt x="158849" y="482999"/>
                  </a:lnTo>
                  <a:lnTo>
                    <a:pt x="0" y="343199"/>
                  </a:lnTo>
                  <a:lnTo>
                    <a:pt x="76224" y="343199"/>
                  </a:lnTo>
                  <a:lnTo>
                    <a:pt x="76224" y="139774"/>
                  </a:lnTo>
                  <a:lnTo>
                    <a:pt x="0" y="139774"/>
                  </a:lnTo>
                  <a:close/>
                </a:path>
              </a:pathLst>
            </a:custGeom>
            <a:noFill/>
            <a:ln w="9360">
              <a:solidFill>
                <a:srgbClr val="d8d8d8"/>
              </a:solidFill>
              <a:round/>
            </a:ln>
          </p:spPr>
          <p:style>
            <a:lnRef idx="0"/>
            <a:fillRef idx="0"/>
            <a:effectRef idx="0"/>
            <a:fontRef idx="minor"/>
          </p:style>
        </p:sp>
        <p:sp>
          <p:nvSpPr>
            <p:cNvPr id="257" name="CustomShape 25"/>
            <p:cNvSpPr/>
            <p:nvPr/>
          </p:nvSpPr>
          <p:spPr>
            <a:xfrm>
              <a:off x="6660360" y="4075920"/>
              <a:ext cx="526320" cy="443520"/>
            </a:xfrm>
            <a:prstGeom prst="rect">
              <a:avLst/>
            </a:prstGeom>
            <a:blipFill rotWithShape="0">
              <a:blip r:embed="rId11"/>
              <a:stretch>
                <a:fillRect/>
              </a:stretch>
            </a:blipFill>
            <a:ln>
              <a:noFill/>
            </a:ln>
          </p:spPr>
          <p:style>
            <a:lnRef idx="0"/>
            <a:fillRef idx="0"/>
            <a:effectRef idx="0"/>
            <a:fontRef idx="minor"/>
          </p:style>
        </p:sp>
        <p:sp>
          <p:nvSpPr>
            <p:cNvPr id="258" name="CustomShape 26"/>
            <p:cNvSpPr/>
            <p:nvPr/>
          </p:nvSpPr>
          <p:spPr>
            <a:xfrm>
              <a:off x="6608160" y="2404440"/>
              <a:ext cx="660600" cy="445680"/>
            </a:xfrm>
            <a:prstGeom prst="rect">
              <a:avLst/>
            </a:prstGeom>
            <a:blipFill rotWithShape="0">
              <a:blip r:embed="rId12"/>
              <a:stretch>
                <a:fillRect/>
              </a:stretch>
            </a:blipFill>
            <a:ln>
              <a:noFill/>
            </a:ln>
          </p:spPr>
          <p:style>
            <a:lnRef idx="0"/>
            <a:fillRef idx="0"/>
            <a:effectRef idx="0"/>
            <a:fontRef idx="minor"/>
          </p:style>
        </p:sp>
        <p:sp>
          <p:nvSpPr>
            <p:cNvPr id="259" name="CustomShape 27"/>
            <p:cNvSpPr/>
            <p:nvPr/>
          </p:nvSpPr>
          <p:spPr>
            <a:xfrm>
              <a:off x="4691520" y="3164040"/>
              <a:ext cx="458280" cy="246240"/>
            </a:xfrm>
            <a:prstGeom prst="rect">
              <a:avLst/>
            </a:prstGeom>
            <a:blipFill rotWithShape="0">
              <a:blip r:embed="rId13"/>
              <a:stretch>
                <a:fillRect/>
              </a:stretch>
            </a:blipFill>
            <a:ln>
              <a:noFill/>
            </a:ln>
          </p:spPr>
          <p:style>
            <a:lnRef idx="0"/>
            <a:fillRef idx="0"/>
            <a:effectRef idx="0"/>
            <a:fontRef idx="minor"/>
          </p:style>
        </p:sp>
        <p:sp>
          <p:nvSpPr>
            <p:cNvPr id="260" name="CustomShape 28"/>
            <p:cNvSpPr/>
            <p:nvPr/>
          </p:nvSpPr>
          <p:spPr>
            <a:xfrm>
              <a:off x="4688640" y="3727800"/>
              <a:ext cx="458640" cy="246240"/>
            </a:xfrm>
            <a:prstGeom prst="rect">
              <a:avLst/>
            </a:prstGeom>
            <a:blipFill rotWithShape="0">
              <a:blip r:embed="rId14"/>
              <a:stretch>
                <a:fillRect/>
              </a:stretch>
            </a:blipFill>
            <a:ln>
              <a:noFill/>
            </a:ln>
          </p:spPr>
          <p:style>
            <a:lnRef idx="0"/>
            <a:fillRef idx="0"/>
            <a:effectRef idx="0"/>
            <a:fontRef idx="minor"/>
          </p:style>
        </p:sp>
        <p:sp>
          <p:nvSpPr>
            <p:cNvPr id="261" name="CustomShape 29"/>
            <p:cNvSpPr/>
            <p:nvPr/>
          </p:nvSpPr>
          <p:spPr>
            <a:xfrm>
              <a:off x="4698720" y="2573640"/>
              <a:ext cx="458640" cy="246240"/>
            </a:xfrm>
            <a:prstGeom prst="rect">
              <a:avLst/>
            </a:prstGeom>
            <a:blipFill rotWithShape="0">
              <a:blip r:embed="rId15"/>
              <a:stretch>
                <a:fillRect/>
              </a:stretch>
            </a:blipFill>
            <a:ln>
              <a:noFill/>
            </a:ln>
          </p:spPr>
          <p:style>
            <a:lnRef idx="0"/>
            <a:fillRef idx="0"/>
            <a:effectRef idx="0"/>
            <a:fontRef idx="minor"/>
          </p:style>
        </p:sp>
        <p:sp>
          <p:nvSpPr>
            <p:cNvPr id="262" name="CustomShape 30"/>
            <p:cNvSpPr/>
            <p:nvPr/>
          </p:nvSpPr>
          <p:spPr>
            <a:xfrm>
              <a:off x="731520" y="687240"/>
              <a:ext cx="2318040" cy="40572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BUILD</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Development</a:t>
              </a:r>
              <a:r>
                <a:rPr b="0" lang="es-ES" sz="1200" spc="-72" strike="noStrike">
                  <a:solidFill>
                    <a:srgbClr val="000000"/>
                  </a:solidFill>
                  <a:latin typeface="Arial"/>
                  <a:ea typeface="DejaVu Sans"/>
                </a:rPr>
                <a:t> </a:t>
              </a:r>
              <a:r>
                <a:rPr b="0" lang="es-ES" sz="1200" spc="-7" strike="noStrike">
                  <a:solidFill>
                    <a:srgbClr val="000000"/>
                  </a:solidFill>
                  <a:latin typeface="Arial"/>
                  <a:ea typeface="DejaVu Sans"/>
                </a:rPr>
                <a:t>Environments</a:t>
              </a:r>
              <a:endParaRPr b="0" lang="en-US" sz="1200" spc="-1" strike="noStrike">
                <a:latin typeface="Arial"/>
              </a:endParaRPr>
            </a:p>
          </p:txBody>
        </p:sp>
        <p:sp>
          <p:nvSpPr>
            <p:cNvPr id="263" name="CustomShape 31"/>
            <p:cNvSpPr/>
            <p:nvPr/>
          </p:nvSpPr>
          <p:spPr>
            <a:xfrm>
              <a:off x="3911760" y="680400"/>
              <a:ext cx="1922400" cy="405720"/>
            </a:xfrm>
            <a:prstGeom prst="rect">
              <a:avLst/>
            </a:prstGeom>
            <a:noFill/>
            <a:ln>
              <a:noFill/>
            </a:ln>
          </p:spPr>
          <p:style>
            <a:lnRef idx="0"/>
            <a:fillRef idx="0"/>
            <a:effectRef idx="0"/>
            <a:fontRef idx="minor"/>
          </p:style>
          <p:txBody>
            <a:bodyPr lIns="0" rIns="0" tIns="12600" bIns="0">
              <a:spAutoFit/>
            </a:bodyPr>
            <a:p>
              <a:pPr marL="2520" algn="ctr">
                <a:lnSpc>
                  <a:spcPts val="1670"/>
                </a:lnSpc>
                <a:spcBef>
                  <a:spcPts val="99"/>
                </a:spcBef>
              </a:pPr>
              <a:r>
                <a:rPr b="1" lang="es-ES" sz="1400" spc="-7" strike="noStrike">
                  <a:solidFill>
                    <a:srgbClr val="000000"/>
                  </a:solidFill>
                  <a:latin typeface="Arial"/>
                  <a:ea typeface="DejaVu Sans"/>
                </a:rPr>
                <a:t>SHIP</a:t>
              </a:r>
              <a:endParaRPr b="0" lang="en-US" sz="1400" spc="-1" strike="noStrike">
                <a:latin typeface="Arial"/>
              </a:endParaRPr>
            </a:p>
            <a:p>
              <a:pPr marL="2520" algn="ctr">
                <a:lnSpc>
                  <a:spcPts val="1429"/>
                </a:lnSpc>
              </a:pPr>
              <a:r>
                <a:rPr b="0" lang="es-ES" sz="1200" spc="-7" strike="noStrike">
                  <a:solidFill>
                    <a:srgbClr val="000000"/>
                  </a:solidFill>
                  <a:latin typeface="Arial"/>
                  <a:ea typeface="DejaVu Sans"/>
                </a:rPr>
                <a:t>Create </a:t>
              </a:r>
              <a:r>
                <a:rPr b="0" lang="es-ES" sz="1200" spc="-1" strike="noStrike">
                  <a:solidFill>
                    <a:srgbClr val="000000"/>
                  </a:solidFill>
                  <a:latin typeface="Arial"/>
                  <a:ea typeface="DejaVu Sans"/>
                </a:rPr>
                <a:t>&amp; </a:t>
              </a:r>
              <a:r>
                <a:rPr b="0" lang="es-ES" sz="1200" spc="-7" strike="noStrike">
                  <a:solidFill>
                    <a:srgbClr val="000000"/>
                  </a:solidFill>
                  <a:latin typeface="Arial"/>
                  <a:ea typeface="DejaVu Sans"/>
                </a:rPr>
                <a:t>Store</a:t>
              </a:r>
              <a:r>
                <a:rPr b="0" lang="es-ES" sz="1200" spc="-92" strike="noStrike">
                  <a:solidFill>
                    <a:srgbClr val="000000"/>
                  </a:solidFill>
                  <a:latin typeface="Arial"/>
                  <a:ea typeface="DejaVu Sans"/>
                </a:rPr>
                <a:t> </a:t>
              </a:r>
              <a:r>
                <a:rPr b="0" lang="es-ES" sz="1200" spc="-7" strike="noStrike">
                  <a:solidFill>
                    <a:srgbClr val="000000"/>
                  </a:solidFill>
                  <a:latin typeface="Arial"/>
                  <a:ea typeface="DejaVu Sans"/>
                </a:rPr>
                <a:t>Images</a:t>
              </a:r>
              <a:endParaRPr b="0" lang="en-US" sz="1200" spc="-1" strike="noStrike">
                <a:latin typeface="Arial"/>
              </a:endParaRPr>
            </a:p>
          </p:txBody>
        </p:sp>
        <p:sp>
          <p:nvSpPr>
            <p:cNvPr id="264" name="CustomShape 32"/>
            <p:cNvSpPr/>
            <p:nvPr/>
          </p:nvSpPr>
          <p:spPr>
            <a:xfrm>
              <a:off x="7059240" y="680400"/>
              <a:ext cx="1956600" cy="405720"/>
            </a:xfrm>
            <a:prstGeom prst="rect">
              <a:avLst/>
            </a:prstGeom>
            <a:noFill/>
            <a:ln>
              <a:noFill/>
            </a:ln>
          </p:spPr>
          <p:style>
            <a:lnRef idx="0"/>
            <a:fillRef idx="0"/>
            <a:effectRef idx="0"/>
            <a:fontRef idx="minor"/>
          </p:style>
          <p:txBody>
            <a:bodyPr lIns="0" rIns="0" tIns="12600" bIns="0">
              <a:spAutoFit/>
            </a:bodyPr>
            <a:p>
              <a:pPr marL="1440" algn="ctr">
                <a:lnSpc>
                  <a:spcPts val="1670"/>
                </a:lnSpc>
                <a:spcBef>
                  <a:spcPts val="99"/>
                </a:spcBef>
              </a:pPr>
              <a:r>
                <a:rPr b="1" lang="es-ES" sz="1400" spc="-7" strike="noStrike">
                  <a:solidFill>
                    <a:srgbClr val="000000"/>
                  </a:solidFill>
                  <a:latin typeface="Arial"/>
                  <a:ea typeface="DejaVu Sans"/>
                </a:rPr>
                <a:t>RUN</a:t>
              </a:r>
              <a:endParaRPr b="0" lang="en-US" sz="1400" spc="-1" strike="noStrike">
                <a:latin typeface="Arial"/>
              </a:endParaRPr>
            </a:p>
            <a:p>
              <a:pPr marL="1440" algn="ctr">
                <a:lnSpc>
                  <a:spcPts val="1429"/>
                </a:lnSpc>
              </a:pPr>
              <a:r>
                <a:rPr b="0" lang="es-ES" sz="1200" spc="-7" strike="noStrike">
                  <a:solidFill>
                    <a:srgbClr val="000000"/>
                  </a:solidFill>
                  <a:latin typeface="Arial"/>
                  <a:ea typeface="DejaVu Sans"/>
                </a:rPr>
                <a:t>Deploy, Manage,</a:t>
              </a:r>
              <a:r>
                <a:rPr b="0" lang="es-ES" sz="1200" spc="-80" strike="noStrike">
                  <a:solidFill>
                    <a:srgbClr val="000000"/>
                  </a:solidFill>
                  <a:latin typeface="Arial"/>
                  <a:ea typeface="DejaVu Sans"/>
                </a:rPr>
                <a:t> </a:t>
              </a:r>
              <a:r>
                <a:rPr b="0" lang="es-ES" sz="1200" spc="-7" strike="noStrike">
                  <a:solidFill>
                    <a:srgbClr val="000000"/>
                  </a:solidFill>
                  <a:latin typeface="Arial"/>
                  <a:ea typeface="DejaVu Sans"/>
                </a:rPr>
                <a:t>Scale</a:t>
              </a:r>
              <a:endParaRPr b="0" lang="en-US" sz="1200" spc="-1" strike="noStrike">
                <a:latin typeface="Arial"/>
              </a:endParaRPr>
            </a:p>
          </p:txBody>
        </p:sp>
        <p:sp>
          <p:nvSpPr>
            <p:cNvPr id="265" name="CustomShape 33"/>
            <p:cNvSpPr/>
            <p:nvPr/>
          </p:nvSpPr>
          <p:spPr>
            <a:xfrm>
              <a:off x="7474680" y="2459160"/>
              <a:ext cx="632880" cy="30528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266" name="CustomShape 34"/>
            <p:cNvSpPr/>
            <p:nvPr/>
          </p:nvSpPr>
          <p:spPr>
            <a:xfrm>
              <a:off x="7440120" y="2354400"/>
              <a:ext cx="453240" cy="461880"/>
            </a:xfrm>
            <a:prstGeom prst="rect">
              <a:avLst/>
            </a:prstGeom>
            <a:blipFill rotWithShape="0">
              <a:blip r:embed="rId16"/>
              <a:stretch>
                <a:fillRect/>
              </a:stretch>
            </a:blipFill>
            <a:ln>
              <a:noFill/>
            </a:ln>
          </p:spPr>
          <p:style>
            <a:lnRef idx="0"/>
            <a:fillRef idx="0"/>
            <a:effectRef idx="0"/>
            <a:fontRef idx="minor"/>
          </p:style>
        </p:sp>
        <p:sp>
          <p:nvSpPr>
            <p:cNvPr id="267" name="CustomShape 35"/>
            <p:cNvSpPr/>
            <p:nvPr/>
          </p:nvSpPr>
          <p:spPr>
            <a:xfrm>
              <a:off x="7935120" y="2601720"/>
              <a:ext cx="216360" cy="219960"/>
            </a:xfrm>
            <a:prstGeom prst="rect">
              <a:avLst/>
            </a:prstGeom>
            <a:blipFill rotWithShape="0">
              <a:blip r:embed="rId17"/>
              <a:stretch>
                <a:fillRect/>
              </a:stretch>
            </a:blipFill>
            <a:ln>
              <a:noFill/>
            </a:ln>
          </p:spPr>
          <p:style>
            <a:lnRef idx="0"/>
            <a:fillRef idx="0"/>
            <a:effectRef idx="0"/>
            <a:fontRef idx="minor"/>
          </p:style>
        </p:sp>
        <p:sp>
          <p:nvSpPr>
            <p:cNvPr id="268" name="CustomShape 36"/>
            <p:cNvSpPr/>
            <p:nvPr/>
          </p:nvSpPr>
          <p:spPr>
            <a:xfrm>
              <a:off x="8418600" y="2459160"/>
              <a:ext cx="632880" cy="305280"/>
            </a:xfrm>
            <a:custGeom>
              <a:avLst/>
              <a:gdLst/>
              <a:ahLst/>
              <a:rect l="l" t="t" r="r" b="b"/>
              <a:pathLst>
                <a:path w="518795" h="247014">
                  <a:moveTo>
                    <a:pt x="0" y="123299"/>
                  </a:moveTo>
                  <a:lnTo>
                    <a:pt x="6848" y="95027"/>
                  </a:lnTo>
                  <a:lnTo>
                    <a:pt x="26357" y="69074"/>
                  </a:lnTo>
                  <a:lnTo>
                    <a:pt x="56971" y="46180"/>
                  </a:lnTo>
                  <a:lnTo>
                    <a:pt x="97133" y="27086"/>
                  </a:lnTo>
                  <a:lnTo>
                    <a:pt x="145287" y="12531"/>
                  </a:lnTo>
                  <a:lnTo>
                    <a:pt x="199878"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78" y="243343"/>
                  </a:lnTo>
                  <a:lnTo>
                    <a:pt x="145287" y="234067"/>
                  </a:lnTo>
                  <a:lnTo>
                    <a:pt x="97133" y="219512"/>
                  </a:lnTo>
                  <a:lnTo>
                    <a:pt x="56971" y="200418"/>
                  </a:lnTo>
                  <a:lnTo>
                    <a:pt x="26357" y="177525"/>
                  </a:lnTo>
                  <a:lnTo>
                    <a:pt x="6848" y="151572"/>
                  </a:lnTo>
                  <a:lnTo>
                    <a:pt x="0" y="123299"/>
                  </a:lnTo>
                  <a:close/>
                </a:path>
              </a:pathLst>
            </a:custGeom>
            <a:noFill/>
            <a:ln w="28440">
              <a:solidFill>
                <a:srgbClr val="a5a5a5"/>
              </a:solidFill>
              <a:round/>
            </a:ln>
          </p:spPr>
          <p:style>
            <a:lnRef idx="0"/>
            <a:fillRef idx="0"/>
            <a:effectRef idx="0"/>
            <a:fontRef idx="minor"/>
          </p:style>
        </p:sp>
        <p:sp>
          <p:nvSpPr>
            <p:cNvPr id="269" name="CustomShape 37"/>
            <p:cNvSpPr/>
            <p:nvPr/>
          </p:nvSpPr>
          <p:spPr>
            <a:xfrm>
              <a:off x="8383680" y="2354400"/>
              <a:ext cx="453240" cy="461880"/>
            </a:xfrm>
            <a:prstGeom prst="rect">
              <a:avLst/>
            </a:prstGeom>
            <a:blipFill rotWithShape="0">
              <a:blip r:embed="rId18"/>
              <a:stretch>
                <a:fillRect/>
              </a:stretch>
            </a:blipFill>
            <a:ln>
              <a:noFill/>
            </a:ln>
          </p:spPr>
          <p:style>
            <a:lnRef idx="0"/>
            <a:fillRef idx="0"/>
            <a:effectRef idx="0"/>
            <a:fontRef idx="minor"/>
          </p:style>
        </p:sp>
        <p:sp>
          <p:nvSpPr>
            <p:cNvPr id="270" name="CustomShape 38"/>
            <p:cNvSpPr/>
            <p:nvPr/>
          </p:nvSpPr>
          <p:spPr>
            <a:xfrm>
              <a:off x="8878680" y="2601720"/>
              <a:ext cx="216720" cy="219960"/>
            </a:xfrm>
            <a:prstGeom prst="rect">
              <a:avLst/>
            </a:prstGeom>
            <a:blipFill rotWithShape="0">
              <a:blip r:embed="rId19"/>
              <a:stretch>
                <a:fillRect/>
              </a:stretch>
            </a:blipFill>
            <a:ln>
              <a:noFill/>
            </a:ln>
          </p:spPr>
          <p:style>
            <a:lnRef idx="0"/>
            <a:fillRef idx="0"/>
            <a:effectRef idx="0"/>
            <a:fontRef idx="minor"/>
          </p:style>
        </p:sp>
        <p:sp>
          <p:nvSpPr>
            <p:cNvPr id="271" name="CustomShape 39"/>
            <p:cNvSpPr/>
            <p:nvPr/>
          </p:nvSpPr>
          <p:spPr>
            <a:xfrm>
              <a:off x="7475760" y="4197960"/>
              <a:ext cx="633240" cy="30528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272" name="CustomShape 40"/>
            <p:cNvSpPr/>
            <p:nvPr/>
          </p:nvSpPr>
          <p:spPr>
            <a:xfrm>
              <a:off x="7441200" y="4092840"/>
              <a:ext cx="453600" cy="461520"/>
            </a:xfrm>
            <a:prstGeom prst="rect">
              <a:avLst/>
            </a:prstGeom>
            <a:blipFill rotWithShape="0">
              <a:blip r:embed="rId20"/>
              <a:stretch>
                <a:fillRect/>
              </a:stretch>
            </a:blipFill>
            <a:ln>
              <a:noFill/>
            </a:ln>
          </p:spPr>
          <p:style>
            <a:lnRef idx="0"/>
            <a:fillRef idx="0"/>
            <a:effectRef idx="0"/>
            <a:fontRef idx="minor"/>
          </p:style>
        </p:sp>
        <p:sp>
          <p:nvSpPr>
            <p:cNvPr id="273" name="CustomShape 41"/>
            <p:cNvSpPr/>
            <p:nvPr/>
          </p:nvSpPr>
          <p:spPr>
            <a:xfrm>
              <a:off x="7936560" y="4339800"/>
              <a:ext cx="216360" cy="220320"/>
            </a:xfrm>
            <a:prstGeom prst="rect">
              <a:avLst/>
            </a:prstGeom>
            <a:blipFill rotWithShape="0">
              <a:blip r:embed="rId21"/>
              <a:stretch>
                <a:fillRect/>
              </a:stretch>
            </a:blipFill>
            <a:ln>
              <a:noFill/>
            </a:ln>
          </p:spPr>
          <p:style>
            <a:lnRef idx="0"/>
            <a:fillRef idx="0"/>
            <a:effectRef idx="0"/>
            <a:fontRef idx="minor"/>
          </p:style>
        </p:sp>
        <p:sp>
          <p:nvSpPr>
            <p:cNvPr id="274" name="CustomShape 42"/>
            <p:cNvSpPr/>
            <p:nvPr/>
          </p:nvSpPr>
          <p:spPr>
            <a:xfrm>
              <a:off x="8419680" y="4197960"/>
              <a:ext cx="633240" cy="305280"/>
            </a:xfrm>
            <a:custGeom>
              <a:avLst/>
              <a:gdLst/>
              <a:ahLst/>
              <a:rect l="l" t="t" r="r" b="b"/>
              <a:pathLst>
                <a:path w="518795" h="247014">
                  <a:moveTo>
                    <a:pt x="0" y="123299"/>
                  </a:moveTo>
                  <a:lnTo>
                    <a:pt x="6850" y="95027"/>
                  </a:lnTo>
                  <a:lnTo>
                    <a:pt x="26362" y="69074"/>
                  </a:lnTo>
                  <a:lnTo>
                    <a:pt x="56979" y="46180"/>
                  </a:lnTo>
                  <a:lnTo>
                    <a:pt x="97143" y="27086"/>
                  </a:lnTo>
                  <a:lnTo>
                    <a:pt x="145298" y="12531"/>
                  </a:lnTo>
                  <a:lnTo>
                    <a:pt x="199886" y="3256"/>
                  </a:lnTo>
                  <a:lnTo>
                    <a:pt x="259349" y="0"/>
                  </a:lnTo>
                  <a:lnTo>
                    <a:pt x="318812" y="3256"/>
                  </a:lnTo>
                  <a:lnTo>
                    <a:pt x="373400" y="12531"/>
                  </a:lnTo>
                  <a:lnTo>
                    <a:pt x="421555" y="27086"/>
                  </a:lnTo>
                  <a:lnTo>
                    <a:pt x="461719" y="46180"/>
                  </a:lnTo>
                  <a:lnTo>
                    <a:pt x="492336" y="69074"/>
                  </a:lnTo>
                  <a:lnTo>
                    <a:pt x="518698" y="123299"/>
                  </a:lnTo>
                  <a:lnTo>
                    <a:pt x="492336" y="177525"/>
                  </a:lnTo>
                  <a:lnTo>
                    <a:pt x="461719" y="200418"/>
                  </a:lnTo>
                  <a:lnTo>
                    <a:pt x="421555" y="219512"/>
                  </a:lnTo>
                  <a:lnTo>
                    <a:pt x="373400" y="234067"/>
                  </a:lnTo>
                  <a:lnTo>
                    <a:pt x="318812" y="243343"/>
                  </a:lnTo>
                  <a:lnTo>
                    <a:pt x="259349" y="246599"/>
                  </a:lnTo>
                  <a:lnTo>
                    <a:pt x="199886" y="243343"/>
                  </a:lnTo>
                  <a:lnTo>
                    <a:pt x="145298" y="234067"/>
                  </a:lnTo>
                  <a:lnTo>
                    <a:pt x="97143" y="219512"/>
                  </a:lnTo>
                  <a:lnTo>
                    <a:pt x="56979" y="200418"/>
                  </a:lnTo>
                  <a:lnTo>
                    <a:pt x="26362" y="177525"/>
                  </a:lnTo>
                  <a:lnTo>
                    <a:pt x="6850" y="151572"/>
                  </a:lnTo>
                  <a:lnTo>
                    <a:pt x="0" y="123299"/>
                  </a:lnTo>
                  <a:close/>
                </a:path>
              </a:pathLst>
            </a:custGeom>
            <a:noFill/>
            <a:ln w="28440">
              <a:solidFill>
                <a:srgbClr val="a5a5a5"/>
              </a:solidFill>
              <a:round/>
            </a:ln>
          </p:spPr>
          <p:style>
            <a:lnRef idx="0"/>
            <a:fillRef idx="0"/>
            <a:effectRef idx="0"/>
            <a:fontRef idx="minor"/>
          </p:style>
        </p:sp>
        <p:sp>
          <p:nvSpPr>
            <p:cNvPr id="275" name="CustomShape 43"/>
            <p:cNvSpPr/>
            <p:nvPr/>
          </p:nvSpPr>
          <p:spPr>
            <a:xfrm>
              <a:off x="8385120" y="4092840"/>
              <a:ext cx="452880" cy="461520"/>
            </a:xfrm>
            <a:prstGeom prst="rect">
              <a:avLst/>
            </a:prstGeom>
            <a:blipFill rotWithShape="0">
              <a:blip r:embed="rId22"/>
              <a:stretch>
                <a:fillRect/>
              </a:stretch>
            </a:blipFill>
            <a:ln>
              <a:noFill/>
            </a:ln>
          </p:spPr>
          <p:style>
            <a:lnRef idx="0"/>
            <a:fillRef idx="0"/>
            <a:effectRef idx="0"/>
            <a:fontRef idx="minor"/>
          </p:style>
        </p:sp>
        <p:sp>
          <p:nvSpPr>
            <p:cNvPr id="276" name="CustomShape 44"/>
            <p:cNvSpPr/>
            <p:nvPr/>
          </p:nvSpPr>
          <p:spPr>
            <a:xfrm>
              <a:off x="8880480" y="4339800"/>
              <a:ext cx="216360" cy="220320"/>
            </a:xfrm>
            <a:prstGeom prst="rect">
              <a:avLst/>
            </a:prstGeom>
            <a:blipFill rotWithShape="0">
              <a:blip r:embed="rId23"/>
              <a:stretch>
                <a:fillRect/>
              </a:stretch>
            </a:blipFill>
            <a:ln>
              <a:noFill/>
            </a:ln>
          </p:spPr>
          <p:style>
            <a:lnRef idx="0"/>
            <a:fillRef idx="0"/>
            <a:effectRef idx="0"/>
            <a:fontRef idx="minor"/>
          </p:style>
        </p:sp>
        <p:sp>
          <p:nvSpPr>
            <p:cNvPr id="277" name="CustomShape 45"/>
            <p:cNvSpPr/>
            <p:nvPr/>
          </p:nvSpPr>
          <p:spPr>
            <a:xfrm>
              <a:off x="4803120" y="1161360"/>
              <a:ext cx="670320" cy="548280"/>
            </a:xfrm>
            <a:prstGeom prst="rect">
              <a:avLst/>
            </a:prstGeom>
            <a:blipFill rotWithShape="0">
              <a:blip r:embed="rId24"/>
              <a:stretch>
                <a:fillRect/>
              </a:stretch>
            </a:blipFill>
            <a:ln>
              <a:noFill/>
            </a:ln>
          </p:spPr>
          <p:style>
            <a:lnRef idx="0"/>
            <a:fillRef idx="0"/>
            <a:effectRef idx="0"/>
            <a:fontRef idx="minor"/>
          </p:style>
        </p:sp>
        <p:sp>
          <p:nvSpPr>
            <p:cNvPr id="278" name="CustomShape 46"/>
            <p:cNvSpPr/>
            <p:nvPr/>
          </p:nvSpPr>
          <p:spPr>
            <a:xfrm>
              <a:off x="8160480" y="1180440"/>
              <a:ext cx="693000" cy="734400"/>
            </a:xfrm>
            <a:prstGeom prst="rect">
              <a:avLst/>
            </a:prstGeom>
            <a:blipFill rotWithShape="0">
              <a:blip r:embed="rId25"/>
              <a:stretch>
                <a:fillRect/>
              </a:stretch>
            </a:blipFill>
            <a:ln>
              <a:noFill/>
            </a:ln>
          </p:spPr>
          <p:style>
            <a:lnRef idx="0"/>
            <a:fillRef idx="0"/>
            <a:effectRef idx="0"/>
            <a:fontRef idx="minor"/>
          </p:style>
        </p:sp>
        <p:sp>
          <p:nvSpPr>
            <p:cNvPr id="279" name="CustomShape 47"/>
            <p:cNvSpPr/>
            <p:nvPr/>
          </p:nvSpPr>
          <p:spPr>
            <a:xfrm>
              <a:off x="7495560" y="1307520"/>
              <a:ext cx="591840" cy="472320"/>
            </a:xfrm>
            <a:prstGeom prst="rect">
              <a:avLst/>
            </a:prstGeom>
            <a:blipFill rotWithShape="0">
              <a:blip r:embed="rId26"/>
              <a:stretch>
                <a:fillRect/>
              </a:stretch>
            </a:blipFill>
            <a:ln>
              <a:noFill/>
            </a:ln>
          </p:spPr>
          <p:style>
            <a:lnRef idx="0"/>
            <a:fillRef idx="0"/>
            <a:effectRef idx="0"/>
            <a:fontRef idx="minor"/>
          </p:style>
        </p:sp>
        <p:sp>
          <p:nvSpPr>
            <p:cNvPr id="280" name="CustomShape 48"/>
            <p:cNvSpPr/>
            <p:nvPr/>
          </p:nvSpPr>
          <p:spPr>
            <a:xfrm>
              <a:off x="4376520" y="1401480"/>
              <a:ext cx="249480" cy="169200"/>
            </a:xfrm>
            <a:custGeom>
              <a:avLst/>
              <a:gdLst/>
              <a:ahLst/>
              <a:rect l="l" t="t" r="r" b="b"/>
              <a:pathLst>
                <a:path w="205104" h="137794">
                  <a:moveTo>
                    <a:pt x="0" y="0"/>
                  </a:moveTo>
                  <a:lnTo>
                    <a:pt x="204799" y="0"/>
                  </a:lnTo>
                  <a:lnTo>
                    <a:pt x="204799" y="137477"/>
                  </a:lnTo>
                  <a:lnTo>
                    <a:pt x="0" y="137477"/>
                  </a:lnTo>
                  <a:lnTo>
                    <a:pt x="0" y="0"/>
                  </a:lnTo>
                  <a:close/>
                </a:path>
              </a:pathLst>
            </a:custGeom>
            <a:noFill/>
            <a:ln w="25560">
              <a:solidFill>
                <a:srgbClr val="ffffff"/>
              </a:solidFill>
              <a:round/>
            </a:ln>
          </p:spPr>
          <p:style>
            <a:lnRef idx="0"/>
            <a:fillRef idx="0"/>
            <a:effectRef idx="0"/>
            <a:fontRef idx="minor"/>
          </p:style>
        </p:sp>
        <p:sp>
          <p:nvSpPr>
            <p:cNvPr id="281" name="CustomShape 49"/>
            <p:cNvSpPr/>
            <p:nvPr/>
          </p:nvSpPr>
          <p:spPr>
            <a:xfrm>
              <a:off x="4316400" y="1283400"/>
              <a:ext cx="353160" cy="426240"/>
            </a:xfrm>
            <a:custGeom>
              <a:avLst/>
              <a:gdLst/>
              <a:ahLst/>
              <a:rect l="l" t="t" r="r" b="b"/>
              <a:pathLst>
                <a:path w="290195" h="344805">
                  <a:moveTo>
                    <a:pt x="39649" y="344714"/>
                  </a:moveTo>
                  <a:lnTo>
                    <a:pt x="4949" y="344714"/>
                  </a:lnTo>
                  <a:lnTo>
                    <a:pt x="0" y="338769"/>
                  </a:lnTo>
                  <a:lnTo>
                    <a:pt x="0" y="5939"/>
                  </a:lnTo>
                  <a:lnTo>
                    <a:pt x="4949" y="0"/>
                  </a:lnTo>
                  <a:lnTo>
                    <a:pt x="39649" y="0"/>
                  </a:lnTo>
                  <a:lnTo>
                    <a:pt x="44624" y="5939"/>
                  </a:lnTo>
                  <a:lnTo>
                    <a:pt x="44624" y="98062"/>
                  </a:lnTo>
                  <a:lnTo>
                    <a:pt x="290049" y="98062"/>
                  </a:lnTo>
                  <a:lnTo>
                    <a:pt x="290049" y="142639"/>
                  </a:lnTo>
                  <a:lnTo>
                    <a:pt x="44624" y="142639"/>
                  </a:lnTo>
                  <a:lnTo>
                    <a:pt x="44624" y="243674"/>
                  </a:lnTo>
                  <a:lnTo>
                    <a:pt x="290049" y="243674"/>
                  </a:lnTo>
                  <a:lnTo>
                    <a:pt x="290049" y="285279"/>
                  </a:lnTo>
                  <a:lnTo>
                    <a:pt x="44624" y="285279"/>
                  </a:lnTo>
                  <a:lnTo>
                    <a:pt x="44624" y="338769"/>
                  </a:lnTo>
                  <a:lnTo>
                    <a:pt x="39649" y="344714"/>
                  </a:lnTo>
                  <a:close/>
                  <a:moveTo>
                    <a:pt x="290049" y="98062"/>
                  </a:moveTo>
                  <a:lnTo>
                    <a:pt x="242949" y="98062"/>
                  </a:lnTo>
                  <a:lnTo>
                    <a:pt x="242949" y="5939"/>
                  </a:lnTo>
                  <a:lnTo>
                    <a:pt x="250374" y="0"/>
                  </a:lnTo>
                  <a:lnTo>
                    <a:pt x="285074" y="0"/>
                  </a:lnTo>
                  <a:lnTo>
                    <a:pt x="290049" y="5939"/>
                  </a:lnTo>
                  <a:lnTo>
                    <a:pt x="290049" y="98062"/>
                  </a:lnTo>
                  <a:close/>
                  <a:moveTo>
                    <a:pt x="290049" y="243674"/>
                  </a:moveTo>
                  <a:lnTo>
                    <a:pt x="242949" y="243674"/>
                  </a:lnTo>
                  <a:lnTo>
                    <a:pt x="242949" y="142639"/>
                  </a:lnTo>
                  <a:lnTo>
                    <a:pt x="290049" y="142639"/>
                  </a:lnTo>
                  <a:lnTo>
                    <a:pt x="290049" y="243674"/>
                  </a:lnTo>
                  <a:close/>
                  <a:moveTo>
                    <a:pt x="285074" y="344714"/>
                  </a:moveTo>
                  <a:lnTo>
                    <a:pt x="250374" y="344714"/>
                  </a:lnTo>
                  <a:lnTo>
                    <a:pt x="242949" y="338769"/>
                  </a:lnTo>
                  <a:lnTo>
                    <a:pt x="242949" y="285279"/>
                  </a:lnTo>
                  <a:lnTo>
                    <a:pt x="290049" y="285279"/>
                  </a:lnTo>
                  <a:lnTo>
                    <a:pt x="290049" y="338769"/>
                  </a:lnTo>
                  <a:lnTo>
                    <a:pt x="285074" y="344714"/>
                  </a:lnTo>
                  <a:close/>
                </a:path>
              </a:pathLst>
            </a:custGeom>
            <a:solidFill>
              <a:srgbClr val="ffffff"/>
            </a:solidFill>
            <a:ln>
              <a:noFill/>
            </a:ln>
          </p:spPr>
          <p:style>
            <a:lnRef idx="0"/>
            <a:fillRef idx="0"/>
            <a:effectRef idx="0"/>
            <a:fontRef idx="minor"/>
          </p:style>
        </p:sp>
        <p:sp>
          <p:nvSpPr>
            <p:cNvPr id="282" name="CustomShape 50"/>
            <p:cNvSpPr/>
            <p:nvPr/>
          </p:nvSpPr>
          <p:spPr>
            <a:xfrm>
              <a:off x="4370760" y="1460880"/>
              <a:ext cx="241560" cy="124200"/>
            </a:xfrm>
            <a:custGeom>
              <a:avLst/>
              <a:gdLst/>
              <a:ahLst/>
              <a:rect l="l" t="t" r="r" b="b"/>
              <a:pathLst>
                <a:path w="198754" h="101600">
                  <a:moveTo>
                    <a:pt x="0" y="0"/>
                  </a:moveTo>
                  <a:lnTo>
                    <a:pt x="0" y="58410"/>
                  </a:lnTo>
                  <a:lnTo>
                    <a:pt x="0" y="88405"/>
                  </a:lnTo>
                  <a:lnTo>
                    <a:pt x="0" y="99456"/>
                  </a:lnTo>
                  <a:lnTo>
                    <a:pt x="0" y="101034"/>
                  </a:lnTo>
                  <a:lnTo>
                    <a:pt x="114656" y="101034"/>
                  </a:lnTo>
                  <a:lnTo>
                    <a:pt x="173534" y="101034"/>
                  </a:lnTo>
                  <a:lnTo>
                    <a:pt x="195225" y="101034"/>
                  </a:lnTo>
                  <a:lnTo>
                    <a:pt x="198324" y="101034"/>
                  </a:lnTo>
                  <a:lnTo>
                    <a:pt x="198324" y="42624"/>
                  </a:lnTo>
                  <a:lnTo>
                    <a:pt x="198324" y="12629"/>
                  </a:lnTo>
                  <a:lnTo>
                    <a:pt x="198324" y="1578"/>
                  </a:lnTo>
                  <a:lnTo>
                    <a:pt x="198324" y="0"/>
                  </a:lnTo>
                  <a:lnTo>
                    <a:pt x="0" y="0"/>
                  </a:lnTo>
                  <a:close/>
                </a:path>
              </a:pathLst>
            </a:custGeom>
            <a:noFill/>
            <a:ln w="15840">
              <a:solidFill>
                <a:srgbClr val="1a171c"/>
              </a:solidFill>
              <a:round/>
            </a:ln>
          </p:spPr>
          <p:style>
            <a:lnRef idx="0"/>
            <a:fillRef idx="0"/>
            <a:effectRef idx="0"/>
            <a:fontRef idx="minor"/>
          </p:style>
        </p:sp>
        <p:sp>
          <p:nvSpPr>
            <p:cNvPr id="283" name="CustomShape 51"/>
            <p:cNvSpPr/>
            <p:nvPr/>
          </p:nvSpPr>
          <p:spPr>
            <a:xfrm>
              <a:off x="4316400" y="1283400"/>
              <a:ext cx="353160" cy="426240"/>
            </a:xfrm>
            <a:custGeom>
              <a:avLst/>
              <a:gdLst/>
              <a:ahLst/>
              <a:rect l="l" t="t" r="r" b="b"/>
              <a:pathLst>
                <a:path w="290195" h="344805">
                  <a:moveTo>
                    <a:pt x="44624" y="98062"/>
                  </a:moveTo>
                  <a:lnTo>
                    <a:pt x="44624" y="98062"/>
                  </a:lnTo>
                  <a:lnTo>
                    <a:pt x="44624" y="5939"/>
                  </a:lnTo>
                  <a:lnTo>
                    <a:pt x="39649" y="0"/>
                  </a:lnTo>
                  <a:lnTo>
                    <a:pt x="4949" y="0"/>
                  </a:lnTo>
                  <a:lnTo>
                    <a:pt x="0" y="5939"/>
                  </a:lnTo>
                  <a:lnTo>
                    <a:pt x="0" y="338769"/>
                  </a:lnTo>
                  <a:lnTo>
                    <a:pt x="4949" y="344714"/>
                  </a:lnTo>
                  <a:lnTo>
                    <a:pt x="32224" y="344714"/>
                  </a:lnTo>
                  <a:lnTo>
                    <a:pt x="39649" y="344714"/>
                  </a:lnTo>
                  <a:lnTo>
                    <a:pt x="44624" y="338769"/>
                  </a:lnTo>
                  <a:lnTo>
                    <a:pt x="44624" y="285279"/>
                  </a:lnTo>
                  <a:lnTo>
                    <a:pt x="159281" y="285279"/>
                  </a:lnTo>
                  <a:lnTo>
                    <a:pt x="218158" y="285279"/>
                  </a:lnTo>
                  <a:lnTo>
                    <a:pt x="239850" y="285279"/>
                  </a:lnTo>
                  <a:lnTo>
                    <a:pt x="242949" y="285279"/>
                  </a:lnTo>
                  <a:lnTo>
                    <a:pt x="242949" y="312767"/>
                  </a:lnTo>
                  <a:lnTo>
                    <a:pt x="242949" y="326883"/>
                  </a:lnTo>
                  <a:lnTo>
                    <a:pt x="242949" y="332083"/>
                  </a:lnTo>
                  <a:lnTo>
                    <a:pt x="242949" y="332826"/>
                  </a:lnTo>
                  <a:lnTo>
                    <a:pt x="242949" y="338769"/>
                  </a:lnTo>
                  <a:lnTo>
                    <a:pt x="250374" y="344714"/>
                  </a:lnTo>
                  <a:lnTo>
                    <a:pt x="277649" y="344714"/>
                  </a:lnTo>
                  <a:lnTo>
                    <a:pt x="285074" y="344714"/>
                  </a:lnTo>
                  <a:lnTo>
                    <a:pt x="290049" y="338769"/>
                  </a:lnTo>
                  <a:lnTo>
                    <a:pt x="290049" y="5939"/>
                  </a:lnTo>
                  <a:lnTo>
                    <a:pt x="285074" y="0"/>
                  </a:lnTo>
                  <a:lnTo>
                    <a:pt x="250374" y="0"/>
                  </a:lnTo>
                  <a:lnTo>
                    <a:pt x="242949" y="5939"/>
                  </a:lnTo>
                  <a:lnTo>
                    <a:pt x="242949" y="98062"/>
                  </a:lnTo>
                  <a:lnTo>
                    <a:pt x="44624" y="98062"/>
                  </a:lnTo>
                  <a:close/>
                </a:path>
              </a:pathLst>
            </a:custGeom>
            <a:noFill/>
            <a:ln w="15840">
              <a:solidFill>
                <a:srgbClr val="1a171c"/>
              </a:solidFill>
              <a:round/>
            </a:ln>
          </p:spPr>
          <p:style>
            <a:lnRef idx="0"/>
            <a:fillRef idx="0"/>
            <a:effectRef idx="0"/>
            <a:fontRef idx="minor"/>
          </p:style>
        </p:sp>
        <p:sp>
          <p:nvSpPr>
            <p:cNvPr id="284" name="CustomShape 52"/>
            <p:cNvSpPr/>
            <p:nvPr/>
          </p:nvSpPr>
          <p:spPr>
            <a:xfrm>
              <a:off x="4376520" y="1305360"/>
              <a:ext cx="52920" cy="94680"/>
            </a:xfrm>
            <a:custGeom>
              <a:avLst/>
              <a:gdLst/>
              <a:ahLst/>
              <a:rect l="l" t="t" r="r" b="b"/>
              <a:pathLst>
                <a:path w="45085" h="77469">
                  <a:moveTo>
                    <a:pt x="44849" y="76927"/>
                  </a:moveTo>
                  <a:lnTo>
                    <a:pt x="0" y="0"/>
                  </a:lnTo>
                  <a:lnTo>
                    <a:pt x="42349" y="0"/>
                  </a:lnTo>
                  <a:lnTo>
                    <a:pt x="44849" y="2959"/>
                  </a:lnTo>
                  <a:lnTo>
                    <a:pt x="44849" y="76927"/>
                  </a:lnTo>
                  <a:close/>
                </a:path>
              </a:pathLst>
            </a:custGeom>
            <a:solidFill>
              <a:srgbClr val="ffffff"/>
            </a:solidFill>
            <a:ln>
              <a:noFill/>
            </a:ln>
          </p:spPr>
          <p:style>
            <a:lnRef idx="0"/>
            <a:fillRef idx="0"/>
            <a:effectRef idx="0"/>
            <a:fontRef idx="minor"/>
          </p:style>
        </p:sp>
        <p:sp>
          <p:nvSpPr>
            <p:cNvPr id="285" name="CustomShape 53"/>
            <p:cNvSpPr/>
            <p:nvPr/>
          </p:nvSpPr>
          <p:spPr>
            <a:xfrm>
              <a:off x="4376520" y="1305360"/>
              <a:ext cx="52920" cy="94680"/>
            </a:xfrm>
            <a:custGeom>
              <a:avLst/>
              <a:gdLst/>
              <a:ahLst/>
              <a:rect l="l" t="t" r="r" b="b"/>
              <a:pathLst>
                <a:path w="45085" h="77469">
                  <a:moveTo>
                    <a:pt x="0" y="0"/>
                  </a:moveTo>
                  <a:lnTo>
                    <a:pt x="0" y="0"/>
                  </a:lnTo>
                  <a:lnTo>
                    <a:pt x="42349" y="0"/>
                  </a:lnTo>
                  <a:lnTo>
                    <a:pt x="44849" y="2959"/>
                  </a:lnTo>
                  <a:lnTo>
                    <a:pt x="44849" y="5917"/>
                  </a:lnTo>
                  <a:lnTo>
                    <a:pt x="44849" y="46970"/>
                  </a:lnTo>
                  <a:lnTo>
                    <a:pt x="44849" y="68051"/>
                  </a:lnTo>
                  <a:lnTo>
                    <a:pt x="44849" y="75817"/>
                  </a:lnTo>
                  <a:lnTo>
                    <a:pt x="44849" y="76927"/>
                  </a:lnTo>
                </a:path>
              </a:pathLst>
            </a:custGeom>
            <a:noFill/>
            <a:ln w="15840">
              <a:solidFill>
                <a:srgbClr val="1a171c"/>
              </a:solidFill>
              <a:round/>
            </a:ln>
          </p:spPr>
          <p:style>
            <a:lnRef idx="0"/>
            <a:fillRef idx="0"/>
            <a:effectRef idx="0"/>
            <a:fontRef idx="minor"/>
          </p:style>
        </p:sp>
        <p:sp>
          <p:nvSpPr>
            <p:cNvPr id="286" name="CustomShape 54"/>
            <p:cNvSpPr/>
            <p:nvPr/>
          </p:nvSpPr>
          <p:spPr>
            <a:xfrm>
              <a:off x="4494600" y="1305360"/>
              <a:ext cx="117000" cy="94680"/>
            </a:xfrm>
            <a:custGeom>
              <a:avLst/>
              <a:gdLst/>
              <a:ahLst/>
              <a:rect l="l" t="t" r="r" b="b"/>
              <a:pathLst>
                <a:path w="96520" h="77469">
                  <a:moveTo>
                    <a:pt x="0" y="76927"/>
                  </a:moveTo>
                  <a:lnTo>
                    <a:pt x="0" y="2959"/>
                  </a:lnTo>
                  <a:lnTo>
                    <a:pt x="2449" y="0"/>
                  </a:lnTo>
                  <a:lnTo>
                    <a:pt x="96124" y="0"/>
                  </a:lnTo>
                  <a:lnTo>
                    <a:pt x="0" y="76927"/>
                  </a:lnTo>
                  <a:close/>
                </a:path>
              </a:pathLst>
            </a:custGeom>
            <a:solidFill>
              <a:srgbClr val="ffffff"/>
            </a:solidFill>
            <a:ln>
              <a:noFill/>
            </a:ln>
          </p:spPr>
          <p:style>
            <a:lnRef idx="0"/>
            <a:fillRef idx="0"/>
            <a:effectRef idx="0"/>
            <a:fontRef idx="minor"/>
          </p:style>
        </p:sp>
        <p:sp>
          <p:nvSpPr>
            <p:cNvPr id="287" name="CustomShape 55"/>
            <p:cNvSpPr/>
            <p:nvPr/>
          </p:nvSpPr>
          <p:spPr>
            <a:xfrm>
              <a:off x="4494600" y="1305360"/>
              <a:ext cx="117000" cy="94680"/>
            </a:xfrm>
            <a:custGeom>
              <a:avLst/>
              <a:gdLst/>
              <a:ahLst/>
              <a:rect l="l" t="t" r="r" b="b"/>
              <a:pathLst>
                <a:path w="96520" h="77469">
                  <a:moveTo>
                    <a:pt x="0" y="76927"/>
                  </a:moveTo>
                  <a:lnTo>
                    <a:pt x="0" y="76927"/>
                  </a:lnTo>
                  <a:lnTo>
                    <a:pt x="0" y="2959"/>
                  </a:lnTo>
                  <a:lnTo>
                    <a:pt x="2449" y="0"/>
                  </a:lnTo>
                  <a:lnTo>
                    <a:pt x="4924" y="0"/>
                  </a:lnTo>
                  <a:lnTo>
                    <a:pt x="57649" y="0"/>
                  </a:lnTo>
                  <a:lnTo>
                    <a:pt x="84724" y="0"/>
                  </a:lnTo>
                  <a:lnTo>
                    <a:pt x="94699" y="0"/>
                  </a:lnTo>
                  <a:lnTo>
                    <a:pt x="96124" y="0"/>
                  </a:lnTo>
                </a:path>
              </a:pathLst>
            </a:custGeom>
            <a:noFill/>
            <a:ln w="15840">
              <a:solidFill>
                <a:srgbClr val="1a171c"/>
              </a:solidFill>
              <a:round/>
            </a:ln>
          </p:spPr>
          <p:style>
            <a:lnRef idx="0"/>
            <a:fillRef idx="0"/>
            <a:effectRef idx="0"/>
            <a:fontRef idx="minor"/>
          </p:style>
        </p:sp>
        <p:sp>
          <p:nvSpPr>
            <p:cNvPr id="288" name="CustomShape 56"/>
            <p:cNvSpPr/>
            <p:nvPr/>
          </p:nvSpPr>
          <p:spPr>
            <a:xfrm>
              <a:off x="4430880" y="1461240"/>
              <a:ext cx="360" cy="11664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289" name="CustomShape 57"/>
            <p:cNvSpPr/>
            <p:nvPr/>
          </p:nvSpPr>
          <p:spPr>
            <a:xfrm>
              <a:off x="4491720" y="1461240"/>
              <a:ext cx="360" cy="11664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290" name="CustomShape 58"/>
            <p:cNvSpPr/>
            <p:nvPr/>
          </p:nvSpPr>
          <p:spPr>
            <a:xfrm>
              <a:off x="4552200" y="1461240"/>
              <a:ext cx="360" cy="116640"/>
            </a:xfrm>
            <a:custGeom>
              <a:avLst/>
              <a:gdLst/>
              <a:ahLst/>
              <a:rect l="l" t="t" r="r" b="b"/>
              <a:pathLst>
                <a:path w="0" h="95250">
                  <a:moveTo>
                    <a:pt x="0" y="0"/>
                  </a:moveTo>
                  <a:lnTo>
                    <a:pt x="0" y="94864"/>
                  </a:lnTo>
                </a:path>
              </a:pathLst>
            </a:custGeom>
            <a:noFill/>
            <a:ln w="15840">
              <a:solidFill>
                <a:srgbClr val="1a171c"/>
              </a:solidFill>
              <a:round/>
            </a:ln>
          </p:spPr>
          <p:style>
            <a:lnRef idx="0"/>
            <a:fillRef idx="0"/>
            <a:effectRef idx="0"/>
            <a:fontRef idx="minor"/>
          </p:style>
        </p:sp>
        <p:sp>
          <p:nvSpPr>
            <p:cNvPr id="291" name="CustomShape 59"/>
            <p:cNvSpPr/>
            <p:nvPr/>
          </p:nvSpPr>
          <p:spPr>
            <a:xfrm>
              <a:off x="4552200" y="1305360"/>
              <a:ext cx="360" cy="97560"/>
            </a:xfrm>
            <a:custGeom>
              <a:avLst/>
              <a:gdLst/>
              <a:ahLst/>
              <a:rect l="l" t="t" r="r" b="b"/>
              <a:pathLst>
                <a:path w="0" h="80010">
                  <a:moveTo>
                    <a:pt x="0" y="0"/>
                  </a:moveTo>
                  <a:lnTo>
                    <a:pt x="0" y="79512"/>
                  </a:lnTo>
                </a:path>
              </a:pathLst>
            </a:custGeom>
            <a:noFill/>
            <a:ln w="15840">
              <a:solidFill>
                <a:srgbClr val="1a171c"/>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7060320" y="1328040"/>
            <a:ext cx="2252160" cy="1998360"/>
          </a:xfrm>
          <a:prstGeom prst="rect">
            <a:avLst/>
          </a:prstGeom>
          <a:blipFill rotWithShape="0">
            <a:blip r:embed="rId1"/>
            <a:stretch>
              <a:fillRect/>
            </a:stretch>
          </a:blipFill>
          <a:ln>
            <a:noFill/>
          </a:ln>
        </p:spPr>
        <p:style>
          <a:lnRef idx="0"/>
          <a:fillRef idx="0"/>
          <a:effectRef idx="0"/>
          <a:fontRef idx="minor"/>
        </p:style>
      </p:sp>
      <p:sp>
        <p:nvSpPr>
          <p:cNvPr id="293" name="CustomShape 2"/>
          <p:cNvSpPr/>
          <p:nvPr/>
        </p:nvSpPr>
        <p:spPr>
          <a:xfrm>
            <a:off x="875520" y="1554480"/>
            <a:ext cx="1441800" cy="1821240"/>
          </a:xfrm>
          <a:prstGeom prst="rect">
            <a:avLst/>
          </a:prstGeom>
          <a:blipFill rotWithShape="0">
            <a:blip r:embed="rId2"/>
            <a:stretch>
              <a:fillRect/>
            </a:stretch>
          </a:blipFill>
          <a:ln>
            <a:noFill/>
          </a:ln>
        </p:spPr>
        <p:style>
          <a:lnRef idx="0"/>
          <a:fillRef idx="0"/>
          <a:effectRef idx="0"/>
          <a:fontRef idx="minor"/>
        </p:style>
      </p:sp>
      <p:sp>
        <p:nvSpPr>
          <p:cNvPr id="294" name="CustomShape 3"/>
          <p:cNvSpPr/>
          <p:nvPr/>
        </p:nvSpPr>
        <p:spPr>
          <a:xfrm>
            <a:off x="3017520" y="2394000"/>
            <a:ext cx="3561840" cy="364320"/>
          </a:xfrm>
          <a:custGeom>
            <a:avLst/>
            <a:gdLst/>
            <a:ahLst/>
            <a:rect l="l" t="t" r="r" b="b"/>
            <a:pathLst>
              <a:path w="9900" h="1018">
                <a:moveTo>
                  <a:pt x="0" y="305"/>
                </a:moveTo>
                <a:lnTo>
                  <a:pt x="8678" y="305"/>
                </a:lnTo>
                <a:lnTo>
                  <a:pt x="8678" y="0"/>
                </a:lnTo>
                <a:lnTo>
                  <a:pt x="9899" y="508"/>
                </a:lnTo>
                <a:lnTo>
                  <a:pt x="8678" y="1017"/>
                </a:lnTo>
                <a:lnTo>
                  <a:pt x="8678" y="712"/>
                </a:lnTo>
                <a:lnTo>
                  <a:pt x="0" y="712"/>
                </a:lnTo>
                <a:lnTo>
                  <a:pt x="0" y="305"/>
                </a:lnTo>
              </a:path>
            </a:pathLst>
          </a:custGeom>
          <a:solidFill>
            <a:srgbClr val="729fcf"/>
          </a:solidFill>
          <a:ln>
            <a:solidFill>
              <a:srgbClr val="3465a4"/>
            </a:solidFill>
          </a:ln>
        </p:spPr>
        <p:style>
          <a:lnRef idx="0"/>
          <a:fillRef idx="0"/>
          <a:effectRef idx="0"/>
          <a:fontRef idx="minor"/>
        </p:style>
      </p:sp>
      <p:sp>
        <p:nvSpPr>
          <p:cNvPr id="295" name="CustomShape 4"/>
          <p:cNvSpPr/>
          <p:nvPr/>
        </p:nvSpPr>
        <p:spPr>
          <a:xfrm>
            <a:off x="824040" y="3966840"/>
            <a:ext cx="3505320" cy="99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Image</a:t>
            </a:r>
            <a:br/>
            <a:r>
              <a:rPr b="0" lang="en-US" sz="1000" spc="-1" strike="noStrike">
                <a:solidFill>
                  <a:srgbClr val="000000"/>
                </a:solidFill>
                <a:latin typeface="Arial"/>
                <a:ea typeface="DejaVu Sans"/>
              </a:rPr>
              <a:t>A Docker image is an immutable (unchangeable) file that contains the source code, libraries, dependencies, tools, and other files needed for an application to run.</a:t>
            </a:r>
            <a:endParaRPr b="0" lang="en-US" sz="1000" spc="-1" strike="noStrike">
              <a:latin typeface="Arial"/>
            </a:endParaRPr>
          </a:p>
        </p:txBody>
      </p:sp>
      <p:sp>
        <p:nvSpPr>
          <p:cNvPr id="296" name="CustomShape 5"/>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Image vs Container</a:t>
            </a:r>
            <a:endParaRPr b="0" lang="en-US" sz="4400" spc="-1" strike="noStrike">
              <a:latin typeface="Arial"/>
            </a:endParaRPr>
          </a:p>
        </p:txBody>
      </p:sp>
      <p:sp>
        <p:nvSpPr>
          <p:cNvPr id="297" name="CustomShape 6"/>
          <p:cNvSpPr/>
          <p:nvPr/>
        </p:nvSpPr>
        <p:spPr>
          <a:xfrm>
            <a:off x="6340320" y="3912480"/>
            <a:ext cx="3350880" cy="85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400" spc="-1" strike="noStrike">
                <a:solidFill>
                  <a:srgbClr val="000000"/>
                </a:solidFill>
                <a:latin typeface="Arial"/>
                <a:ea typeface="DejaVu Sans"/>
              </a:rPr>
              <a:t>Container</a:t>
            </a:r>
            <a:br/>
            <a:r>
              <a:rPr b="0" lang="en-US" sz="1000" spc="-1" strike="noStrike">
                <a:solidFill>
                  <a:srgbClr val="000000"/>
                </a:solidFill>
                <a:latin typeface="Arial"/>
                <a:ea typeface="DejaVu Sans"/>
              </a:rPr>
              <a:t>A Docker container is a virtualized run-time environment where users can isolate applications from the underlying system. These containers are compact, portable units in which you can start up an application quickly and easily.</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836000" y="401760"/>
            <a:ext cx="4746240" cy="5997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1" lang="en-US" sz="2850" spc="-1" strike="noStrike">
                <a:solidFill>
                  <a:srgbClr val="1aaaf7"/>
                </a:solidFill>
                <a:latin typeface="Arial"/>
                <a:ea typeface="DejaVu Sans"/>
              </a:rPr>
              <a:t>Some Docker</a:t>
            </a:r>
            <a:r>
              <a:rPr b="1" lang="en-US" sz="2850" spc="-46" strike="noStrike">
                <a:solidFill>
                  <a:srgbClr val="1aaaf7"/>
                </a:solidFill>
                <a:latin typeface="Arial"/>
                <a:ea typeface="DejaVu Sans"/>
              </a:rPr>
              <a:t> </a:t>
            </a:r>
            <a:r>
              <a:rPr b="1" lang="en-US" sz="2850" spc="-1" strike="noStrike">
                <a:solidFill>
                  <a:srgbClr val="1aaaf7"/>
                </a:solidFill>
                <a:latin typeface="Arial"/>
                <a:ea typeface="DejaVu Sans"/>
              </a:rPr>
              <a:t>vocabulary</a:t>
            </a:r>
            <a:endParaRPr b="0" lang="en-US" sz="2850" spc="-1" strike="noStrike">
              <a:latin typeface="Arial"/>
            </a:endParaRPr>
          </a:p>
        </p:txBody>
      </p:sp>
      <p:sp>
        <p:nvSpPr>
          <p:cNvPr id="299" name="CustomShape 2"/>
          <p:cNvSpPr/>
          <p:nvPr/>
        </p:nvSpPr>
        <p:spPr>
          <a:xfrm>
            <a:off x="815760" y="2164320"/>
            <a:ext cx="762480" cy="762480"/>
          </a:xfrm>
          <a:prstGeom prst="rect">
            <a:avLst/>
          </a:prstGeom>
          <a:blipFill rotWithShape="0">
            <a:blip r:embed="rId1"/>
            <a:stretch>
              <a:fillRect/>
            </a:stretch>
          </a:blipFill>
          <a:ln>
            <a:noFill/>
          </a:ln>
        </p:spPr>
        <p:style>
          <a:lnRef idx="0"/>
          <a:fillRef idx="0"/>
          <a:effectRef idx="0"/>
          <a:fontRef idx="minor"/>
        </p:style>
      </p:sp>
      <p:sp>
        <p:nvSpPr>
          <p:cNvPr id="300" name="CustomShape 3"/>
          <p:cNvSpPr/>
          <p:nvPr/>
        </p:nvSpPr>
        <p:spPr>
          <a:xfrm>
            <a:off x="825120" y="1125360"/>
            <a:ext cx="762480" cy="762480"/>
          </a:xfrm>
          <a:prstGeom prst="rect">
            <a:avLst/>
          </a:prstGeom>
          <a:blipFill rotWithShape="0">
            <a:blip r:embed="rId2"/>
            <a:stretch>
              <a:fillRect/>
            </a:stretch>
          </a:blipFill>
          <a:ln>
            <a:noFill/>
          </a:ln>
        </p:spPr>
        <p:style>
          <a:lnRef idx="0"/>
          <a:fillRef idx="0"/>
          <a:effectRef idx="0"/>
          <a:fontRef idx="minor"/>
        </p:style>
      </p:sp>
      <p:sp>
        <p:nvSpPr>
          <p:cNvPr id="301" name="CustomShape 4"/>
          <p:cNvSpPr/>
          <p:nvPr/>
        </p:nvSpPr>
        <p:spPr>
          <a:xfrm>
            <a:off x="804960" y="3213000"/>
            <a:ext cx="762480" cy="762480"/>
          </a:xfrm>
          <a:prstGeom prst="rect">
            <a:avLst/>
          </a:prstGeom>
          <a:blipFill rotWithShape="0">
            <a:blip r:embed="rId3"/>
            <a:stretch>
              <a:fillRect/>
            </a:stretch>
          </a:blipFill>
          <a:ln>
            <a:noFill/>
          </a:ln>
        </p:spPr>
        <p:style>
          <a:lnRef idx="0"/>
          <a:fillRef idx="0"/>
          <a:effectRef idx="0"/>
          <a:fontRef idx="minor"/>
        </p:style>
      </p:sp>
      <p:sp>
        <p:nvSpPr>
          <p:cNvPr id="302" name="CustomShape 5"/>
          <p:cNvSpPr/>
          <p:nvPr/>
        </p:nvSpPr>
        <p:spPr>
          <a:xfrm>
            <a:off x="807480" y="4420440"/>
            <a:ext cx="729360" cy="729360"/>
          </a:xfrm>
          <a:prstGeom prst="rect">
            <a:avLst/>
          </a:prstGeom>
          <a:blipFill rotWithShape="0">
            <a:blip r:embed="rId4"/>
            <a:stretch>
              <a:fillRect/>
            </a:stretch>
          </a:blipFill>
          <a:ln>
            <a:noFill/>
          </a:ln>
        </p:spPr>
        <p:style>
          <a:lnRef idx="0"/>
          <a:fillRef idx="0"/>
          <a:effectRef idx="0"/>
          <a:fontRef idx="minor"/>
        </p:style>
      </p:sp>
      <p:sp>
        <p:nvSpPr>
          <p:cNvPr id="303" name="CustomShape 6"/>
          <p:cNvSpPr/>
          <p:nvPr/>
        </p:nvSpPr>
        <p:spPr>
          <a:xfrm>
            <a:off x="1825920" y="1002960"/>
            <a:ext cx="7499520" cy="3909960"/>
          </a:xfrm>
          <a:prstGeom prst="rect">
            <a:avLst/>
          </a:prstGeom>
          <a:noFill/>
          <a:ln>
            <a:noFill/>
          </a:ln>
        </p:spPr>
        <p:style>
          <a:lnRef idx="0"/>
          <a:fillRef idx="0"/>
          <a:effectRef idx="0"/>
          <a:fontRef idx="minor"/>
        </p:style>
        <p:txBody>
          <a:bodyPr lIns="0" rIns="0" tIns="81360" bIns="0">
            <a:spAutoFit/>
          </a:bodyPr>
          <a:p>
            <a:pPr marL="12600">
              <a:lnSpc>
                <a:spcPct val="100000"/>
              </a:lnSpc>
              <a:spcBef>
                <a:spcPts val="641"/>
              </a:spcBef>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Image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basis of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Docker </a:t>
            </a:r>
            <a:r>
              <a:rPr b="0" lang="es-ES" sz="1800" spc="-1" strike="noStrike">
                <a:solidFill>
                  <a:srgbClr val="000000"/>
                </a:solidFill>
                <a:latin typeface="Arial"/>
                <a:ea typeface="DejaVu Sans"/>
              </a:rPr>
              <a:t>container. </a:t>
            </a:r>
            <a:r>
              <a:rPr b="0" lang="es-ES" sz="1800" spc="-7" strike="noStrike">
                <a:solidFill>
                  <a:srgbClr val="000000"/>
                </a:solidFill>
                <a:latin typeface="Arial"/>
                <a:ea typeface="DejaVu Sans"/>
              </a:rPr>
              <a:t>Represents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full</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application</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Container</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The </a:t>
            </a:r>
            <a:r>
              <a:rPr b="0" lang="es-ES" sz="1800" spc="-1" strike="noStrike">
                <a:solidFill>
                  <a:srgbClr val="000000"/>
                </a:solidFill>
                <a:latin typeface="Arial"/>
                <a:ea typeface="DejaVu Sans"/>
              </a:rPr>
              <a:t>standard </a:t>
            </a:r>
            <a:r>
              <a:rPr b="0" lang="es-ES" sz="1800" spc="-7" strike="noStrike">
                <a:solidFill>
                  <a:srgbClr val="000000"/>
                </a:solidFill>
                <a:latin typeface="Arial"/>
                <a:ea typeface="DejaVu Sans"/>
              </a:rPr>
              <a:t>unit in which the application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resides and</a:t>
            </a:r>
            <a:r>
              <a:rPr b="0" lang="es-ES" sz="1800" spc="-75" strike="noStrike">
                <a:solidFill>
                  <a:srgbClr val="000000"/>
                </a:solidFill>
                <a:latin typeface="Arial"/>
                <a:ea typeface="DejaVu Sans"/>
              </a:rPr>
              <a:t> </a:t>
            </a:r>
            <a:r>
              <a:rPr b="0" lang="es-ES" sz="1800" spc="-7" strike="noStrike">
                <a:solidFill>
                  <a:srgbClr val="000000"/>
                </a:solidFill>
                <a:latin typeface="Arial"/>
                <a:ea typeface="DejaVu Sans"/>
              </a:rPr>
              <a:t>executes</a:t>
            </a:r>
            <a:endParaRPr b="0" lang="en-US" sz="1800" spc="-1" strike="noStrike">
              <a:latin typeface="Arial"/>
            </a:endParaRPr>
          </a:p>
          <a:p>
            <a:pPr marL="12600">
              <a:lnSpc>
                <a:spcPct val="100000"/>
              </a:lnSpc>
              <a:spcBef>
                <a:spcPts val="20"/>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Docker</a:t>
            </a:r>
            <a:r>
              <a:rPr b="1" lang="es-ES" sz="1800" spc="-12" strike="noStrike">
                <a:solidFill>
                  <a:srgbClr val="000000"/>
                </a:solidFill>
                <a:latin typeface="Arial"/>
                <a:ea typeface="DejaVu Sans"/>
              </a:rPr>
              <a:t> </a:t>
            </a:r>
            <a:r>
              <a:rPr b="1" lang="es-ES" sz="1800" spc="-7" strike="noStrike">
                <a:solidFill>
                  <a:srgbClr val="000000"/>
                </a:solidFill>
                <a:latin typeface="Arial"/>
                <a:ea typeface="DejaVu Sans"/>
              </a:rPr>
              <a:t>Engine</a:t>
            </a:r>
            <a:endParaRPr b="0" lang="en-US" sz="1800" spc="-1" strike="noStrike">
              <a:latin typeface="Arial"/>
            </a:endParaRPr>
          </a:p>
          <a:p>
            <a:pPr marL="12600">
              <a:lnSpc>
                <a:spcPts val="1950"/>
              </a:lnSpc>
              <a:spcBef>
                <a:spcPts val="780"/>
              </a:spcBef>
            </a:pPr>
            <a:r>
              <a:rPr b="0" lang="es-ES" sz="1800" spc="-7" strike="noStrike">
                <a:solidFill>
                  <a:srgbClr val="000000"/>
                </a:solidFill>
                <a:latin typeface="Arial"/>
                <a:ea typeface="DejaVu Sans"/>
              </a:rPr>
              <a:t>Creates, </a:t>
            </a:r>
            <a:r>
              <a:rPr b="0" lang="es-ES" sz="1800" spc="-1" strike="noStrike">
                <a:solidFill>
                  <a:srgbClr val="000000"/>
                </a:solidFill>
                <a:latin typeface="Arial"/>
                <a:ea typeface="DejaVu Sans"/>
              </a:rPr>
              <a:t>ships </a:t>
            </a:r>
            <a:r>
              <a:rPr b="0" lang="es-ES" sz="1800" spc="-7" strike="noStrike">
                <a:solidFill>
                  <a:srgbClr val="000000"/>
                </a:solidFill>
                <a:latin typeface="Arial"/>
                <a:ea typeface="DejaVu Sans"/>
              </a:rPr>
              <a:t>and runs Docker </a:t>
            </a:r>
            <a:r>
              <a:rPr b="0" lang="es-ES" sz="1800" spc="-1" strike="noStrike">
                <a:solidFill>
                  <a:srgbClr val="000000"/>
                </a:solidFill>
                <a:latin typeface="Arial"/>
                <a:ea typeface="DejaVu Sans"/>
              </a:rPr>
              <a:t>containers </a:t>
            </a:r>
            <a:r>
              <a:rPr b="0" lang="es-ES" sz="1800" spc="-7" strike="noStrike">
                <a:solidFill>
                  <a:srgbClr val="000000"/>
                </a:solidFill>
                <a:latin typeface="Arial"/>
                <a:ea typeface="DejaVu Sans"/>
              </a:rPr>
              <a:t>deployable on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physical or  </a:t>
            </a:r>
            <a:r>
              <a:rPr b="0" lang="es-ES" sz="1800" spc="-1" strike="noStrike">
                <a:solidFill>
                  <a:srgbClr val="000000"/>
                </a:solidFill>
                <a:latin typeface="Arial"/>
                <a:ea typeface="DejaVu Sans"/>
              </a:rPr>
              <a:t>virtual, </a:t>
            </a:r>
            <a:r>
              <a:rPr b="0" lang="es-ES" sz="1800" spc="-7" strike="noStrike">
                <a:solidFill>
                  <a:srgbClr val="000000"/>
                </a:solidFill>
                <a:latin typeface="Arial"/>
                <a:ea typeface="DejaVu Sans"/>
              </a:rPr>
              <a:t>host locally, in </a:t>
            </a:r>
            <a:r>
              <a:rPr b="0" lang="es-ES" sz="1800" spc="-1" strike="noStrike">
                <a:solidFill>
                  <a:srgbClr val="000000"/>
                </a:solidFill>
                <a:latin typeface="Arial"/>
                <a:ea typeface="DejaVu Sans"/>
              </a:rPr>
              <a:t>a </a:t>
            </a:r>
            <a:r>
              <a:rPr b="0" lang="es-ES" sz="1800" spc="-7" strike="noStrike">
                <a:solidFill>
                  <a:srgbClr val="000000"/>
                </a:solidFill>
                <a:latin typeface="Arial"/>
                <a:ea typeface="DejaVu Sans"/>
              </a:rPr>
              <a:t>datacenter or </a:t>
            </a:r>
            <a:r>
              <a:rPr b="0" lang="es-ES" sz="1800" spc="-1" strike="noStrike">
                <a:solidFill>
                  <a:srgbClr val="000000"/>
                </a:solidFill>
                <a:latin typeface="Arial"/>
                <a:ea typeface="DejaVu Sans"/>
              </a:rPr>
              <a:t>cloud service</a:t>
            </a:r>
            <a:r>
              <a:rPr b="0" lang="es-ES" sz="1800" spc="-46" strike="noStrike">
                <a:solidFill>
                  <a:srgbClr val="000000"/>
                </a:solidFill>
                <a:latin typeface="Arial"/>
                <a:ea typeface="DejaVu Sans"/>
              </a:rPr>
              <a:t> </a:t>
            </a:r>
            <a:r>
              <a:rPr b="0" lang="es-ES" sz="1800" spc="-7" strike="noStrike">
                <a:solidFill>
                  <a:srgbClr val="000000"/>
                </a:solidFill>
                <a:latin typeface="Arial"/>
                <a:ea typeface="DejaVu Sans"/>
              </a:rPr>
              <a:t>provider</a:t>
            </a:r>
            <a:endParaRPr b="0" lang="en-US" sz="1800" spc="-1" strike="noStrike">
              <a:latin typeface="Arial"/>
            </a:endParaRPr>
          </a:p>
          <a:p>
            <a:pPr marL="12600">
              <a:lnSpc>
                <a:spcPct val="100000"/>
              </a:lnSpc>
              <a:spcBef>
                <a:spcPts val="45"/>
              </a:spcBef>
            </a:pPr>
            <a:endParaRPr b="0" lang="en-US" sz="1800" spc="-1" strike="noStrike">
              <a:latin typeface="Arial"/>
            </a:endParaRPr>
          </a:p>
          <a:p>
            <a:pPr marL="12600">
              <a:lnSpc>
                <a:spcPct val="100000"/>
              </a:lnSpc>
            </a:pPr>
            <a:r>
              <a:rPr b="1" lang="es-ES" sz="1800" spc="-7" strike="noStrike">
                <a:solidFill>
                  <a:srgbClr val="000000"/>
                </a:solidFill>
                <a:latin typeface="Arial"/>
                <a:ea typeface="DejaVu Sans"/>
              </a:rPr>
              <a:t>Registry Service (Docker Hub(Public) or Docker Trusted</a:t>
            </a:r>
            <a:r>
              <a:rPr b="1" lang="es-ES" sz="1800" spc="-35" strike="noStrike">
                <a:solidFill>
                  <a:srgbClr val="000000"/>
                </a:solidFill>
                <a:latin typeface="Arial"/>
                <a:ea typeface="DejaVu Sans"/>
              </a:rPr>
              <a:t> </a:t>
            </a:r>
            <a:r>
              <a:rPr b="1" lang="es-ES" sz="1800" spc="-7" strike="noStrike">
                <a:solidFill>
                  <a:srgbClr val="000000"/>
                </a:solidFill>
                <a:latin typeface="Arial"/>
                <a:ea typeface="DejaVu Sans"/>
              </a:rPr>
              <a:t>Registry(Private))</a:t>
            </a:r>
            <a:endParaRPr b="0" lang="en-US" sz="1800" spc="-1" strike="noStrike">
              <a:latin typeface="Arial"/>
            </a:endParaRPr>
          </a:p>
          <a:p>
            <a:pPr marL="12600">
              <a:lnSpc>
                <a:spcPct val="100000"/>
              </a:lnSpc>
              <a:spcBef>
                <a:spcPts val="541"/>
              </a:spcBef>
            </a:pPr>
            <a:r>
              <a:rPr b="0" lang="es-ES" sz="1800" spc="-7" strike="noStrike">
                <a:solidFill>
                  <a:srgbClr val="000000"/>
                </a:solidFill>
                <a:latin typeface="Arial"/>
                <a:ea typeface="DejaVu Sans"/>
              </a:rPr>
              <a:t>Cloud or </a:t>
            </a:r>
            <a:r>
              <a:rPr b="0" lang="es-ES" sz="1800" spc="-1" strike="noStrike">
                <a:solidFill>
                  <a:srgbClr val="000000"/>
                </a:solidFill>
                <a:latin typeface="Arial"/>
                <a:ea typeface="DejaVu Sans"/>
              </a:rPr>
              <a:t>server </a:t>
            </a:r>
            <a:r>
              <a:rPr b="0" lang="es-ES" sz="1800" spc="-7" strike="noStrike">
                <a:solidFill>
                  <a:srgbClr val="000000"/>
                </a:solidFill>
                <a:latin typeface="Arial"/>
                <a:ea typeface="DejaVu Sans"/>
              </a:rPr>
              <a:t>based </a:t>
            </a:r>
            <a:r>
              <a:rPr b="0" lang="es-ES" sz="1800" spc="-1" strike="noStrike">
                <a:solidFill>
                  <a:srgbClr val="000000"/>
                </a:solidFill>
                <a:latin typeface="Arial"/>
                <a:ea typeface="DejaVu Sans"/>
              </a:rPr>
              <a:t>storage </a:t>
            </a:r>
            <a:r>
              <a:rPr b="0" lang="es-ES" sz="1800" spc="-7" strike="noStrike">
                <a:solidFill>
                  <a:srgbClr val="000000"/>
                </a:solidFill>
                <a:latin typeface="Arial"/>
                <a:ea typeface="DejaVu Sans"/>
              </a:rPr>
              <a:t>and distribution </a:t>
            </a:r>
            <a:r>
              <a:rPr b="0" lang="es-ES" sz="1800" spc="-1" strike="noStrike">
                <a:solidFill>
                  <a:srgbClr val="000000"/>
                </a:solidFill>
                <a:latin typeface="Arial"/>
                <a:ea typeface="DejaVu Sans"/>
              </a:rPr>
              <a:t>service </a:t>
            </a:r>
            <a:r>
              <a:rPr b="0" lang="es-ES" sz="1800" spc="-7" strike="noStrike">
                <a:solidFill>
                  <a:srgbClr val="000000"/>
                </a:solidFill>
                <a:latin typeface="Arial"/>
                <a:ea typeface="DejaVu Sans"/>
              </a:rPr>
              <a:t>for </a:t>
            </a:r>
            <a:r>
              <a:rPr b="0" lang="es-ES" sz="1800" spc="-1" strike="noStrike">
                <a:solidFill>
                  <a:srgbClr val="000000"/>
                </a:solidFill>
                <a:latin typeface="Arial"/>
                <a:ea typeface="DejaVu Sans"/>
              </a:rPr>
              <a:t>your</a:t>
            </a:r>
            <a:r>
              <a:rPr b="0" lang="es-ES" sz="1800" spc="-80" strike="noStrike">
                <a:solidFill>
                  <a:srgbClr val="000000"/>
                </a:solidFill>
                <a:latin typeface="Arial"/>
                <a:ea typeface="DejaVu Sans"/>
              </a:rPr>
              <a:t> </a:t>
            </a:r>
            <a:r>
              <a:rPr b="0" lang="es-ES" sz="1800" spc="-7" strike="noStrike">
                <a:solidFill>
                  <a:srgbClr val="000000"/>
                </a:solidFill>
                <a:latin typeface="Arial"/>
                <a:ea typeface="DejaVu Sans"/>
              </a:rPr>
              <a:t>images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4" name="Group 1"/>
          <p:cNvGrpSpPr/>
          <p:nvPr/>
        </p:nvGrpSpPr>
        <p:grpSpPr>
          <a:xfrm>
            <a:off x="3935520" y="1371600"/>
            <a:ext cx="5207040" cy="2461680"/>
            <a:chOff x="3935520" y="1371600"/>
            <a:chExt cx="5207040" cy="2461680"/>
          </a:xfrm>
        </p:grpSpPr>
        <p:sp>
          <p:nvSpPr>
            <p:cNvPr id="305" name="CustomShape 2"/>
            <p:cNvSpPr/>
            <p:nvPr/>
          </p:nvSpPr>
          <p:spPr>
            <a:xfrm>
              <a:off x="3935520" y="1692720"/>
              <a:ext cx="5207040" cy="2140560"/>
            </a:xfrm>
            <a:custGeom>
              <a:avLst/>
              <a:gdLst/>
              <a:ahLst/>
              <a:rect l="l" t="t" r="r" b="b"/>
              <a:pathLst>
                <a:path w="5208905" h="2142490">
                  <a:moveTo>
                    <a:pt x="0" y="0"/>
                  </a:moveTo>
                  <a:lnTo>
                    <a:pt x="5208889" y="0"/>
                  </a:lnTo>
                  <a:lnTo>
                    <a:pt x="5208889" y="2141995"/>
                  </a:lnTo>
                  <a:lnTo>
                    <a:pt x="0" y="2141995"/>
                  </a:lnTo>
                  <a:lnTo>
                    <a:pt x="0" y="0"/>
                  </a:lnTo>
                  <a:close/>
                </a:path>
              </a:pathLst>
            </a:custGeom>
            <a:solidFill>
              <a:srgbClr val="b1b1b1"/>
            </a:solidFill>
            <a:ln>
              <a:noFill/>
            </a:ln>
          </p:spPr>
          <p:style>
            <a:lnRef idx="0"/>
            <a:fillRef idx="0"/>
            <a:effectRef idx="0"/>
            <a:fontRef idx="minor"/>
          </p:style>
        </p:sp>
        <p:sp>
          <p:nvSpPr>
            <p:cNvPr id="306" name="CustomShape 3"/>
            <p:cNvSpPr/>
            <p:nvPr/>
          </p:nvSpPr>
          <p:spPr>
            <a:xfrm>
              <a:off x="3935520" y="1692720"/>
              <a:ext cx="5207040" cy="2140560"/>
            </a:xfrm>
            <a:custGeom>
              <a:avLst/>
              <a:gdLst/>
              <a:ahLst/>
              <a:rect l="l" t="t" r="r" b="b"/>
              <a:pathLst>
                <a:path w="5208905" h="2142490">
                  <a:moveTo>
                    <a:pt x="0" y="0"/>
                  </a:moveTo>
                  <a:lnTo>
                    <a:pt x="5208889" y="0"/>
                  </a:lnTo>
                  <a:lnTo>
                    <a:pt x="5208889" y="2141995"/>
                  </a:lnTo>
                  <a:lnTo>
                    <a:pt x="0" y="2141995"/>
                  </a:lnTo>
                  <a:lnTo>
                    <a:pt x="0" y="0"/>
                  </a:lnTo>
                  <a:close/>
                </a:path>
              </a:pathLst>
            </a:custGeom>
            <a:noFill/>
            <a:ln w="12600">
              <a:solidFill>
                <a:srgbClr val="244256"/>
              </a:solidFill>
              <a:round/>
            </a:ln>
          </p:spPr>
          <p:style>
            <a:lnRef idx="0"/>
            <a:fillRef idx="0"/>
            <a:effectRef idx="0"/>
            <a:fontRef idx="minor"/>
          </p:style>
        </p:sp>
        <p:sp>
          <p:nvSpPr>
            <p:cNvPr id="307" name="CustomShape 4"/>
            <p:cNvSpPr/>
            <p:nvPr/>
          </p:nvSpPr>
          <p:spPr>
            <a:xfrm>
              <a:off x="4663440" y="1371600"/>
              <a:ext cx="3656160" cy="2556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600" spc="-7" strike="noStrike">
                  <a:solidFill>
                    <a:srgbClr val="244256"/>
                  </a:solidFill>
                  <a:latin typeface="Arial"/>
                  <a:ea typeface="DejaVu Sans"/>
                </a:rPr>
                <a:t>Docker</a:t>
              </a:r>
              <a:r>
                <a:rPr b="0" lang="es-ES" sz="1600" spc="-80" strike="noStrike">
                  <a:solidFill>
                    <a:srgbClr val="244256"/>
                  </a:solidFill>
                  <a:latin typeface="Arial"/>
                  <a:ea typeface="DejaVu Sans"/>
                </a:rPr>
                <a:t> </a:t>
              </a:r>
              <a:r>
                <a:rPr b="0" lang="es-ES" sz="1600" spc="-7" strike="noStrike">
                  <a:solidFill>
                    <a:srgbClr val="244256"/>
                  </a:solidFill>
                  <a:latin typeface="Arial"/>
                  <a:ea typeface="DejaVu Sans"/>
                </a:rPr>
                <a:t>host (Örneğin Ubuntu 18.04)</a:t>
              </a:r>
              <a:endParaRPr b="0" lang="en-US" sz="1600" spc="-1" strike="noStrike">
                <a:latin typeface="Arial"/>
              </a:endParaRPr>
            </a:p>
          </p:txBody>
        </p:sp>
        <p:sp>
          <p:nvSpPr>
            <p:cNvPr id="308" name="CustomShape 5"/>
            <p:cNvSpPr/>
            <p:nvPr/>
          </p:nvSpPr>
          <p:spPr>
            <a:xfrm>
              <a:off x="4052160" y="3120480"/>
              <a:ext cx="1976760" cy="325800"/>
            </a:xfrm>
            <a:custGeom>
              <a:avLst/>
              <a:gdLst/>
              <a:ahLst/>
              <a:rect l="l" t="t" r="r" b="b"/>
              <a:pathLst>
                <a:path w="1978660" h="327660">
                  <a:moveTo>
                    <a:pt x="0" y="0"/>
                  </a:moveTo>
                  <a:lnTo>
                    <a:pt x="1978196" y="0"/>
                  </a:lnTo>
                  <a:lnTo>
                    <a:pt x="1978196" y="327599"/>
                  </a:lnTo>
                  <a:lnTo>
                    <a:pt x="0" y="327599"/>
                  </a:lnTo>
                  <a:lnTo>
                    <a:pt x="0" y="0"/>
                  </a:lnTo>
                  <a:close/>
                </a:path>
              </a:pathLst>
            </a:custGeom>
            <a:solidFill>
              <a:srgbClr val="23da7e"/>
            </a:solidFill>
            <a:ln>
              <a:noFill/>
            </a:ln>
          </p:spPr>
          <p:style>
            <a:lnRef idx="0"/>
            <a:fillRef idx="0"/>
            <a:effectRef idx="0"/>
            <a:fontRef idx="minor"/>
          </p:style>
        </p:sp>
        <p:sp>
          <p:nvSpPr>
            <p:cNvPr id="309" name="CustomShape 6"/>
            <p:cNvSpPr/>
            <p:nvPr/>
          </p:nvSpPr>
          <p:spPr>
            <a:xfrm>
              <a:off x="4052160" y="3120480"/>
              <a:ext cx="1976760" cy="325800"/>
            </a:xfrm>
            <a:custGeom>
              <a:avLst/>
              <a:gdLst/>
              <a:ahLst/>
              <a:rect l="l" t="t" r="r" b="b"/>
              <a:pathLst>
                <a:path w="1978660" h="327660">
                  <a:moveTo>
                    <a:pt x="0" y="0"/>
                  </a:moveTo>
                  <a:lnTo>
                    <a:pt x="1978196" y="0"/>
                  </a:lnTo>
                  <a:lnTo>
                    <a:pt x="1978196" y="327599"/>
                  </a:lnTo>
                  <a:lnTo>
                    <a:pt x="0" y="327599"/>
                  </a:lnTo>
                  <a:lnTo>
                    <a:pt x="0" y="0"/>
                  </a:lnTo>
                  <a:close/>
                </a:path>
              </a:pathLst>
            </a:custGeom>
            <a:noFill/>
            <a:ln w="12600">
              <a:solidFill>
                <a:srgbClr val="708391"/>
              </a:solidFill>
              <a:round/>
            </a:ln>
          </p:spPr>
          <p:style>
            <a:lnRef idx="0"/>
            <a:fillRef idx="0"/>
            <a:effectRef idx="0"/>
            <a:fontRef idx="minor"/>
          </p:style>
        </p:sp>
        <p:sp>
          <p:nvSpPr>
            <p:cNvPr id="310" name="CustomShape 7"/>
            <p:cNvSpPr/>
            <p:nvPr/>
          </p:nvSpPr>
          <p:spPr>
            <a:xfrm>
              <a:off x="4621320" y="3159720"/>
              <a:ext cx="851040" cy="2253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400" spc="-7" strike="noStrike">
                  <a:solidFill>
                    <a:srgbClr val="ffffff"/>
                  </a:solidFill>
                  <a:latin typeface="Arial"/>
                  <a:ea typeface="DejaVu Sans"/>
                </a:rPr>
                <a:t>bridgenet2</a:t>
              </a:r>
              <a:endParaRPr b="0" lang="en-US" sz="1400" spc="-1" strike="noStrike">
                <a:latin typeface="Arial"/>
              </a:endParaRPr>
            </a:p>
          </p:txBody>
        </p:sp>
        <p:sp>
          <p:nvSpPr>
            <p:cNvPr id="311" name="CustomShape 8"/>
            <p:cNvSpPr/>
            <p:nvPr/>
          </p:nvSpPr>
          <p:spPr>
            <a:xfrm>
              <a:off x="4035240" y="2296080"/>
              <a:ext cx="817200" cy="392040"/>
            </a:xfrm>
            <a:prstGeom prst="rect">
              <a:avLst/>
            </a:prstGeom>
            <a:blipFill rotWithShape="0">
              <a:blip r:embed="rId1"/>
              <a:stretch>
                <a:fillRect/>
              </a:stretch>
            </a:blipFill>
            <a:ln>
              <a:noFill/>
            </a:ln>
          </p:spPr>
          <p:style>
            <a:lnRef idx="0"/>
            <a:fillRef idx="0"/>
            <a:effectRef idx="0"/>
            <a:fontRef idx="minor"/>
          </p:style>
        </p:sp>
        <p:sp>
          <p:nvSpPr>
            <p:cNvPr id="312" name="CustomShape 9"/>
            <p:cNvSpPr/>
            <p:nvPr/>
          </p:nvSpPr>
          <p:spPr>
            <a:xfrm>
              <a:off x="5248080" y="2314440"/>
              <a:ext cx="817200" cy="392040"/>
            </a:xfrm>
            <a:prstGeom prst="rect">
              <a:avLst/>
            </a:prstGeom>
            <a:blipFill rotWithShape="0">
              <a:blip r:embed="rId2"/>
              <a:stretch>
                <a:fillRect/>
              </a:stretch>
            </a:blipFill>
            <a:ln>
              <a:noFill/>
            </a:ln>
          </p:spPr>
          <p:style>
            <a:lnRef idx="0"/>
            <a:fillRef idx="0"/>
            <a:effectRef idx="0"/>
            <a:fontRef idx="minor"/>
          </p:style>
        </p:sp>
        <p:sp>
          <p:nvSpPr>
            <p:cNvPr id="313" name="CustomShape 10"/>
            <p:cNvSpPr/>
            <p:nvPr/>
          </p:nvSpPr>
          <p:spPr>
            <a:xfrm>
              <a:off x="4194720" y="2091600"/>
              <a:ext cx="510480" cy="1947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4</a:t>
              </a:r>
              <a:endParaRPr b="0" lang="en-US" sz="1200" spc="-1" strike="noStrike">
                <a:latin typeface="Arial"/>
              </a:endParaRPr>
            </a:p>
          </p:txBody>
        </p:sp>
        <p:sp>
          <p:nvSpPr>
            <p:cNvPr id="314" name="CustomShape 11"/>
            <p:cNvSpPr/>
            <p:nvPr/>
          </p:nvSpPr>
          <p:spPr>
            <a:xfrm>
              <a:off x="5695920" y="2644560"/>
              <a:ext cx="360" cy="470520"/>
            </a:xfrm>
            <a:custGeom>
              <a:avLst/>
              <a:gdLst/>
              <a:ahLst/>
              <a:rect l="l" t="t" r="r" b="b"/>
              <a:pathLst>
                <a:path w="0" h="472439">
                  <a:moveTo>
                    <a:pt x="0" y="0"/>
                  </a:moveTo>
                  <a:lnTo>
                    <a:pt x="0" y="471889"/>
                  </a:lnTo>
                </a:path>
              </a:pathLst>
            </a:custGeom>
            <a:noFill/>
            <a:ln w="28440">
              <a:solidFill>
                <a:srgbClr val="11212a"/>
              </a:solidFill>
              <a:round/>
            </a:ln>
          </p:spPr>
          <p:style>
            <a:lnRef idx="0"/>
            <a:fillRef idx="0"/>
            <a:effectRef idx="0"/>
            <a:fontRef idx="minor"/>
          </p:style>
        </p:sp>
        <p:sp>
          <p:nvSpPr>
            <p:cNvPr id="315" name="CustomShape 12"/>
            <p:cNvSpPr/>
            <p:nvPr/>
          </p:nvSpPr>
          <p:spPr>
            <a:xfrm>
              <a:off x="5446080" y="2091600"/>
              <a:ext cx="510480" cy="1947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5</a:t>
              </a:r>
              <a:endParaRPr b="0" lang="en-US" sz="1200" spc="-1" strike="noStrike">
                <a:latin typeface="Arial"/>
              </a:endParaRPr>
            </a:p>
          </p:txBody>
        </p:sp>
        <p:sp>
          <p:nvSpPr>
            <p:cNvPr id="316" name="CustomShape 13"/>
            <p:cNvSpPr/>
            <p:nvPr/>
          </p:nvSpPr>
          <p:spPr>
            <a:xfrm>
              <a:off x="4446720" y="2667240"/>
              <a:ext cx="360" cy="447840"/>
            </a:xfrm>
            <a:custGeom>
              <a:avLst/>
              <a:gdLst/>
              <a:ahLst/>
              <a:rect l="l" t="t" r="r" b="b"/>
              <a:pathLst>
                <a:path w="0" h="449580">
                  <a:moveTo>
                    <a:pt x="0" y="0"/>
                  </a:moveTo>
                  <a:lnTo>
                    <a:pt x="0" y="449399"/>
                  </a:lnTo>
                </a:path>
              </a:pathLst>
            </a:custGeom>
            <a:noFill/>
            <a:ln w="28440">
              <a:solidFill>
                <a:srgbClr val="11212a"/>
              </a:solidFill>
              <a:round/>
            </a:ln>
          </p:spPr>
          <p:style>
            <a:lnRef idx="0"/>
            <a:fillRef idx="0"/>
            <a:effectRef idx="0"/>
            <a:fontRef idx="minor"/>
          </p:style>
        </p:sp>
        <p:sp>
          <p:nvSpPr>
            <p:cNvPr id="317" name="CustomShape 14"/>
            <p:cNvSpPr/>
            <p:nvPr/>
          </p:nvSpPr>
          <p:spPr>
            <a:xfrm>
              <a:off x="6429960" y="2314440"/>
              <a:ext cx="817200" cy="392040"/>
            </a:xfrm>
            <a:prstGeom prst="rect">
              <a:avLst/>
            </a:prstGeom>
            <a:blipFill rotWithShape="0">
              <a:blip r:embed="rId3"/>
              <a:stretch>
                <a:fillRect/>
              </a:stretch>
            </a:blipFill>
            <a:ln>
              <a:noFill/>
            </a:ln>
          </p:spPr>
          <p:style>
            <a:lnRef idx="0"/>
            <a:fillRef idx="0"/>
            <a:effectRef idx="0"/>
            <a:fontRef idx="minor"/>
          </p:style>
        </p:sp>
        <p:sp>
          <p:nvSpPr>
            <p:cNvPr id="318" name="CustomShape 15"/>
            <p:cNvSpPr/>
            <p:nvPr/>
          </p:nvSpPr>
          <p:spPr>
            <a:xfrm>
              <a:off x="6589440" y="2109960"/>
              <a:ext cx="510480" cy="1947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6</a:t>
              </a:r>
              <a:endParaRPr b="0" lang="en-US" sz="1200" spc="-1" strike="noStrike">
                <a:latin typeface="Arial"/>
              </a:endParaRPr>
            </a:p>
          </p:txBody>
        </p:sp>
        <p:sp>
          <p:nvSpPr>
            <p:cNvPr id="319" name="CustomShape 16"/>
            <p:cNvSpPr/>
            <p:nvPr/>
          </p:nvSpPr>
          <p:spPr>
            <a:xfrm>
              <a:off x="6841440" y="2685240"/>
              <a:ext cx="360" cy="447840"/>
            </a:xfrm>
            <a:custGeom>
              <a:avLst/>
              <a:gdLst/>
              <a:ahLst/>
              <a:rect l="l" t="t" r="r" b="b"/>
              <a:pathLst>
                <a:path w="0" h="449580">
                  <a:moveTo>
                    <a:pt x="0" y="0"/>
                  </a:moveTo>
                  <a:lnTo>
                    <a:pt x="0" y="449406"/>
                  </a:lnTo>
                </a:path>
              </a:pathLst>
            </a:custGeom>
            <a:noFill/>
            <a:ln w="28440">
              <a:solidFill>
                <a:srgbClr val="11212a"/>
              </a:solidFill>
              <a:round/>
            </a:ln>
          </p:spPr>
          <p:style>
            <a:lnRef idx="0"/>
            <a:fillRef idx="0"/>
            <a:effectRef idx="0"/>
            <a:fontRef idx="minor"/>
          </p:style>
        </p:sp>
        <p:sp>
          <p:nvSpPr>
            <p:cNvPr id="320" name="CustomShape 17"/>
            <p:cNvSpPr/>
            <p:nvPr/>
          </p:nvSpPr>
          <p:spPr>
            <a:xfrm>
              <a:off x="6510960" y="3142440"/>
              <a:ext cx="1976760" cy="325800"/>
            </a:xfrm>
            <a:custGeom>
              <a:avLst/>
              <a:gdLst/>
              <a:ahLst/>
              <a:rect l="l" t="t" r="r" b="b"/>
              <a:pathLst>
                <a:path w="1978659" h="327660">
                  <a:moveTo>
                    <a:pt x="0" y="0"/>
                  </a:moveTo>
                  <a:lnTo>
                    <a:pt x="1978196" y="0"/>
                  </a:lnTo>
                  <a:lnTo>
                    <a:pt x="1978196" y="327599"/>
                  </a:lnTo>
                  <a:lnTo>
                    <a:pt x="0" y="327599"/>
                  </a:lnTo>
                  <a:lnTo>
                    <a:pt x="0" y="0"/>
                  </a:lnTo>
                  <a:close/>
                </a:path>
              </a:pathLst>
            </a:custGeom>
            <a:solidFill>
              <a:srgbClr val="23da7e"/>
            </a:solidFill>
            <a:ln>
              <a:noFill/>
            </a:ln>
          </p:spPr>
          <p:style>
            <a:lnRef idx="0"/>
            <a:fillRef idx="0"/>
            <a:effectRef idx="0"/>
            <a:fontRef idx="minor"/>
          </p:style>
        </p:sp>
        <p:sp>
          <p:nvSpPr>
            <p:cNvPr id="321" name="CustomShape 18"/>
            <p:cNvSpPr/>
            <p:nvPr/>
          </p:nvSpPr>
          <p:spPr>
            <a:xfrm>
              <a:off x="6510960" y="3142440"/>
              <a:ext cx="1976760" cy="325800"/>
            </a:xfrm>
            <a:custGeom>
              <a:avLst/>
              <a:gdLst/>
              <a:ahLst/>
              <a:rect l="l" t="t" r="r" b="b"/>
              <a:pathLst>
                <a:path w="1978659" h="327660">
                  <a:moveTo>
                    <a:pt x="0" y="0"/>
                  </a:moveTo>
                  <a:lnTo>
                    <a:pt x="1978196" y="0"/>
                  </a:lnTo>
                  <a:lnTo>
                    <a:pt x="1978196" y="327599"/>
                  </a:lnTo>
                  <a:lnTo>
                    <a:pt x="0" y="327599"/>
                  </a:lnTo>
                  <a:lnTo>
                    <a:pt x="0" y="0"/>
                  </a:lnTo>
                  <a:close/>
                </a:path>
              </a:pathLst>
            </a:custGeom>
            <a:noFill/>
            <a:ln w="12600">
              <a:solidFill>
                <a:srgbClr val="708391"/>
              </a:solidFill>
              <a:round/>
            </a:ln>
          </p:spPr>
          <p:style>
            <a:lnRef idx="0"/>
            <a:fillRef idx="0"/>
            <a:effectRef idx="0"/>
            <a:fontRef idx="minor"/>
          </p:style>
        </p:sp>
        <p:sp>
          <p:nvSpPr>
            <p:cNvPr id="322" name="CustomShape 19"/>
            <p:cNvSpPr/>
            <p:nvPr/>
          </p:nvSpPr>
          <p:spPr>
            <a:xfrm>
              <a:off x="7080120" y="3181680"/>
              <a:ext cx="851040" cy="2253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400" spc="-7" strike="noStrike">
                  <a:solidFill>
                    <a:srgbClr val="ffffff"/>
                  </a:solidFill>
                  <a:latin typeface="Arial"/>
                  <a:ea typeface="DejaVu Sans"/>
                </a:rPr>
                <a:t>bridgenet3</a:t>
              </a:r>
              <a:endParaRPr b="0" lang="en-US" sz="1400" spc="-1" strike="noStrike">
                <a:latin typeface="Arial"/>
              </a:endParaRPr>
            </a:p>
          </p:txBody>
        </p:sp>
        <p:sp>
          <p:nvSpPr>
            <p:cNvPr id="323" name="CustomShape 20"/>
            <p:cNvSpPr/>
            <p:nvPr/>
          </p:nvSpPr>
          <p:spPr>
            <a:xfrm>
              <a:off x="7572960" y="2314440"/>
              <a:ext cx="817200" cy="392040"/>
            </a:xfrm>
            <a:prstGeom prst="rect">
              <a:avLst/>
            </a:prstGeom>
            <a:blipFill rotWithShape="0">
              <a:blip r:embed="rId4"/>
              <a:stretch>
                <a:fillRect/>
              </a:stretch>
            </a:blipFill>
            <a:ln>
              <a:noFill/>
            </a:ln>
          </p:spPr>
          <p:style>
            <a:lnRef idx="0"/>
            <a:fillRef idx="0"/>
            <a:effectRef idx="0"/>
            <a:fontRef idx="minor"/>
          </p:style>
        </p:sp>
        <p:sp>
          <p:nvSpPr>
            <p:cNvPr id="324" name="CustomShape 21"/>
            <p:cNvSpPr/>
            <p:nvPr/>
          </p:nvSpPr>
          <p:spPr>
            <a:xfrm>
              <a:off x="7732440" y="2109960"/>
              <a:ext cx="510480" cy="194760"/>
            </a:xfrm>
            <a:prstGeom prst="rect">
              <a:avLst/>
            </a:prstGeom>
            <a:noFill/>
            <a:ln>
              <a:noFill/>
            </a:ln>
          </p:spPr>
          <p:style>
            <a:lnRef idx="0"/>
            <a:fillRef idx="0"/>
            <a:effectRef idx="0"/>
            <a:fontRef idx="minor"/>
          </p:style>
          <p:txBody>
            <a:bodyPr lIns="0" rIns="0" tIns="12600" bIns="0">
              <a:spAutoFit/>
            </a:bodyPr>
            <a:p>
              <a:pPr>
                <a:lnSpc>
                  <a:spcPct val="100000"/>
                </a:lnSpc>
                <a:spcBef>
                  <a:spcPts val="99"/>
                </a:spcBef>
              </a:pPr>
              <a:r>
                <a:rPr b="0" lang="es-ES" sz="1200" spc="-7" strike="noStrike">
                  <a:solidFill>
                    <a:srgbClr val="244256"/>
                  </a:solidFill>
                  <a:latin typeface="Arial"/>
                  <a:ea typeface="DejaVu Sans"/>
                </a:rPr>
                <a:t>Cntnr</a:t>
              </a:r>
              <a:r>
                <a:rPr b="0" lang="es-ES" sz="1200" spc="-75" strike="noStrike">
                  <a:solidFill>
                    <a:srgbClr val="244256"/>
                  </a:solidFill>
                  <a:latin typeface="Arial"/>
                  <a:ea typeface="DejaVu Sans"/>
                </a:rPr>
                <a:t> </a:t>
              </a:r>
              <a:r>
                <a:rPr b="0" lang="es-ES" sz="1200" spc="-1" strike="noStrike">
                  <a:solidFill>
                    <a:srgbClr val="244256"/>
                  </a:solidFill>
                  <a:latin typeface="Arial"/>
                  <a:ea typeface="DejaVu Sans"/>
                </a:rPr>
                <a:t>7</a:t>
              </a:r>
              <a:endParaRPr b="0" lang="en-US" sz="1200" spc="-1" strike="noStrike">
                <a:latin typeface="Arial"/>
              </a:endParaRPr>
            </a:p>
          </p:txBody>
        </p:sp>
        <p:sp>
          <p:nvSpPr>
            <p:cNvPr id="325" name="CustomShape 22"/>
            <p:cNvSpPr/>
            <p:nvPr/>
          </p:nvSpPr>
          <p:spPr>
            <a:xfrm>
              <a:off x="7984440" y="2685240"/>
              <a:ext cx="360" cy="447840"/>
            </a:xfrm>
            <a:custGeom>
              <a:avLst/>
              <a:gdLst/>
              <a:ahLst/>
              <a:rect l="l" t="t" r="r" b="b"/>
              <a:pathLst>
                <a:path w="0" h="449580">
                  <a:moveTo>
                    <a:pt x="0" y="0"/>
                  </a:moveTo>
                  <a:lnTo>
                    <a:pt x="0" y="449406"/>
                  </a:lnTo>
                </a:path>
              </a:pathLst>
            </a:custGeom>
            <a:noFill/>
            <a:ln w="28440">
              <a:solidFill>
                <a:srgbClr val="11212a"/>
              </a:solidFill>
              <a:round/>
            </a:ln>
          </p:spPr>
          <p:style>
            <a:lnRef idx="0"/>
            <a:fillRef idx="0"/>
            <a:effectRef idx="0"/>
            <a:fontRef idx="minor"/>
          </p:style>
        </p:sp>
      </p:grpSp>
      <p:grpSp>
        <p:nvGrpSpPr>
          <p:cNvPr id="326" name="Group 23"/>
          <p:cNvGrpSpPr/>
          <p:nvPr/>
        </p:nvGrpSpPr>
        <p:grpSpPr>
          <a:xfrm>
            <a:off x="416520" y="2052720"/>
            <a:ext cx="5617080" cy="3158640"/>
            <a:chOff x="416520" y="2052720"/>
            <a:chExt cx="5617080" cy="3158640"/>
          </a:xfrm>
        </p:grpSpPr>
        <p:sp>
          <p:nvSpPr>
            <p:cNvPr id="327" name="CustomShape 24"/>
            <p:cNvSpPr/>
            <p:nvPr/>
          </p:nvSpPr>
          <p:spPr>
            <a:xfrm>
              <a:off x="416520" y="2265840"/>
              <a:ext cx="2595960" cy="2107080"/>
            </a:xfrm>
            <a:custGeom>
              <a:avLst/>
              <a:gdLst/>
              <a:ahLst/>
              <a:rect l="l" t="t" r="r" b="b"/>
              <a:pathLst>
                <a:path w="2597785" h="2108835">
                  <a:moveTo>
                    <a:pt x="0" y="0"/>
                  </a:moveTo>
                  <a:lnTo>
                    <a:pt x="2597384" y="0"/>
                  </a:lnTo>
                  <a:lnTo>
                    <a:pt x="2597384" y="2108688"/>
                  </a:lnTo>
                  <a:lnTo>
                    <a:pt x="0" y="2108688"/>
                  </a:lnTo>
                  <a:lnTo>
                    <a:pt x="0" y="0"/>
                  </a:lnTo>
                  <a:close/>
                </a:path>
              </a:pathLst>
            </a:custGeom>
            <a:solidFill>
              <a:srgbClr val="b1b1b1"/>
            </a:solidFill>
            <a:ln>
              <a:noFill/>
            </a:ln>
          </p:spPr>
          <p:style>
            <a:lnRef idx="0"/>
            <a:fillRef idx="0"/>
            <a:effectRef idx="0"/>
            <a:fontRef idx="minor"/>
          </p:style>
        </p:sp>
        <p:sp>
          <p:nvSpPr>
            <p:cNvPr id="328" name="CustomShape 25"/>
            <p:cNvSpPr/>
            <p:nvPr/>
          </p:nvSpPr>
          <p:spPr>
            <a:xfrm>
              <a:off x="416520" y="2265840"/>
              <a:ext cx="2595960" cy="2107080"/>
            </a:xfrm>
            <a:custGeom>
              <a:avLst/>
              <a:gdLst/>
              <a:ahLst/>
              <a:rect l="l" t="t" r="r" b="b"/>
              <a:pathLst>
                <a:path w="2597785" h="2108835">
                  <a:moveTo>
                    <a:pt x="0" y="0"/>
                  </a:moveTo>
                  <a:lnTo>
                    <a:pt x="2597384" y="0"/>
                  </a:lnTo>
                  <a:lnTo>
                    <a:pt x="2597384" y="2108688"/>
                  </a:lnTo>
                  <a:lnTo>
                    <a:pt x="0" y="2108688"/>
                  </a:lnTo>
                  <a:lnTo>
                    <a:pt x="0" y="0"/>
                  </a:lnTo>
                  <a:close/>
                </a:path>
              </a:pathLst>
            </a:custGeom>
            <a:noFill/>
            <a:ln w="12600">
              <a:solidFill>
                <a:srgbClr val="244256"/>
              </a:solidFill>
              <a:round/>
            </a:ln>
          </p:spPr>
          <p:style>
            <a:lnRef idx="0"/>
            <a:fillRef idx="0"/>
            <a:effectRef idx="0"/>
            <a:fontRef idx="minor"/>
          </p:style>
        </p:sp>
        <p:sp>
          <p:nvSpPr>
            <p:cNvPr id="329" name="CustomShape 26"/>
            <p:cNvSpPr/>
            <p:nvPr/>
          </p:nvSpPr>
          <p:spPr>
            <a:xfrm>
              <a:off x="1716480" y="4372560"/>
              <a:ext cx="360" cy="570960"/>
            </a:xfrm>
            <a:custGeom>
              <a:avLst/>
              <a:gdLst/>
              <a:ahLst/>
              <a:rect l="l" t="t" r="r" b="b"/>
              <a:pathLst>
                <a:path w="0" h="572770">
                  <a:moveTo>
                    <a:pt x="0" y="0"/>
                  </a:moveTo>
                  <a:lnTo>
                    <a:pt x="0" y="572698"/>
                  </a:lnTo>
                </a:path>
              </a:pathLst>
            </a:custGeom>
            <a:noFill/>
            <a:ln w="28440">
              <a:solidFill>
                <a:srgbClr val="11212a"/>
              </a:solidFill>
              <a:round/>
            </a:ln>
          </p:spPr>
          <p:style>
            <a:lnRef idx="0"/>
            <a:fillRef idx="0"/>
            <a:effectRef idx="0"/>
            <a:fontRef idx="minor"/>
          </p:style>
        </p:sp>
        <p:sp>
          <p:nvSpPr>
            <p:cNvPr id="330" name="CustomShape 27"/>
            <p:cNvSpPr/>
            <p:nvPr/>
          </p:nvSpPr>
          <p:spPr>
            <a:xfrm>
              <a:off x="459000" y="2052720"/>
              <a:ext cx="2684520" cy="16452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0" lang="es-ES" sz="1000" spc="-7" strike="noStrike">
                  <a:solidFill>
                    <a:srgbClr val="244256"/>
                  </a:solidFill>
                  <a:latin typeface="Arial"/>
                  <a:ea typeface="DejaVu Sans"/>
                </a:rPr>
                <a:t>Docker host</a:t>
              </a:r>
              <a:r>
                <a:rPr b="0" lang="es-ES" sz="1000" spc="-86" strike="noStrike">
                  <a:solidFill>
                    <a:srgbClr val="244256"/>
                  </a:solidFill>
                  <a:latin typeface="Arial"/>
                  <a:ea typeface="DejaVu Sans"/>
                </a:rPr>
                <a:t> </a:t>
              </a:r>
              <a:r>
                <a:rPr b="0" lang="es-ES" sz="1000" spc="-1" strike="noStrike">
                  <a:solidFill>
                    <a:srgbClr val="244256"/>
                  </a:solidFill>
                  <a:latin typeface="Arial"/>
                  <a:ea typeface="DejaVu Sans"/>
                </a:rPr>
                <a:t>(Örneğin Windows Server 2019)</a:t>
              </a:r>
              <a:endParaRPr b="0" lang="en-US" sz="1000" spc="-1" strike="noStrike">
                <a:latin typeface="Arial"/>
              </a:endParaRPr>
            </a:p>
          </p:txBody>
        </p:sp>
        <p:sp>
          <p:nvSpPr>
            <p:cNvPr id="331" name="CustomShape 28"/>
            <p:cNvSpPr/>
            <p:nvPr/>
          </p:nvSpPr>
          <p:spPr>
            <a:xfrm>
              <a:off x="1716480" y="3855240"/>
              <a:ext cx="360" cy="271080"/>
            </a:xfrm>
            <a:custGeom>
              <a:avLst/>
              <a:gdLst/>
              <a:ahLst/>
              <a:rect l="l" t="t" r="r" b="b"/>
              <a:pathLst>
                <a:path w="0" h="273050">
                  <a:moveTo>
                    <a:pt x="0" y="0"/>
                  </a:moveTo>
                  <a:lnTo>
                    <a:pt x="0" y="272874"/>
                  </a:lnTo>
                </a:path>
              </a:pathLst>
            </a:custGeom>
            <a:noFill/>
            <a:ln w="28440">
              <a:solidFill>
                <a:srgbClr val="11212a"/>
              </a:solidFill>
              <a:round/>
            </a:ln>
          </p:spPr>
          <p:style>
            <a:lnRef idx="0"/>
            <a:fillRef idx="0"/>
            <a:effectRef idx="0"/>
            <a:fontRef idx="minor"/>
          </p:style>
        </p:sp>
        <p:sp>
          <p:nvSpPr>
            <p:cNvPr id="332" name="CustomShape 29"/>
            <p:cNvSpPr/>
            <p:nvPr/>
          </p:nvSpPr>
          <p:spPr>
            <a:xfrm>
              <a:off x="864000" y="3527640"/>
              <a:ext cx="1674720" cy="264960"/>
            </a:xfrm>
            <a:prstGeom prst="rect">
              <a:avLst/>
            </a:prstGeom>
            <a:solidFill>
              <a:srgbClr val="23da7e"/>
            </a:solidFill>
            <a:ln w="12600">
              <a:solidFill>
                <a:srgbClr val="708391"/>
              </a:solidFill>
              <a:round/>
            </a:ln>
          </p:spPr>
          <p:style>
            <a:lnRef idx="0"/>
            <a:fillRef idx="0"/>
            <a:effectRef idx="0"/>
            <a:fontRef idx="minor"/>
          </p:style>
          <p:txBody>
            <a:bodyPr lIns="0" rIns="0" tIns="52200" bIns="0">
              <a:spAutoFit/>
            </a:bodyPr>
            <a:p>
              <a:pPr algn="ctr">
                <a:lnSpc>
                  <a:spcPct val="100000"/>
                </a:lnSpc>
                <a:spcBef>
                  <a:spcPts val="408"/>
                </a:spcBef>
              </a:pPr>
              <a:r>
                <a:rPr b="0" lang="es-ES" sz="1400" spc="-7" strike="noStrike">
                  <a:solidFill>
                    <a:srgbClr val="ffffff"/>
                  </a:solidFill>
                  <a:latin typeface="Arial"/>
                  <a:ea typeface="DejaVu Sans"/>
                </a:rPr>
                <a:t>Bridge</a:t>
              </a:r>
              <a:endParaRPr b="0" lang="en-US" sz="1400" spc="-1" strike="noStrike">
                <a:latin typeface="Arial"/>
              </a:endParaRPr>
            </a:p>
          </p:txBody>
        </p:sp>
        <p:sp>
          <p:nvSpPr>
            <p:cNvPr id="333" name="CustomShape 30"/>
            <p:cNvSpPr/>
            <p:nvPr/>
          </p:nvSpPr>
          <p:spPr>
            <a:xfrm>
              <a:off x="1305720" y="2504160"/>
              <a:ext cx="817200" cy="392040"/>
            </a:xfrm>
            <a:prstGeom prst="rect">
              <a:avLst/>
            </a:prstGeom>
            <a:blipFill rotWithShape="0">
              <a:blip r:embed="rId5"/>
              <a:stretch>
                <a:fillRect/>
              </a:stretch>
            </a:blipFill>
            <a:ln>
              <a:noFill/>
            </a:ln>
          </p:spPr>
          <p:style>
            <a:lnRef idx="0"/>
            <a:fillRef idx="0"/>
            <a:effectRef idx="0"/>
            <a:fontRef idx="minor"/>
          </p:style>
        </p:sp>
        <p:sp>
          <p:nvSpPr>
            <p:cNvPr id="334" name="CustomShape 31"/>
            <p:cNvSpPr/>
            <p:nvPr/>
          </p:nvSpPr>
          <p:spPr>
            <a:xfrm>
              <a:off x="423000" y="2299320"/>
              <a:ext cx="2583360" cy="194760"/>
            </a:xfrm>
            <a:prstGeom prst="rect">
              <a:avLst/>
            </a:prstGeom>
            <a:noFill/>
            <a:ln>
              <a:noFill/>
            </a:ln>
          </p:spPr>
          <p:style>
            <a:lnRef idx="0"/>
            <a:fillRef idx="0"/>
            <a:effectRef idx="0"/>
            <a:fontRef idx="minor"/>
          </p:style>
          <p:txBody>
            <a:bodyPr lIns="0" rIns="0" tIns="12600" bIns="0">
              <a:spAutoFit/>
            </a:bodyPr>
            <a:p>
              <a:pPr algn="ctr">
                <a:lnSpc>
                  <a:spcPct val="100000"/>
                </a:lnSpc>
                <a:spcBef>
                  <a:spcPts val="99"/>
                </a:spcBef>
              </a:pPr>
              <a:r>
                <a:rPr b="0" lang="es-ES" sz="1200" spc="-7" strike="noStrike">
                  <a:solidFill>
                    <a:srgbClr val="244256"/>
                  </a:solidFill>
                  <a:latin typeface="Arial"/>
                  <a:ea typeface="DejaVu Sans"/>
                </a:rPr>
                <a:t>Cntnr1</a:t>
              </a:r>
              <a:endParaRPr b="0" lang="en-US" sz="1200" spc="-1" strike="noStrike">
                <a:latin typeface="Arial"/>
              </a:endParaRPr>
            </a:p>
          </p:txBody>
        </p:sp>
        <p:sp>
          <p:nvSpPr>
            <p:cNvPr id="335" name="CustomShape 32"/>
            <p:cNvSpPr/>
            <p:nvPr/>
          </p:nvSpPr>
          <p:spPr>
            <a:xfrm>
              <a:off x="1717560" y="3073320"/>
              <a:ext cx="360" cy="447840"/>
            </a:xfrm>
            <a:custGeom>
              <a:avLst/>
              <a:gdLst/>
              <a:ahLst/>
              <a:rect l="l" t="t" r="r" b="b"/>
              <a:pathLst>
                <a:path w="0" h="449580">
                  <a:moveTo>
                    <a:pt x="0" y="0"/>
                  </a:moveTo>
                  <a:lnTo>
                    <a:pt x="0" y="449396"/>
                  </a:lnTo>
                </a:path>
              </a:pathLst>
            </a:custGeom>
            <a:noFill/>
            <a:ln w="28440">
              <a:solidFill>
                <a:srgbClr val="11212a"/>
              </a:solidFill>
              <a:round/>
            </a:ln>
          </p:spPr>
          <p:style>
            <a:lnRef idx="0"/>
            <a:fillRef idx="0"/>
            <a:effectRef idx="0"/>
            <a:fontRef idx="minor"/>
          </p:style>
        </p:sp>
        <p:sp>
          <p:nvSpPr>
            <p:cNvPr id="336" name="CustomShape 33"/>
            <p:cNvSpPr/>
            <p:nvPr/>
          </p:nvSpPr>
          <p:spPr>
            <a:xfrm>
              <a:off x="1349280" y="2828880"/>
              <a:ext cx="734760" cy="242640"/>
            </a:xfrm>
            <a:custGeom>
              <a:avLst/>
              <a:gdLst/>
              <a:ahLst/>
              <a:rect l="l" t="t" r="r" b="b"/>
              <a:pathLst>
                <a:path w="736600" h="244475">
                  <a:moveTo>
                    <a:pt x="0" y="0"/>
                  </a:moveTo>
                  <a:lnTo>
                    <a:pt x="736488" y="0"/>
                  </a:lnTo>
                  <a:lnTo>
                    <a:pt x="736488" y="244199"/>
                  </a:lnTo>
                  <a:lnTo>
                    <a:pt x="0" y="244199"/>
                  </a:lnTo>
                  <a:lnTo>
                    <a:pt x="0" y="0"/>
                  </a:lnTo>
                  <a:close/>
                </a:path>
              </a:pathLst>
            </a:custGeom>
            <a:solidFill>
              <a:srgbClr val="ffffff"/>
            </a:solidFill>
            <a:ln>
              <a:noFill/>
            </a:ln>
          </p:spPr>
          <p:style>
            <a:lnRef idx="0"/>
            <a:fillRef idx="0"/>
            <a:effectRef idx="0"/>
            <a:fontRef idx="minor"/>
          </p:style>
        </p:sp>
        <p:sp>
          <p:nvSpPr>
            <p:cNvPr id="337" name="CustomShape 34"/>
            <p:cNvSpPr/>
            <p:nvPr/>
          </p:nvSpPr>
          <p:spPr>
            <a:xfrm>
              <a:off x="1349280" y="2828880"/>
              <a:ext cx="734760" cy="207720"/>
            </a:xfrm>
            <a:prstGeom prst="rect">
              <a:avLst/>
            </a:prstGeom>
            <a:noFill/>
            <a:ln w="28440">
              <a:solidFill>
                <a:srgbClr val="244256"/>
              </a:solidFill>
              <a:round/>
            </a:ln>
          </p:spPr>
          <p:style>
            <a:lnRef idx="0"/>
            <a:fillRef idx="0"/>
            <a:effectRef idx="0"/>
            <a:fontRef idx="minor"/>
          </p:style>
          <p:txBody>
            <a:bodyPr lIns="0" rIns="0" tIns="25560" bIns="0">
              <a:spAutoFit/>
            </a:bodyPr>
            <a:p>
              <a:pPr marL="92880">
                <a:lnSpc>
                  <a:spcPct val="100000"/>
                </a:lnSpc>
                <a:spcBef>
                  <a:spcPts val="201"/>
                </a:spcBef>
              </a:pPr>
              <a:r>
                <a:rPr b="0" lang="es-ES" sz="1200" spc="-7" strike="noStrike">
                  <a:solidFill>
                    <a:srgbClr val="000000"/>
                  </a:solidFill>
                  <a:latin typeface="Arial"/>
                  <a:ea typeface="DejaVu Sans"/>
                </a:rPr>
                <a:t>10.0.0.8</a:t>
              </a:r>
              <a:endParaRPr b="0" lang="en-US" sz="1200" spc="-1" strike="noStrike">
                <a:latin typeface="Arial"/>
              </a:endParaRPr>
            </a:p>
          </p:txBody>
        </p:sp>
        <p:sp>
          <p:nvSpPr>
            <p:cNvPr id="338" name="CustomShape 35"/>
            <p:cNvSpPr/>
            <p:nvPr/>
          </p:nvSpPr>
          <p:spPr>
            <a:xfrm>
              <a:off x="650520" y="4947120"/>
              <a:ext cx="5383080" cy="264240"/>
            </a:xfrm>
            <a:prstGeom prst="rect">
              <a:avLst/>
            </a:prstGeom>
            <a:solidFill>
              <a:srgbClr val="23da7e"/>
            </a:solidFill>
            <a:ln w="12600">
              <a:solidFill>
                <a:srgbClr val="708391"/>
              </a:solidFill>
              <a:round/>
            </a:ln>
          </p:spPr>
          <p:style>
            <a:lnRef idx="0"/>
            <a:fillRef idx="0"/>
            <a:effectRef idx="0"/>
            <a:fontRef idx="minor"/>
          </p:style>
          <p:txBody>
            <a:bodyPr lIns="0" rIns="0" tIns="51480" bIns="0">
              <a:spAutoFit/>
            </a:bodyPr>
            <a:p>
              <a:pPr marL="1788120">
                <a:lnSpc>
                  <a:spcPct val="100000"/>
                </a:lnSpc>
                <a:spcBef>
                  <a:spcPts val="405"/>
                </a:spcBef>
              </a:pPr>
              <a:r>
                <a:rPr b="0" lang="es-ES" sz="1400" spc="-7" strike="noStrike">
                  <a:solidFill>
                    <a:srgbClr val="ffffff"/>
                  </a:solidFill>
                  <a:latin typeface="Arial"/>
                  <a:ea typeface="DejaVu Sans"/>
                </a:rPr>
                <a:t>L2/L3 physical</a:t>
              </a:r>
              <a:r>
                <a:rPr b="0" lang="es-ES" sz="1400" spc="-12" strike="noStrike">
                  <a:solidFill>
                    <a:srgbClr val="ffffff"/>
                  </a:solidFill>
                  <a:latin typeface="Arial"/>
                  <a:ea typeface="DejaVu Sans"/>
                </a:rPr>
                <a:t> </a:t>
              </a:r>
              <a:r>
                <a:rPr b="0" lang="es-ES" sz="1400" spc="-7" strike="noStrike">
                  <a:solidFill>
                    <a:srgbClr val="ffffff"/>
                  </a:solidFill>
                  <a:latin typeface="Arial"/>
                  <a:ea typeface="DejaVu Sans"/>
                </a:rPr>
                <a:t>network</a:t>
              </a:r>
              <a:endParaRPr b="0" lang="en-US" sz="1400" spc="-1" strike="noStrike">
                <a:latin typeface="Arial"/>
              </a:endParaRPr>
            </a:p>
          </p:txBody>
        </p:sp>
        <p:sp>
          <p:nvSpPr>
            <p:cNvPr id="339" name="CustomShape 36"/>
            <p:cNvSpPr/>
            <p:nvPr/>
          </p:nvSpPr>
          <p:spPr>
            <a:xfrm>
              <a:off x="2145960" y="2809080"/>
              <a:ext cx="28080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s-ES" sz="1400" spc="-7" strike="noStrike">
                  <a:solidFill>
                    <a:srgbClr val="244256"/>
                  </a:solidFill>
                  <a:latin typeface="Arial"/>
                  <a:ea typeface="DejaVu Sans"/>
                </a:rPr>
                <a:t>:80</a:t>
              </a:r>
              <a:endParaRPr b="0" lang="en-US" sz="1400" spc="-1" strike="noStrike">
                <a:latin typeface="Arial"/>
              </a:endParaRPr>
            </a:p>
          </p:txBody>
        </p:sp>
        <p:sp>
          <p:nvSpPr>
            <p:cNvPr id="340" name="CustomShape 37"/>
            <p:cNvSpPr/>
            <p:nvPr/>
          </p:nvSpPr>
          <p:spPr>
            <a:xfrm>
              <a:off x="2401920" y="4114800"/>
              <a:ext cx="478800" cy="2253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s-ES" sz="1400" spc="-7" strike="noStrike">
                  <a:solidFill>
                    <a:srgbClr val="244256"/>
                  </a:solidFill>
                  <a:latin typeface="Arial"/>
                  <a:ea typeface="DejaVu Sans"/>
                </a:rPr>
                <a:t>:8080</a:t>
              </a:r>
              <a:endParaRPr b="0" lang="en-US" sz="1400" spc="-1" strike="noStrike">
                <a:latin typeface="Arial"/>
              </a:endParaRPr>
            </a:p>
          </p:txBody>
        </p:sp>
        <p:sp>
          <p:nvSpPr>
            <p:cNvPr id="341" name="CustomShape 38"/>
            <p:cNvSpPr/>
            <p:nvPr/>
          </p:nvSpPr>
          <p:spPr>
            <a:xfrm>
              <a:off x="1105200" y="4128120"/>
              <a:ext cx="1221120" cy="207720"/>
            </a:xfrm>
            <a:prstGeom prst="rect">
              <a:avLst/>
            </a:prstGeom>
            <a:solidFill>
              <a:srgbClr val="ffffff"/>
            </a:solidFill>
            <a:ln w="28440">
              <a:solidFill>
                <a:srgbClr val="244256"/>
              </a:solidFill>
              <a:round/>
            </a:ln>
          </p:spPr>
          <p:style>
            <a:lnRef idx="0"/>
            <a:fillRef idx="0"/>
            <a:effectRef idx="0"/>
            <a:fontRef idx="minor"/>
          </p:style>
          <p:txBody>
            <a:bodyPr lIns="0" rIns="0" tIns="25560" bIns="0">
              <a:spAutoFit/>
            </a:bodyPr>
            <a:p>
              <a:pPr marL="208440">
                <a:lnSpc>
                  <a:spcPct val="100000"/>
                </a:lnSpc>
                <a:spcBef>
                  <a:spcPts val="201"/>
                </a:spcBef>
              </a:pPr>
              <a:r>
                <a:rPr b="0" lang="es-ES" sz="1200" spc="-7" strike="noStrike">
                  <a:solidFill>
                    <a:srgbClr val="000000"/>
                  </a:solidFill>
                  <a:latin typeface="Arial"/>
                  <a:ea typeface="DejaVu Sans"/>
                </a:rPr>
                <a:t>172.14.3.55</a:t>
              </a:r>
              <a:endParaRPr b="0" lang="en-US" sz="1200" spc="-1" strike="noStrike">
                <a:latin typeface="Arial"/>
              </a:endParaRPr>
            </a:p>
          </p:txBody>
        </p:sp>
        <p:sp>
          <p:nvSpPr>
            <p:cNvPr id="342" name="CustomShape 39"/>
            <p:cNvSpPr/>
            <p:nvPr/>
          </p:nvSpPr>
          <p:spPr>
            <a:xfrm>
              <a:off x="2733480" y="3116520"/>
              <a:ext cx="360" cy="749880"/>
            </a:xfrm>
            <a:custGeom>
              <a:avLst/>
              <a:gdLst/>
              <a:ahLst/>
              <a:rect l="l" t="t" r="r" b="b"/>
              <a:pathLst>
                <a:path w="0" h="751839">
                  <a:moveTo>
                    <a:pt x="0" y="0"/>
                  </a:moveTo>
                  <a:lnTo>
                    <a:pt x="0" y="751380"/>
                  </a:lnTo>
                </a:path>
              </a:pathLst>
            </a:custGeom>
            <a:noFill/>
            <a:ln w="38160">
              <a:solidFill>
                <a:srgbClr val="ffffff"/>
              </a:solidFill>
              <a:round/>
            </a:ln>
          </p:spPr>
          <p:style>
            <a:lnRef idx="0"/>
            <a:fillRef idx="0"/>
            <a:effectRef idx="0"/>
            <a:fontRef idx="minor"/>
          </p:style>
        </p:sp>
        <p:sp>
          <p:nvSpPr>
            <p:cNvPr id="343" name="CustomShape 40"/>
            <p:cNvSpPr/>
            <p:nvPr/>
          </p:nvSpPr>
          <p:spPr>
            <a:xfrm>
              <a:off x="2600280" y="2967480"/>
              <a:ext cx="197640" cy="207720"/>
            </a:xfrm>
            <a:prstGeom prst="rect">
              <a:avLst/>
            </a:prstGeom>
            <a:blipFill rotWithShape="0">
              <a:blip r:embed="rId6"/>
              <a:stretch>
                <a:fillRect/>
              </a:stretch>
            </a:blipFill>
            <a:ln>
              <a:noFill/>
            </a:ln>
          </p:spPr>
          <p:style>
            <a:lnRef idx="0"/>
            <a:fillRef idx="0"/>
            <a:effectRef idx="0"/>
            <a:fontRef idx="minor"/>
          </p:style>
        </p:sp>
        <p:sp>
          <p:nvSpPr>
            <p:cNvPr id="344" name="CustomShape 41"/>
            <p:cNvSpPr/>
            <p:nvPr/>
          </p:nvSpPr>
          <p:spPr>
            <a:xfrm>
              <a:off x="2651760" y="3848760"/>
              <a:ext cx="162000" cy="209160"/>
            </a:xfrm>
            <a:prstGeom prst="rect">
              <a:avLst/>
            </a:prstGeom>
            <a:blipFill rotWithShape="0">
              <a:blip r:embed="rId7"/>
              <a:stretch>
                <a:fillRect/>
              </a:stretch>
            </a:blipFill>
            <a:ln>
              <a:noFill/>
            </a:ln>
          </p:spPr>
          <p:style>
            <a:lnRef idx="0"/>
            <a:fillRef idx="0"/>
            <a:effectRef idx="0"/>
            <a:fontRef idx="minor"/>
          </p:style>
        </p:sp>
      </p:grpSp>
      <p:sp>
        <p:nvSpPr>
          <p:cNvPr id="345" name="CustomShape 42"/>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Network</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Docker Volume</a:t>
            </a:r>
            <a:endParaRPr b="0" lang="en-US" sz="4400" spc="-1" strike="noStrike">
              <a:latin typeface="Arial"/>
            </a:endParaRPr>
          </a:p>
        </p:txBody>
      </p:sp>
      <p:pic>
        <p:nvPicPr>
          <p:cNvPr id="347" name="" descr=""/>
          <p:cNvPicPr/>
          <p:nvPr/>
        </p:nvPicPr>
        <p:blipFill>
          <a:blip r:embed="rId1"/>
          <a:stretch/>
        </p:blipFill>
        <p:spPr>
          <a:xfrm>
            <a:off x="411480" y="2024640"/>
            <a:ext cx="4636080" cy="2363040"/>
          </a:xfrm>
          <a:prstGeom prst="rect">
            <a:avLst/>
          </a:prstGeom>
          <a:ln>
            <a:noFill/>
          </a:ln>
        </p:spPr>
      </p:pic>
      <p:pic>
        <p:nvPicPr>
          <p:cNvPr id="348" name="" descr=""/>
          <p:cNvPicPr/>
          <p:nvPr/>
        </p:nvPicPr>
        <p:blipFill>
          <a:blip r:embed="rId2"/>
          <a:stretch/>
        </p:blipFill>
        <p:spPr>
          <a:xfrm>
            <a:off x="5095080" y="2011680"/>
            <a:ext cx="4678920" cy="2376000"/>
          </a:xfrm>
          <a:prstGeom prst="rect">
            <a:avLst/>
          </a:prstGeom>
          <a:ln>
            <a:noFill/>
          </a:ln>
        </p:spPr>
      </p:pic>
      <p:sp>
        <p:nvSpPr>
          <p:cNvPr id="349" name="CustomShape 2"/>
          <p:cNvSpPr/>
          <p:nvPr/>
        </p:nvSpPr>
        <p:spPr>
          <a:xfrm>
            <a:off x="473760" y="1661400"/>
            <a:ext cx="185580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200" spc="-1" strike="noStrike">
                <a:solidFill>
                  <a:srgbClr val="000000"/>
                </a:solidFill>
                <a:latin typeface="Arial"/>
                <a:ea typeface="DejaVu Sans"/>
              </a:rPr>
              <a:t>bind mounts</a:t>
            </a:r>
            <a:endParaRPr b="0" lang="en-US" sz="2200" spc="-1" strike="noStrike">
              <a:latin typeface="Arial"/>
            </a:endParaRPr>
          </a:p>
        </p:txBody>
      </p:sp>
      <p:sp>
        <p:nvSpPr>
          <p:cNvPr id="350" name="CustomShape 3"/>
          <p:cNvSpPr/>
          <p:nvPr/>
        </p:nvSpPr>
        <p:spPr>
          <a:xfrm>
            <a:off x="5200200" y="1625400"/>
            <a:ext cx="185580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200" spc="-1" strike="noStrike">
                <a:solidFill>
                  <a:srgbClr val="000000"/>
                </a:solidFill>
                <a:latin typeface="Arial"/>
                <a:ea typeface="DejaVu Sans"/>
              </a:rPr>
              <a:t>volume</a:t>
            </a:r>
            <a:endParaRPr b="0" lang="en-US" sz="2200" spc="-1" strike="noStrike">
              <a:latin typeface="Arial"/>
            </a:endParaRPr>
          </a:p>
        </p:txBody>
      </p:sp>
      <p:sp>
        <p:nvSpPr>
          <p:cNvPr id="351" name="CustomShape 4"/>
          <p:cNvSpPr/>
          <p:nvPr/>
        </p:nvSpPr>
        <p:spPr>
          <a:xfrm>
            <a:off x="5132520" y="4412880"/>
            <a:ext cx="4467240" cy="518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Courier New"/>
                <a:ea typeface="DejaVu Sans"/>
              </a:rPr>
              <a:t>docker volume create my-vol</a:t>
            </a:r>
            <a:endParaRPr b="0" lang="en-US" sz="1000" spc="-1" strike="noStrike">
              <a:latin typeface="Arial"/>
            </a:endParaRPr>
          </a:p>
          <a:p>
            <a:pPr>
              <a:lnSpc>
                <a:spcPct val="100000"/>
              </a:lnSpc>
            </a:pPr>
            <a:endParaRPr b="0" lang="en-US" sz="1000" spc="-1" strike="noStrike">
              <a:latin typeface="Arial"/>
            </a:endParaRPr>
          </a:p>
          <a:p>
            <a:pPr>
              <a:lnSpc>
                <a:spcPct val="100000"/>
              </a:lnSpc>
            </a:pPr>
            <a:r>
              <a:rPr b="0" lang="en-US" sz="1000" spc="-1" strike="noStrike">
                <a:solidFill>
                  <a:srgbClr val="000000"/>
                </a:solidFill>
                <a:latin typeface="Courier New"/>
                <a:ea typeface="Courier New"/>
              </a:rPr>
              <a:t>… </a:t>
            </a:r>
            <a:r>
              <a:rPr b="0" lang="en-US" sz="1000" spc="-1" strike="noStrike">
                <a:solidFill>
                  <a:srgbClr val="000000"/>
                </a:solidFill>
                <a:latin typeface="Courier New"/>
                <a:ea typeface="Courier New"/>
              </a:rPr>
              <a:t>--mount source=my-vol ...</a:t>
            </a:r>
            <a:endParaRPr b="0" lang="en-US" sz="1000" spc="-1" strike="noStrike">
              <a:latin typeface="Arial"/>
            </a:endParaRPr>
          </a:p>
        </p:txBody>
      </p:sp>
      <p:sp>
        <p:nvSpPr>
          <p:cNvPr id="352" name="CustomShape 5"/>
          <p:cNvSpPr/>
          <p:nvPr/>
        </p:nvSpPr>
        <p:spPr>
          <a:xfrm>
            <a:off x="401760" y="4444560"/>
            <a:ext cx="3930480" cy="272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000" spc="-1" strike="noStrike">
                <a:solidFill>
                  <a:srgbClr val="000000"/>
                </a:solidFill>
                <a:latin typeface="Courier New"/>
                <a:ea typeface="DejaVu Sans"/>
              </a:rPr>
              <a:t>… </a:t>
            </a:r>
            <a:r>
              <a:rPr b="0" lang="en-US" sz="1000" spc="-1" strike="noStrike">
                <a:solidFill>
                  <a:srgbClr val="000000"/>
                </a:solidFill>
                <a:latin typeface="Courier New"/>
                <a:ea typeface="DejaVu Sans"/>
              </a:rPr>
              <a:t>type=bind,source="$(pwd)"/target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3" name="" descr=""/>
          <p:cNvPicPr/>
          <p:nvPr/>
        </p:nvPicPr>
        <p:blipFill>
          <a:blip r:embed="rId1"/>
          <a:stretch/>
        </p:blipFill>
        <p:spPr>
          <a:xfrm>
            <a:off x="1828800" y="1280160"/>
            <a:ext cx="6399720" cy="3952080"/>
          </a:xfrm>
          <a:prstGeom prst="rect">
            <a:avLst/>
          </a:prstGeom>
          <a:ln>
            <a:noFill/>
          </a:ln>
        </p:spPr>
      </p:pic>
      <p:sp>
        <p:nvSpPr>
          <p:cNvPr id="354"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Container and layers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504000" y="226080"/>
            <a:ext cx="9069840" cy="9446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Orchestration</a:t>
            </a:r>
            <a:endParaRPr b="0" lang="en-US" sz="4400" spc="-1" strike="noStrike">
              <a:latin typeface="Arial"/>
            </a:endParaRPr>
          </a:p>
        </p:txBody>
      </p:sp>
      <p:sp>
        <p:nvSpPr>
          <p:cNvPr id="356" name="CustomShape 2"/>
          <p:cNvSpPr/>
          <p:nvPr/>
        </p:nvSpPr>
        <p:spPr>
          <a:xfrm>
            <a:off x="313560" y="1062000"/>
            <a:ext cx="9378000" cy="35226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US" sz="1600" spc="-1" strike="noStrike">
                <a:solidFill>
                  <a:srgbClr val="000000"/>
                </a:solidFill>
                <a:latin typeface="Arial"/>
                <a:ea typeface="DejaVu Sans"/>
              </a:rPr>
              <a:t>Orchestration is the automated configuration, coordination, and management of computer systems and software.</a:t>
            </a:r>
            <a:endParaRPr b="0" lang="en-US" sz="1600" spc="-1" strike="noStrike">
              <a:latin typeface="Arial"/>
            </a:endParaRPr>
          </a:p>
          <a:p>
            <a:pPr algn="just">
              <a:lnSpc>
                <a:spcPct val="100000"/>
              </a:lnSpc>
              <a:spcBef>
                <a:spcPts val="1191"/>
              </a:spcBef>
              <a:spcAft>
                <a:spcPts val="992"/>
              </a:spcAft>
            </a:pPr>
            <a:r>
              <a:rPr b="0" lang="en-US" sz="1600" spc="-1" strike="noStrike">
                <a:solidFill>
                  <a:srgbClr val="000000"/>
                </a:solidFill>
                <a:latin typeface="Arial"/>
                <a:ea typeface="DejaVu Sans"/>
              </a:rPr>
              <a:t>The portability and reproducibility of a containerized process mean we have an opportunity to move and scale our containerized applications </a:t>
            </a:r>
            <a:r>
              <a:rPr b="1" lang="en-US" sz="1600" spc="-1" strike="noStrike" u="sng">
                <a:solidFill>
                  <a:srgbClr val="000000"/>
                </a:solidFill>
                <a:uFillTx/>
                <a:latin typeface="Arial"/>
                <a:ea typeface="DejaVu Sans"/>
              </a:rPr>
              <a:t>across clouds and data-centers</a:t>
            </a:r>
            <a:r>
              <a:rPr b="0" lang="en-US" sz="1600" spc="-1" strike="noStrike">
                <a:solidFill>
                  <a:srgbClr val="000000"/>
                </a:solidFill>
                <a:latin typeface="Arial"/>
                <a:ea typeface="DejaVu Sans"/>
              </a:rPr>
              <a:t> Containers effectively guarantee that those </a:t>
            </a:r>
            <a:r>
              <a:rPr b="1" lang="en-US" sz="1600" spc="-1" strike="noStrike" u="sng">
                <a:solidFill>
                  <a:srgbClr val="000000"/>
                </a:solidFill>
                <a:uFillTx/>
                <a:latin typeface="Arial"/>
                <a:ea typeface="DejaVu Sans"/>
              </a:rPr>
              <a:t>applications run the same way anywhere</a:t>
            </a:r>
            <a:r>
              <a:rPr b="0" lang="en-US" sz="1600" spc="-1" strike="noStrike">
                <a:solidFill>
                  <a:srgbClr val="000000"/>
                </a:solidFill>
                <a:latin typeface="Arial"/>
                <a:ea typeface="DejaVu Sans"/>
              </a:rPr>
              <a:t>, allowing us to quickly and easily take advantage of all these environments. </a:t>
            </a:r>
            <a:endParaRPr b="0" lang="en-US" sz="1600" spc="-1" strike="noStrike">
              <a:latin typeface="Arial"/>
            </a:endParaRPr>
          </a:p>
          <a:p>
            <a:pPr algn="just">
              <a:lnSpc>
                <a:spcPct val="100000"/>
              </a:lnSpc>
              <a:spcBef>
                <a:spcPts val="1191"/>
              </a:spcBef>
              <a:spcAft>
                <a:spcPts val="992"/>
              </a:spcAft>
            </a:pPr>
            <a:endParaRPr b="0" lang="en-US" sz="1600" spc="-1" strike="noStrike">
              <a:latin typeface="Arial"/>
            </a:endParaRPr>
          </a:p>
          <a:p>
            <a:pPr algn="just">
              <a:lnSpc>
                <a:spcPct val="100000"/>
              </a:lnSpc>
              <a:spcBef>
                <a:spcPts val="1191"/>
              </a:spcBef>
              <a:spcAft>
                <a:spcPts val="992"/>
              </a:spcAft>
            </a:pPr>
            <a:r>
              <a:rPr b="0" lang="en-US" sz="1600" spc="-1" strike="noStrike">
                <a:solidFill>
                  <a:srgbClr val="000000"/>
                </a:solidFill>
                <a:latin typeface="Arial"/>
                <a:ea typeface="DejaVu Sans"/>
              </a:rPr>
              <a:t>Docker Swarm: Docker </a:t>
            </a:r>
            <a:endParaRPr b="0" lang="en-US" sz="1600" spc="-1" strike="noStrike">
              <a:latin typeface="Arial"/>
            </a:endParaRPr>
          </a:p>
          <a:p>
            <a:pPr algn="just">
              <a:lnSpc>
                <a:spcPct val="100000"/>
              </a:lnSpc>
              <a:spcBef>
                <a:spcPts val="1191"/>
              </a:spcBef>
              <a:spcAft>
                <a:spcPts val="992"/>
              </a:spcAft>
            </a:pPr>
            <a:r>
              <a:rPr b="0" lang="en-US" sz="1600" spc="-1" strike="noStrike">
                <a:solidFill>
                  <a:srgbClr val="000000"/>
                </a:solidFill>
                <a:latin typeface="Arial"/>
                <a:ea typeface="DejaVu Sans"/>
              </a:rPr>
              <a:t>Kubernetes: Google</a:t>
            </a:r>
            <a:endParaRPr b="0" lang="en-US" sz="1600" spc="-1" strike="noStrike">
              <a:latin typeface="Arial"/>
            </a:endParaRPr>
          </a:p>
          <a:p>
            <a:pPr>
              <a:lnSpc>
                <a:spcPct val="100000"/>
              </a:lnSpc>
              <a:spcBef>
                <a:spcPts val="1191"/>
              </a:spcBef>
              <a:spcAft>
                <a:spcPts val="992"/>
              </a:spcAf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2130</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2017-10-20T23:41:18Z</dcterms:created>
  <dc:creator/>
  <dc:description/>
  <dc:language>en-US</dc:language>
  <cp:lastModifiedBy/>
  <dcterms:modified xsi:type="dcterms:W3CDTF">2020-10-14T00:47:59Z</dcterms:modified>
  <cp:revision>123</cp:revision>
  <dc:subject/>
  <dc:title/>
</cp:coreProperties>
</file>