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7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55.png" ContentType="image/png"/>
  <Override PartName="/ppt/media/image54.png" ContentType="image/png"/>
  <Override PartName="/ppt/media/image53.png" ContentType="image/png"/>
  <Override PartName="/ppt/media/image56.jpeg" ContentType="image/jpeg"/>
  <Override PartName="/ppt/media/image52.jpeg" ContentType="image/jpeg"/>
  <Override PartName="/ppt/media/image13.png" ContentType="image/png"/>
  <Override PartName="/ppt/media/image1.png" ContentType="image/png"/>
  <Override PartName="/ppt/media/image51.jpeg" ContentType="image/jpeg"/>
  <Override PartName="/ppt/media/image50.jpeg" ContentType="image/jpe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4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38.png" ContentType="image/png"/>
  <Override PartName="/ppt/media/image8.jpeg" ContentType="image/jpeg"/>
  <Override PartName="/ppt/media/image26.png" ContentType="image/png"/>
  <Override PartName="/ppt/media/image91.png" ContentType="image/png"/>
  <Override PartName="/ppt/media/image35.png" ContentType="image/png"/>
  <Override PartName="/ppt/media/image5.png" ContentType="image/png"/>
  <Override PartName="/ppt/media/image17.png" ContentType="image/png"/>
  <Override PartName="/ppt/media/image82.png" ContentType="image/png"/>
  <Override PartName="/ppt/media/image28.png" ContentType="image/png"/>
  <Override PartName="/ppt/media/image93.png" ContentType="image/png"/>
  <Override PartName="/ppt/media/image37.png" ContentType="image/png"/>
  <Override PartName="/ppt/media/image7.png" ContentType="image/png"/>
  <Override PartName="/ppt/media/image19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18.png" ContentType="image/png"/>
  <Override PartName="/ppt/media/image83.png" ContentType="image/png"/>
  <Override PartName="/ppt/media/image29.png" ContentType="image/png"/>
  <Override PartName="/ppt/media/image94.png" ContentType="image/png"/>
  <Override PartName="/ppt/media/image47.png" ContentType="image/png"/>
  <Override PartName="/ppt/media/image10.png" ContentType="image/png"/>
  <Override PartName="/ppt/media/image40.png" ContentType="image/png"/>
  <Override PartName="/ppt/media/image4.jpeg" ContentType="image/jpe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31.png" ContentType="image/png"/>
  <Override PartName="/ppt/media/image70.png" ContentType="image/png"/>
  <Override PartName="/ppt/media/image69.png" ContentType="image/png"/>
  <Override PartName="/ppt/media/image25.jpeg" ContentType="image/jpeg"/>
  <Override PartName="/ppt/media/image32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105.png" ContentType="image/png"/>
  <Override PartName="/ppt/media/image98.png" ContentType="image/png"/>
  <Override PartName="/ppt/media/image61.png" ContentType="image/png"/>
  <Override PartName="/ppt/media/image104.png" ContentType="image/png"/>
  <Override PartName="/ppt/media/image97.png" ContentType="image/png"/>
  <Override PartName="/ppt/media/image60.png" ContentType="image/png"/>
  <Override PartName="/ppt/media/image78.png" ContentType="image/png"/>
  <Override PartName="/ppt/media/image102.png" ContentType="image/png"/>
  <Override PartName="/ppt/media/image90.png" ContentType="image/png"/>
  <Override PartName="/ppt/media/image88.png" ContentType="image/png"/>
  <Override PartName="/ppt/media/image79.png" ContentType="image/png"/>
  <Override PartName="/ppt/media/image101.png" ContentType="image/png"/>
  <Override PartName="/ppt/media/image87.png" ContentType="image/png"/>
  <Override PartName="/ppt/media/image63.png" ContentType="image/png"/>
  <Override PartName="/ppt/media/image89.png" ContentType="image/png"/>
  <Override PartName="/ppt/media/image62.png" ContentType="image/png"/>
  <Override PartName="/ppt/media/image96.jpeg" ContentType="image/jpeg"/>
  <Override PartName="/ppt/media/image16.png" ContentType="image/png"/>
  <Override PartName="/ppt/media/image81.png" ContentType="image/png"/>
  <Override PartName="/ppt/media/image77.png" ContentType="image/png"/>
  <Override PartName="/ppt/media/image99.jpeg" ContentType="image/jpeg"/>
  <Override PartName="/ppt/media/image92.png" ContentType="image/png"/>
  <Override PartName="/ppt/media/image27.png" ContentType="image/png"/>
  <Override PartName="/ppt/media/image33.jpeg" ContentType="image/jpeg"/>
  <Override PartName="/ppt/media/image85.png" ContentType="image/png"/>
  <Override PartName="/ppt/media/image23.jpeg" ContentType="image/jpeg"/>
  <Override PartName="/ppt/media/image12.png" ContentType="image/png"/>
  <Override PartName="/ppt/media/image49.png" ContentType="image/png"/>
  <Override PartName="/ppt/media/image100.png" ContentType="image/png"/>
  <Override PartName="/ppt/media/image2.png" ContentType="image/png"/>
  <Override PartName="/ppt/media/image14.png" ContentType="image/png"/>
  <Override PartName="/ppt/media/image22.png" ContentType="image/png"/>
  <Override PartName="/ppt/media/image59.png" ContentType="image/png"/>
  <Override PartName="/ppt/media/image95.png" ContentType="image/png"/>
  <Override PartName="/ppt/media/image24.jpeg" ContentType="image/jpeg"/>
  <Override PartName="/ppt/media/image103.jpeg" ContentType="image/jpeg"/>
  <Override PartName="/ppt/media/image21.png" ContentType="image/png"/>
  <Override PartName="/ppt/media/image58.png" ContentType="image/png"/>
  <Override PartName="/ppt/media/image20.png" ContentType="image/png"/>
  <Override PartName="/ppt/media/image57.png" ContentType="image/png"/>
  <Override PartName="/ppt/media/image15.png" ContentType="image/png"/>
  <Override PartName="/ppt/media/image80.png" ContentType="image/png"/>
  <Override PartName="/ppt/media/image3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5143500"/>
  <p:notesSz cx="9144000" cy="51435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E9ABE4A-7A2C-4D8A-B165-05F1CA9D65A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1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688C80F-3B34-43E7-9535-63C92F4C2AE7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8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6C4F0B4-9F68-4AB1-B772-F41573FCDB7F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1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F2127F6-19CA-4868-B926-522D24CFD328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4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6ECE426-1C28-421A-A853-2AD6E9F19294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7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374C14D-4061-459E-A627-6E5AC2290CF6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0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7A0C930-989B-4DDA-BE52-3C5D8D8D2C35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3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4C7E413-C64B-4407-8279-3BDCB16CB86B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6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DC16576-0A38-44CE-A9CC-932E7835A58A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9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CFC3E53-7C55-4993-BF50-3EA25B441026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2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04C34E7-76C7-4F8A-8FDE-BE0EC99A106F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4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EE6382F-CFD2-4E77-839F-FD8D21533567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5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F8F0320-31D7-4981-99AC-804991523FBB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8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F06A0BB-4EFD-4694-9CC0-322895983E5E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1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26E3C16-39F9-4F4A-B5DB-A0FE092DB7B5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4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F962A6B-AB15-45F7-A797-5B5F2A3ADF60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7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4B74F24-9C24-4740-B707-EA0E955EFEE3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0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24EC47C-3F4A-4997-8DE5-5B05415BAA20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7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9B16747-7DD3-4E69-8C99-E71F1D5B033E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0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0330453-F68C-4ADF-94D9-D76B1A9E11AC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3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5B06A7C-8BC7-4323-B88D-6D8C73486F46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6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F5D53B1-6437-4289-8268-484770C96641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9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E34723E-0F8A-4FF9-AFBE-FE33CF09598D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2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DEFD64D-F9EE-426F-A267-EE59F9B64BDA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5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E5B1EA6-154F-4B28-A9C4-2CC8ECC94E9B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082360" y="4804920"/>
            <a:ext cx="791640" cy="191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208800" y="331560"/>
            <a:ext cx="8725680" cy="482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s-ES" sz="30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s-E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17510375-475A-4012-9B61-2B9CF0836A6C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10/7/20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289080" y="4823640"/>
            <a:ext cx="191880" cy="167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5560">
              <a:lnSpc>
                <a:spcPct val="100000"/>
              </a:lnSpc>
              <a:spcBef>
                <a:spcPts val="6"/>
              </a:spcBef>
            </a:pPr>
            <a:fld id="{B82843F9-A951-4E50-9F5F-16635D2A5B40}" type="slidenum">
              <a:rPr b="0" lang="es-ES" sz="1000" spc="-1" strike="noStrike">
                <a:solidFill>
                  <a:srgbClr val="1aaaf7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082360" y="4804920"/>
            <a:ext cx="791640" cy="191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208800" y="331560"/>
            <a:ext cx="8725680" cy="482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s-ES" sz="30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s-E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96360" y="1187640"/>
            <a:ext cx="8180280" cy="3004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3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s-ES" sz="33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33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s-ES" sz="33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3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s-ES" sz="33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33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s-ES" sz="33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3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s-ES" sz="33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3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s-ES" sz="33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3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s-E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B3000635-E96A-4F7A-8771-5BE07C898205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10/7/20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289080" y="4823640"/>
            <a:ext cx="191880" cy="167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5560">
              <a:lnSpc>
                <a:spcPct val="100000"/>
              </a:lnSpc>
              <a:spcBef>
                <a:spcPts val="6"/>
              </a:spcBef>
            </a:pPr>
            <a:fld id="{F43716C2-5D41-4921-AEC3-3008DFF30EDE}" type="slidenum">
              <a:rPr b="0" lang="es-ES" sz="1000" spc="-1" strike="noStrike">
                <a:solidFill>
                  <a:srgbClr val="1aaaf7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 hidden="1"/>
          <p:cNvSpPr/>
          <p:nvPr/>
        </p:nvSpPr>
        <p:spPr>
          <a:xfrm>
            <a:off x="8082360" y="4804920"/>
            <a:ext cx="791640" cy="191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1440" y="0"/>
            <a:ext cx="9140760" cy="41083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0" y="0"/>
            <a:ext cx="4175640" cy="51429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8192880" y="4326120"/>
            <a:ext cx="722160" cy="6037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A45A577F-FE43-4536-9BBF-006921751DFD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10/7/20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sldNum"/>
          </p:nvPr>
        </p:nvSpPr>
        <p:spPr>
          <a:xfrm>
            <a:off x="289080" y="4823640"/>
            <a:ext cx="191880" cy="167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5560">
              <a:lnSpc>
                <a:spcPct val="100000"/>
              </a:lnSpc>
              <a:spcBef>
                <a:spcPts val="6"/>
              </a:spcBef>
            </a:pPr>
            <a:fld id="{6C7F2C70-3BEC-4E6E-A31B-F2AEB912DF15}" type="slidenum">
              <a:rPr b="0" lang="es-ES" sz="1000" spc="-1" strike="noStrike">
                <a:solidFill>
                  <a:srgbClr val="1aaaf7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1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 hidden="1"/>
          <p:cNvSpPr/>
          <p:nvPr/>
        </p:nvSpPr>
        <p:spPr>
          <a:xfrm>
            <a:off x="8082360" y="4804920"/>
            <a:ext cx="791640" cy="191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1440" y="0"/>
            <a:ext cx="9140760" cy="41083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0" y="0"/>
            <a:ext cx="4175640" cy="51429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"/>
          <p:cNvSpPr/>
          <p:nvPr/>
        </p:nvSpPr>
        <p:spPr>
          <a:xfrm>
            <a:off x="8192880" y="4326120"/>
            <a:ext cx="722160" cy="6037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laceHolder 5"/>
          <p:cNvSpPr>
            <a:spLocks noGrp="1"/>
          </p:cNvSpPr>
          <p:nvPr>
            <p:ph type="title"/>
          </p:nvPr>
        </p:nvSpPr>
        <p:spPr>
          <a:xfrm>
            <a:off x="799200" y="1338840"/>
            <a:ext cx="7544880" cy="858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s-ES" sz="30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s-E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4B75BFCD-C5AF-48AF-B1D2-703E30DAC33D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10/7/20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36" name="PlaceHolder 8"/>
          <p:cNvSpPr>
            <a:spLocks noGrp="1"/>
          </p:cNvSpPr>
          <p:nvPr>
            <p:ph type="sldNum"/>
          </p:nvPr>
        </p:nvSpPr>
        <p:spPr>
          <a:xfrm>
            <a:off x="289080" y="4823640"/>
            <a:ext cx="191880" cy="167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5560">
              <a:lnSpc>
                <a:spcPct val="100000"/>
              </a:lnSpc>
              <a:spcBef>
                <a:spcPts val="6"/>
              </a:spcBef>
            </a:pPr>
            <a:fld id="{80BD3BA4-60D2-4599-9F0F-BAE83720DF76}" type="slidenum">
              <a:rPr b="0" lang="es-ES" sz="1000" spc="-1" strike="noStrike">
                <a:solidFill>
                  <a:srgbClr val="1aaaf7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37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jpeg"/><Relationship Id="rId3" Type="http://schemas.openxmlformats.org/officeDocument/2006/relationships/image" Target="../media/image25.jpe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jpe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26" Type="http://schemas.openxmlformats.org/officeDocument/2006/relationships/image" Target="../media/image48.png"/><Relationship Id="rId27" Type="http://schemas.openxmlformats.org/officeDocument/2006/relationships/slideLayout" Target="../slideLayouts/slideLayout13.xml"/><Relationship Id="rId28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jpeg"/><Relationship Id="rId3" Type="http://schemas.openxmlformats.org/officeDocument/2006/relationships/image" Target="../media/image51.jpeg"/><Relationship Id="rId4" Type="http://schemas.openxmlformats.org/officeDocument/2006/relationships/image" Target="../media/image52.jpe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6.jpe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Relationship Id="rId12" Type="http://schemas.openxmlformats.org/officeDocument/2006/relationships/image" Target="../media/image82.png"/><Relationship Id="rId13" Type="http://schemas.openxmlformats.org/officeDocument/2006/relationships/image" Target="../media/image83.png"/><Relationship Id="rId14" Type="http://schemas.openxmlformats.org/officeDocument/2006/relationships/image" Target="../media/image84.png"/><Relationship Id="rId15" Type="http://schemas.openxmlformats.org/officeDocument/2006/relationships/image" Target="../media/image85.png"/><Relationship Id="rId16" Type="http://schemas.openxmlformats.org/officeDocument/2006/relationships/image" Target="../media/image86.png"/><Relationship Id="rId17" Type="http://schemas.openxmlformats.org/officeDocument/2006/relationships/image" Target="../media/image87.png"/><Relationship Id="rId18" Type="http://schemas.openxmlformats.org/officeDocument/2006/relationships/image" Target="../media/image88.png"/><Relationship Id="rId19" Type="http://schemas.openxmlformats.org/officeDocument/2006/relationships/image" Target="../media/image89.png"/><Relationship Id="rId20" Type="http://schemas.openxmlformats.org/officeDocument/2006/relationships/image" Target="../media/image90.png"/><Relationship Id="rId21" Type="http://schemas.openxmlformats.org/officeDocument/2006/relationships/image" Target="../media/image91.png"/><Relationship Id="rId22" Type="http://schemas.openxmlformats.org/officeDocument/2006/relationships/image" Target="../media/image92.png"/><Relationship Id="rId23" Type="http://schemas.openxmlformats.org/officeDocument/2006/relationships/image" Target="../media/image93.png"/><Relationship Id="rId24" Type="http://schemas.openxmlformats.org/officeDocument/2006/relationships/image" Target="../media/image94.png"/><Relationship Id="rId25" Type="http://schemas.openxmlformats.org/officeDocument/2006/relationships/image" Target="../media/image95.png"/><Relationship Id="rId26" Type="http://schemas.openxmlformats.org/officeDocument/2006/relationships/slideLayout" Target="../slideLayouts/slideLayout13.xml"/><Relationship Id="rId27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96.jpe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9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00.png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slideLayout" Target="../slideLayouts/slideLayout37.xml"/><Relationship Id="rId5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03.jpeg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440" y="0"/>
            <a:ext cx="9140760" cy="5142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"/>
          <p:cNvSpPr/>
          <p:nvPr/>
        </p:nvSpPr>
        <p:spPr>
          <a:xfrm>
            <a:off x="-32760" y="0"/>
            <a:ext cx="4175640" cy="51429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3"/>
          <p:cNvSpPr/>
          <p:nvPr/>
        </p:nvSpPr>
        <p:spPr>
          <a:xfrm>
            <a:off x="7640640" y="3860640"/>
            <a:ext cx="1274400" cy="10688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TextShape 4"/>
          <p:cNvSpPr txBox="1"/>
          <p:nvPr/>
        </p:nvSpPr>
        <p:spPr>
          <a:xfrm>
            <a:off x="457200" y="839880"/>
            <a:ext cx="502884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4000" spc="-7" strike="noStrike">
                <a:solidFill>
                  <a:srgbClr val="ffffff"/>
                </a:solidFill>
                <a:latin typeface="Arial"/>
              </a:rPr>
              <a:t>Introduction to Docker</a:t>
            </a:r>
            <a:endParaRPr b="0" lang="es-E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457200" y="4095720"/>
            <a:ext cx="571464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2400" spc="-7" strike="noStrike">
                <a:solidFill>
                  <a:srgbClr val="ffffff"/>
                </a:solidFill>
                <a:latin typeface="Arial"/>
              </a:rPr>
              <a:t>Alexander González {</a:t>
            </a:r>
            <a:r>
              <a:rPr b="0" lang="es-ES" sz="1800" spc="-7" strike="noStrike">
                <a:solidFill>
                  <a:srgbClr val="17375e"/>
                </a:solidFill>
                <a:latin typeface="Arial"/>
              </a:rPr>
              <a:t>Microsoft Student Partner</a:t>
            </a:r>
            <a:r>
              <a:rPr b="0" lang="es-ES" sz="2400" spc="-7" strike="noStrike">
                <a:solidFill>
                  <a:srgbClr val="ffffff"/>
                </a:solidFill>
                <a:latin typeface="Arial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85" name="Picture 6" descr="https://azure.microsoft.com/svghandler/container-registry/?width=600&amp;height=315"/>
          <p:cNvPicPr/>
          <p:nvPr/>
        </p:nvPicPr>
        <p:blipFill>
          <a:blip r:embed="rId4"/>
          <a:stretch/>
        </p:blipFill>
        <p:spPr>
          <a:xfrm>
            <a:off x="4379760" y="665640"/>
            <a:ext cx="4559040" cy="2393280"/>
          </a:xfrm>
          <a:prstGeom prst="rect">
            <a:avLst/>
          </a:prstGeom>
          <a:ln>
            <a:noFill/>
          </a:ln>
        </p:spPr>
      </p:pic>
      <p:sp>
        <p:nvSpPr>
          <p:cNvPr id="186" name="CustomShape 6"/>
          <p:cNvSpPr/>
          <p:nvPr/>
        </p:nvSpPr>
        <p:spPr>
          <a:xfrm>
            <a:off x="457200" y="4552920"/>
            <a:ext cx="358164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200" spc="-1" strike="noStrike">
                <a:solidFill>
                  <a:srgbClr val="17375e"/>
                </a:solidFill>
                <a:latin typeface="Arial"/>
              </a:rPr>
              <a:t>alexander.gonzalez@studentpartner.com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301680" y="272520"/>
            <a:ext cx="645444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2800" spc="-7" strike="noStrike">
                <a:solidFill>
                  <a:srgbClr val="708391"/>
                </a:solidFill>
                <a:latin typeface="Arial"/>
              </a:rPr>
              <a:t>Using Docker: </a:t>
            </a:r>
            <a:r>
              <a:rPr b="0" lang="es-ES" sz="2800" spc="-12" strike="noStrike">
                <a:solidFill>
                  <a:srgbClr val="708391"/>
                </a:solidFill>
                <a:latin typeface="Arial"/>
              </a:rPr>
              <a:t>Build, Ship, </a:t>
            </a:r>
            <a:r>
              <a:rPr b="0" lang="es-ES" sz="2800" spc="-7" strike="noStrike">
                <a:solidFill>
                  <a:srgbClr val="708391"/>
                </a:solidFill>
                <a:latin typeface="Arial"/>
              </a:rPr>
              <a:t>Run</a:t>
            </a:r>
            <a:r>
              <a:rPr b="0" lang="es-ES" sz="2800" spc="-72" strike="noStrike">
                <a:solidFill>
                  <a:srgbClr val="708391"/>
                </a:solidFill>
                <a:latin typeface="Arial"/>
              </a:rPr>
              <a:t> </a:t>
            </a:r>
            <a:r>
              <a:rPr b="0" lang="es-ES" sz="2800" spc="-7" strike="noStrike">
                <a:solidFill>
                  <a:srgbClr val="708391"/>
                </a:solidFill>
                <a:latin typeface="Arial"/>
              </a:rPr>
              <a:t>Workflow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1168200" y="2528640"/>
            <a:ext cx="2502000" cy="2146680"/>
          </a:xfrm>
          <a:custGeom>
            <a:avLst/>
            <a:gdLst/>
            <a:ahLst/>
            <a:rect l="l" t="t" r="r" b="b"/>
            <a:pathLst>
              <a:path w="2502535" h="2146935">
                <a:moveTo>
                  <a:pt x="0" y="0"/>
                </a:moveTo>
                <a:lnTo>
                  <a:pt x="1656864" y="0"/>
                </a:lnTo>
                <a:lnTo>
                  <a:pt x="2502287" y="1073247"/>
                </a:lnTo>
                <a:lnTo>
                  <a:pt x="1656864" y="2146495"/>
                </a:lnTo>
                <a:lnTo>
                  <a:pt x="0" y="2146495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8d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3"/>
          <p:cNvSpPr/>
          <p:nvPr/>
        </p:nvSpPr>
        <p:spPr>
          <a:xfrm>
            <a:off x="4953240" y="3087720"/>
            <a:ext cx="1063440" cy="447480"/>
          </a:xfrm>
          <a:custGeom>
            <a:avLst/>
            <a:gdLst/>
            <a:ahLst/>
            <a:rect l="l" t="t" r="r" b="b"/>
            <a:pathLst>
              <a:path w="1063625" h="447675">
                <a:moveTo>
                  <a:pt x="0" y="447649"/>
                </a:moveTo>
                <a:lnTo>
                  <a:pt x="1063222" y="0"/>
                </a:lnTo>
              </a:path>
            </a:pathLst>
          </a:custGeom>
          <a:noFill/>
          <a:ln w="12600">
            <a:solidFill>
              <a:srgbClr val="a5a5a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4"/>
          <p:cNvSpPr/>
          <p:nvPr/>
        </p:nvSpPr>
        <p:spPr>
          <a:xfrm>
            <a:off x="5996160" y="3077280"/>
            <a:ext cx="44640" cy="30600"/>
          </a:xfrm>
          <a:custGeom>
            <a:avLst/>
            <a:gdLst/>
            <a:ahLst/>
            <a:rect l="l" t="t" r="r" b="b"/>
            <a:pathLst>
              <a:path w="45085" h="31114">
                <a:moveTo>
                  <a:pt x="11974" y="30674"/>
                </a:moveTo>
                <a:lnTo>
                  <a:pt x="20224" y="10449"/>
                </a:lnTo>
                <a:lnTo>
                  <a:pt x="0" y="2224"/>
                </a:lnTo>
                <a:lnTo>
                  <a:pt x="45074" y="0"/>
                </a:lnTo>
                <a:lnTo>
                  <a:pt x="11974" y="30674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5"/>
          <p:cNvSpPr/>
          <p:nvPr/>
        </p:nvSpPr>
        <p:spPr>
          <a:xfrm>
            <a:off x="5996160" y="3077280"/>
            <a:ext cx="44640" cy="30600"/>
          </a:xfrm>
          <a:custGeom>
            <a:avLst/>
            <a:gdLst/>
            <a:ahLst/>
            <a:rect l="l" t="t" r="r" b="b"/>
            <a:pathLst>
              <a:path w="45085" h="31114">
                <a:moveTo>
                  <a:pt x="20224" y="10449"/>
                </a:moveTo>
                <a:lnTo>
                  <a:pt x="11974" y="30674"/>
                </a:lnTo>
                <a:lnTo>
                  <a:pt x="45074" y="0"/>
                </a:lnTo>
                <a:lnTo>
                  <a:pt x="0" y="2224"/>
                </a:lnTo>
                <a:lnTo>
                  <a:pt x="20224" y="10449"/>
                </a:lnTo>
                <a:close/>
              </a:path>
            </a:pathLst>
          </a:custGeom>
          <a:noFill/>
          <a:ln w="12600">
            <a:solidFill>
              <a:srgbClr val="a5a5a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6"/>
          <p:cNvSpPr/>
          <p:nvPr/>
        </p:nvSpPr>
        <p:spPr>
          <a:xfrm>
            <a:off x="4859640" y="3703320"/>
            <a:ext cx="1112760" cy="799920"/>
          </a:xfrm>
          <a:custGeom>
            <a:avLst/>
            <a:gdLst/>
            <a:ahLst/>
            <a:rect l="l" t="t" r="r" b="b"/>
            <a:pathLst>
              <a:path w="1113154" h="800100">
                <a:moveTo>
                  <a:pt x="0" y="0"/>
                </a:moveTo>
                <a:lnTo>
                  <a:pt x="1112922" y="799898"/>
                </a:lnTo>
              </a:path>
            </a:pathLst>
          </a:custGeom>
          <a:noFill/>
          <a:ln w="12600">
            <a:solidFill>
              <a:srgbClr val="a5a5a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7"/>
          <p:cNvSpPr/>
          <p:nvPr/>
        </p:nvSpPr>
        <p:spPr>
          <a:xfrm>
            <a:off x="5951160" y="4481640"/>
            <a:ext cx="43560" cy="37080"/>
          </a:xfrm>
          <a:custGeom>
            <a:avLst/>
            <a:gdLst/>
            <a:ahLst/>
            <a:rect l="l" t="t" r="r" b="b"/>
            <a:pathLst>
              <a:path w="43814" h="37464">
                <a:moveTo>
                  <a:pt x="43449" y="37274"/>
                </a:moveTo>
                <a:lnTo>
                  <a:pt x="0" y="25049"/>
                </a:lnTo>
                <a:lnTo>
                  <a:pt x="21549" y="21524"/>
                </a:lnTo>
                <a:lnTo>
                  <a:pt x="18024" y="0"/>
                </a:lnTo>
                <a:lnTo>
                  <a:pt x="43449" y="37274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8"/>
          <p:cNvSpPr/>
          <p:nvPr/>
        </p:nvSpPr>
        <p:spPr>
          <a:xfrm>
            <a:off x="5951160" y="4481640"/>
            <a:ext cx="43560" cy="37080"/>
          </a:xfrm>
          <a:custGeom>
            <a:avLst/>
            <a:gdLst/>
            <a:ahLst/>
            <a:rect l="l" t="t" r="r" b="b"/>
            <a:pathLst>
              <a:path w="43814" h="37464">
                <a:moveTo>
                  <a:pt x="21549" y="21524"/>
                </a:moveTo>
                <a:lnTo>
                  <a:pt x="0" y="25049"/>
                </a:lnTo>
                <a:lnTo>
                  <a:pt x="43449" y="37274"/>
                </a:lnTo>
                <a:lnTo>
                  <a:pt x="18024" y="0"/>
                </a:lnTo>
                <a:lnTo>
                  <a:pt x="21549" y="21524"/>
                </a:lnTo>
                <a:close/>
              </a:path>
            </a:pathLst>
          </a:custGeom>
          <a:noFill/>
          <a:ln w="12600">
            <a:solidFill>
              <a:srgbClr val="a5a5a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9"/>
          <p:cNvSpPr/>
          <p:nvPr/>
        </p:nvSpPr>
        <p:spPr>
          <a:xfrm>
            <a:off x="1451880" y="2666520"/>
            <a:ext cx="369720" cy="369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0"/>
          <p:cNvSpPr/>
          <p:nvPr/>
        </p:nvSpPr>
        <p:spPr>
          <a:xfrm>
            <a:off x="1454400" y="3414960"/>
            <a:ext cx="369720" cy="3697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1"/>
          <p:cNvSpPr/>
          <p:nvPr/>
        </p:nvSpPr>
        <p:spPr>
          <a:xfrm>
            <a:off x="1452600" y="4100760"/>
            <a:ext cx="369720" cy="3697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2"/>
          <p:cNvSpPr/>
          <p:nvPr/>
        </p:nvSpPr>
        <p:spPr>
          <a:xfrm>
            <a:off x="3682800" y="2235600"/>
            <a:ext cx="1359720" cy="2165760"/>
          </a:xfrm>
          <a:custGeom>
            <a:avLst/>
            <a:gdLst/>
            <a:ahLst/>
            <a:rect l="l" t="t" r="r" b="b"/>
            <a:pathLst>
              <a:path w="1360170" h="2165985">
                <a:moveTo>
                  <a:pt x="1359597" y="2165693"/>
                </a:moveTo>
                <a:lnTo>
                  <a:pt x="0" y="2165693"/>
                </a:ln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3"/>
          <p:cNvSpPr/>
          <p:nvPr/>
        </p:nvSpPr>
        <p:spPr>
          <a:xfrm>
            <a:off x="3682800" y="2235600"/>
            <a:ext cx="1359720" cy="2165760"/>
          </a:xfrm>
          <a:custGeom>
            <a:avLst/>
            <a:gdLst/>
            <a:ahLst/>
            <a:rect l="l" t="t" r="r" b="b"/>
            <a:pathLst>
              <a:path w="1360170" h="2165985">
                <a:moveTo>
                  <a:pt x="0" y="2165693"/>
                </a:move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lnTo>
                  <a:pt x="0" y="2165693"/>
                </a:lnTo>
                <a:close/>
              </a:path>
            </a:pathLst>
          </a:custGeom>
          <a:noFill/>
          <a:ln w="9360">
            <a:solidFill>
              <a:srgbClr val="f2f2f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4"/>
          <p:cNvSpPr/>
          <p:nvPr/>
        </p:nvSpPr>
        <p:spPr>
          <a:xfrm>
            <a:off x="3962520" y="2982600"/>
            <a:ext cx="290880" cy="3222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5"/>
          <p:cNvSpPr/>
          <p:nvPr/>
        </p:nvSpPr>
        <p:spPr>
          <a:xfrm>
            <a:off x="3960360" y="3471840"/>
            <a:ext cx="290880" cy="3222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6"/>
          <p:cNvSpPr/>
          <p:nvPr/>
        </p:nvSpPr>
        <p:spPr>
          <a:xfrm>
            <a:off x="3957840" y="3918960"/>
            <a:ext cx="290880" cy="32220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7"/>
          <p:cNvSpPr/>
          <p:nvPr/>
        </p:nvSpPr>
        <p:spPr>
          <a:xfrm>
            <a:off x="4439160" y="1168920"/>
            <a:ext cx="3638880" cy="342000"/>
          </a:xfrm>
          <a:custGeom>
            <a:avLst/>
            <a:gdLst/>
            <a:ahLst/>
            <a:rect l="l" t="t" r="r" b="b"/>
            <a:pathLst>
              <a:path w="3639184" h="342265">
                <a:moveTo>
                  <a:pt x="0" y="341999"/>
                </a:moveTo>
                <a:lnTo>
                  <a:pt x="0" y="208878"/>
                </a:lnTo>
                <a:lnTo>
                  <a:pt x="0" y="100169"/>
                </a:lnTo>
                <a:lnTo>
                  <a:pt x="0" y="26876"/>
                </a:lnTo>
                <a:lnTo>
                  <a:pt x="0" y="0"/>
                </a:lnTo>
                <a:lnTo>
                  <a:pt x="3638992" y="0"/>
                </a:lnTo>
                <a:lnTo>
                  <a:pt x="3638992" y="6632"/>
                </a:lnTo>
                <a:lnTo>
                  <a:pt x="3638992" y="288176"/>
                </a:lnTo>
                <a:lnTo>
                  <a:pt x="3638992" y="341999"/>
                </a:lnTo>
              </a:path>
            </a:pathLst>
          </a:custGeom>
          <a:noFill/>
          <a:ln w="25560">
            <a:solidFill>
              <a:srgbClr val="1aaaf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8"/>
          <p:cNvSpPr/>
          <p:nvPr/>
        </p:nvSpPr>
        <p:spPr>
          <a:xfrm>
            <a:off x="938880" y="1175040"/>
            <a:ext cx="3424680" cy="342000"/>
          </a:xfrm>
          <a:custGeom>
            <a:avLst/>
            <a:gdLst/>
            <a:ahLst/>
            <a:rect l="l" t="t" r="r" b="b"/>
            <a:pathLst>
              <a:path w="3425190" h="342265">
                <a:moveTo>
                  <a:pt x="0" y="341999"/>
                </a:moveTo>
                <a:lnTo>
                  <a:pt x="0" y="208877"/>
                </a:lnTo>
                <a:lnTo>
                  <a:pt x="1" y="100168"/>
                </a:lnTo>
                <a:lnTo>
                  <a:pt x="2" y="26875"/>
                </a:lnTo>
                <a:lnTo>
                  <a:pt x="2" y="0"/>
                </a:lnTo>
                <a:lnTo>
                  <a:pt x="3424788" y="0"/>
                </a:lnTo>
                <a:lnTo>
                  <a:pt x="3424788" y="0"/>
                </a:lnTo>
                <a:lnTo>
                  <a:pt x="3424788" y="288175"/>
                </a:lnTo>
                <a:lnTo>
                  <a:pt x="3424788" y="341999"/>
                </a:lnTo>
              </a:path>
            </a:pathLst>
          </a:custGeom>
          <a:noFill/>
          <a:ln w="25560">
            <a:solidFill>
              <a:srgbClr val="1aaaf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9"/>
          <p:cNvSpPr/>
          <p:nvPr/>
        </p:nvSpPr>
        <p:spPr>
          <a:xfrm>
            <a:off x="2235240" y="888840"/>
            <a:ext cx="447264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3479040"/>
              </a:tabLst>
            </a:pPr>
            <a:r>
              <a:rPr b="1" lang="es-ES" sz="1200" spc="-7" strike="noStrike">
                <a:solidFill>
                  <a:srgbClr val="1aaaf7"/>
                </a:solidFill>
                <a:latin typeface="Arial"/>
              </a:rPr>
              <a:t>Developers</a:t>
            </a:r>
            <a:r>
              <a:rPr b="1" lang="es-ES" sz="1200" spc="-7" strike="noStrike">
                <a:solidFill>
                  <a:srgbClr val="1aaaf7"/>
                </a:solidFill>
                <a:latin typeface="Arial"/>
              </a:rPr>
              <a:t>	</a:t>
            </a:r>
            <a:r>
              <a:rPr b="1" lang="es-ES" sz="1200" spc="-7" strike="noStrike">
                <a:solidFill>
                  <a:srgbClr val="1aaaf7"/>
                </a:solidFill>
                <a:latin typeface="Arial"/>
              </a:rPr>
              <a:t>IT</a:t>
            </a:r>
            <a:r>
              <a:rPr b="1" lang="es-ES" sz="1200" spc="-72" strike="noStrike">
                <a:solidFill>
                  <a:srgbClr val="1aaaf7"/>
                </a:solidFill>
                <a:latin typeface="Arial"/>
              </a:rPr>
              <a:t> </a:t>
            </a:r>
            <a:r>
              <a:rPr b="1" lang="es-ES" sz="1200" spc="-7" strike="noStrike">
                <a:solidFill>
                  <a:srgbClr val="1aaaf7"/>
                </a:solidFill>
                <a:latin typeface="Arial"/>
              </a:rPr>
              <a:t>Operations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" name="CustomShape 20"/>
          <p:cNvSpPr/>
          <p:nvPr/>
        </p:nvSpPr>
        <p:spPr>
          <a:xfrm>
            <a:off x="1939680" y="2702880"/>
            <a:ext cx="421200" cy="30240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1"/>
          <p:cNvSpPr/>
          <p:nvPr/>
        </p:nvSpPr>
        <p:spPr>
          <a:xfrm>
            <a:off x="1937520" y="3433320"/>
            <a:ext cx="1668600" cy="30240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2"/>
          <p:cNvSpPr/>
          <p:nvPr/>
        </p:nvSpPr>
        <p:spPr>
          <a:xfrm>
            <a:off x="1943280" y="4123080"/>
            <a:ext cx="421200" cy="30240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3"/>
          <p:cNvSpPr/>
          <p:nvPr/>
        </p:nvSpPr>
        <p:spPr>
          <a:xfrm>
            <a:off x="2816280" y="3289680"/>
            <a:ext cx="290880" cy="32220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4"/>
          <p:cNvSpPr/>
          <p:nvPr/>
        </p:nvSpPr>
        <p:spPr>
          <a:xfrm>
            <a:off x="6058440" y="2691360"/>
            <a:ext cx="1972080" cy="757080"/>
          </a:xfrm>
          <a:custGeom>
            <a:avLst/>
            <a:gdLst/>
            <a:ahLst/>
            <a:rect l="l" t="t" r="r" b="b"/>
            <a:pathLst>
              <a:path w="1972309" h="757554">
                <a:moveTo>
                  <a:pt x="19721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72196" y="0"/>
                </a:lnTo>
                <a:lnTo>
                  <a:pt x="1972196" y="757198"/>
                </a:lnTo>
                <a:close/>
              </a:path>
            </a:pathLst>
          </a:custGeom>
          <a:noFill/>
          <a:ln w="9360">
            <a:solidFill>
              <a:srgbClr val="d8d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5"/>
          <p:cNvSpPr/>
          <p:nvPr/>
        </p:nvSpPr>
        <p:spPr>
          <a:xfrm>
            <a:off x="6072120" y="4074480"/>
            <a:ext cx="1958760" cy="757080"/>
          </a:xfrm>
          <a:custGeom>
            <a:avLst/>
            <a:gdLst/>
            <a:ahLst/>
            <a:rect l="l" t="t" r="r" b="b"/>
            <a:pathLst>
              <a:path w="1958975" h="757554">
                <a:moveTo>
                  <a:pt x="19583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58396" y="0"/>
                </a:lnTo>
                <a:lnTo>
                  <a:pt x="1958396" y="757198"/>
                </a:lnTo>
                <a:close/>
              </a:path>
            </a:pathLst>
          </a:custGeom>
          <a:noFill/>
          <a:ln w="9360">
            <a:solidFill>
              <a:srgbClr val="d8d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6"/>
          <p:cNvSpPr/>
          <p:nvPr/>
        </p:nvSpPr>
        <p:spPr>
          <a:xfrm>
            <a:off x="7023600" y="3527280"/>
            <a:ext cx="317880" cy="482760"/>
          </a:xfrm>
          <a:custGeom>
            <a:avLst/>
            <a:gdLst/>
            <a:ahLst/>
            <a:rect l="l" t="t" r="r" b="b"/>
            <a:pathLst>
              <a:path w="318134" h="483235">
                <a:moveTo>
                  <a:pt x="317699" y="139774"/>
                </a:moveTo>
                <a:lnTo>
                  <a:pt x="0" y="139774"/>
                </a:lnTo>
                <a:lnTo>
                  <a:pt x="158849" y="0"/>
                </a:lnTo>
                <a:lnTo>
                  <a:pt x="317699" y="139774"/>
                </a:lnTo>
                <a:close/>
                <a:moveTo>
                  <a:pt x="241499" y="343199"/>
                </a:moveTo>
                <a:lnTo>
                  <a:pt x="76224" y="343199"/>
                </a:lnTo>
                <a:lnTo>
                  <a:pt x="76224" y="139774"/>
                </a:lnTo>
                <a:lnTo>
                  <a:pt x="241499" y="139774"/>
                </a:lnTo>
                <a:lnTo>
                  <a:pt x="241499" y="343199"/>
                </a:lnTo>
                <a:close/>
                <a:moveTo>
                  <a:pt x="158849" y="482999"/>
                </a:moveTo>
                <a:lnTo>
                  <a:pt x="0" y="343199"/>
                </a:lnTo>
                <a:lnTo>
                  <a:pt x="317699" y="343199"/>
                </a:lnTo>
                <a:lnTo>
                  <a:pt x="158849" y="482999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7"/>
          <p:cNvSpPr/>
          <p:nvPr/>
        </p:nvSpPr>
        <p:spPr>
          <a:xfrm>
            <a:off x="7023600" y="3527280"/>
            <a:ext cx="317880" cy="482760"/>
          </a:xfrm>
          <a:custGeom>
            <a:avLst/>
            <a:gdLst/>
            <a:ahLst/>
            <a:rect l="l" t="t" r="r" b="b"/>
            <a:pathLst>
              <a:path w="318134" h="483235">
                <a:moveTo>
                  <a:pt x="0" y="139774"/>
                </a:moveTo>
                <a:lnTo>
                  <a:pt x="158849" y="0"/>
                </a:lnTo>
                <a:lnTo>
                  <a:pt x="317699" y="139774"/>
                </a:lnTo>
                <a:lnTo>
                  <a:pt x="241499" y="139774"/>
                </a:lnTo>
                <a:lnTo>
                  <a:pt x="241499" y="343199"/>
                </a:lnTo>
                <a:lnTo>
                  <a:pt x="317699" y="343199"/>
                </a:lnTo>
                <a:lnTo>
                  <a:pt x="158849" y="482999"/>
                </a:lnTo>
                <a:lnTo>
                  <a:pt x="0" y="343199"/>
                </a:lnTo>
                <a:lnTo>
                  <a:pt x="76224" y="343199"/>
                </a:lnTo>
                <a:lnTo>
                  <a:pt x="76224" y="139774"/>
                </a:lnTo>
                <a:lnTo>
                  <a:pt x="0" y="139774"/>
                </a:lnTo>
                <a:close/>
              </a:path>
            </a:pathLst>
          </a:custGeom>
          <a:noFill/>
          <a:ln w="9360">
            <a:solidFill>
              <a:srgbClr val="d8d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8"/>
          <p:cNvSpPr/>
          <p:nvPr/>
        </p:nvSpPr>
        <p:spPr>
          <a:xfrm>
            <a:off x="5852160" y="4250880"/>
            <a:ext cx="430920" cy="35784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9"/>
          <p:cNvSpPr/>
          <p:nvPr/>
        </p:nvSpPr>
        <p:spPr>
          <a:xfrm>
            <a:off x="5809320" y="2906640"/>
            <a:ext cx="540720" cy="35928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30"/>
          <p:cNvSpPr/>
          <p:nvPr/>
        </p:nvSpPr>
        <p:spPr>
          <a:xfrm>
            <a:off x="4243320" y="3517200"/>
            <a:ext cx="375840" cy="199440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31"/>
          <p:cNvSpPr/>
          <p:nvPr/>
        </p:nvSpPr>
        <p:spPr>
          <a:xfrm>
            <a:off x="4240800" y="3970800"/>
            <a:ext cx="375840" cy="19944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32"/>
          <p:cNvSpPr/>
          <p:nvPr/>
        </p:nvSpPr>
        <p:spPr>
          <a:xfrm>
            <a:off x="4249080" y="3042360"/>
            <a:ext cx="375840" cy="199440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33"/>
          <p:cNvSpPr/>
          <p:nvPr/>
        </p:nvSpPr>
        <p:spPr>
          <a:xfrm>
            <a:off x="1007640" y="1524960"/>
            <a:ext cx="189504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520" algn="ctr">
              <a:lnSpc>
                <a:spcPts val="1670"/>
              </a:lnSpc>
              <a:spcBef>
                <a:spcPts val="99"/>
              </a:spcBef>
            </a:pPr>
            <a:r>
              <a:rPr b="1" lang="es-ES" sz="1400" spc="-7" strike="noStrike">
                <a:solidFill>
                  <a:srgbClr val="000000"/>
                </a:solidFill>
                <a:latin typeface="Arial"/>
              </a:rPr>
              <a:t>BUILD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ts val="1429"/>
              </a:lnSpc>
            </a:pPr>
            <a:r>
              <a:rPr b="0" lang="es-ES" sz="1200" spc="-7" strike="noStrike">
                <a:solidFill>
                  <a:srgbClr val="000000"/>
                </a:solidFill>
                <a:latin typeface="Arial"/>
              </a:rPr>
              <a:t>Development</a:t>
            </a:r>
            <a:r>
              <a:rPr b="0" lang="es-ES" sz="1200" spc="-7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ES" sz="1200" spc="-7" strike="noStrike">
                <a:solidFill>
                  <a:srgbClr val="000000"/>
                </a:solidFill>
                <a:latin typeface="Arial"/>
              </a:rPr>
              <a:t>Environments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2" name="CustomShape 34"/>
          <p:cNvSpPr/>
          <p:nvPr/>
        </p:nvSpPr>
        <p:spPr>
          <a:xfrm>
            <a:off x="3606120" y="1519560"/>
            <a:ext cx="157176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520" algn="ctr">
              <a:lnSpc>
                <a:spcPts val="1670"/>
              </a:lnSpc>
              <a:spcBef>
                <a:spcPts val="99"/>
              </a:spcBef>
            </a:pPr>
            <a:r>
              <a:rPr b="1" lang="es-ES" sz="1400" spc="-7" strike="noStrike">
                <a:solidFill>
                  <a:srgbClr val="000000"/>
                </a:solidFill>
                <a:latin typeface="Arial"/>
              </a:rPr>
              <a:t>SHIP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ts val="1429"/>
              </a:lnSpc>
            </a:pPr>
            <a:r>
              <a:rPr b="0" lang="es-ES" sz="1200" spc="-7" strike="noStrike">
                <a:solidFill>
                  <a:srgbClr val="000000"/>
                </a:solidFill>
                <a:latin typeface="Arial"/>
              </a:rPr>
              <a:t>Create </a:t>
            </a: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&amp; </a:t>
            </a:r>
            <a:r>
              <a:rPr b="0" lang="es-ES" sz="1200" spc="-7" strike="noStrike">
                <a:solidFill>
                  <a:srgbClr val="000000"/>
                </a:solidFill>
                <a:latin typeface="Arial"/>
              </a:rPr>
              <a:t>Store</a:t>
            </a:r>
            <a:r>
              <a:rPr b="0" lang="es-ES" sz="1200" spc="-9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ES" sz="1200" spc="-7" strike="noStrike">
                <a:solidFill>
                  <a:srgbClr val="000000"/>
                </a:solidFill>
                <a:latin typeface="Arial"/>
              </a:rPr>
              <a:t>Images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3" name="CustomShape 35"/>
          <p:cNvSpPr/>
          <p:nvPr/>
        </p:nvSpPr>
        <p:spPr>
          <a:xfrm>
            <a:off x="6177960" y="1519560"/>
            <a:ext cx="159984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440" algn="ctr">
              <a:lnSpc>
                <a:spcPts val="1670"/>
              </a:lnSpc>
              <a:spcBef>
                <a:spcPts val="99"/>
              </a:spcBef>
            </a:pPr>
            <a:r>
              <a:rPr b="1" lang="es-ES" sz="1400" spc="-7" strike="noStrike">
                <a:solidFill>
                  <a:srgbClr val="000000"/>
                </a:solidFill>
                <a:latin typeface="Arial"/>
              </a:rPr>
              <a:t>RUN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ts val="1429"/>
              </a:lnSpc>
            </a:pPr>
            <a:r>
              <a:rPr b="0" lang="es-ES" sz="1200" spc="-7" strike="noStrike">
                <a:solidFill>
                  <a:srgbClr val="000000"/>
                </a:solidFill>
                <a:latin typeface="Arial"/>
              </a:rPr>
              <a:t>Deploy, Manage,</a:t>
            </a:r>
            <a:r>
              <a:rPr b="0" lang="es-ES" sz="1200" spc="-8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ES" sz="1200" spc="-7" strike="noStrike">
                <a:solidFill>
                  <a:srgbClr val="000000"/>
                </a:solidFill>
                <a:latin typeface="Arial"/>
              </a:rPr>
              <a:t>Scale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4" name="CustomShape 36"/>
          <p:cNvSpPr/>
          <p:nvPr/>
        </p:nvSpPr>
        <p:spPr>
          <a:xfrm>
            <a:off x="6517440" y="2950560"/>
            <a:ext cx="518400" cy="246600"/>
          </a:xfrm>
          <a:custGeom>
            <a:avLst/>
            <a:gdLst/>
            <a:ah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noFill/>
          <a:ln w="28440">
            <a:solidFill>
              <a:srgbClr val="a5a5a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37"/>
          <p:cNvSpPr/>
          <p:nvPr/>
        </p:nvSpPr>
        <p:spPr>
          <a:xfrm>
            <a:off x="6489000" y="2866320"/>
            <a:ext cx="371520" cy="372600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38"/>
          <p:cNvSpPr/>
          <p:nvPr/>
        </p:nvSpPr>
        <p:spPr>
          <a:xfrm>
            <a:off x="6893640" y="3065040"/>
            <a:ext cx="178200" cy="178200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39"/>
          <p:cNvSpPr/>
          <p:nvPr/>
        </p:nvSpPr>
        <p:spPr>
          <a:xfrm>
            <a:off x="7288560" y="2950560"/>
            <a:ext cx="518400" cy="246600"/>
          </a:xfrm>
          <a:custGeom>
            <a:avLst/>
            <a:gdLst/>
            <a:ah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noFill/>
          <a:ln w="28440">
            <a:solidFill>
              <a:srgbClr val="a5a5a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40"/>
          <p:cNvSpPr/>
          <p:nvPr/>
        </p:nvSpPr>
        <p:spPr>
          <a:xfrm>
            <a:off x="7260120" y="2866320"/>
            <a:ext cx="371520" cy="372600"/>
          </a:xfrm>
          <a:prstGeom prst="rect">
            <a:avLst/>
          </a:prstGeom>
          <a:blipFill rotWithShape="0">
            <a:blip r:embed="rId1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41"/>
          <p:cNvSpPr/>
          <p:nvPr/>
        </p:nvSpPr>
        <p:spPr>
          <a:xfrm>
            <a:off x="7664760" y="3065040"/>
            <a:ext cx="178200" cy="178200"/>
          </a:xfrm>
          <a:prstGeom prst="rect">
            <a:avLst/>
          </a:prstGeom>
          <a:blipFill rotWithShape="0">
            <a:blip r:embed="rId1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42"/>
          <p:cNvSpPr/>
          <p:nvPr/>
        </p:nvSpPr>
        <p:spPr>
          <a:xfrm>
            <a:off x="6518520" y="4349160"/>
            <a:ext cx="518400" cy="246600"/>
          </a:xfrm>
          <a:custGeom>
            <a:avLst/>
            <a:gdLst/>
            <a:ah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noFill/>
          <a:ln w="28440">
            <a:solidFill>
              <a:srgbClr val="a5a5a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43"/>
          <p:cNvSpPr/>
          <p:nvPr/>
        </p:nvSpPr>
        <p:spPr>
          <a:xfrm>
            <a:off x="6490080" y="4264560"/>
            <a:ext cx="371520" cy="372600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44"/>
          <p:cNvSpPr/>
          <p:nvPr/>
        </p:nvSpPr>
        <p:spPr>
          <a:xfrm>
            <a:off x="6894720" y="4463280"/>
            <a:ext cx="178200" cy="178200"/>
          </a:xfrm>
          <a:prstGeom prst="rect">
            <a:avLst/>
          </a:prstGeom>
          <a:blipFill rotWithShape="0">
            <a:blip r:embed="rId2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45"/>
          <p:cNvSpPr/>
          <p:nvPr/>
        </p:nvSpPr>
        <p:spPr>
          <a:xfrm>
            <a:off x="7289640" y="4349160"/>
            <a:ext cx="518400" cy="246600"/>
          </a:xfrm>
          <a:custGeom>
            <a:avLst/>
            <a:gdLst/>
            <a:ah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noFill/>
          <a:ln w="28440">
            <a:solidFill>
              <a:srgbClr val="a5a5a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46"/>
          <p:cNvSpPr/>
          <p:nvPr/>
        </p:nvSpPr>
        <p:spPr>
          <a:xfrm>
            <a:off x="7261200" y="4264560"/>
            <a:ext cx="371520" cy="372600"/>
          </a:xfrm>
          <a:prstGeom prst="rect">
            <a:avLst/>
          </a:prstGeom>
          <a:blipFill rotWithShape="0">
            <a:blip r:embed="rId2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47"/>
          <p:cNvSpPr/>
          <p:nvPr/>
        </p:nvSpPr>
        <p:spPr>
          <a:xfrm>
            <a:off x="7665840" y="4463280"/>
            <a:ext cx="178200" cy="178200"/>
          </a:xfrm>
          <a:prstGeom prst="rect">
            <a:avLst/>
          </a:prstGeom>
          <a:blipFill rotWithShape="0">
            <a:blip r:embed="rId2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48"/>
          <p:cNvSpPr/>
          <p:nvPr/>
        </p:nvSpPr>
        <p:spPr>
          <a:xfrm>
            <a:off x="4334400" y="1906560"/>
            <a:ext cx="549000" cy="442440"/>
          </a:xfrm>
          <a:prstGeom prst="rect">
            <a:avLst/>
          </a:prstGeom>
          <a:blipFill rotWithShape="0">
            <a:blip r:embed="rId2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49"/>
          <p:cNvSpPr/>
          <p:nvPr/>
        </p:nvSpPr>
        <p:spPr>
          <a:xfrm>
            <a:off x="7077600" y="1922040"/>
            <a:ext cx="567720" cy="591480"/>
          </a:xfrm>
          <a:prstGeom prst="rect">
            <a:avLst/>
          </a:prstGeom>
          <a:blipFill rotWithShape="0">
            <a:blip r:embed="rId2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50"/>
          <p:cNvSpPr/>
          <p:nvPr/>
        </p:nvSpPr>
        <p:spPr>
          <a:xfrm>
            <a:off x="6534720" y="2023920"/>
            <a:ext cx="484560" cy="381240"/>
          </a:xfrm>
          <a:prstGeom prst="rect">
            <a:avLst/>
          </a:prstGeom>
          <a:blipFill rotWithShape="0">
            <a:blip r:embed="rId2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51"/>
          <p:cNvSpPr/>
          <p:nvPr/>
        </p:nvSpPr>
        <p:spPr>
          <a:xfrm>
            <a:off x="3985920" y="2099520"/>
            <a:ext cx="204840" cy="137520"/>
          </a:xfrm>
          <a:custGeom>
            <a:avLst/>
            <a:gdLst/>
            <a:ahLst/>
            <a:rect l="l" t="t" r="r" b="b"/>
            <a:pathLst>
              <a:path w="205104" h="137794">
                <a:moveTo>
                  <a:pt x="0" y="0"/>
                </a:moveTo>
                <a:lnTo>
                  <a:pt x="204799" y="0"/>
                </a:lnTo>
                <a:lnTo>
                  <a:pt x="204799" y="137477"/>
                </a:lnTo>
                <a:lnTo>
                  <a:pt x="0" y="137477"/>
                </a:lnTo>
                <a:lnTo>
                  <a:pt x="0" y="0"/>
                </a:lnTo>
                <a:close/>
              </a:path>
            </a:pathLst>
          </a:custGeom>
          <a:noFill/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52"/>
          <p:cNvSpPr/>
          <p:nvPr/>
        </p:nvSpPr>
        <p:spPr>
          <a:xfrm>
            <a:off x="3936600" y="2004480"/>
            <a:ext cx="289800" cy="344520"/>
          </a:xfrm>
          <a:custGeom>
            <a:avLst/>
            <a:gdLst/>
            <a:ahLst/>
            <a:rect l="l" t="t" r="r" b="b"/>
            <a:pathLst>
              <a:path w="290195" h="344805">
                <a:moveTo>
                  <a:pt x="39649" y="344714"/>
                </a:moveTo>
                <a:lnTo>
                  <a:pt x="4949" y="344714"/>
                </a:lnTo>
                <a:lnTo>
                  <a:pt x="0" y="338769"/>
                </a:lnTo>
                <a:lnTo>
                  <a:pt x="0" y="5939"/>
                </a:lnTo>
                <a:lnTo>
                  <a:pt x="4949" y="0"/>
                </a:lnTo>
                <a:lnTo>
                  <a:pt x="39649" y="0"/>
                </a:lnTo>
                <a:lnTo>
                  <a:pt x="44624" y="5939"/>
                </a:lnTo>
                <a:lnTo>
                  <a:pt x="44624" y="98062"/>
                </a:lnTo>
                <a:lnTo>
                  <a:pt x="290049" y="98062"/>
                </a:lnTo>
                <a:lnTo>
                  <a:pt x="290049" y="142639"/>
                </a:lnTo>
                <a:lnTo>
                  <a:pt x="44624" y="142639"/>
                </a:lnTo>
                <a:lnTo>
                  <a:pt x="44624" y="243674"/>
                </a:lnTo>
                <a:lnTo>
                  <a:pt x="290049" y="243674"/>
                </a:lnTo>
                <a:lnTo>
                  <a:pt x="290049" y="285279"/>
                </a:lnTo>
                <a:lnTo>
                  <a:pt x="44624" y="285279"/>
                </a:lnTo>
                <a:lnTo>
                  <a:pt x="44624" y="338769"/>
                </a:lnTo>
                <a:lnTo>
                  <a:pt x="39649" y="344714"/>
                </a:lnTo>
                <a:close/>
                <a:moveTo>
                  <a:pt x="290049" y="98062"/>
                </a:moveTo>
                <a:lnTo>
                  <a:pt x="242949" y="98062"/>
                </a:lnTo>
                <a:lnTo>
                  <a:pt x="242949" y="5939"/>
                </a:lnTo>
                <a:lnTo>
                  <a:pt x="250374" y="0"/>
                </a:lnTo>
                <a:lnTo>
                  <a:pt x="285074" y="0"/>
                </a:lnTo>
                <a:lnTo>
                  <a:pt x="290049" y="5939"/>
                </a:lnTo>
                <a:lnTo>
                  <a:pt x="290049" y="98062"/>
                </a:lnTo>
                <a:close/>
                <a:moveTo>
                  <a:pt x="290049" y="243674"/>
                </a:moveTo>
                <a:lnTo>
                  <a:pt x="242949" y="243674"/>
                </a:lnTo>
                <a:lnTo>
                  <a:pt x="242949" y="142639"/>
                </a:lnTo>
                <a:lnTo>
                  <a:pt x="290049" y="142639"/>
                </a:lnTo>
                <a:lnTo>
                  <a:pt x="290049" y="243674"/>
                </a:lnTo>
                <a:close/>
                <a:moveTo>
                  <a:pt x="285074" y="344714"/>
                </a:moveTo>
                <a:lnTo>
                  <a:pt x="250374" y="344714"/>
                </a:lnTo>
                <a:lnTo>
                  <a:pt x="242949" y="338769"/>
                </a:lnTo>
                <a:lnTo>
                  <a:pt x="242949" y="285279"/>
                </a:lnTo>
                <a:lnTo>
                  <a:pt x="290049" y="285279"/>
                </a:lnTo>
                <a:lnTo>
                  <a:pt x="290049" y="338769"/>
                </a:lnTo>
                <a:lnTo>
                  <a:pt x="285074" y="3447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53"/>
          <p:cNvSpPr/>
          <p:nvPr/>
        </p:nvSpPr>
        <p:spPr>
          <a:xfrm>
            <a:off x="3981240" y="2147040"/>
            <a:ext cx="198360" cy="101160"/>
          </a:xfrm>
          <a:custGeom>
            <a:avLst/>
            <a:gdLst/>
            <a:ahLst/>
            <a:rect l="l" t="t" r="r" b="b"/>
            <a:pathLst>
              <a:path w="198754" h="101600">
                <a:moveTo>
                  <a:pt x="0" y="0"/>
                </a:moveTo>
                <a:lnTo>
                  <a:pt x="0" y="58410"/>
                </a:lnTo>
                <a:lnTo>
                  <a:pt x="0" y="88405"/>
                </a:lnTo>
                <a:lnTo>
                  <a:pt x="0" y="99456"/>
                </a:lnTo>
                <a:lnTo>
                  <a:pt x="0" y="101034"/>
                </a:lnTo>
                <a:lnTo>
                  <a:pt x="114656" y="101034"/>
                </a:lnTo>
                <a:lnTo>
                  <a:pt x="173534" y="101034"/>
                </a:lnTo>
                <a:lnTo>
                  <a:pt x="195225" y="101034"/>
                </a:lnTo>
                <a:lnTo>
                  <a:pt x="198324" y="101034"/>
                </a:lnTo>
                <a:lnTo>
                  <a:pt x="198324" y="42624"/>
                </a:lnTo>
                <a:lnTo>
                  <a:pt x="198324" y="12629"/>
                </a:lnTo>
                <a:lnTo>
                  <a:pt x="198324" y="1578"/>
                </a:lnTo>
                <a:lnTo>
                  <a:pt x="198324" y="0"/>
                </a:lnTo>
                <a:lnTo>
                  <a:pt x="0" y="0"/>
                </a:lnTo>
                <a:close/>
              </a:path>
            </a:pathLst>
          </a:custGeom>
          <a:noFill/>
          <a:ln w="15840">
            <a:solidFill>
              <a:srgbClr val="1a17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54"/>
          <p:cNvSpPr/>
          <p:nvPr/>
        </p:nvSpPr>
        <p:spPr>
          <a:xfrm>
            <a:off x="3936600" y="2004480"/>
            <a:ext cx="289800" cy="344520"/>
          </a:xfrm>
          <a:custGeom>
            <a:avLst/>
            <a:gdLst/>
            <a:ahLst/>
            <a:rect l="l" t="t" r="r" b="b"/>
            <a:pathLst>
              <a:path w="290195" h="344805">
                <a:moveTo>
                  <a:pt x="44624" y="98062"/>
                </a:moveTo>
                <a:lnTo>
                  <a:pt x="44624" y="98062"/>
                </a:lnTo>
                <a:lnTo>
                  <a:pt x="44624" y="5939"/>
                </a:lnTo>
                <a:lnTo>
                  <a:pt x="39649" y="0"/>
                </a:lnTo>
                <a:lnTo>
                  <a:pt x="4949" y="0"/>
                </a:lnTo>
                <a:lnTo>
                  <a:pt x="0" y="5939"/>
                </a:lnTo>
                <a:lnTo>
                  <a:pt x="0" y="338769"/>
                </a:lnTo>
                <a:lnTo>
                  <a:pt x="4949" y="344714"/>
                </a:lnTo>
                <a:lnTo>
                  <a:pt x="32224" y="344714"/>
                </a:lnTo>
                <a:lnTo>
                  <a:pt x="39649" y="344714"/>
                </a:lnTo>
                <a:lnTo>
                  <a:pt x="44624" y="338769"/>
                </a:lnTo>
                <a:lnTo>
                  <a:pt x="44624" y="285279"/>
                </a:lnTo>
                <a:lnTo>
                  <a:pt x="159281" y="285279"/>
                </a:lnTo>
                <a:lnTo>
                  <a:pt x="218158" y="285279"/>
                </a:lnTo>
                <a:lnTo>
                  <a:pt x="239850" y="285279"/>
                </a:lnTo>
                <a:lnTo>
                  <a:pt x="242949" y="285279"/>
                </a:lnTo>
                <a:lnTo>
                  <a:pt x="242949" y="312767"/>
                </a:lnTo>
                <a:lnTo>
                  <a:pt x="242949" y="326883"/>
                </a:lnTo>
                <a:lnTo>
                  <a:pt x="242949" y="332083"/>
                </a:lnTo>
                <a:lnTo>
                  <a:pt x="242949" y="332826"/>
                </a:lnTo>
                <a:lnTo>
                  <a:pt x="242949" y="338769"/>
                </a:lnTo>
                <a:lnTo>
                  <a:pt x="250374" y="344714"/>
                </a:lnTo>
                <a:lnTo>
                  <a:pt x="277649" y="344714"/>
                </a:lnTo>
                <a:lnTo>
                  <a:pt x="285074" y="344714"/>
                </a:lnTo>
                <a:lnTo>
                  <a:pt x="290049" y="338769"/>
                </a:lnTo>
                <a:lnTo>
                  <a:pt x="290049" y="5939"/>
                </a:lnTo>
                <a:lnTo>
                  <a:pt x="285074" y="0"/>
                </a:lnTo>
                <a:lnTo>
                  <a:pt x="250374" y="0"/>
                </a:lnTo>
                <a:lnTo>
                  <a:pt x="242949" y="5939"/>
                </a:lnTo>
                <a:lnTo>
                  <a:pt x="242949" y="98062"/>
                </a:lnTo>
                <a:lnTo>
                  <a:pt x="44624" y="98062"/>
                </a:lnTo>
                <a:close/>
              </a:path>
            </a:pathLst>
          </a:custGeom>
          <a:noFill/>
          <a:ln w="15840">
            <a:solidFill>
              <a:srgbClr val="1a17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55"/>
          <p:cNvSpPr/>
          <p:nvPr/>
        </p:nvSpPr>
        <p:spPr>
          <a:xfrm>
            <a:off x="3985920" y="2022480"/>
            <a:ext cx="44640" cy="77040"/>
          </a:xfrm>
          <a:custGeom>
            <a:avLst/>
            <a:gdLst/>
            <a:ahLst/>
            <a:rect l="l" t="t" r="r" b="b"/>
            <a:pathLst>
              <a:path w="45085" h="77469">
                <a:moveTo>
                  <a:pt x="44849" y="76927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769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56"/>
          <p:cNvSpPr/>
          <p:nvPr/>
        </p:nvSpPr>
        <p:spPr>
          <a:xfrm>
            <a:off x="3985920" y="2022480"/>
            <a:ext cx="44640" cy="77040"/>
          </a:xfrm>
          <a:custGeom>
            <a:avLst/>
            <a:gdLst/>
            <a:ahLst/>
            <a:rect l="l" t="t" r="r" b="b"/>
            <a:pathLst>
              <a:path w="45085" h="77469">
                <a:moveTo>
                  <a:pt x="0" y="0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5917"/>
                </a:lnTo>
                <a:lnTo>
                  <a:pt x="44849" y="46970"/>
                </a:lnTo>
                <a:lnTo>
                  <a:pt x="44849" y="68051"/>
                </a:lnTo>
                <a:lnTo>
                  <a:pt x="44849" y="75817"/>
                </a:lnTo>
                <a:lnTo>
                  <a:pt x="44849" y="76927"/>
                </a:lnTo>
              </a:path>
            </a:pathLst>
          </a:custGeom>
          <a:noFill/>
          <a:ln w="15840">
            <a:solidFill>
              <a:srgbClr val="1a17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57"/>
          <p:cNvSpPr/>
          <p:nvPr/>
        </p:nvSpPr>
        <p:spPr>
          <a:xfrm>
            <a:off x="4082760" y="2022480"/>
            <a:ext cx="96120" cy="77040"/>
          </a:xfrm>
          <a:custGeom>
            <a:avLst/>
            <a:gdLst/>
            <a:ahLst/>
            <a:rect l="l" t="t" r="r" b="b"/>
            <a:pathLst>
              <a:path w="96520" h="77469">
                <a:moveTo>
                  <a:pt x="0" y="76927"/>
                </a:moveTo>
                <a:lnTo>
                  <a:pt x="0" y="2959"/>
                </a:lnTo>
                <a:lnTo>
                  <a:pt x="2449" y="0"/>
                </a:lnTo>
                <a:lnTo>
                  <a:pt x="96124" y="0"/>
                </a:lnTo>
                <a:lnTo>
                  <a:pt x="0" y="769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58"/>
          <p:cNvSpPr/>
          <p:nvPr/>
        </p:nvSpPr>
        <p:spPr>
          <a:xfrm>
            <a:off x="4082760" y="2022480"/>
            <a:ext cx="96120" cy="77040"/>
          </a:xfrm>
          <a:custGeom>
            <a:avLst/>
            <a:gdLst/>
            <a:ahLst/>
            <a:rect l="l" t="t" r="r" b="b"/>
            <a:pathLst>
              <a:path w="96520" h="77469">
                <a:moveTo>
                  <a:pt x="0" y="76927"/>
                </a:moveTo>
                <a:lnTo>
                  <a:pt x="0" y="76927"/>
                </a:lnTo>
                <a:lnTo>
                  <a:pt x="0" y="2959"/>
                </a:lnTo>
                <a:lnTo>
                  <a:pt x="2449" y="0"/>
                </a:lnTo>
                <a:lnTo>
                  <a:pt x="4924" y="0"/>
                </a:lnTo>
                <a:lnTo>
                  <a:pt x="57649" y="0"/>
                </a:lnTo>
                <a:lnTo>
                  <a:pt x="84724" y="0"/>
                </a:lnTo>
                <a:lnTo>
                  <a:pt x="94699" y="0"/>
                </a:lnTo>
                <a:lnTo>
                  <a:pt x="96124" y="0"/>
                </a:lnTo>
              </a:path>
            </a:pathLst>
          </a:custGeom>
          <a:noFill/>
          <a:ln w="15840">
            <a:solidFill>
              <a:srgbClr val="1a17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59"/>
          <p:cNvSpPr/>
          <p:nvPr/>
        </p:nvSpPr>
        <p:spPr>
          <a:xfrm>
            <a:off x="4030560" y="2147400"/>
            <a:ext cx="360" cy="95040"/>
          </a:xfrm>
          <a:custGeom>
            <a:avLst/>
            <a:gdLst/>
            <a:ahLst/>
            <a:rect l="l" t="t" r="r" b="b"/>
            <a:pathLst>
              <a:path w="0"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noFill/>
          <a:ln w="15840">
            <a:solidFill>
              <a:srgbClr val="1a17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60"/>
          <p:cNvSpPr/>
          <p:nvPr/>
        </p:nvSpPr>
        <p:spPr>
          <a:xfrm>
            <a:off x="4079880" y="2147400"/>
            <a:ext cx="360" cy="95040"/>
          </a:xfrm>
          <a:custGeom>
            <a:avLst/>
            <a:gdLst/>
            <a:ahLst/>
            <a:rect l="l" t="t" r="r" b="b"/>
            <a:pathLst>
              <a:path w="0"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noFill/>
          <a:ln w="15840">
            <a:solidFill>
              <a:srgbClr val="1a17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61"/>
          <p:cNvSpPr/>
          <p:nvPr/>
        </p:nvSpPr>
        <p:spPr>
          <a:xfrm>
            <a:off x="4129560" y="2147400"/>
            <a:ext cx="360" cy="95040"/>
          </a:xfrm>
          <a:custGeom>
            <a:avLst/>
            <a:gdLst/>
            <a:ahLst/>
            <a:rect l="l" t="t" r="r" b="b"/>
            <a:pathLst>
              <a:path w="0"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noFill/>
          <a:ln w="15840">
            <a:solidFill>
              <a:srgbClr val="1a17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62"/>
          <p:cNvSpPr/>
          <p:nvPr/>
        </p:nvSpPr>
        <p:spPr>
          <a:xfrm>
            <a:off x="4129560" y="2022480"/>
            <a:ext cx="360" cy="79560"/>
          </a:xfrm>
          <a:custGeom>
            <a:avLst/>
            <a:gdLst/>
            <a:ahLst/>
            <a:rect l="l" t="t" r="r" b="b"/>
            <a:pathLst>
              <a:path w="0" h="80010">
                <a:moveTo>
                  <a:pt x="0" y="0"/>
                </a:moveTo>
                <a:lnTo>
                  <a:pt x="0" y="79512"/>
                </a:lnTo>
              </a:path>
            </a:pathLst>
          </a:custGeom>
          <a:noFill/>
          <a:ln w="15840">
            <a:solidFill>
              <a:srgbClr val="1a17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TextShape 63"/>
          <p:cNvSpPr txBox="1"/>
          <p:nvPr/>
        </p:nvSpPr>
        <p:spPr>
          <a:xfrm>
            <a:off x="289080" y="482364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>
            <a:noAutofit/>
          </a:bodyPr>
          <a:p>
            <a:pPr marL="25560">
              <a:lnSpc>
                <a:spcPct val="100000"/>
              </a:lnSpc>
              <a:spcBef>
                <a:spcPts val="6"/>
              </a:spcBef>
            </a:pPr>
            <a:fld id="{4F909A7A-6006-4CF0-9D08-491976F491A1}" type="slidenum">
              <a:rPr b="0" lang="es-ES" sz="1000" spc="-1" strike="noStrike">
                <a:solidFill>
                  <a:srgbClr val="1aaaf7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01680" y="236520"/>
            <a:ext cx="4107600" cy="87552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Some Docker</a:t>
            </a:r>
            <a:r>
              <a:rPr b="0" lang="es-ES" sz="2850" spc="-46" strike="noStrike">
                <a:solidFill>
                  <a:srgbClr val="1aaaf7"/>
                </a:solidFill>
                <a:latin typeface="Arial"/>
              </a:rPr>
              <a:t> </a:t>
            </a: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vocabulary</a:t>
            </a:r>
            <a:endParaRPr b="0" lang="es-ES" sz="28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1266480" y="748800"/>
            <a:ext cx="7236720" cy="42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1360" bIns="0">
            <a:spAutoFit/>
          </a:bodyPr>
          <a:p>
            <a:pPr marL="12600">
              <a:lnSpc>
                <a:spcPct val="100000"/>
              </a:lnSpc>
              <a:spcBef>
                <a:spcPts val="641"/>
              </a:spcBef>
            </a:pPr>
            <a:r>
              <a:rPr b="1" lang="es-ES" sz="1800" spc="-7" strike="noStrike">
                <a:solidFill>
                  <a:srgbClr val="000000"/>
                </a:solidFill>
                <a:latin typeface="Arial"/>
              </a:rPr>
              <a:t>Docker</a:t>
            </a:r>
            <a:r>
              <a:rPr b="1" lang="es-ES" sz="18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1800" spc="-7" strike="noStrike">
                <a:solidFill>
                  <a:srgbClr val="000000"/>
                </a:solidFill>
                <a:latin typeface="Arial"/>
              </a:rPr>
              <a:t>Image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41"/>
              </a:spcBef>
            </a:pP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The basis of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Docker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container.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Represents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full</a:t>
            </a:r>
            <a:r>
              <a:rPr b="0" lang="es-ES" sz="18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application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s-ES" sz="1800" spc="-7" strike="noStrike">
                <a:solidFill>
                  <a:srgbClr val="000000"/>
                </a:solidFill>
                <a:latin typeface="Arial"/>
              </a:rPr>
              <a:t>Docker</a:t>
            </a:r>
            <a:r>
              <a:rPr b="1" lang="es-ES" sz="18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1800" spc="-7" strike="noStrike">
                <a:solidFill>
                  <a:srgbClr val="000000"/>
                </a:solidFill>
                <a:latin typeface="Arial"/>
              </a:rPr>
              <a:t>Container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41"/>
              </a:spcBef>
            </a:pP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standard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unit in which the application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service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resides and</a:t>
            </a:r>
            <a:r>
              <a:rPr b="0" lang="es-ES" sz="1800" spc="-7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executes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s-ES" sz="1800" spc="-7" strike="noStrike">
                <a:solidFill>
                  <a:srgbClr val="000000"/>
                </a:solidFill>
                <a:latin typeface="Arial"/>
              </a:rPr>
              <a:t>Docker</a:t>
            </a:r>
            <a:r>
              <a:rPr b="1" lang="es-ES" sz="18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1800" spc="-7" strike="noStrike">
                <a:solidFill>
                  <a:srgbClr val="000000"/>
                </a:solidFill>
                <a:latin typeface="Arial"/>
              </a:rPr>
              <a:t>Engine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ts val="1950"/>
              </a:lnSpc>
              <a:spcBef>
                <a:spcPts val="780"/>
              </a:spcBef>
            </a:pP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Creates,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ships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and runs Docker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containers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deployable on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physical or 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virtual,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host locally, in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datacenter or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cloud service</a:t>
            </a:r>
            <a:r>
              <a:rPr b="0" lang="es-ES" sz="18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provider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s-ES" sz="1800" spc="-7" strike="noStrike">
                <a:solidFill>
                  <a:srgbClr val="000000"/>
                </a:solidFill>
                <a:latin typeface="Arial"/>
              </a:rPr>
              <a:t>Registry Service (Docker Hub(Public) or Docker Trusted</a:t>
            </a:r>
            <a:r>
              <a:rPr b="1" lang="es-ES" sz="180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1800" spc="-7" strike="noStrike">
                <a:solidFill>
                  <a:srgbClr val="000000"/>
                </a:solidFill>
                <a:latin typeface="Arial"/>
              </a:rPr>
              <a:t>Registry(Private))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41"/>
              </a:spcBef>
            </a:pP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Cloud or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server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based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storage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and distribution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service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your</a:t>
            </a:r>
            <a:r>
              <a:rPr b="0" lang="es-ES" sz="1800" spc="-8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images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311760" y="1803960"/>
            <a:ext cx="763920" cy="763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4"/>
          <p:cNvSpPr/>
          <p:nvPr/>
        </p:nvSpPr>
        <p:spPr>
          <a:xfrm>
            <a:off x="285120" y="801000"/>
            <a:ext cx="763920" cy="7639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5"/>
          <p:cNvSpPr/>
          <p:nvPr/>
        </p:nvSpPr>
        <p:spPr>
          <a:xfrm>
            <a:off x="300960" y="2852640"/>
            <a:ext cx="763920" cy="7639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6"/>
          <p:cNvSpPr/>
          <p:nvPr/>
        </p:nvSpPr>
        <p:spPr>
          <a:xfrm>
            <a:off x="339480" y="4024080"/>
            <a:ext cx="730800" cy="7308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TextShape 7"/>
          <p:cNvSpPr txBox="1"/>
          <p:nvPr/>
        </p:nvSpPr>
        <p:spPr>
          <a:xfrm>
            <a:off x="289080" y="482364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>
            <a:noAutofit/>
          </a:bodyPr>
          <a:p>
            <a:pPr marL="25560">
              <a:lnSpc>
                <a:spcPct val="100000"/>
              </a:lnSpc>
              <a:spcBef>
                <a:spcPts val="6"/>
              </a:spcBef>
            </a:pPr>
            <a:fld id="{5B9EDEAC-597D-4796-808E-0DB5B4F165B2}" type="slidenum">
              <a:rPr b="0" lang="es-ES" sz="1000" spc="-1" strike="noStrike">
                <a:solidFill>
                  <a:srgbClr val="1aaaf7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301680" y="284760"/>
            <a:ext cx="4146120" cy="87552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s-ES" sz="2850" spc="-1" strike="noStrike">
                <a:solidFill>
                  <a:srgbClr val="1aaaf7"/>
                </a:solidFill>
                <a:latin typeface="Arial"/>
              </a:rPr>
              <a:t>Basic </a:t>
            </a: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Docker</a:t>
            </a:r>
            <a:r>
              <a:rPr b="0" lang="es-ES" sz="2850" spc="-52" strike="noStrike">
                <a:solidFill>
                  <a:srgbClr val="1aaaf7"/>
                </a:solidFill>
                <a:latin typeface="Arial"/>
              </a:rPr>
              <a:t> </a:t>
            </a: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Commands</a:t>
            </a:r>
            <a:endParaRPr b="0" lang="es-ES" sz="28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301680" y="903960"/>
            <a:ext cx="7730280" cy="39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400" spc="-1" strike="noStrike">
                <a:solidFill>
                  <a:srgbClr val="708391"/>
                </a:solidFill>
                <a:latin typeface="Consolas"/>
              </a:rPr>
              <a:t>$ </a:t>
            </a:r>
            <a:r>
              <a:rPr b="0" lang="es-ES" sz="1400" spc="-7" strike="noStrike">
                <a:solidFill>
                  <a:srgbClr val="708391"/>
                </a:solidFill>
                <a:latin typeface="Consolas"/>
              </a:rPr>
              <a:t>docker image pull</a:t>
            </a:r>
            <a:r>
              <a:rPr b="0" lang="es-ES" sz="1400" spc="-21" strike="noStrike">
                <a:solidFill>
                  <a:srgbClr val="708391"/>
                </a:solidFill>
                <a:latin typeface="Consolas"/>
              </a:rPr>
              <a:t> node:latest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b="0" lang="en-US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s-ES" sz="1400" spc="-1" strike="noStrike">
                <a:solidFill>
                  <a:srgbClr val="708391"/>
                </a:solidFill>
                <a:latin typeface="Consolas"/>
              </a:rPr>
              <a:t>$ </a:t>
            </a:r>
            <a:r>
              <a:rPr b="0" lang="es-ES" sz="1400" spc="-7" strike="noStrike">
                <a:solidFill>
                  <a:srgbClr val="708391"/>
                </a:solidFill>
                <a:latin typeface="Consolas"/>
              </a:rPr>
              <a:t>docker image</a:t>
            </a:r>
            <a:r>
              <a:rPr b="0" lang="es-ES" sz="1400" spc="-15" strike="noStrike">
                <a:solidFill>
                  <a:srgbClr val="708391"/>
                </a:solidFill>
                <a:latin typeface="Consolas"/>
              </a:rPr>
              <a:t> </a:t>
            </a:r>
            <a:r>
              <a:rPr b="0" lang="es-ES" sz="1400" spc="-7" strike="noStrike">
                <a:solidFill>
                  <a:srgbClr val="708391"/>
                </a:solidFill>
                <a:latin typeface="Consolas"/>
              </a:rPr>
              <a:t>ls</a:t>
            </a:r>
            <a:endParaRPr b="0" lang="en-US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20"/>
              </a:spcBef>
            </a:pPr>
            <a:r>
              <a:rPr b="0" lang="es-ES" sz="1400" spc="-1" strike="noStrike">
                <a:solidFill>
                  <a:srgbClr val="708391"/>
                </a:solidFill>
                <a:latin typeface="Consolas"/>
              </a:rPr>
              <a:t>$ </a:t>
            </a:r>
            <a:r>
              <a:rPr b="0" lang="es-ES" sz="1400" spc="-7" strike="noStrike">
                <a:solidFill>
                  <a:srgbClr val="708391"/>
                </a:solidFill>
                <a:latin typeface="Consolas"/>
              </a:rPr>
              <a:t>docker container run –d –p 5000:5000 –-name node node:latest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b="0" lang="en-US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s-ES" sz="1400" spc="-1" strike="noStrike">
                <a:solidFill>
                  <a:srgbClr val="708391"/>
                </a:solidFill>
                <a:latin typeface="Consolas"/>
              </a:rPr>
              <a:t>$ </a:t>
            </a:r>
            <a:r>
              <a:rPr b="0" lang="es-ES" sz="1400" spc="-7" strike="noStrike">
                <a:solidFill>
                  <a:srgbClr val="708391"/>
                </a:solidFill>
                <a:latin typeface="Consolas"/>
              </a:rPr>
              <a:t>docker container</a:t>
            </a:r>
            <a:r>
              <a:rPr b="0" lang="es-ES" sz="1400" spc="-15" strike="noStrike">
                <a:solidFill>
                  <a:srgbClr val="708391"/>
                </a:solidFill>
                <a:latin typeface="Consolas"/>
              </a:rPr>
              <a:t> </a:t>
            </a:r>
            <a:r>
              <a:rPr b="0" lang="es-ES" sz="1400" spc="-7" strike="noStrike">
                <a:solidFill>
                  <a:srgbClr val="708391"/>
                </a:solidFill>
                <a:latin typeface="Consolas"/>
              </a:rPr>
              <a:t>ps</a:t>
            </a:r>
            <a:endParaRPr b="0" lang="en-US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20"/>
              </a:spcBef>
            </a:pPr>
            <a:r>
              <a:rPr b="0" lang="es-ES" sz="1400" spc="-1" strike="noStrike">
                <a:solidFill>
                  <a:srgbClr val="708391"/>
                </a:solidFill>
                <a:latin typeface="Consolas"/>
              </a:rPr>
              <a:t>$ </a:t>
            </a:r>
            <a:r>
              <a:rPr b="0" lang="es-ES" sz="1400" spc="-7" strike="noStrike">
                <a:solidFill>
                  <a:srgbClr val="708391"/>
                </a:solidFill>
                <a:latin typeface="Consolas"/>
              </a:rPr>
              <a:t>docker container stop node(or &lt;container</a:t>
            </a:r>
            <a:r>
              <a:rPr b="0" lang="es-ES" sz="1400" spc="-26" strike="noStrike">
                <a:solidFill>
                  <a:srgbClr val="708391"/>
                </a:solidFill>
                <a:latin typeface="Consolas"/>
              </a:rPr>
              <a:t> </a:t>
            </a:r>
            <a:r>
              <a:rPr b="0" lang="es-ES" sz="1400" spc="-7" strike="noStrike">
                <a:solidFill>
                  <a:srgbClr val="708391"/>
                </a:solidFill>
                <a:latin typeface="Consolas"/>
              </a:rPr>
              <a:t>id&gt;)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b="0" lang="en-US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s-ES" sz="1400" spc="-1" strike="noStrike">
                <a:solidFill>
                  <a:srgbClr val="708391"/>
                </a:solidFill>
                <a:latin typeface="Consolas"/>
              </a:rPr>
              <a:t>$ </a:t>
            </a:r>
            <a:r>
              <a:rPr b="0" lang="es-ES" sz="1400" spc="-7" strike="noStrike">
                <a:solidFill>
                  <a:srgbClr val="708391"/>
                </a:solidFill>
                <a:latin typeface="Consolas"/>
              </a:rPr>
              <a:t>docker container rm node (or &lt;container</a:t>
            </a:r>
            <a:r>
              <a:rPr b="0" lang="es-ES" sz="1400" spc="-26" strike="noStrike">
                <a:solidFill>
                  <a:srgbClr val="708391"/>
                </a:solidFill>
                <a:latin typeface="Consolas"/>
              </a:rPr>
              <a:t> </a:t>
            </a:r>
            <a:r>
              <a:rPr b="0" lang="es-ES" sz="1400" spc="-7" strike="noStrike">
                <a:solidFill>
                  <a:srgbClr val="708391"/>
                </a:solidFill>
                <a:latin typeface="Consolas"/>
              </a:rPr>
              <a:t>id&gt;)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b="0" lang="en-US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s-ES" sz="1400" spc="-1" strike="noStrike">
                <a:solidFill>
                  <a:srgbClr val="708391"/>
                </a:solidFill>
                <a:latin typeface="Consolas"/>
              </a:rPr>
              <a:t>$ </a:t>
            </a:r>
            <a:r>
              <a:rPr b="0" lang="es-ES" sz="1400" spc="-7" strike="noStrike">
                <a:solidFill>
                  <a:srgbClr val="708391"/>
                </a:solidFill>
                <a:latin typeface="Consolas"/>
              </a:rPr>
              <a:t>docker image rmi (or &lt;image</a:t>
            </a:r>
            <a:r>
              <a:rPr b="0" lang="es-ES" sz="1400" spc="-32" strike="noStrike">
                <a:solidFill>
                  <a:srgbClr val="708391"/>
                </a:solidFill>
                <a:latin typeface="Consolas"/>
              </a:rPr>
              <a:t> </a:t>
            </a:r>
            <a:r>
              <a:rPr b="0" lang="es-ES" sz="1400" spc="-7" strike="noStrike">
                <a:solidFill>
                  <a:srgbClr val="708391"/>
                </a:solidFill>
                <a:latin typeface="Consolas"/>
              </a:rPr>
              <a:t>id&gt;)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b="0" lang="en-US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s-ES" sz="1400" spc="-1" strike="noStrike">
                <a:solidFill>
                  <a:srgbClr val="708391"/>
                </a:solidFill>
                <a:latin typeface="Consolas"/>
              </a:rPr>
              <a:t>$ </a:t>
            </a:r>
            <a:r>
              <a:rPr b="0" lang="es-ES" sz="1400" spc="-7" strike="noStrike">
                <a:solidFill>
                  <a:srgbClr val="708391"/>
                </a:solidFill>
                <a:latin typeface="Consolas"/>
              </a:rPr>
              <a:t>docker build –t node:2.0</a:t>
            </a:r>
            <a:r>
              <a:rPr b="0" lang="es-ES" sz="1400" spc="-92" strike="noStrike">
                <a:solidFill>
                  <a:srgbClr val="708391"/>
                </a:solidFill>
                <a:latin typeface="Consolas"/>
              </a:rPr>
              <a:t> </a:t>
            </a:r>
            <a:r>
              <a:rPr b="0" lang="es-ES" sz="1400" spc="-1" strike="noStrike">
                <a:solidFill>
                  <a:srgbClr val="708391"/>
                </a:solidFill>
                <a:latin typeface="Consolas"/>
              </a:rPr>
              <a:t>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b="0" lang="en-US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s-ES" sz="1400" spc="-1" strike="noStrike">
                <a:solidFill>
                  <a:srgbClr val="708391"/>
                </a:solidFill>
                <a:latin typeface="Consolas"/>
              </a:rPr>
              <a:t>$ </a:t>
            </a:r>
            <a:r>
              <a:rPr b="0" lang="es-ES" sz="1400" spc="-7" strike="noStrike">
                <a:solidFill>
                  <a:srgbClr val="708391"/>
                </a:solidFill>
                <a:latin typeface="Consolas"/>
              </a:rPr>
              <a:t>docker image push</a:t>
            </a:r>
            <a:r>
              <a:rPr b="0" lang="es-ES" sz="1400" spc="-97" strike="noStrike">
                <a:solidFill>
                  <a:srgbClr val="708391"/>
                </a:solidFill>
                <a:latin typeface="Consolas"/>
              </a:rPr>
              <a:t> </a:t>
            </a:r>
            <a:r>
              <a:rPr b="0" lang="es-ES" sz="1400" spc="-7" strike="noStrike">
                <a:solidFill>
                  <a:srgbClr val="708391"/>
                </a:solidFill>
                <a:latin typeface="Consolas"/>
              </a:rPr>
              <a:t>node:2.0</a:t>
            </a:r>
            <a:endParaRPr b="0" lang="en-US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s-ES" sz="1400" spc="-7" strike="noStrike">
                <a:solidFill>
                  <a:srgbClr val="708391"/>
                </a:solidFill>
                <a:latin typeface="Consolas"/>
              </a:rPr>
              <a:t>$ docker --help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301680" y="4811400"/>
            <a:ext cx="16668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000" spc="-7" strike="noStrike">
                <a:solidFill>
                  <a:srgbClr val="1aaaf7"/>
                </a:solidFill>
                <a:latin typeface="Arial"/>
              </a:rPr>
              <a:t>14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301680" y="284760"/>
            <a:ext cx="4451760" cy="87552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s-ES" sz="2850" spc="-1" strike="noStrike">
                <a:solidFill>
                  <a:srgbClr val="1aaaf7"/>
                </a:solidFill>
                <a:latin typeface="Arial"/>
              </a:rPr>
              <a:t>Dockerfile </a:t>
            </a:r>
            <a:r>
              <a:rPr b="0" lang="es-ES" sz="2850" spc="9" strike="noStrike">
                <a:solidFill>
                  <a:srgbClr val="1aaaf7"/>
                </a:solidFill>
                <a:latin typeface="Arial"/>
              </a:rPr>
              <a:t>– </a:t>
            </a: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Linux</a:t>
            </a:r>
            <a:r>
              <a:rPr b="0" lang="es-ES" sz="2850" spc="-55" strike="noStrike">
                <a:solidFill>
                  <a:srgbClr val="1aaaf7"/>
                </a:solidFill>
                <a:latin typeface="Arial"/>
              </a:rPr>
              <a:t> </a:t>
            </a: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Example</a:t>
            </a:r>
            <a:endParaRPr b="0" lang="es-ES" sz="28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6080040" y="1032480"/>
            <a:ext cx="2765880" cy="35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080" bIns="0">
            <a:spAutoFit/>
          </a:bodyPr>
          <a:p>
            <a:pPr marL="309240" indent="-296280">
              <a:lnSpc>
                <a:spcPts val="2319"/>
              </a:lnSpc>
              <a:spcBef>
                <a:spcPts val="646"/>
              </a:spcBef>
              <a:buClr>
                <a:srgbClr val="8360ff"/>
              </a:buClr>
              <a:buFont typeface="Symbol" charset="2"/>
              <a:buChar char=""/>
              <a:tabLst>
                <a:tab algn="l" pos="309240"/>
                <a:tab algn="l" pos="309960"/>
              </a:tabLst>
            </a:pPr>
            <a:r>
              <a:rPr b="0" lang="es-ES" sz="2400" spc="-7" strike="noStrike">
                <a:solidFill>
                  <a:srgbClr val="244256"/>
                </a:solidFill>
                <a:latin typeface="Arial"/>
              </a:rPr>
              <a:t>Instructions</a:t>
            </a:r>
            <a:r>
              <a:rPr b="0" lang="es-ES" sz="2400" spc="-66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2400" spc="-7" strike="noStrike">
                <a:solidFill>
                  <a:srgbClr val="244256"/>
                </a:solidFill>
                <a:latin typeface="Arial"/>
              </a:rPr>
              <a:t>on  how to build </a:t>
            </a:r>
            <a:r>
              <a:rPr b="0" lang="es-ES" sz="2400" spc="-1" strike="noStrike">
                <a:solidFill>
                  <a:srgbClr val="244256"/>
                </a:solidFill>
                <a:latin typeface="Arial"/>
              </a:rPr>
              <a:t>a  </a:t>
            </a:r>
            <a:r>
              <a:rPr b="0" lang="es-ES" sz="2400" spc="-7" strike="noStrike">
                <a:solidFill>
                  <a:srgbClr val="244256"/>
                </a:solidFill>
                <a:latin typeface="Arial"/>
              </a:rPr>
              <a:t>Docker</a:t>
            </a:r>
            <a:r>
              <a:rPr b="0" lang="es-ES" sz="2400" spc="-35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2400" spc="-7" strike="noStrike">
                <a:solidFill>
                  <a:srgbClr val="244256"/>
                </a:solidFill>
                <a:latin typeface="Arial"/>
              </a:rPr>
              <a:t>image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tabLst>
                <a:tab algn="l" pos="309240"/>
                <a:tab algn="l" pos="309960"/>
              </a:tabLst>
            </a:pPr>
            <a:endParaRPr b="0" lang="en-US" sz="2400" spc="-1" strike="noStrike">
              <a:latin typeface="Arial"/>
            </a:endParaRPr>
          </a:p>
          <a:p>
            <a:pPr marL="309240" indent="-296280">
              <a:lnSpc>
                <a:spcPct val="80000"/>
              </a:lnSpc>
              <a:buClr>
                <a:srgbClr val="8360ff"/>
              </a:buClr>
              <a:buFont typeface="Arial"/>
              <a:buChar char="•"/>
              <a:tabLst>
                <a:tab algn="l" pos="309240"/>
                <a:tab algn="l" pos="309960"/>
              </a:tabLst>
            </a:pPr>
            <a:r>
              <a:rPr b="0" lang="es-ES" sz="2400" spc="-7" strike="noStrike">
                <a:solidFill>
                  <a:srgbClr val="244256"/>
                </a:solidFill>
                <a:latin typeface="Arial"/>
              </a:rPr>
              <a:t>Looks </a:t>
            </a:r>
            <a:r>
              <a:rPr b="0" lang="es-ES" sz="2400" spc="-1" strike="noStrike">
                <a:solidFill>
                  <a:srgbClr val="244256"/>
                </a:solidFill>
                <a:latin typeface="Arial"/>
              </a:rPr>
              <a:t>very</a:t>
            </a:r>
            <a:r>
              <a:rPr b="0" lang="es-ES" sz="2400" spc="-66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2400" spc="-1" strike="noStrike">
                <a:solidFill>
                  <a:srgbClr val="244256"/>
                </a:solidFill>
                <a:latin typeface="Arial"/>
              </a:rPr>
              <a:t>similar  </a:t>
            </a:r>
            <a:r>
              <a:rPr b="0" lang="es-ES" sz="2400" spc="-7" strike="noStrike">
                <a:solidFill>
                  <a:srgbClr val="244256"/>
                </a:solidFill>
                <a:latin typeface="Arial"/>
              </a:rPr>
              <a:t>to “native”  </a:t>
            </a:r>
            <a:r>
              <a:rPr b="0" lang="es-ES" sz="2400" spc="-1" strike="noStrike">
                <a:solidFill>
                  <a:srgbClr val="244256"/>
                </a:solidFill>
                <a:latin typeface="Arial"/>
              </a:rPr>
              <a:t>commands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tabLst>
                <a:tab algn="l" pos="309240"/>
                <a:tab algn="l" pos="309960"/>
              </a:tabLst>
            </a:pPr>
            <a:endParaRPr b="0" lang="en-US" sz="2400" spc="-1" strike="noStrike">
              <a:latin typeface="Arial"/>
            </a:endParaRPr>
          </a:p>
          <a:p>
            <a:pPr marL="309240" indent="-296280">
              <a:lnSpc>
                <a:spcPct val="80000"/>
              </a:lnSpc>
              <a:buClr>
                <a:srgbClr val="8360ff"/>
              </a:buClr>
              <a:buFont typeface="Arial"/>
              <a:buChar char="•"/>
              <a:tabLst>
                <a:tab algn="l" pos="309240"/>
                <a:tab algn="l" pos="309960"/>
              </a:tabLst>
            </a:pPr>
            <a:r>
              <a:rPr b="0" lang="es-ES" sz="2400" spc="-7" strike="noStrike">
                <a:solidFill>
                  <a:srgbClr val="244256"/>
                </a:solidFill>
                <a:latin typeface="Arial"/>
              </a:rPr>
              <a:t>Important to  optimize</a:t>
            </a:r>
            <a:r>
              <a:rPr b="0" lang="es-ES" sz="2400" spc="-72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2400" spc="-1" strike="noStrike">
                <a:solidFill>
                  <a:srgbClr val="244256"/>
                </a:solidFill>
                <a:latin typeface="Arial"/>
              </a:rPr>
              <a:t>your  </a:t>
            </a:r>
            <a:r>
              <a:rPr b="0" lang="es-ES" sz="2400" spc="-7" strike="noStrike">
                <a:solidFill>
                  <a:srgbClr val="244256"/>
                </a:solidFill>
                <a:latin typeface="Arial"/>
              </a:rPr>
              <a:t>Dockerfile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24" name="Imagen 6" descr=""/>
          <p:cNvPicPr/>
          <p:nvPr/>
        </p:nvPicPr>
        <p:blipFill>
          <a:blip r:embed="rId1"/>
          <a:stretch/>
        </p:blipFill>
        <p:spPr>
          <a:xfrm>
            <a:off x="609480" y="1032480"/>
            <a:ext cx="5046840" cy="395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758880" y="1328400"/>
            <a:ext cx="7101360" cy="24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4000" spc="-12" strike="noStrike">
                <a:solidFill>
                  <a:srgbClr val="000000"/>
                </a:solidFill>
                <a:latin typeface="Arial"/>
              </a:rPr>
              <a:t>Section</a:t>
            </a:r>
            <a:r>
              <a:rPr b="0" lang="es-ES" sz="40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ES" sz="4000" spc="-7" strike="noStrike">
                <a:solidFill>
                  <a:srgbClr val="000000"/>
                </a:solidFill>
                <a:latin typeface="Arial"/>
              </a:rPr>
              <a:t>2:</a:t>
            </a:r>
            <a:endParaRPr b="0" lang="en-US" sz="4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s-ES" sz="4000" spc="-12" strike="noStrike">
                <a:solidFill>
                  <a:srgbClr val="ffffff"/>
                </a:solidFill>
                <a:latin typeface="Arial"/>
              </a:rPr>
              <a:t>Anatomy </a:t>
            </a:r>
            <a:r>
              <a:rPr b="0" lang="es-ES" sz="4000" spc="-7" strike="noStrike">
                <a:solidFill>
                  <a:srgbClr val="ffffff"/>
                </a:solidFill>
                <a:latin typeface="Arial"/>
              </a:rPr>
              <a:t>of </a:t>
            </a:r>
            <a:r>
              <a:rPr b="0" lang="es-ES" sz="4000" spc="-1" strike="noStrike">
                <a:solidFill>
                  <a:srgbClr val="ffffff"/>
                </a:solidFill>
                <a:latin typeface="Arial"/>
              </a:rPr>
              <a:t>a </a:t>
            </a:r>
            <a:r>
              <a:rPr b="0" lang="es-ES" sz="4000" spc="-7" strike="noStrike">
                <a:solidFill>
                  <a:srgbClr val="ffffff"/>
                </a:solidFill>
                <a:latin typeface="Arial"/>
              </a:rPr>
              <a:t>Docker</a:t>
            </a:r>
            <a:r>
              <a:rPr b="0" lang="es-ES" sz="4000" spc="-9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ES" sz="4000" spc="-7" strike="noStrike">
                <a:solidFill>
                  <a:srgbClr val="ffffff"/>
                </a:solidFill>
                <a:latin typeface="Arial"/>
              </a:rPr>
              <a:t>Container  Docker</a:t>
            </a:r>
            <a:r>
              <a:rPr b="0" lang="es-ES" sz="4000" spc="-1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ES" sz="4000" spc="-7" strike="noStrike">
                <a:solidFill>
                  <a:srgbClr val="ffffff"/>
                </a:solidFill>
                <a:latin typeface="Arial"/>
              </a:rPr>
              <a:t>Volumes</a:t>
            </a:r>
            <a:endParaRPr b="0" lang="en-US" sz="4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s-ES" sz="4000" spc="-12" strike="noStrike">
                <a:solidFill>
                  <a:srgbClr val="ffffff"/>
                </a:solidFill>
                <a:latin typeface="Arial"/>
              </a:rPr>
              <a:t>Volume </a:t>
            </a:r>
            <a:r>
              <a:rPr b="0" lang="es-ES" sz="4000" spc="-7" strike="noStrike">
                <a:solidFill>
                  <a:srgbClr val="ffffff"/>
                </a:solidFill>
                <a:latin typeface="Arial"/>
              </a:rPr>
              <a:t>Use</a:t>
            </a:r>
            <a:r>
              <a:rPr b="0" lang="es-ES" sz="4000" spc="-2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ES" sz="4000" spc="-7" strike="noStrike">
                <a:solidFill>
                  <a:srgbClr val="ffffff"/>
                </a:solidFill>
                <a:latin typeface="Arial"/>
              </a:rPr>
              <a:t>Cases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301680" y="284760"/>
            <a:ext cx="5137920" cy="87552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s-ES" sz="2850" spc="-1" strike="noStrike">
                <a:solidFill>
                  <a:srgbClr val="1aaaf7"/>
                </a:solidFill>
                <a:latin typeface="Arial"/>
              </a:rPr>
              <a:t>Let’s </a:t>
            </a:r>
            <a:r>
              <a:rPr b="0" lang="es-ES" sz="2850" spc="9" strike="noStrike">
                <a:solidFill>
                  <a:srgbClr val="1aaaf7"/>
                </a:solidFill>
                <a:latin typeface="Arial"/>
              </a:rPr>
              <a:t>Go </a:t>
            </a:r>
            <a:r>
              <a:rPr b="0" lang="es-ES" sz="2850" spc="-1" strike="noStrike">
                <a:solidFill>
                  <a:srgbClr val="1aaaf7"/>
                </a:solidFill>
                <a:latin typeface="Arial"/>
              </a:rPr>
              <a:t>Back </a:t>
            </a: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to Our</a:t>
            </a:r>
            <a:r>
              <a:rPr b="0" lang="es-ES" sz="2850" spc="-52" strike="noStrike">
                <a:solidFill>
                  <a:srgbClr val="1aaaf7"/>
                </a:solidFill>
                <a:latin typeface="Arial"/>
              </a:rPr>
              <a:t> </a:t>
            </a:r>
            <a:r>
              <a:rPr b="0" lang="es-ES" sz="2850" spc="-1" strike="noStrike">
                <a:solidFill>
                  <a:srgbClr val="1aaaf7"/>
                </a:solidFill>
                <a:latin typeface="Arial"/>
              </a:rPr>
              <a:t>Dockerfile</a:t>
            </a:r>
            <a:endParaRPr b="0" lang="es-ES" sz="28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289080" y="482364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>
            <a:noAutofit/>
          </a:bodyPr>
          <a:p>
            <a:pPr marL="25560">
              <a:lnSpc>
                <a:spcPct val="100000"/>
              </a:lnSpc>
              <a:spcBef>
                <a:spcPts val="6"/>
              </a:spcBef>
            </a:pPr>
            <a:fld id="{0BF0F160-0335-4AD1-A17A-75D19363BA9A}" type="slidenum">
              <a:rPr b="0" lang="es-ES" sz="1000" spc="-1" strike="noStrike">
                <a:solidFill>
                  <a:srgbClr val="1aaaf7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328" name="Imagen 4" descr=""/>
          <p:cNvPicPr/>
          <p:nvPr/>
        </p:nvPicPr>
        <p:blipFill>
          <a:blip r:embed="rId1"/>
          <a:stretch/>
        </p:blipFill>
        <p:spPr>
          <a:xfrm>
            <a:off x="2048400" y="902160"/>
            <a:ext cx="5046840" cy="395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301680" y="284760"/>
            <a:ext cx="7071480" cy="87552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s-ES" sz="2850" spc="-1" strike="noStrike">
                <a:solidFill>
                  <a:srgbClr val="1aaaf7"/>
                </a:solidFill>
                <a:latin typeface="Arial"/>
              </a:rPr>
              <a:t>Each Dockerfile </a:t>
            </a:r>
            <a:r>
              <a:rPr b="0" lang="es-ES" sz="2850" spc="9" strike="noStrike">
                <a:solidFill>
                  <a:srgbClr val="1aaaf7"/>
                </a:solidFill>
                <a:latin typeface="Arial"/>
              </a:rPr>
              <a:t>Command </a:t>
            </a: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Creates </a:t>
            </a:r>
            <a:r>
              <a:rPr b="0" lang="es-ES" sz="2850" spc="9" strike="noStrike">
                <a:solidFill>
                  <a:srgbClr val="1aaaf7"/>
                </a:solidFill>
                <a:latin typeface="Arial"/>
              </a:rPr>
              <a:t>a</a:t>
            </a:r>
            <a:r>
              <a:rPr b="0" lang="es-ES" sz="2850" spc="-66" strike="noStrike">
                <a:solidFill>
                  <a:srgbClr val="1aaaf7"/>
                </a:solidFill>
                <a:latin typeface="Arial"/>
              </a:rPr>
              <a:t> </a:t>
            </a: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Layer</a:t>
            </a:r>
            <a:endParaRPr b="0" lang="es-ES" sz="28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7449840" y="3936600"/>
            <a:ext cx="144360" cy="577440"/>
          </a:xfrm>
          <a:custGeom>
            <a:avLst/>
            <a:gdLst/>
            <a:ah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1487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"/>
          <p:cNvSpPr/>
          <p:nvPr/>
        </p:nvSpPr>
        <p:spPr>
          <a:xfrm>
            <a:off x="1578600" y="3936600"/>
            <a:ext cx="6015600" cy="144360"/>
          </a:xfrm>
          <a:custGeom>
            <a:avLst/>
            <a:gdLst/>
            <a:ah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46ba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4"/>
          <p:cNvSpPr/>
          <p:nvPr/>
        </p:nvSpPr>
        <p:spPr>
          <a:xfrm>
            <a:off x="1578600" y="3936600"/>
            <a:ext cx="6015600" cy="577440"/>
          </a:xfrm>
          <a:custGeom>
            <a:avLst/>
            <a:gdLst/>
            <a:ah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5"/>
          <p:cNvSpPr/>
          <p:nvPr/>
        </p:nvSpPr>
        <p:spPr>
          <a:xfrm>
            <a:off x="1578600" y="3936600"/>
            <a:ext cx="6015600" cy="144360"/>
          </a:xfrm>
          <a:custGeom>
            <a:avLst/>
            <a:gdLst/>
            <a:ah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6"/>
          <p:cNvSpPr/>
          <p:nvPr/>
        </p:nvSpPr>
        <p:spPr>
          <a:xfrm>
            <a:off x="7449840" y="4080960"/>
            <a:ext cx="360" cy="433440"/>
          </a:xfrm>
          <a:custGeom>
            <a:avLst/>
            <a:gdLst/>
            <a:ahLst/>
            <a:rect l="l" t="t" r="r" b="b"/>
            <a:pathLst>
              <a:path w="0"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7"/>
          <p:cNvSpPr/>
          <p:nvPr/>
        </p:nvSpPr>
        <p:spPr>
          <a:xfrm>
            <a:off x="1578600" y="4080960"/>
            <a:ext cx="5871600" cy="367560"/>
          </a:xfrm>
          <a:prstGeom prst="rect">
            <a:avLst/>
          </a:prstGeom>
          <a:solidFill>
            <a:srgbClr val="1aaaf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2880" bIns="0">
            <a:spAutoFit/>
          </a:bodyPr>
          <a:p>
            <a:pPr algn="ctr">
              <a:lnSpc>
                <a:spcPct val="100000"/>
              </a:lnSpc>
              <a:spcBef>
                <a:spcPts val="731"/>
              </a:spcBef>
            </a:pPr>
            <a:r>
              <a:rPr b="0" lang="es-ES" sz="1800" spc="-7" strike="noStrike">
                <a:solidFill>
                  <a:srgbClr val="244256"/>
                </a:solidFill>
                <a:latin typeface="Arial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6" name="CustomShape 8"/>
          <p:cNvSpPr/>
          <p:nvPr/>
        </p:nvSpPr>
        <p:spPr>
          <a:xfrm>
            <a:off x="7449840" y="3463200"/>
            <a:ext cx="144360" cy="577440"/>
          </a:xfrm>
          <a:custGeom>
            <a:avLst/>
            <a:gdLst/>
            <a:ah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9"/>
          <p:cNvSpPr/>
          <p:nvPr/>
        </p:nvSpPr>
        <p:spPr>
          <a:xfrm>
            <a:off x="1578600" y="3463200"/>
            <a:ext cx="6015600" cy="144360"/>
          </a:xfrm>
          <a:custGeom>
            <a:avLst/>
            <a:gdLst/>
            <a:ah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33d4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0"/>
          <p:cNvSpPr/>
          <p:nvPr/>
        </p:nvSpPr>
        <p:spPr>
          <a:xfrm>
            <a:off x="1578600" y="3463200"/>
            <a:ext cx="6015600" cy="577440"/>
          </a:xfrm>
          <a:custGeom>
            <a:avLst/>
            <a:gdLst/>
            <a:ah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11"/>
          <p:cNvSpPr/>
          <p:nvPr/>
        </p:nvSpPr>
        <p:spPr>
          <a:xfrm>
            <a:off x="1578600" y="3463200"/>
            <a:ext cx="6015600" cy="144360"/>
          </a:xfrm>
          <a:custGeom>
            <a:avLst/>
            <a:gdLst/>
            <a:ah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2"/>
          <p:cNvSpPr/>
          <p:nvPr/>
        </p:nvSpPr>
        <p:spPr>
          <a:xfrm>
            <a:off x="7449840" y="3607560"/>
            <a:ext cx="360" cy="433440"/>
          </a:xfrm>
          <a:custGeom>
            <a:avLst/>
            <a:gdLst/>
            <a:ahLst/>
            <a:rect l="l" t="t" r="r" b="b"/>
            <a:pathLst>
              <a:path w="0"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3"/>
          <p:cNvSpPr/>
          <p:nvPr/>
        </p:nvSpPr>
        <p:spPr>
          <a:xfrm>
            <a:off x="7449840" y="2989800"/>
            <a:ext cx="144360" cy="577440"/>
          </a:xfrm>
          <a:custGeom>
            <a:avLst/>
            <a:gdLst/>
            <a:ah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14"/>
          <p:cNvSpPr/>
          <p:nvPr/>
        </p:nvSpPr>
        <p:spPr>
          <a:xfrm>
            <a:off x="1578600" y="2989800"/>
            <a:ext cx="6015600" cy="144360"/>
          </a:xfrm>
          <a:custGeom>
            <a:avLst/>
            <a:gdLst/>
            <a:ah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5"/>
          <p:cNvSpPr/>
          <p:nvPr/>
        </p:nvSpPr>
        <p:spPr>
          <a:xfrm>
            <a:off x="1578600" y="2989800"/>
            <a:ext cx="6015600" cy="577440"/>
          </a:xfrm>
          <a:custGeom>
            <a:avLst/>
            <a:gdLst/>
            <a:ah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16"/>
          <p:cNvSpPr/>
          <p:nvPr/>
        </p:nvSpPr>
        <p:spPr>
          <a:xfrm>
            <a:off x="1578600" y="2989800"/>
            <a:ext cx="6015600" cy="144360"/>
          </a:xfrm>
          <a:custGeom>
            <a:avLst/>
            <a:gdLst/>
            <a:ah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17"/>
          <p:cNvSpPr/>
          <p:nvPr/>
        </p:nvSpPr>
        <p:spPr>
          <a:xfrm>
            <a:off x="7449840" y="3134160"/>
            <a:ext cx="360" cy="433440"/>
          </a:xfrm>
          <a:custGeom>
            <a:avLst/>
            <a:gdLst/>
            <a:ahLst/>
            <a:rect l="l" t="t" r="r" b="b"/>
            <a:pathLst>
              <a:path w="0" h="433704">
                <a:moveTo>
                  <a:pt x="0" y="0"/>
                </a:moveTo>
                <a:lnTo>
                  <a:pt x="0" y="433124"/>
                </a:lnTo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8"/>
          <p:cNvSpPr/>
          <p:nvPr/>
        </p:nvSpPr>
        <p:spPr>
          <a:xfrm>
            <a:off x="7449840" y="2514240"/>
            <a:ext cx="144360" cy="577440"/>
          </a:xfrm>
          <a:custGeom>
            <a:avLst/>
            <a:gdLst/>
            <a:ah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9"/>
          <p:cNvSpPr/>
          <p:nvPr/>
        </p:nvSpPr>
        <p:spPr>
          <a:xfrm>
            <a:off x="1578600" y="2514240"/>
            <a:ext cx="6015600" cy="144360"/>
          </a:xfrm>
          <a:custGeom>
            <a:avLst/>
            <a:gdLst/>
            <a:ah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20"/>
          <p:cNvSpPr/>
          <p:nvPr/>
        </p:nvSpPr>
        <p:spPr>
          <a:xfrm>
            <a:off x="1578600" y="2514240"/>
            <a:ext cx="6015600" cy="577440"/>
          </a:xfrm>
          <a:custGeom>
            <a:avLst/>
            <a:gdLst/>
            <a:ah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1"/>
          <p:cNvSpPr/>
          <p:nvPr/>
        </p:nvSpPr>
        <p:spPr>
          <a:xfrm>
            <a:off x="1578600" y="2514240"/>
            <a:ext cx="6015600" cy="144360"/>
          </a:xfrm>
          <a:custGeom>
            <a:avLst/>
            <a:gdLst/>
            <a:ah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22"/>
          <p:cNvSpPr/>
          <p:nvPr/>
        </p:nvSpPr>
        <p:spPr>
          <a:xfrm>
            <a:off x="7449840" y="2658600"/>
            <a:ext cx="360" cy="433440"/>
          </a:xfrm>
          <a:custGeom>
            <a:avLst/>
            <a:gdLst/>
            <a:ahLst/>
            <a:rect l="l" t="t" r="r" b="b"/>
            <a:pathLst>
              <a:path w="0" h="433705">
                <a:moveTo>
                  <a:pt x="0" y="0"/>
                </a:moveTo>
                <a:lnTo>
                  <a:pt x="0" y="433124"/>
                </a:lnTo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3"/>
          <p:cNvSpPr/>
          <p:nvPr/>
        </p:nvSpPr>
        <p:spPr>
          <a:xfrm>
            <a:off x="7449840" y="2038680"/>
            <a:ext cx="144360" cy="577440"/>
          </a:xfrm>
          <a:custGeom>
            <a:avLst/>
            <a:gdLst/>
            <a:ah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4"/>
          <p:cNvSpPr/>
          <p:nvPr/>
        </p:nvSpPr>
        <p:spPr>
          <a:xfrm>
            <a:off x="1578600" y="2038680"/>
            <a:ext cx="6015600" cy="144360"/>
          </a:xfrm>
          <a:custGeom>
            <a:avLst/>
            <a:gdLst/>
            <a:ahLst/>
            <a:rect l="l" t="t" r="r" b="b"/>
            <a:pathLst>
              <a:path w="6015990" h="144780">
                <a:moveTo>
                  <a:pt x="5871398" y="144379"/>
                </a:moveTo>
                <a:lnTo>
                  <a:pt x="0" y="14437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79"/>
                </a:lnTo>
                <a:close/>
              </a:path>
            </a:pathLst>
          </a:custGeom>
          <a:solidFill>
            <a:srgbClr val="33d4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5"/>
          <p:cNvSpPr/>
          <p:nvPr/>
        </p:nvSpPr>
        <p:spPr>
          <a:xfrm>
            <a:off x="1578600" y="2038680"/>
            <a:ext cx="6015600" cy="577440"/>
          </a:xfrm>
          <a:custGeom>
            <a:avLst/>
            <a:gdLst/>
            <a:ahLst/>
            <a:rect l="l" t="t" r="r" b="b"/>
            <a:pathLst>
              <a:path w="6015990" h="577850">
                <a:moveTo>
                  <a:pt x="0" y="14437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36"/>
                </a:lnTo>
                <a:lnTo>
                  <a:pt x="5871398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26"/>
          <p:cNvSpPr/>
          <p:nvPr/>
        </p:nvSpPr>
        <p:spPr>
          <a:xfrm>
            <a:off x="1578600" y="2038680"/>
            <a:ext cx="6015600" cy="144360"/>
          </a:xfrm>
          <a:custGeom>
            <a:avLst/>
            <a:gdLst/>
            <a:ahLst/>
            <a:rect l="l" t="t" r="r" b="b"/>
            <a:pathLst>
              <a:path w="6015990" h="144780">
                <a:moveTo>
                  <a:pt x="0" y="144379"/>
                </a:moveTo>
                <a:lnTo>
                  <a:pt x="5871398" y="144379"/>
                </a:lnTo>
                <a:lnTo>
                  <a:pt x="6015772" y="0"/>
                </a:lnTo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27"/>
          <p:cNvSpPr/>
          <p:nvPr/>
        </p:nvSpPr>
        <p:spPr>
          <a:xfrm>
            <a:off x="7449840" y="2183040"/>
            <a:ext cx="360" cy="433440"/>
          </a:xfrm>
          <a:custGeom>
            <a:avLst/>
            <a:gdLst/>
            <a:ahLst/>
            <a:rect l="l" t="t" r="r" b="b"/>
            <a:pathLst>
              <a:path w="0"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28"/>
          <p:cNvSpPr/>
          <p:nvPr/>
        </p:nvSpPr>
        <p:spPr>
          <a:xfrm>
            <a:off x="7449840" y="1560600"/>
            <a:ext cx="144360" cy="577440"/>
          </a:xfrm>
          <a:custGeom>
            <a:avLst/>
            <a:gdLst/>
            <a:ah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4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29"/>
          <p:cNvSpPr/>
          <p:nvPr/>
        </p:nvSpPr>
        <p:spPr>
          <a:xfrm>
            <a:off x="1578600" y="1560600"/>
            <a:ext cx="6015600" cy="144360"/>
          </a:xfrm>
          <a:custGeom>
            <a:avLst/>
            <a:gdLst/>
            <a:ah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30"/>
          <p:cNvSpPr/>
          <p:nvPr/>
        </p:nvSpPr>
        <p:spPr>
          <a:xfrm>
            <a:off x="1578600" y="1560600"/>
            <a:ext cx="6015600" cy="577440"/>
          </a:xfrm>
          <a:custGeom>
            <a:avLst/>
            <a:gdLst/>
            <a:ah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4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1"/>
          <p:cNvSpPr/>
          <p:nvPr/>
        </p:nvSpPr>
        <p:spPr>
          <a:xfrm>
            <a:off x="1578600" y="1560600"/>
            <a:ext cx="6015600" cy="144360"/>
          </a:xfrm>
          <a:custGeom>
            <a:avLst/>
            <a:gdLst/>
            <a:ah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32"/>
          <p:cNvSpPr/>
          <p:nvPr/>
        </p:nvSpPr>
        <p:spPr>
          <a:xfrm>
            <a:off x="7449840" y="1704960"/>
            <a:ext cx="360" cy="433440"/>
          </a:xfrm>
          <a:custGeom>
            <a:avLst/>
            <a:gdLst/>
            <a:ahLst/>
            <a:rect l="l" t="t" r="r" b="b"/>
            <a:pathLst>
              <a:path w="0"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33"/>
          <p:cNvSpPr/>
          <p:nvPr/>
        </p:nvSpPr>
        <p:spPr>
          <a:xfrm>
            <a:off x="7449840" y="1075680"/>
            <a:ext cx="144360" cy="577440"/>
          </a:xfrm>
          <a:custGeom>
            <a:avLst/>
            <a:gdLst/>
            <a:ah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4"/>
          <p:cNvSpPr/>
          <p:nvPr/>
        </p:nvSpPr>
        <p:spPr>
          <a:xfrm>
            <a:off x="1578600" y="1075680"/>
            <a:ext cx="6015600" cy="144360"/>
          </a:xfrm>
          <a:custGeom>
            <a:avLst/>
            <a:gdLst/>
            <a:ah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35"/>
          <p:cNvSpPr/>
          <p:nvPr/>
        </p:nvSpPr>
        <p:spPr>
          <a:xfrm>
            <a:off x="1578600" y="1075680"/>
            <a:ext cx="6015600" cy="577440"/>
          </a:xfrm>
          <a:custGeom>
            <a:avLst/>
            <a:gdLst/>
            <a:ah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6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36"/>
          <p:cNvSpPr/>
          <p:nvPr/>
        </p:nvSpPr>
        <p:spPr>
          <a:xfrm>
            <a:off x="1578600" y="1075680"/>
            <a:ext cx="6015600" cy="144360"/>
          </a:xfrm>
          <a:custGeom>
            <a:avLst/>
            <a:gdLst/>
            <a:ah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37"/>
          <p:cNvSpPr/>
          <p:nvPr/>
        </p:nvSpPr>
        <p:spPr>
          <a:xfrm>
            <a:off x="7449840" y="1220040"/>
            <a:ext cx="360" cy="433440"/>
          </a:xfrm>
          <a:custGeom>
            <a:avLst/>
            <a:gdLst/>
            <a:ahLst/>
            <a:rect l="l" t="t" r="r" b="b"/>
            <a:pathLst>
              <a:path w="0"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38"/>
          <p:cNvSpPr/>
          <p:nvPr/>
        </p:nvSpPr>
        <p:spPr>
          <a:xfrm>
            <a:off x="1578600" y="3607560"/>
            <a:ext cx="5871600" cy="325440"/>
          </a:xfrm>
          <a:prstGeom prst="rect">
            <a:avLst/>
          </a:prstGeom>
          <a:solidFill>
            <a:srgbClr val="00cac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760" bIns="0">
            <a:sp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FROM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7" name="TextShape 39"/>
          <p:cNvSpPr txBox="1"/>
          <p:nvPr/>
        </p:nvSpPr>
        <p:spPr>
          <a:xfrm>
            <a:off x="289080" y="482364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>
            <a:noAutofit/>
          </a:bodyPr>
          <a:p>
            <a:pPr marL="25560">
              <a:lnSpc>
                <a:spcPct val="100000"/>
              </a:lnSpc>
              <a:spcBef>
                <a:spcPts val="6"/>
              </a:spcBef>
            </a:pPr>
            <a:fld id="{A3EC8114-FE25-4B34-834F-773FD5580202}" type="slidenum">
              <a:rPr b="0" lang="es-ES" sz="1000" spc="-1" strike="noStrike">
                <a:solidFill>
                  <a:srgbClr val="1aaaf7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68" name="CustomShape 40"/>
          <p:cNvSpPr/>
          <p:nvPr/>
        </p:nvSpPr>
        <p:spPr>
          <a:xfrm>
            <a:off x="1578600" y="3134160"/>
            <a:ext cx="5871600" cy="323640"/>
          </a:xfrm>
          <a:prstGeom prst="rect">
            <a:avLst/>
          </a:prstGeom>
          <a:solidFill>
            <a:srgbClr val="00cac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>
            <a:spAutoFit/>
          </a:bodyPr>
          <a:p>
            <a:pPr marL="1791360">
              <a:lnSpc>
                <a:spcPct val="100000"/>
              </a:lnSpc>
              <a:spcBef>
                <a:spcPts val="383"/>
              </a:spcBef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RUN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9" name="CustomShape 41"/>
          <p:cNvSpPr/>
          <p:nvPr/>
        </p:nvSpPr>
        <p:spPr>
          <a:xfrm>
            <a:off x="1578600" y="2658600"/>
            <a:ext cx="5871600" cy="325440"/>
          </a:xfrm>
          <a:prstGeom prst="rect">
            <a:avLst/>
          </a:prstGeom>
          <a:solidFill>
            <a:srgbClr val="00cac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760" bIns="0">
            <a:sp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s-ES" sz="1800" spc="-7" strike="noStrike">
                <a:solidFill>
                  <a:srgbClr val="244256"/>
                </a:solidFill>
                <a:latin typeface="Arial"/>
              </a:rPr>
              <a:t>WORKDIR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CustomShape 42"/>
          <p:cNvSpPr/>
          <p:nvPr/>
        </p:nvSpPr>
        <p:spPr>
          <a:xfrm>
            <a:off x="1578600" y="2183040"/>
            <a:ext cx="5871600" cy="337680"/>
          </a:xfrm>
          <a:prstGeom prst="rect">
            <a:avLst/>
          </a:prstGeom>
          <a:solidFill>
            <a:srgbClr val="00cac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3000" bIns="0">
            <a:spAutoFit/>
          </a:bodyPr>
          <a:p>
            <a:pPr marL="1886760">
              <a:lnSpc>
                <a:spcPct val="100000"/>
              </a:lnSpc>
              <a:spcBef>
                <a:spcPts val="496"/>
              </a:spcBef>
            </a:pPr>
            <a:r>
              <a:rPr b="0" lang="es-ES" sz="1800" spc="-7" strike="noStrike">
                <a:solidFill>
                  <a:srgbClr val="244256"/>
                </a:solidFill>
                <a:latin typeface="Arial"/>
              </a:rPr>
              <a:t>          </a:t>
            </a:r>
            <a:r>
              <a:rPr b="0" lang="es-ES" sz="1800" spc="-7" strike="noStrike">
                <a:solidFill>
                  <a:srgbClr val="17375e"/>
                </a:solidFill>
                <a:latin typeface="Arial"/>
              </a:rPr>
              <a:t>COPY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CustomShape 43"/>
          <p:cNvSpPr/>
          <p:nvPr/>
        </p:nvSpPr>
        <p:spPr>
          <a:xfrm>
            <a:off x="1578600" y="1704960"/>
            <a:ext cx="5871600" cy="324360"/>
          </a:xfrm>
          <a:prstGeom prst="rect">
            <a:avLst/>
          </a:prstGeom>
          <a:solidFill>
            <a:srgbClr val="00cac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9680" bIns="0">
            <a:spAutoFit/>
          </a:bodyPr>
          <a:p>
            <a:pPr marL="1854720">
              <a:lnSpc>
                <a:spcPct val="100000"/>
              </a:lnSpc>
              <a:spcBef>
                <a:spcPts val="391"/>
              </a:spcBef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EXPOSE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CustomShape 44"/>
          <p:cNvSpPr/>
          <p:nvPr/>
        </p:nvSpPr>
        <p:spPr>
          <a:xfrm>
            <a:off x="1578600" y="1220040"/>
            <a:ext cx="5871600" cy="358560"/>
          </a:xfrm>
          <a:prstGeom prst="rect">
            <a:avLst/>
          </a:prstGeom>
          <a:solidFill>
            <a:srgbClr val="00cac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3880" bIns="0">
            <a:spAutoFit/>
          </a:bodyPr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b="0" lang="es-ES" sz="1800" spc="-1" strike="noStrike">
                <a:solidFill>
                  <a:srgbClr val="244256"/>
                </a:solidFill>
                <a:latin typeface="Arial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301680" y="330480"/>
            <a:ext cx="577116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3200" spc="-7" strike="noStrike">
                <a:solidFill>
                  <a:srgbClr val="1aaaf7"/>
                </a:solidFill>
                <a:latin typeface="Arial"/>
              </a:rPr>
              <a:t>Docker </a:t>
            </a:r>
            <a:r>
              <a:rPr b="0" lang="es-ES" sz="3200" spc="-12" strike="noStrike">
                <a:solidFill>
                  <a:srgbClr val="1aaaf7"/>
                </a:solidFill>
                <a:latin typeface="Arial"/>
              </a:rPr>
              <a:t>Image Pull: Pulls</a:t>
            </a:r>
            <a:r>
              <a:rPr b="0" lang="es-ES" sz="3200" spc="-75" strike="noStrike">
                <a:solidFill>
                  <a:srgbClr val="1aaaf7"/>
                </a:solidFill>
                <a:latin typeface="Arial"/>
              </a:rPr>
              <a:t> </a:t>
            </a:r>
            <a:r>
              <a:rPr b="0" lang="es-ES" sz="3200" spc="-7" strike="noStrike">
                <a:solidFill>
                  <a:srgbClr val="1aaaf7"/>
                </a:solidFill>
                <a:latin typeface="Arial"/>
              </a:rPr>
              <a:t>Layers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4" name="TextShape 2"/>
          <p:cNvSpPr txBox="1"/>
          <p:nvPr/>
        </p:nvSpPr>
        <p:spPr>
          <a:xfrm>
            <a:off x="289080" y="482364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>
            <a:noAutofit/>
          </a:bodyPr>
          <a:p>
            <a:pPr marL="25560">
              <a:lnSpc>
                <a:spcPct val="100000"/>
              </a:lnSpc>
              <a:spcBef>
                <a:spcPts val="6"/>
              </a:spcBef>
            </a:pPr>
            <a:fld id="{9D2BC7E8-0279-463B-B359-2B4A997C4398}" type="slidenum">
              <a:rPr b="0" lang="es-ES" sz="1000" spc="-1" strike="noStrike">
                <a:solidFill>
                  <a:srgbClr val="1aaaf7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375" name="Imagen 5" descr=""/>
          <p:cNvPicPr/>
          <p:nvPr/>
        </p:nvPicPr>
        <p:blipFill>
          <a:blip r:embed="rId1"/>
          <a:stretch/>
        </p:blipFill>
        <p:spPr>
          <a:xfrm>
            <a:off x="114480" y="1571040"/>
            <a:ext cx="8915040" cy="200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301680" y="284760"/>
            <a:ext cx="2704680" cy="87552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Docker</a:t>
            </a:r>
            <a:r>
              <a:rPr b="0" lang="es-ES" sz="2850" spc="-72" strike="noStrike">
                <a:solidFill>
                  <a:srgbClr val="1aaaf7"/>
                </a:solidFill>
                <a:latin typeface="Arial"/>
              </a:rPr>
              <a:t> </a:t>
            </a: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Volumes</a:t>
            </a:r>
            <a:endParaRPr b="0" lang="es-ES" sz="28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289080" y="482364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>
            <a:noAutofit/>
          </a:bodyPr>
          <a:p>
            <a:pPr marL="25560">
              <a:lnSpc>
                <a:spcPct val="100000"/>
              </a:lnSpc>
              <a:spcBef>
                <a:spcPts val="6"/>
              </a:spcBef>
            </a:pPr>
            <a:fld id="{15B4E489-B3D0-4BF0-9A4C-B4229744FA95}" type="slidenum">
              <a:rPr b="0" lang="es-ES" sz="1000" spc="-1" strike="noStrike">
                <a:solidFill>
                  <a:srgbClr val="1aaaf7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422640" y="870120"/>
            <a:ext cx="8062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07000" indent="-194040">
              <a:lnSpc>
                <a:spcPct val="100000"/>
              </a:lnSpc>
              <a:spcBef>
                <a:spcPts val="99"/>
              </a:spcBef>
              <a:buClr>
                <a:srgbClr val="1aaaf7"/>
              </a:buClr>
              <a:buFont typeface="Symbol" charset="2"/>
              <a:buChar char=""/>
              <a:tabLst>
                <a:tab algn="l" pos="207720"/>
              </a:tabLst>
            </a:pPr>
            <a:r>
              <a:rPr b="0" lang="es-ES" sz="1800" spc="-7" strike="noStrike">
                <a:solidFill>
                  <a:srgbClr val="244256"/>
                </a:solidFill>
                <a:latin typeface="Arial"/>
              </a:rPr>
              <a:t>Volumes mount </a:t>
            </a:r>
            <a:r>
              <a:rPr b="0" lang="es-ES" sz="1800" spc="-1" strike="noStrike">
                <a:solidFill>
                  <a:srgbClr val="244256"/>
                </a:solidFill>
                <a:latin typeface="Arial"/>
              </a:rPr>
              <a:t>a </a:t>
            </a:r>
            <a:r>
              <a:rPr b="0" lang="es-ES" sz="1800" spc="-7" strike="noStrike">
                <a:solidFill>
                  <a:srgbClr val="244256"/>
                </a:solidFill>
                <a:latin typeface="Arial"/>
              </a:rPr>
              <a:t>directory on the host into the </a:t>
            </a:r>
            <a:r>
              <a:rPr b="0" lang="es-ES" sz="1800" spc="-1" strike="noStrike">
                <a:solidFill>
                  <a:srgbClr val="244256"/>
                </a:solidFill>
                <a:latin typeface="Arial"/>
              </a:rPr>
              <a:t>container </a:t>
            </a:r>
            <a:r>
              <a:rPr b="0" lang="es-ES" sz="1800" spc="-7" strike="noStrike">
                <a:solidFill>
                  <a:srgbClr val="244256"/>
                </a:solidFill>
                <a:latin typeface="Arial"/>
              </a:rPr>
              <a:t>at </a:t>
            </a:r>
            <a:r>
              <a:rPr b="0" lang="es-ES" sz="1800" spc="-1" strike="noStrike">
                <a:solidFill>
                  <a:srgbClr val="244256"/>
                </a:solidFill>
                <a:latin typeface="Arial"/>
              </a:rPr>
              <a:t>a specific</a:t>
            </a:r>
            <a:r>
              <a:rPr b="0" lang="es-ES" sz="1800" spc="-80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800" spc="-7" strike="noStrike">
                <a:solidFill>
                  <a:srgbClr val="244256"/>
                </a:solidFill>
                <a:latin typeface="Arial"/>
              </a:rPr>
              <a:t>location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CustomShape 4"/>
          <p:cNvSpPr/>
          <p:nvPr/>
        </p:nvSpPr>
        <p:spPr>
          <a:xfrm>
            <a:off x="422640" y="1504800"/>
            <a:ext cx="6289200" cy="15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1360" bIns="0">
            <a:spAutoFit/>
          </a:bodyPr>
          <a:p>
            <a:pPr marL="207000" indent="-194040">
              <a:lnSpc>
                <a:spcPct val="100000"/>
              </a:lnSpc>
              <a:spcBef>
                <a:spcPts val="641"/>
              </a:spcBef>
              <a:buClr>
                <a:srgbClr val="1aaaf7"/>
              </a:buClr>
              <a:buFont typeface="Symbol" charset="2"/>
              <a:buChar char=""/>
              <a:tabLst>
                <a:tab algn="l" pos="207720"/>
              </a:tabLst>
            </a:pPr>
            <a:r>
              <a:rPr b="0" lang="es-ES" sz="1800" spc="-7" strike="noStrike">
                <a:solidFill>
                  <a:srgbClr val="244256"/>
                </a:solidFill>
                <a:latin typeface="Arial"/>
              </a:rPr>
              <a:t>Can be used to </a:t>
            </a:r>
            <a:r>
              <a:rPr b="0" lang="es-ES" sz="1800" spc="-1" strike="noStrike">
                <a:solidFill>
                  <a:srgbClr val="244256"/>
                </a:solidFill>
                <a:latin typeface="Arial"/>
              </a:rPr>
              <a:t>share </a:t>
            </a:r>
            <a:r>
              <a:rPr b="0" lang="es-ES" sz="1800" spc="-7" strike="noStrike">
                <a:solidFill>
                  <a:srgbClr val="244256"/>
                </a:solidFill>
                <a:latin typeface="Arial"/>
              </a:rPr>
              <a:t>(and persist) data between</a:t>
            </a:r>
            <a:r>
              <a:rPr b="0" lang="es-ES" sz="1800" spc="-72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800" spc="-1" strike="noStrike">
                <a:solidFill>
                  <a:srgbClr val="244256"/>
                </a:solidFill>
                <a:latin typeface="Arial"/>
              </a:rPr>
              <a:t>containers</a:t>
            </a:r>
            <a:endParaRPr b="0" lang="en-US" sz="1800" spc="-1" strike="noStrike">
              <a:latin typeface="Arial"/>
            </a:endParaRPr>
          </a:p>
          <a:p>
            <a:pPr lvl="1" marL="492840" indent="-136800">
              <a:lnSpc>
                <a:spcPct val="100000"/>
              </a:lnSpc>
              <a:spcBef>
                <a:spcPts val="541"/>
              </a:spcBef>
              <a:buClr>
                <a:srgbClr val="1aaaf7"/>
              </a:buClr>
              <a:buFont typeface="Symbol" charset="2"/>
              <a:buChar char=""/>
              <a:tabLst>
                <a:tab algn="l" pos="493560"/>
              </a:tabLst>
            </a:pPr>
            <a:r>
              <a:rPr b="0" lang="es-ES" sz="1800" spc="-7" strike="noStrike">
                <a:solidFill>
                  <a:srgbClr val="244256"/>
                </a:solidFill>
                <a:latin typeface="Arial"/>
              </a:rPr>
              <a:t>Directory persists after the </a:t>
            </a:r>
            <a:r>
              <a:rPr b="0" lang="es-ES" sz="1800" spc="-1" strike="noStrike">
                <a:solidFill>
                  <a:srgbClr val="244256"/>
                </a:solidFill>
                <a:latin typeface="Arial"/>
              </a:rPr>
              <a:t>container </a:t>
            </a:r>
            <a:r>
              <a:rPr b="0" lang="es-ES" sz="1800" spc="-7" strike="noStrike">
                <a:solidFill>
                  <a:srgbClr val="244256"/>
                </a:solidFill>
                <a:latin typeface="Arial"/>
              </a:rPr>
              <a:t>is</a:t>
            </a:r>
            <a:r>
              <a:rPr b="0" lang="es-ES" sz="1800" spc="-32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800" spc="-7" strike="noStrike">
                <a:solidFill>
                  <a:srgbClr val="244256"/>
                </a:solidFill>
                <a:latin typeface="Arial"/>
              </a:rPr>
              <a:t>deleted</a:t>
            </a:r>
            <a:endParaRPr b="0" lang="en-US" sz="1800" spc="-1" strike="noStrike">
              <a:latin typeface="Arial"/>
            </a:endParaRPr>
          </a:p>
          <a:p>
            <a:pPr lvl="2" marL="1178640" indent="-151920">
              <a:lnSpc>
                <a:spcPct val="100000"/>
              </a:lnSpc>
              <a:spcBef>
                <a:spcPts val="176"/>
              </a:spcBef>
              <a:buClr>
                <a:srgbClr val="1aaaf7"/>
              </a:buClr>
              <a:buFont typeface="Symbol" charset="2"/>
              <a:buChar char=""/>
              <a:tabLst>
                <a:tab algn="l" pos="1179360"/>
              </a:tabLst>
            </a:pPr>
            <a:r>
              <a:rPr b="0" lang="es-ES" sz="1500" spc="-7" strike="noStrike">
                <a:solidFill>
                  <a:srgbClr val="244256"/>
                </a:solidFill>
                <a:latin typeface="Arial"/>
              </a:rPr>
              <a:t>Unless </a:t>
            </a:r>
            <a:r>
              <a:rPr b="0" lang="es-ES" sz="1500" spc="-1" strike="noStrike">
                <a:solidFill>
                  <a:srgbClr val="244256"/>
                </a:solidFill>
                <a:latin typeface="Arial"/>
              </a:rPr>
              <a:t>you </a:t>
            </a:r>
            <a:r>
              <a:rPr b="0" lang="es-ES" sz="1500" spc="-7" strike="noStrike">
                <a:solidFill>
                  <a:srgbClr val="244256"/>
                </a:solidFill>
                <a:latin typeface="Arial"/>
              </a:rPr>
              <a:t>explicitly delete</a:t>
            </a:r>
            <a:r>
              <a:rPr b="0" lang="es-ES" sz="1500" spc="-21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500" spc="-7" strike="noStrike">
                <a:solidFill>
                  <a:srgbClr val="244256"/>
                </a:solidFill>
                <a:latin typeface="Arial"/>
              </a:rPr>
              <a:t>it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tabLst>
                <a:tab algn="l" pos="1179360"/>
              </a:tabLst>
            </a:pPr>
            <a:endParaRPr b="0" lang="en-US" sz="1500" spc="-1" strike="noStrike">
              <a:latin typeface="Arial"/>
            </a:endParaRPr>
          </a:p>
          <a:p>
            <a:pPr marL="207000" indent="-194040">
              <a:lnSpc>
                <a:spcPct val="100000"/>
              </a:lnSpc>
              <a:buClr>
                <a:srgbClr val="1aaaf7"/>
              </a:buClr>
              <a:buFont typeface="Symbol" charset="2"/>
              <a:buChar char=""/>
              <a:tabLst>
                <a:tab algn="l" pos="207720"/>
              </a:tabLst>
            </a:pPr>
            <a:r>
              <a:rPr b="0" lang="es-ES" sz="1800" spc="-7" strike="noStrike">
                <a:solidFill>
                  <a:srgbClr val="244256"/>
                </a:solidFill>
                <a:latin typeface="Arial"/>
              </a:rPr>
              <a:t>Can be </a:t>
            </a:r>
            <a:r>
              <a:rPr b="0" lang="es-ES" sz="1800" spc="-1" strike="noStrike">
                <a:solidFill>
                  <a:srgbClr val="244256"/>
                </a:solidFill>
                <a:latin typeface="Arial"/>
              </a:rPr>
              <a:t>created </a:t>
            </a:r>
            <a:r>
              <a:rPr b="0" lang="es-ES" sz="1800" spc="-7" strike="noStrike">
                <a:solidFill>
                  <a:srgbClr val="244256"/>
                </a:solidFill>
                <a:latin typeface="Arial"/>
              </a:rPr>
              <a:t>in </a:t>
            </a:r>
            <a:r>
              <a:rPr b="0" lang="es-ES" sz="1800" spc="-1" strike="noStrike">
                <a:solidFill>
                  <a:srgbClr val="244256"/>
                </a:solidFill>
                <a:latin typeface="Arial"/>
              </a:rPr>
              <a:t>a </a:t>
            </a:r>
            <a:r>
              <a:rPr b="0" lang="es-ES" sz="1800" spc="-7" strike="noStrike">
                <a:solidFill>
                  <a:srgbClr val="244256"/>
                </a:solidFill>
                <a:latin typeface="Arial"/>
              </a:rPr>
              <a:t>Dockerfile or </a:t>
            </a:r>
            <a:r>
              <a:rPr b="0" lang="es-ES" sz="1800" spc="-1" strike="noStrike">
                <a:solidFill>
                  <a:srgbClr val="244256"/>
                </a:solidFill>
                <a:latin typeface="Arial"/>
              </a:rPr>
              <a:t>via</a:t>
            </a:r>
            <a:r>
              <a:rPr b="0" lang="es-ES" sz="1800" spc="-32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800" spc="-7" strike="noStrike">
                <a:solidFill>
                  <a:srgbClr val="244256"/>
                </a:solidFill>
                <a:latin typeface="Arial"/>
              </a:rPr>
              <a:t>CLI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301680" y="330480"/>
            <a:ext cx="336204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3200" spc="-12" strike="noStrike">
                <a:solidFill>
                  <a:srgbClr val="1aaaf7"/>
                </a:solidFill>
                <a:latin typeface="Arial"/>
              </a:rPr>
              <a:t>Why </a:t>
            </a:r>
            <a:r>
              <a:rPr b="0" lang="es-ES" sz="3200" spc="-7" strike="noStrike">
                <a:solidFill>
                  <a:srgbClr val="1aaaf7"/>
                </a:solidFill>
                <a:latin typeface="Arial"/>
              </a:rPr>
              <a:t>Use</a:t>
            </a:r>
            <a:r>
              <a:rPr b="0" lang="es-ES" sz="3200" spc="-86" strike="noStrike">
                <a:solidFill>
                  <a:srgbClr val="1aaaf7"/>
                </a:solidFill>
                <a:latin typeface="Arial"/>
              </a:rPr>
              <a:t> </a:t>
            </a:r>
            <a:r>
              <a:rPr b="0" lang="es-ES" sz="3200" spc="-7" strike="noStrike">
                <a:solidFill>
                  <a:srgbClr val="1aaaf7"/>
                </a:solidFill>
                <a:latin typeface="Arial"/>
              </a:rPr>
              <a:t>Volumes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1" name="TextShape 2"/>
          <p:cNvSpPr txBox="1"/>
          <p:nvPr/>
        </p:nvSpPr>
        <p:spPr>
          <a:xfrm>
            <a:off x="289080" y="482364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>
            <a:noAutofit/>
          </a:bodyPr>
          <a:p>
            <a:pPr marL="25560">
              <a:lnSpc>
                <a:spcPct val="100000"/>
              </a:lnSpc>
              <a:spcBef>
                <a:spcPts val="6"/>
              </a:spcBef>
            </a:pPr>
            <a:fld id="{0325D554-A165-4E49-A9CB-968BA3C4EFD9}" type="slidenum">
              <a:rPr b="0" lang="es-ES" sz="1000" spc="-1" strike="noStrike">
                <a:solidFill>
                  <a:srgbClr val="1aaaf7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82" name="CustomShape 3"/>
          <p:cNvSpPr/>
          <p:nvPr/>
        </p:nvSpPr>
        <p:spPr>
          <a:xfrm>
            <a:off x="457920" y="1168920"/>
            <a:ext cx="8374680" cy="276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29400" indent="-316440">
              <a:lnSpc>
                <a:spcPct val="100000"/>
              </a:lnSpc>
              <a:spcBef>
                <a:spcPts val="99"/>
              </a:spcBef>
              <a:buClr>
                <a:srgbClr val="1aaaf7"/>
              </a:buClr>
              <a:buFont typeface="Symbol" charset="2"/>
              <a:buChar char=""/>
              <a:tabLst>
                <a:tab algn="l" pos="329400"/>
                <a:tab algn="l" pos="330120"/>
              </a:tabLst>
            </a:pP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Mount local </a:t>
            </a:r>
            <a:r>
              <a:rPr b="0" lang="es-ES" sz="2000" spc="-1" strike="noStrike">
                <a:solidFill>
                  <a:srgbClr val="708391"/>
                </a:solidFill>
                <a:latin typeface="Arial"/>
              </a:rPr>
              <a:t>source code </a:t>
            </a: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into </a:t>
            </a:r>
            <a:r>
              <a:rPr b="0" lang="es-ES" sz="2000" spc="-1" strike="noStrike">
                <a:solidFill>
                  <a:srgbClr val="708391"/>
                </a:solidFill>
                <a:latin typeface="Arial"/>
              </a:rPr>
              <a:t>a </a:t>
            </a: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running</a:t>
            </a:r>
            <a:r>
              <a:rPr b="0" lang="es-ES" sz="2000" spc="-35" strike="noStrike">
                <a:solidFill>
                  <a:srgbClr val="708391"/>
                </a:solidFill>
                <a:latin typeface="Arial"/>
              </a:rPr>
              <a:t> </a:t>
            </a:r>
            <a:r>
              <a:rPr b="0" lang="es-ES" sz="2000" spc="-1" strike="noStrike">
                <a:solidFill>
                  <a:srgbClr val="708391"/>
                </a:solidFill>
                <a:latin typeface="Arial"/>
              </a:rPr>
              <a:t>container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tabLst>
                <a:tab algn="l" pos="329400"/>
                <a:tab algn="l" pos="330120"/>
              </a:tabLst>
            </a:pPr>
            <a:endParaRPr b="0" lang="en-US" sz="2000" spc="-1" strike="noStrike">
              <a:latin typeface="Arial"/>
            </a:endParaRPr>
          </a:p>
          <a:p>
            <a:pPr marL="329400">
              <a:lnSpc>
                <a:spcPts val="2171"/>
              </a:lnSpc>
              <a:spcBef>
                <a:spcPts val="6"/>
              </a:spcBef>
              <a:tabLst>
                <a:tab algn="l" pos="329400"/>
                <a:tab algn="l" pos="330120"/>
              </a:tabLst>
            </a:pPr>
            <a:r>
              <a:rPr b="0" lang="es-ES" sz="2000" spc="-7" strike="noStrike">
                <a:solidFill>
                  <a:srgbClr val="708391"/>
                </a:solidFill>
                <a:latin typeface="Consolas"/>
              </a:rPr>
              <a:t>docker container run -v</a:t>
            </a:r>
            <a:r>
              <a:rPr b="0" lang="es-ES" sz="2000" spc="-86" strike="noStrike">
                <a:solidFill>
                  <a:srgbClr val="708391"/>
                </a:solidFill>
                <a:latin typeface="Consolas"/>
              </a:rPr>
              <a:t> </a:t>
            </a:r>
            <a:r>
              <a:rPr b="0" lang="es-ES" sz="2000" spc="-7" strike="noStrike">
                <a:solidFill>
                  <a:srgbClr val="708391"/>
                </a:solidFill>
                <a:latin typeface="Consolas"/>
              </a:rPr>
              <a:t>$(pwd):/usr/src/app/  myapp</a:t>
            </a:r>
            <a:endParaRPr b="0" lang="en-US" sz="2000" spc="-1" strike="noStrike">
              <a:latin typeface="Arial"/>
            </a:endParaRPr>
          </a:p>
          <a:p>
            <a:pPr marL="329400">
              <a:lnSpc>
                <a:spcPts val="2171"/>
              </a:lnSpc>
              <a:spcBef>
                <a:spcPts val="6"/>
              </a:spcBef>
              <a:tabLst>
                <a:tab algn="l" pos="329400"/>
                <a:tab algn="l" pos="330120"/>
              </a:tabLst>
            </a:pPr>
            <a:endParaRPr b="0" lang="en-US" sz="2000" spc="-1" strike="noStrike">
              <a:latin typeface="Arial"/>
            </a:endParaRPr>
          </a:p>
          <a:p>
            <a:pPr marL="329400" indent="-316440">
              <a:lnSpc>
                <a:spcPts val="2290"/>
              </a:lnSpc>
              <a:buClr>
                <a:srgbClr val="1aaaf7"/>
              </a:buClr>
              <a:buFont typeface="Arial"/>
              <a:buChar char="•"/>
              <a:tabLst>
                <a:tab algn="l" pos="329400"/>
                <a:tab algn="l" pos="330120"/>
              </a:tabLst>
            </a:pP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Improve</a:t>
            </a:r>
            <a:r>
              <a:rPr b="0" lang="es-ES" sz="2000" spc="-12" strike="noStrike">
                <a:solidFill>
                  <a:srgbClr val="708391"/>
                </a:solidFill>
                <a:latin typeface="Arial"/>
              </a:rPr>
              <a:t> </a:t>
            </a: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performance</a:t>
            </a:r>
            <a:endParaRPr b="0" lang="en-US" sz="2000" spc="-1" strike="noStrike">
              <a:latin typeface="Arial"/>
            </a:endParaRPr>
          </a:p>
          <a:p>
            <a:pPr marL="786600" indent="-362160">
              <a:lnSpc>
                <a:spcPts val="1950"/>
              </a:lnSpc>
              <a:spcBef>
                <a:spcPts val="136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1aaaf7"/>
                </a:solidFill>
                <a:latin typeface="Arial"/>
              </a:rPr>
              <a:t>−</a:t>
            </a:r>
            <a:r>
              <a:rPr b="0" lang="es-ES" sz="1800" spc="-1" strike="noStrike">
                <a:solidFill>
                  <a:srgbClr val="1aaaf7"/>
                </a:solidFill>
                <a:latin typeface="Arial"/>
              </a:rPr>
              <a:t>	</a:t>
            </a:r>
            <a:r>
              <a:rPr b="0" lang="es-ES" sz="1800" spc="-7" strike="noStrike">
                <a:solidFill>
                  <a:srgbClr val="708391"/>
                </a:solidFill>
                <a:latin typeface="Arial"/>
              </a:rPr>
              <a:t>As directory </a:t>
            </a:r>
            <a:r>
              <a:rPr b="0" lang="es-ES" sz="1800" spc="-1" strike="noStrike">
                <a:solidFill>
                  <a:srgbClr val="708391"/>
                </a:solidFill>
                <a:latin typeface="Arial"/>
              </a:rPr>
              <a:t>structures </a:t>
            </a:r>
            <a:r>
              <a:rPr b="0" lang="es-ES" sz="1800" spc="-7" strike="noStrike">
                <a:solidFill>
                  <a:srgbClr val="708391"/>
                </a:solidFill>
                <a:latin typeface="Arial"/>
              </a:rPr>
              <a:t>get </a:t>
            </a:r>
            <a:r>
              <a:rPr b="0" lang="es-ES" sz="1800" spc="-1" strike="noStrike">
                <a:solidFill>
                  <a:srgbClr val="708391"/>
                </a:solidFill>
                <a:latin typeface="Arial"/>
              </a:rPr>
              <a:t>complicated </a:t>
            </a:r>
            <a:r>
              <a:rPr b="0" lang="es-ES" sz="1800" spc="-7" strike="noStrike">
                <a:solidFill>
                  <a:srgbClr val="708391"/>
                </a:solidFill>
                <a:latin typeface="Arial"/>
              </a:rPr>
              <a:t>traversing the tree </a:t>
            </a:r>
            <a:r>
              <a:rPr b="0" lang="es-ES" sz="1800" spc="-1" strike="noStrike">
                <a:solidFill>
                  <a:srgbClr val="708391"/>
                </a:solidFill>
                <a:latin typeface="Arial"/>
              </a:rPr>
              <a:t>can slow system  </a:t>
            </a:r>
            <a:r>
              <a:rPr b="0" lang="es-ES" sz="1800" spc="-7" strike="noStrike">
                <a:solidFill>
                  <a:srgbClr val="708391"/>
                </a:solidFill>
                <a:latin typeface="Arial"/>
              </a:rPr>
              <a:t>performance</a:t>
            </a:r>
            <a:endParaRPr b="0" lang="en-US" sz="1800" spc="-1" strike="noStrike">
              <a:latin typeface="Arial"/>
            </a:endParaRPr>
          </a:p>
          <a:p>
            <a:pPr marL="329400" indent="-316440">
              <a:lnSpc>
                <a:spcPct val="100000"/>
              </a:lnSpc>
              <a:spcBef>
                <a:spcPts val="1701"/>
              </a:spcBef>
              <a:buClr>
                <a:srgbClr val="1aaaf7"/>
              </a:buClr>
              <a:buFont typeface="Arial"/>
              <a:buChar char="•"/>
              <a:tabLst>
                <a:tab algn="l" pos="329400"/>
                <a:tab algn="l" pos="330120"/>
              </a:tabLst>
            </a:pP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Data</a:t>
            </a:r>
            <a:r>
              <a:rPr b="0" lang="es-ES" sz="2000" spc="-12" strike="noStrike">
                <a:solidFill>
                  <a:srgbClr val="708391"/>
                </a:solidFill>
                <a:latin typeface="Arial"/>
              </a:rPr>
              <a:t> </a:t>
            </a: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persistence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76320" y="3265560"/>
            <a:ext cx="2742840" cy="143928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2"/>
          <p:cNvSpPr/>
          <p:nvPr/>
        </p:nvSpPr>
        <p:spPr>
          <a:xfrm>
            <a:off x="5400360" y="3257640"/>
            <a:ext cx="2643120" cy="1329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3"/>
          <p:cNvSpPr/>
          <p:nvPr/>
        </p:nvSpPr>
        <p:spPr>
          <a:xfrm>
            <a:off x="5626440" y="1142640"/>
            <a:ext cx="2643120" cy="1329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4"/>
          <p:cNvSpPr/>
          <p:nvPr/>
        </p:nvSpPr>
        <p:spPr>
          <a:xfrm>
            <a:off x="152280" y="1142640"/>
            <a:ext cx="2742840" cy="1352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TextShape 5"/>
          <p:cNvSpPr txBox="1"/>
          <p:nvPr/>
        </p:nvSpPr>
        <p:spPr>
          <a:xfrm>
            <a:off x="301680" y="282960"/>
            <a:ext cx="142380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3200" spc="-7" strike="noStrike">
                <a:solidFill>
                  <a:srgbClr val="1aaaf7"/>
                </a:solidFill>
                <a:latin typeface="Arial"/>
              </a:rPr>
              <a:t>Agenda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456480" y="1142640"/>
            <a:ext cx="249408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>
            <a:spAutoFit/>
          </a:bodyPr>
          <a:p>
            <a:pPr marL="12600">
              <a:lnSpc>
                <a:spcPct val="100000"/>
              </a:lnSpc>
              <a:spcBef>
                <a:spcPts val="686"/>
              </a:spcBef>
            </a:pPr>
            <a:r>
              <a:rPr b="1" lang="es-ES" sz="1200" spc="-7" strike="noStrike">
                <a:solidFill>
                  <a:srgbClr val="ffffff"/>
                </a:solidFill>
                <a:latin typeface="Arial"/>
              </a:rPr>
              <a:t>Section </a:t>
            </a:r>
            <a:r>
              <a:rPr b="1" lang="es-ES" sz="1200" spc="-1" strike="noStrike">
                <a:solidFill>
                  <a:srgbClr val="ffffff"/>
                </a:solidFill>
                <a:latin typeface="Arial"/>
              </a:rPr>
              <a:t>1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</a:rPr>
              <a:t>: 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6"/>
              </a:spcBef>
            </a:pPr>
            <a:r>
              <a:rPr b="0" lang="es-ES" sz="1200" spc="-7" strike="noStrike">
                <a:solidFill>
                  <a:srgbClr val="ffffff"/>
                </a:solidFill>
                <a:latin typeface="Arial"/>
              </a:rPr>
              <a:t>What is Docker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6"/>
              </a:spcBef>
            </a:pPr>
            <a:r>
              <a:rPr b="0" lang="es-ES" sz="1200" spc="-7" strike="noStrike">
                <a:solidFill>
                  <a:srgbClr val="ffffff"/>
                </a:solidFill>
                <a:latin typeface="Arial"/>
              </a:rPr>
              <a:t>What is Docker Not  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6"/>
              </a:spcBef>
            </a:pPr>
            <a:r>
              <a:rPr b="0" lang="es-ES" sz="1200" spc="-7" strike="noStrike">
                <a:solidFill>
                  <a:srgbClr val="ffffff"/>
                </a:solidFill>
                <a:latin typeface="Arial"/>
              </a:rPr>
              <a:t>Basic Docker Commands  Dockerfiles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457200" y="3315240"/>
            <a:ext cx="1902600" cy="10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40000"/>
              </a:lnSpc>
              <a:spcBef>
                <a:spcPts val="99"/>
              </a:spcBef>
            </a:pPr>
            <a:r>
              <a:rPr b="1" lang="es-ES" sz="1200" spc="-7" strike="noStrike">
                <a:solidFill>
                  <a:srgbClr val="ffffff"/>
                </a:solidFill>
                <a:latin typeface="Arial"/>
              </a:rPr>
              <a:t>Section 2: 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40000"/>
              </a:lnSpc>
              <a:spcBef>
                <a:spcPts val="99"/>
              </a:spcBef>
            </a:pPr>
            <a:endParaRPr b="0" lang="en-US" sz="1200" spc="-1" strike="noStrike">
              <a:latin typeface="Arial"/>
            </a:endParaRPr>
          </a:p>
          <a:p>
            <a:pPr marL="12600">
              <a:lnSpc>
                <a:spcPct val="140000"/>
              </a:lnSpc>
              <a:spcBef>
                <a:spcPts val="99"/>
              </a:spcBef>
            </a:pPr>
            <a:r>
              <a:rPr b="0" lang="es-ES" sz="1200" spc="-7" strike="noStrike">
                <a:solidFill>
                  <a:srgbClr val="ffffff"/>
                </a:solidFill>
                <a:latin typeface="Arial"/>
              </a:rPr>
              <a:t>Anatomy of 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</a:rPr>
              <a:t>a </a:t>
            </a:r>
            <a:r>
              <a:rPr b="0" lang="es-ES" sz="1200" spc="-7" strike="noStrike">
                <a:solidFill>
                  <a:srgbClr val="ffffff"/>
                </a:solidFill>
                <a:latin typeface="Arial"/>
              </a:rPr>
              <a:t>Docker</a:t>
            </a:r>
            <a:r>
              <a:rPr b="0" lang="es-ES" sz="1200" spc="-9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ES" sz="1200" spc="-7" strike="noStrike">
                <a:solidFill>
                  <a:srgbClr val="ffffff"/>
                </a:solidFill>
                <a:latin typeface="Arial"/>
              </a:rPr>
              <a:t>image  Docker</a:t>
            </a:r>
            <a:r>
              <a:rPr b="0" lang="es-ES" sz="1200" spc="-1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</a:rPr>
              <a:t>volumes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4" name="CustomShape 8"/>
          <p:cNvSpPr/>
          <p:nvPr/>
        </p:nvSpPr>
        <p:spPr>
          <a:xfrm>
            <a:off x="5852520" y="1164960"/>
            <a:ext cx="2190960" cy="79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>
            <a:spAutoFit/>
          </a:bodyPr>
          <a:p>
            <a:pPr marL="12600">
              <a:lnSpc>
                <a:spcPct val="100000"/>
              </a:lnSpc>
              <a:spcBef>
                <a:spcPts val="686"/>
              </a:spcBef>
            </a:pPr>
            <a:r>
              <a:rPr b="1" lang="es-ES" sz="1200" spc="-7" strike="noStrike">
                <a:solidFill>
                  <a:srgbClr val="ffffff"/>
                </a:solidFill>
                <a:latin typeface="Arial"/>
              </a:rPr>
              <a:t>Section 3: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6"/>
              </a:spcBef>
            </a:pPr>
            <a:endParaRPr b="0" lang="en-US" sz="1200" spc="-1" strike="noStrike">
              <a:latin typeface="Arial"/>
            </a:endParaRPr>
          </a:p>
          <a:p>
            <a:pPr marL="12600">
              <a:lnSpc>
                <a:spcPct val="140000"/>
              </a:lnSpc>
            </a:pPr>
            <a:r>
              <a:rPr b="0" lang="es-ES" sz="1200" spc="-7" strike="noStrike">
                <a:solidFill>
                  <a:srgbClr val="ffffff"/>
                </a:solidFill>
                <a:latin typeface="Arial"/>
              </a:rPr>
              <a:t>Networking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5" name="CustomShape 9"/>
          <p:cNvSpPr/>
          <p:nvPr/>
        </p:nvSpPr>
        <p:spPr>
          <a:xfrm>
            <a:off x="5801040" y="3314160"/>
            <a:ext cx="2512440" cy="131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algn="just">
              <a:lnSpc>
                <a:spcPct val="140000"/>
              </a:lnSpc>
              <a:spcBef>
                <a:spcPts val="99"/>
              </a:spcBef>
            </a:pPr>
            <a:r>
              <a:rPr b="1" lang="es-ES" sz="1200" spc="-7" strike="noStrike">
                <a:solidFill>
                  <a:srgbClr val="ffffff"/>
                </a:solidFill>
                <a:latin typeface="Arial"/>
              </a:rPr>
              <a:t>Section 4:</a:t>
            </a:r>
            <a:endParaRPr b="0" lang="en-US" sz="1200" spc="-1" strike="noStrike">
              <a:latin typeface="Arial"/>
            </a:endParaRPr>
          </a:p>
          <a:p>
            <a:pPr marL="12600" algn="just">
              <a:lnSpc>
                <a:spcPct val="140000"/>
              </a:lnSpc>
              <a:spcBef>
                <a:spcPts val="99"/>
              </a:spcBef>
            </a:pPr>
            <a:endParaRPr b="0" lang="en-US" sz="1200" spc="-1" strike="noStrike">
              <a:latin typeface="Arial"/>
            </a:endParaRPr>
          </a:p>
          <a:p>
            <a:pPr marL="12600" algn="just">
              <a:lnSpc>
                <a:spcPct val="140000"/>
              </a:lnSpc>
              <a:spcBef>
                <a:spcPts val="99"/>
              </a:spcBef>
            </a:pPr>
            <a:r>
              <a:rPr b="0" lang="es-ES" sz="1200" spc="-7" strike="noStrike">
                <a:solidFill>
                  <a:srgbClr val="ffffff"/>
                </a:solidFill>
                <a:latin typeface="Arial"/>
              </a:rPr>
              <a:t>Docker 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</a:rPr>
              <a:t>compose /</a:t>
            </a:r>
            <a:r>
              <a:rPr b="0" lang="es-ES" sz="1200" spc="-106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</a:rPr>
              <a:t>stacks  </a:t>
            </a:r>
            <a:endParaRPr b="0" lang="en-US" sz="12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584"/>
              </a:spcBef>
            </a:pPr>
            <a:r>
              <a:rPr b="0" i="1" lang="es-ES" sz="1200" spc="-7" strike="noStrike">
                <a:solidFill>
                  <a:srgbClr val="ffffff"/>
                </a:solidFill>
                <a:latin typeface="Arial"/>
              </a:rPr>
              <a:t>Demo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96" name="Imagen 14" descr=""/>
          <p:cNvPicPr/>
          <p:nvPr/>
        </p:nvPicPr>
        <p:blipFill>
          <a:blip r:embed="rId1"/>
          <a:stretch/>
        </p:blipFill>
        <p:spPr>
          <a:xfrm>
            <a:off x="3005640" y="1352520"/>
            <a:ext cx="2358000" cy="288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1440" y="0"/>
            <a:ext cx="9140760" cy="4108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2"/>
          <p:cNvSpPr/>
          <p:nvPr/>
        </p:nvSpPr>
        <p:spPr>
          <a:xfrm>
            <a:off x="0" y="0"/>
            <a:ext cx="4175640" cy="51429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3"/>
          <p:cNvSpPr/>
          <p:nvPr/>
        </p:nvSpPr>
        <p:spPr>
          <a:xfrm>
            <a:off x="8192880" y="4326120"/>
            <a:ext cx="722160" cy="6037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TextShape 4"/>
          <p:cNvSpPr txBox="1"/>
          <p:nvPr/>
        </p:nvSpPr>
        <p:spPr>
          <a:xfrm>
            <a:off x="758880" y="1328400"/>
            <a:ext cx="3352320" cy="123192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4000" spc="-12" strike="noStrike">
                <a:solidFill>
                  <a:srgbClr val="000000"/>
                </a:solidFill>
                <a:latin typeface="Arial"/>
              </a:rPr>
              <a:t>Section </a:t>
            </a:r>
            <a:r>
              <a:rPr b="0" lang="es-ES" sz="4000" spc="-7" strike="noStrike">
                <a:solidFill>
                  <a:srgbClr val="000000"/>
                </a:solidFill>
                <a:latin typeface="Arial"/>
              </a:rPr>
              <a:t>3:  </a:t>
            </a:r>
            <a:r>
              <a:rPr b="0" lang="es-ES" sz="4000" spc="-7" strike="noStrike">
                <a:solidFill>
                  <a:srgbClr val="ffffff"/>
                </a:solidFill>
                <a:latin typeface="Arial"/>
              </a:rPr>
              <a:t>Networking</a:t>
            </a:r>
            <a:endParaRPr b="0" lang="es-E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 txBox="1"/>
          <p:nvPr/>
        </p:nvSpPr>
        <p:spPr>
          <a:xfrm>
            <a:off x="301680" y="284760"/>
            <a:ext cx="5585040" cy="87552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What </a:t>
            </a:r>
            <a:r>
              <a:rPr b="0" lang="es-ES" sz="2850" spc="-1" strike="noStrike">
                <a:solidFill>
                  <a:srgbClr val="1aaaf7"/>
                </a:solidFill>
                <a:latin typeface="Arial"/>
              </a:rPr>
              <a:t>is </a:t>
            </a: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Docker </a:t>
            </a:r>
            <a:r>
              <a:rPr b="0" lang="es-ES" sz="2850" spc="-1" strike="noStrike">
                <a:solidFill>
                  <a:srgbClr val="1aaaf7"/>
                </a:solidFill>
                <a:latin typeface="Arial"/>
              </a:rPr>
              <a:t>Bridge</a:t>
            </a:r>
            <a:r>
              <a:rPr b="0" lang="es-ES" sz="2850" spc="-86" strike="noStrike">
                <a:solidFill>
                  <a:srgbClr val="1aaaf7"/>
                </a:solidFill>
                <a:latin typeface="Arial"/>
              </a:rPr>
              <a:t> </a:t>
            </a: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Networking</a:t>
            </a:r>
            <a:endParaRPr b="0" lang="es-ES" sz="28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371160" y="1376280"/>
            <a:ext cx="2921400" cy="2142000"/>
          </a:xfrm>
          <a:custGeom>
            <a:avLst/>
            <a:gdLst/>
            <a:ahLst/>
            <a:rect l="l" t="t" r="r" b="b"/>
            <a:pathLst>
              <a:path w="2921635" h="2142490">
                <a:moveTo>
                  <a:pt x="0" y="0"/>
                </a:moveTo>
                <a:lnTo>
                  <a:pt x="2921101" y="0"/>
                </a:lnTo>
                <a:lnTo>
                  <a:pt x="2921101" y="2141993"/>
                </a:lnTo>
                <a:lnTo>
                  <a:pt x="0" y="2141993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3"/>
          <p:cNvSpPr/>
          <p:nvPr/>
        </p:nvSpPr>
        <p:spPr>
          <a:xfrm>
            <a:off x="371160" y="1376280"/>
            <a:ext cx="2921400" cy="2142000"/>
          </a:xfrm>
          <a:custGeom>
            <a:avLst/>
            <a:gdLst/>
            <a:ahLst/>
            <a:rect l="l" t="t" r="r" b="b"/>
            <a:pathLst>
              <a:path w="2921635" h="2142490">
                <a:moveTo>
                  <a:pt x="0" y="0"/>
                </a:moveTo>
                <a:lnTo>
                  <a:pt x="2921101" y="0"/>
                </a:lnTo>
                <a:lnTo>
                  <a:pt x="2921101" y="2141993"/>
                </a:lnTo>
                <a:lnTo>
                  <a:pt x="0" y="2141993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24425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4"/>
          <p:cNvSpPr/>
          <p:nvPr/>
        </p:nvSpPr>
        <p:spPr>
          <a:xfrm>
            <a:off x="1277280" y="1055160"/>
            <a:ext cx="110916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600" spc="-7" strike="noStrike">
                <a:solidFill>
                  <a:srgbClr val="244256"/>
                </a:solidFill>
                <a:latin typeface="Arial"/>
              </a:rPr>
              <a:t>Docker</a:t>
            </a:r>
            <a:r>
              <a:rPr b="0" lang="es-ES" sz="1600" spc="-80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600" spc="-7" strike="noStrike">
                <a:solidFill>
                  <a:srgbClr val="244256"/>
                </a:solidFill>
                <a:latin typeface="Arial"/>
              </a:rPr>
              <a:t>host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1" name="CustomShape 5"/>
          <p:cNvSpPr/>
          <p:nvPr/>
        </p:nvSpPr>
        <p:spPr>
          <a:xfrm>
            <a:off x="487800" y="2804040"/>
            <a:ext cx="2669760" cy="327240"/>
          </a:xfrm>
          <a:custGeom>
            <a:avLst/>
            <a:gdLst/>
            <a:ahLst/>
            <a:rect l="l" t="t" r="r" b="b"/>
            <a:pathLst>
              <a:path w="2670175" h="327660">
                <a:moveTo>
                  <a:pt x="0" y="0"/>
                </a:moveTo>
                <a:lnTo>
                  <a:pt x="2669999" y="0"/>
                </a:lnTo>
                <a:lnTo>
                  <a:pt x="2669999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6"/>
          <p:cNvSpPr/>
          <p:nvPr/>
        </p:nvSpPr>
        <p:spPr>
          <a:xfrm>
            <a:off x="487800" y="2804040"/>
            <a:ext cx="2669760" cy="327240"/>
          </a:xfrm>
          <a:custGeom>
            <a:avLst/>
            <a:gdLst/>
            <a:ahLst/>
            <a:rect l="l" t="t" r="r" b="b"/>
            <a:pathLst>
              <a:path w="2670175" h="327660">
                <a:moveTo>
                  <a:pt x="0" y="0"/>
                </a:moveTo>
                <a:lnTo>
                  <a:pt x="2669999" y="0"/>
                </a:lnTo>
                <a:lnTo>
                  <a:pt x="2669999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70839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7"/>
          <p:cNvSpPr/>
          <p:nvPr/>
        </p:nvSpPr>
        <p:spPr>
          <a:xfrm>
            <a:off x="1402920" y="2842920"/>
            <a:ext cx="852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s-ES" sz="1400" spc="-7" strike="noStrike">
                <a:solidFill>
                  <a:srgbClr val="ffffff"/>
                </a:solidFill>
                <a:latin typeface="Arial"/>
              </a:rPr>
              <a:t>bridgenet1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4" name="CustomShape 8"/>
          <p:cNvSpPr/>
          <p:nvPr/>
        </p:nvSpPr>
        <p:spPr>
          <a:xfrm>
            <a:off x="470880" y="1979640"/>
            <a:ext cx="818640" cy="393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9"/>
          <p:cNvSpPr/>
          <p:nvPr/>
        </p:nvSpPr>
        <p:spPr>
          <a:xfrm>
            <a:off x="1417680" y="1979640"/>
            <a:ext cx="818640" cy="393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10"/>
          <p:cNvSpPr/>
          <p:nvPr/>
        </p:nvSpPr>
        <p:spPr>
          <a:xfrm>
            <a:off x="630360" y="1775160"/>
            <a:ext cx="51192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s-ES" sz="1200" spc="-7" strike="noStrike">
                <a:solidFill>
                  <a:srgbClr val="244256"/>
                </a:solidFill>
                <a:latin typeface="Arial"/>
              </a:rPr>
              <a:t>Cntnr</a:t>
            </a:r>
            <a:r>
              <a:rPr b="0" lang="es-ES" sz="1200" spc="-75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200" spc="-1" strike="noStrike">
                <a:solidFill>
                  <a:srgbClr val="244256"/>
                </a:solidFill>
                <a:latin typeface="Arial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7" name="CustomShape 11"/>
          <p:cNvSpPr/>
          <p:nvPr/>
        </p:nvSpPr>
        <p:spPr>
          <a:xfrm>
            <a:off x="1577160" y="1775160"/>
            <a:ext cx="51192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s-ES" sz="1200" spc="-7" strike="noStrike">
                <a:solidFill>
                  <a:srgbClr val="244256"/>
                </a:solidFill>
                <a:latin typeface="Arial"/>
              </a:rPr>
              <a:t>Cntnr</a:t>
            </a:r>
            <a:r>
              <a:rPr b="0" lang="es-ES" sz="1200" spc="-75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200" spc="-1" strike="noStrike">
                <a:solidFill>
                  <a:srgbClr val="244256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CustomShape 12"/>
          <p:cNvSpPr/>
          <p:nvPr/>
        </p:nvSpPr>
        <p:spPr>
          <a:xfrm>
            <a:off x="882720" y="2350800"/>
            <a:ext cx="360" cy="449280"/>
          </a:xfrm>
          <a:custGeom>
            <a:avLst/>
            <a:gdLst/>
            <a:ahLst/>
            <a:rect l="l" t="t" r="r" b="b"/>
            <a:pathLst>
              <a:path w="0" h="449580">
                <a:moveTo>
                  <a:pt x="0" y="0"/>
                </a:moveTo>
                <a:lnTo>
                  <a:pt x="0" y="449399"/>
                </a:lnTo>
              </a:path>
            </a:pathLst>
          </a:custGeom>
          <a:noFill/>
          <a:ln w="28440">
            <a:solidFill>
              <a:srgbClr val="1121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13"/>
          <p:cNvSpPr/>
          <p:nvPr/>
        </p:nvSpPr>
        <p:spPr>
          <a:xfrm>
            <a:off x="1827000" y="2328120"/>
            <a:ext cx="360" cy="471960"/>
          </a:xfrm>
          <a:custGeom>
            <a:avLst/>
            <a:gdLst/>
            <a:ahLst/>
            <a:rect l="l" t="t" r="r" b="b"/>
            <a:pathLst>
              <a:path w="0" h="472439">
                <a:moveTo>
                  <a:pt x="0" y="0"/>
                </a:moveTo>
                <a:lnTo>
                  <a:pt x="0" y="471889"/>
                </a:lnTo>
              </a:path>
            </a:pathLst>
          </a:custGeom>
          <a:noFill/>
          <a:ln w="28440">
            <a:solidFill>
              <a:srgbClr val="1121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14"/>
          <p:cNvSpPr/>
          <p:nvPr/>
        </p:nvSpPr>
        <p:spPr>
          <a:xfrm>
            <a:off x="2369880" y="1973520"/>
            <a:ext cx="818640" cy="3934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15"/>
          <p:cNvSpPr/>
          <p:nvPr/>
        </p:nvSpPr>
        <p:spPr>
          <a:xfrm>
            <a:off x="2529360" y="1768680"/>
            <a:ext cx="51192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s-ES" sz="1200" spc="-7" strike="noStrike">
                <a:solidFill>
                  <a:srgbClr val="244256"/>
                </a:solidFill>
                <a:latin typeface="Arial"/>
              </a:rPr>
              <a:t>Cntnr</a:t>
            </a:r>
            <a:r>
              <a:rPr b="0" lang="es-ES" sz="1200" spc="-75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200" spc="-1" strike="noStrike">
                <a:solidFill>
                  <a:srgbClr val="244256"/>
                </a:solidFill>
                <a:latin typeface="Arial"/>
              </a:rPr>
              <a:t>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2" name="CustomShape 16"/>
          <p:cNvSpPr/>
          <p:nvPr/>
        </p:nvSpPr>
        <p:spPr>
          <a:xfrm>
            <a:off x="2781720" y="2344320"/>
            <a:ext cx="360" cy="449280"/>
          </a:xfrm>
          <a:custGeom>
            <a:avLst/>
            <a:gdLst/>
            <a:ahLst/>
            <a:rect l="l" t="t" r="r" b="b"/>
            <a:pathLst>
              <a:path w="0"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noFill/>
          <a:ln w="28440">
            <a:solidFill>
              <a:srgbClr val="1121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17"/>
          <p:cNvSpPr/>
          <p:nvPr/>
        </p:nvSpPr>
        <p:spPr>
          <a:xfrm>
            <a:off x="3732840" y="1337400"/>
            <a:ext cx="5208480" cy="2142000"/>
          </a:xfrm>
          <a:custGeom>
            <a:avLst/>
            <a:gdLst/>
            <a:ahLst/>
            <a:rect l="l" t="t" r="r" b="b"/>
            <a:pathLst>
              <a:path w="5208905" h="2142490">
                <a:moveTo>
                  <a:pt x="0" y="0"/>
                </a:moveTo>
                <a:lnTo>
                  <a:pt x="5208889" y="0"/>
                </a:lnTo>
                <a:lnTo>
                  <a:pt x="5208889" y="2141995"/>
                </a:lnTo>
                <a:lnTo>
                  <a:pt x="0" y="2141995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18"/>
          <p:cNvSpPr/>
          <p:nvPr/>
        </p:nvSpPr>
        <p:spPr>
          <a:xfrm>
            <a:off x="3732840" y="1337400"/>
            <a:ext cx="5208480" cy="2142000"/>
          </a:xfrm>
          <a:custGeom>
            <a:avLst/>
            <a:gdLst/>
            <a:ahLst/>
            <a:rect l="l" t="t" r="r" b="b"/>
            <a:pathLst>
              <a:path w="5208905" h="2142490">
                <a:moveTo>
                  <a:pt x="0" y="0"/>
                </a:moveTo>
                <a:lnTo>
                  <a:pt x="5208889" y="0"/>
                </a:lnTo>
                <a:lnTo>
                  <a:pt x="5208889" y="2141995"/>
                </a:lnTo>
                <a:lnTo>
                  <a:pt x="0" y="2141995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24425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19"/>
          <p:cNvSpPr/>
          <p:nvPr/>
        </p:nvSpPr>
        <p:spPr>
          <a:xfrm>
            <a:off x="5782680" y="1016280"/>
            <a:ext cx="110916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600" spc="-7" strike="noStrike">
                <a:solidFill>
                  <a:srgbClr val="244256"/>
                </a:solidFill>
                <a:latin typeface="Arial"/>
              </a:rPr>
              <a:t>Docker</a:t>
            </a:r>
            <a:r>
              <a:rPr b="0" lang="es-ES" sz="1600" spc="-80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600" spc="-7" strike="noStrike">
                <a:solidFill>
                  <a:srgbClr val="244256"/>
                </a:solidFill>
                <a:latin typeface="Arial"/>
              </a:rPr>
              <a:t>host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6" name="CustomShape 20"/>
          <p:cNvSpPr/>
          <p:nvPr/>
        </p:nvSpPr>
        <p:spPr>
          <a:xfrm>
            <a:off x="3849480" y="2765160"/>
            <a:ext cx="1978200" cy="327240"/>
          </a:xfrm>
          <a:custGeom>
            <a:avLst/>
            <a:gdLst/>
            <a:ahLst/>
            <a:rect l="l" t="t" r="r" b="b"/>
            <a:pathLst>
              <a:path w="1978660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21"/>
          <p:cNvSpPr/>
          <p:nvPr/>
        </p:nvSpPr>
        <p:spPr>
          <a:xfrm>
            <a:off x="3849480" y="2765160"/>
            <a:ext cx="1978200" cy="327240"/>
          </a:xfrm>
          <a:custGeom>
            <a:avLst/>
            <a:gdLst/>
            <a:ahLst/>
            <a:rect l="l" t="t" r="r" b="b"/>
            <a:pathLst>
              <a:path w="1978660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70839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22"/>
          <p:cNvSpPr/>
          <p:nvPr/>
        </p:nvSpPr>
        <p:spPr>
          <a:xfrm>
            <a:off x="4418640" y="2804400"/>
            <a:ext cx="852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s-ES" sz="1400" spc="-7" strike="noStrike">
                <a:solidFill>
                  <a:srgbClr val="ffffff"/>
                </a:solidFill>
                <a:latin typeface="Arial"/>
              </a:rPr>
              <a:t>bridgenet2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9" name="CustomShape 23"/>
          <p:cNvSpPr/>
          <p:nvPr/>
        </p:nvSpPr>
        <p:spPr>
          <a:xfrm>
            <a:off x="3832560" y="1940760"/>
            <a:ext cx="818640" cy="39348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24"/>
          <p:cNvSpPr/>
          <p:nvPr/>
        </p:nvSpPr>
        <p:spPr>
          <a:xfrm>
            <a:off x="5045400" y="1959120"/>
            <a:ext cx="818640" cy="39348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25"/>
          <p:cNvSpPr/>
          <p:nvPr/>
        </p:nvSpPr>
        <p:spPr>
          <a:xfrm>
            <a:off x="3992040" y="1736280"/>
            <a:ext cx="51192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s-ES" sz="1200" spc="-7" strike="noStrike">
                <a:solidFill>
                  <a:srgbClr val="244256"/>
                </a:solidFill>
                <a:latin typeface="Arial"/>
              </a:rPr>
              <a:t>Cntnr</a:t>
            </a:r>
            <a:r>
              <a:rPr b="0" lang="es-ES" sz="1200" spc="-75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200" spc="-1" strike="noStrike">
                <a:solidFill>
                  <a:srgbClr val="244256"/>
                </a:solidFill>
                <a:latin typeface="Arial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2" name="CustomShape 26"/>
          <p:cNvSpPr/>
          <p:nvPr/>
        </p:nvSpPr>
        <p:spPr>
          <a:xfrm>
            <a:off x="5493240" y="2289240"/>
            <a:ext cx="360" cy="471960"/>
          </a:xfrm>
          <a:custGeom>
            <a:avLst/>
            <a:gdLst/>
            <a:ahLst/>
            <a:rect l="l" t="t" r="r" b="b"/>
            <a:pathLst>
              <a:path w="0" h="472439">
                <a:moveTo>
                  <a:pt x="0" y="0"/>
                </a:moveTo>
                <a:lnTo>
                  <a:pt x="0" y="471889"/>
                </a:lnTo>
              </a:path>
            </a:pathLst>
          </a:custGeom>
          <a:noFill/>
          <a:ln w="28440">
            <a:solidFill>
              <a:srgbClr val="1121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27"/>
          <p:cNvSpPr/>
          <p:nvPr/>
        </p:nvSpPr>
        <p:spPr>
          <a:xfrm>
            <a:off x="5243400" y="1736280"/>
            <a:ext cx="51192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s-ES" sz="1200" spc="-7" strike="noStrike">
                <a:solidFill>
                  <a:srgbClr val="244256"/>
                </a:solidFill>
                <a:latin typeface="Arial"/>
              </a:rPr>
              <a:t>Cntnr</a:t>
            </a:r>
            <a:r>
              <a:rPr b="0" lang="es-ES" sz="1200" spc="-75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200" spc="-1" strike="noStrike">
                <a:solidFill>
                  <a:srgbClr val="244256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4" name="CustomShape 28"/>
          <p:cNvSpPr/>
          <p:nvPr/>
        </p:nvSpPr>
        <p:spPr>
          <a:xfrm>
            <a:off x="4244040" y="2311920"/>
            <a:ext cx="360" cy="449280"/>
          </a:xfrm>
          <a:custGeom>
            <a:avLst/>
            <a:gdLst/>
            <a:ahLst/>
            <a:rect l="l" t="t" r="r" b="b"/>
            <a:pathLst>
              <a:path w="0" h="449580">
                <a:moveTo>
                  <a:pt x="0" y="0"/>
                </a:moveTo>
                <a:lnTo>
                  <a:pt x="0" y="449399"/>
                </a:lnTo>
              </a:path>
            </a:pathLst>
          </a:custGeom>
          <a:noFill/>
          <a:ln w="28440">
            <a:solidFill>
              <a:srgbClr val="1121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29"/>
          <p:cNvSpPr/>
          <p:nvPr/>
        </p:nvSpPr>
        <p:spPr>
          <a:xfrm>
            <a:off x="6227280" y="1959120"/>
            <a:ext cx="818640" cy="39348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30"/>
          <p:cNvSpPr/>
          <p:nvPr/>
        </p:nvSpPr>
        <p:spPr>
          <a:xfrm>
            <a:off x="6386760" y="1754640"/>
            <a:ext cx="51192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s-ES" sz="1200" spc="-7" strike="noStrike">
                <a:solidFill>
                  <a:srgbClr val="244256"/>
                </a:solidFill>
                <a:latin typeface="Arial"/>
              </a:rPr>
              <a:t>Cntnr</a:t>
            </a:r>
            <a:r>
              <a:rPr b="0" lang="es-ES" sz="1200" spc="-75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200" spc="-1" strike="noStrike">
                <a:solidFill>
                  <a:srgbClr val="244256"/>
                </a:solidFill>
                <a:latin typeface="Arial"/>
              </a:rPr>
              <a:t>6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7" name="CustomShape 31"/>
          <p:cNvSpPr/>
          <p:nvPr/>
        </p:nvSpPr>
        <p:spPr>
          <a:xfrm>
            <a:off x="6638760" y="2329920"/>
            <a:ext cx="360" cy="449280"/>
          </a:xfrm>
          <a:custGeom>
            <a:avLst/>
            <a:gdLst/>
            <a:ahLst/>
            <a:rect l="l" t="t" r="r" b="b"/>
            <a:pathLst>
              <a:path w="0"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noFill/>
          <a:ln w="28440">
            <a:solidFill>
              <a:srgbClr val="1121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32"/>
          <p:cNvSpPr/>
          <p:nvPr/>
        </p:nvSpPr>
        <p:spPr>
          <a:xfrm>
            <a:off x="6308280" y="2787120"/>
            <a:ext cx="1978200" cy="327240"/>
          </a:xfrm>
          <a:custGeom>
            <a:avLst/>
            <a:gdLst/>
            <a:ahLst/>
            <a:rect l="l" t="t" r="r" b="b"/>
            <a:pathLst>
              <a:path w="1978659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33"/>
          <p:cNvSpPr/>
          <p:nvPr/>
        </p:nvSpPr>
        <p:spPr>
          <a:xfrm>
            <a:off x="6308280" y="2787120"/>
            <a:ext cx="1978200" cy="327240"/>
          </a:xfrm>
          <a:custGeom>
            <a:avLst/>
            <a:gdLst/>
            <a:ahLst/>
            <a:rect l="l" t="t" r="r" b="b"/>
            <a:pathLst>
              <a:path w="1978659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70839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34"/>
          <p:cNvSpPr/>
          <p:nvPr/>
        </p:nvSpPr>
        <p:spPr>
          <a:xfrm>
            <a:off x="6877440" y="2826360"/>
            <a:ext cx="852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s-ES" sz="1400" spc="-7" strike="noStrike">
                <a:solidFill>
                  <a:srgbClr val="ffffff"/>
                </a:solidFill>
                <a:latin typeface="Arial"/>
              </a:rPr>
              <a:t>bridgenet3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1" name="CustomShape 35"/>
          <p:cNvSpPr/>
          <p:nvPr/>
        </p:nvSpPr>
        <p:spPr>
          <a:xfrm>
            <a:off x="7370280" y="1959120"/>
            <a:ext cx="818640" cy="39348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36"/>
          <p:cNvSpPr/>
          <p:nvPr/>
        </p:nvSpPr>
        <p:spPr>
          <a:xfrm>
            <a:off x="7529760" y="1754640"/>
            <a:ext cx="51192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s-ES" sz="1200" spc="-7" strike="noStrike">
                <a:solidFill>
                  <a:srgbClr val="244256"/>
                </a:solidFill>
                <a:latin typeface="Arial"/>
              </a:rPr>
              <a:t>Cntnr</a:t>
            </a:r>
            <a:r>
              <a:rPr b="0" lang="es-ES" sz="1200" spc="-75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200" spc="-1" strike="noStrike">
                <a:solidFill>
                  <a:srgbClr val="244256"/>
                </a:solidFill>
                <a:latin typeface="Arial"/>
              </a:rPr>
              <a:t>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3" name="CustomShape 37"/>
          <p:cNvSpPr/>
          <p:nvPr/>
        </p:nvSpPr>
        <p:spPr>
          <a:xfrm>
            <a:off x="7781760" y="2329920"/>
            <a:ext cx="360" cy="449280"/>
          </a:xfrm>
          <a:custGeom>
            <a:avLst/>
            <a:gdLst/>
            <a:ahLst/>
            <a:rect l="l" t="t" r="r" b="b"/>
            <a:pathLst>
              <a:path w="0"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noFill/>
          <a:ln w="28440">
            <a:solidFill>
              <a:srgbClr val="1121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38"/>
          <p:cNvSpPr/>
          <p:nvPr/>
        </p:nvSpPr>
        <p:spPr>
          <a:xfrm>
            <a:off x="444240" y="3609720"/>
            <a:ext cx="821664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2400" spc="-7" strike="noStrike">
                <a:solidFill>
                  <a:srgbClr val="000000"/>
                </a:solidFill>
                <a:latin typeface="Consolas"/>
              </a:rPr>
              <a:t>docker network create -d bridge --name</a:t>
            </a:r>
            <a:r>
              <a:rPr b="0" lang="es-ES" sz="2400" spc="-106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2400" spc="-7" strike="noStrike">
                <a:solidFill>
                  <a:srgbClr val="000000"/>
                </a:solidFill>
                <a:latin typeface="Consolas"/>
              </a:rPr>
              <a:t>bridgenet1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5" name="TextShape 39"/>
          <p:cNvSpPr txBox="1"/>
          <p:nvPr/>
        </p:nvSpPr>
        <p:spPr>
          <a:xfrm>
            <a:off x="289080" y="482364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>
            <a:noAutofit/>
          </a:bodyPr>
          <a:p>
            <a:pPr marL="25560">
              <a:lnSpc>
                <a:spcPct val="100000"/>
              </a:lnSpc>
              <a:spcBef>
                <a:spcPts val="6"/>
              </a:spcBef>
            </a:pPr>
            <a:fld id="{B401DD28-B223-42AC-A836-4628656C97AF}" type="slidenum">
              <a:rPr b="0" lang="es-ES" sz="1000" spc="-1" strike="noStrike">
                <a:solidFill>
                  <a:srgbClr val="1aaaf7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 txBox="1"/>
          <p:nvPr/>
        </p:nvSpPr>
        <p:spPr>
          <a:xfrm>
            <a:off x="301680" y="284760"/>
            <a:ext cx="7251840" cy="87552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Docker </a:t>
            </a:r>
            <a:r>
              <a:rPr b="0" lang="es-ES" sz="2850" spc="-1" strike="noStrike">
                <a:solidFill>
                  <a:srgbClr val="1aaaf7"/>
                </a:solidFill>
                <a:latin typeface="Arial"/>
              </a:rPr>
              <a:t>Bridge </a:t>
            </a: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Networking and </a:t>
            </a:r>
            <a:r>
              <a:rPr b="0" lang="es-ES" sz="2850" spc="-1" strike="noStrike">
                <a:solidFill>
                  <a:srgbClr val="1aaaf7"/>
                </a:solidFill>
                <a:latin typeface="Arial"/>
              </a:rPr>
              <a:t>Port</a:t>
            </a:r>
            <a:r>
              <a:rPr b="0" lang="es-ES" sz="2850" spc="-80" strike="noStrike">
                <a:solidFill>
                  <a:srgbClr val="1aaaf7"/>
                </a:solidFill>
                <a:latin typeface="Arial"/>
              </a:rPr>
              <a:t> </a:t>
            </a: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Mapping</a:t>
            </a:r>
            <a:endParaRPr b="0" lang="es-ES" sz="28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997200" y="1531800"/>
            <a:ext cx="2597400" cy="2108520"/>
          </a:xfrm>
          <a:custGeom>
            <a:avLst/>
            <a:gdLst/>
            <a:ahLst/>
            <a:rect l="l" t="t" r="r" b="b"/>
            <a:pathLst>
              <a:path w="2597785" h="2108835">
                <a:moveTo>
                  <a:pt x="0" y="0"/>
                </a:moveTo>
                <a:lnTo>
                  <a:pt x="2597384" y="0"/>
                </a:lnTo>
                <a:lnTo>
                  <a:pt x="2597384" y="2108688"/>
                </a:lnTo>
                <a:lnTo>
                  <a:pt x="0" y="2108688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3"/>
          <p:cNvSpPr/>
          <p:nvPr/>
        </p:nvSpPr>
        <p:spPr>
          <a:xfrm>
            <a:off x="997200" y="1531800"/>
            <a:ext cx="2597400" cy="2108520"/>
          </a:xfrm>
          <a:custGeom>
            <a:avLst/>
            <a:gdLst/>
            <a:ahLst/>
            <a:rect l="l" t="t" r="r" b="b"/>
            <a:pathLst>
              <a:path w="2597785" h="2108835">
                <a:moveTo>
                  <a:pt x="0" y="0"/>
                </a:moveTo>
                <a:lnTo>
                  <a:pt x="2597384" y="0"/>
                </a:lnTo>
                <a:lnTo>
                  <a:pt x="2597384" y="2108688"/>
                </a:lnTo>
                <a:lnTo>
                  <a:pt x="0" y="2108688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24425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4"/>
          <p:cNvSpPr/>
          <p:nvPr/>
        </p:nvSpPr>
        <p:spPr>
          <a:xfrm>
            <a:off x="2297160" y="3638520"/>
            <a:ext cx="360" cy="572400"/>
          </a:xfrm>
          <a:custGeom>
            <a:avLst/>
            <a:gdLst/>
            <a:ahLst/>
            <a:rect l="l" t="t" r="r" b="b"/>
            <a:pathLst>
              <a:path w="0" h="572770">
                <a:moveTo>
                  <a:pt x="0" y="0"/>
                </a:moveTo>
                <a:lnTo>
                  <a:pt x="0" y="572698"/>
                </a:lnTo>
              </a:path>
            </a:pathLst>
          </a:custGeom>
          <a:noFill/>
          <a:ln w="28440">
            <a:solidFill>
              <a:srgbClr val="1121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5"/>
          <p:cNvSpPr/>
          <p:nvPr/>
        </p:nvSpPr>
        <p:spPr>
          <a:xfrm>
            <a:off x="1656720" y="1210680"/>
            <a:ext cx="127800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600" spc="-7" strike="noStrike">
                <a:solidFill>
                  <a:srgbClr val="244256"/>
                </a:solidFill>
                <a:latin typeface="Arial"/>
              </a:rPr>
              <a:t>Docker host</a:t>
            </a:r>
            <a:r>
              <a:rPr b="0" lang="es-ES" sz="1600" spc="-86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600" spc="-1" strike="noStrike">
                <a:solidFill>
                  <a:srgbClr val="244256"/>
                </a:solidFill>
                <a:latin typeface="Arial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1" name="CustomShape 6"/>
          <p:cNvSpPr/>
          <p:nvPr/>
        </p:nvSpPr>
        <p:spPr>
          <a:xfrm>
            <a:off x="2297160" y="3121200"/>
            <a:ext cx="360" cy="272520"/>
          </a:xfrm>
          <a:custGeom>
            <a:avLst/>
            <a:gdLst/>
            <a:ahLst/>
            <a:rect l="l" t="t" r="r" b="b"/>
            <a:pathLst>
              <a:path w="0" h="273050">
                <a:moveTo>
                  <a:pt x="0" y="0"/>
                </a:moveTo>
                <a:lnTo>
                  <a:pt x="0" y="272874"/>
                </a:lnTo>
              </a:path>
            </a:pathLst>
          </a:custGeom>
          <a:noFill/>
          <a:ln w="28440">
            <a:solidFill>
              <a:srgbClr val="1121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7"/>
          <p:cNvSpPr/>
          <p:nvPr/>
        </p:nvSpPr>
        <p:spPr>
          <a:xfrm>
            <a:off x="1444680" y="2793600"/>
            <a:ext cx="1676160" cy="265680"/>
          </a:xfrm>
          <a:prstGeom prst="rect">
            <a:avLst/>
          </a:prstGeom>
          <a:solidFill>
            <a:srgbClr val="23da7e"/>
          </a:solidFill>
          <a:ln w="12600">
            <a:solidFill>
              <a:srgbClr val="70839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52200" bIns="0">
            <a:spAutoFit/>
          </a:bodyPr>
          <a:p>
            <a:pPr algn="ctr">
              <a:lnSpc>
                <a:spcPct val="100000"/>
              </a:lnSpc>
              <a:spcBef>
                <a:spcPts val="408"/>
              </a:spcBef>
            </a:pPr>
            <a:r>
              <a:rPr b="0" lang="es-ES" sz="1400" spc="-7" strike="noStrike">
                <a:solidFill>
                  <a:srgbClr val="ffffff"/>
                </a:solidFill>
                <a:latin typeface="Arial"/>
              </a:rPr>
              <a:t>Bridge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3" name="CustomShape 8"/>
          <p:cNvSpPr/>
          <p:nvPr/>
        </p:nvSpPr>
        <p:spPr>
          <a:xfrm>
            <a:off x="1886400" y="1770120"/>
            <a:ext cx="818640" cy="393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9"/>
          <p:cNvSpPr/>
          <p:nvPr/>
        </p:nvSpPr>
        <p:spPr>
          <a:xfrm>
            <a:off x="1003680" y="1565280"/>
            <a:ext cx="258480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b="0" lang="es-ES" sz="1200" spc="-7" strike="noStrike">
                <a:solidFill>
                  <a:srgbClr val="244256"/>
                </a:solidFill>
                <a:latin typeface="Arial"/>
              </a:rPr>
              <a:t>Cntnr1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CustomShape 10"/>
          <p:cNvSpPr/>
          <p:nvPr/>
        </p:nvSpPr>
        <p:spPr>
          <a:xfrm>
            <a:off x="2298240" y="2339280"/>
            <a:ext cx="360" cy="449280"/>
          </a:xfrm>
          <a:custGeom>
            <a:avLst/>
            <a:gdLst/>
            <a:ahLst/>
            <a:rect l="l" t="t" r="r" b="b"/>
            <a:pathLst>
              <a:path w="0" h="449580">
                <a:moveTo>
                  <a:pt x="0" y="0"/>
                </a:moveTo>
                <a:lnTo>
                  <a:pt x="0" y="449396"/>
                </a:lnTo>
              </a:path>
            </a:pathLst>
          </a:custGeom>
          <a:noFill/>
          <a:ln w="28440">
            <a:solidFill>
              <a:srgbClr val="1121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11"/>
          <p:cNvSpPr/>
          <p:nvPr/>
        </p:nvSpPr>
        <p:spPr>
          <a:xfrm>
            <a:off x="1929960" y="2094840"/>
            <a:ext cx="736200" cy="244080"/>
          </a:xfrm>
          <a:custGeom>
            <a:avLst/>
            <a:gdLst/>
            <a:ahLst/>
            <a:rect l="l" t="t" r="r" b="b"/>
            <a:pathLst>
              <a:path w="736600" h="244475">
                <a:moveTo>
                  <a:pt x="0" y="0"/>
                </a:moveTo>
                <a:lnTo>
                  <a:pt x="736488" y="0"/>
                </a:lnTo>
                <a:lnTo>
                  <a:pt x="736488" y="244199"/>
                </a:lnTo>
                <a:lnTo>
                  <a:pt x="0" y="244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12"/>
          <p:cNvSpPr/>
          <p:nvPr/>
        </p:nvSpPr>
        <p:spPr>
          <a:xfrm>
            <a:off x="1929960" y="2094840"/>
            <a:ext cx="736200" cy="208440"/>
          </a:xfrm>
          <a:prstGeom prst="rect">
            <a:avLst/>
          </a:prstGeom>
          <a:noFill/>
          <a:ln w="28440">
            <a:solidFill>
              <a:srgbClr val="24425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5560" bIns="0">
            <a:spAutoFit/>
          </a:bodyPr>
          <a:p>
            <a:pPr marL="92880">
              <a:lnSpc>
                <a:spcPct val="100000"/>
              </a:lnSpc>
              <a:spcBef>
                <a:spcPts val="201"/>
              </a:spcBef>
            </a:pPr>
            <a:r>
              <a:rPr b="0" lang="es-ES" sz="1200" spc="-7" strike="noStrike">
                <a:solidFill>
                  <a:srgbClr val="000000"/>
                </a:solidFill>
                <a:latin typeface="Arial"/>
              </a:rPr>
              <a:t>10.0.0.8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8" name="CustomShape 13"/>
          <p:cNvSpPr/>
          <p:nvPr/>
        </p:nvSpPr>
        <p:spPr>
          <a:xfrm>
            <a:off x="1231200" y="4213080"/>
            <a:ext cx="5384520" cy="264960"/>
          </a:xfrm>
          <a:prstGeom prst="rect">
            <a:avLst/>
          </a:prstGeom>
          <a:solidFill>
            <a:srgbClr val="23da7e"/>
          </a:solidFill>
          <a:ln w="12600">
            <a:solidFill>
              <a:srgbClr val="70839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51480" bIns="0">
            <a:spAutoFit/>
          </a:bodyPr>
          <a:p>
            <a:pPr marL="1788120">
              <a:lnSpc>
                <a:spcPct val="100000"/>
              </a:lnSpc>
              <a:spcBef>
                <a:spcPts val="405"/>
              </a:spcBef>
            </a:pPr>
            <a:r>
              <a:rPr b="0" lang="es-ES" sz="1400" spc="-7" strike="noStrike">
                <a:solidFill>
                  <a:srgbClr val="ffffff"/>
                </a:solidFill>
                <a:latin typeface="Arial"/>
              </a:rPr>
              <a:t>L2/L3 physical</a:t>
            </a:r>
            <a:r>
              <a:rPr b="0" lang="es-ES" sz="1400" spc="-1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ES" sz="1400" spc="-7" strike="noStrike">
                <a:solidFill>
                  <a:srgbClr val="ffffff"/>
                </a:solidFill>
                <a:latin typeface="Arial"/>
              </a:rPr>
              <a:t>network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9" name="CustomShape 14"/>
          <p:cNvSpPr/>
          <p:nvPr/>
        </p:nvSpPr>
        <p:spPr>
          <a:xfrm>
            <a:off x="2726640" y="2075040"/>
            <a:ext cx="28224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S" sz="1400" spc="-7" strike="noStrike">
                <a:solidFill>
                  <a:srgbClr val="244256"/>
                </a:solidFill>
                <a:latin typeface="Arial"/>
              </a:rPr>
              <a:t>:80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0" name="CustomShape 15"/>
          <p:cNvSpPr/>
          <p:nvPr/>
        </p:nvSpPr>
        <p:spPr>
          <a:xfrm>
            <a:off x="2982600" y="3380760"/>
            <a:ext cx="48024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S" sz="1400" spc="-7" strike="noStrike">
                <a:solidFill>
                  <a:srgbClr val="244256"/>
                </a:solidFill>
                <a:latin typeface="Arial"/>
              </a:rPr>
              <a:t>:8080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1" name="CustomShape 16"/>
          <p:cNvSpPr/>
          <p:nvPr/>
        </p:nvSpPr>
        <p:spPr>
          <a:xfrm>
            <a:off x="1685880" y="3394080"/>
            <a:ext cx="1222560" cy="208440"/>
          </a:xfrm>
          <a:prstGeom prst="rect">
            <a:avLst/>
          </a:prstGeom>
          <a:solidFill>
            <a:srgbClr val="ffffff"/>
          </a:solidFill>
          <a:ln w="28440">
            <a:solidFill>
              <a:srgbClr val="24425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5560" bIns="0">
            <a:spAutoFit/>
          </a:bodyPr>
          <a:p>
            <a:pPr marL="208440">
              <a:lnSpc>
                <a:spcPct val="100000"/>
              </a:lnSpc>
              <a:spcBef>
                <a:spcPts val="201"/>
              </a:spcBef>
            </a:pPr>
            <a:r>
              <a:rPr b="0" lang="es-ES" sz="1200" spc="-7" strike="noStrike">
                <a:solidFill>
                  <a:srgbClr val="000000"/>
                </a:solidFill>
                <a:latin typeface="Arial"/>
              </a:rPr>
              <a:t>172.14.3.55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CustomShape 17"/>
          <p:cNvSpPr/>
          <p:nvPr/>
        </p:nvSpPr>
        <p:spPr>
          <a:xfrm>
            <a:off x="3984840" y="2197440"/>
            <a:ext cx="453600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S" sz="1600" spc="-1" strike="noStrike">
                <a:solidFill>
                  <a:srgbClr val="244256"/>
                </a:solidFill>
                <a:latin typeface="Courier New"/>
              </a:rPr>
              <a:t>$ </a:t>
            </a:r>
            <a:r>
              <a:rPr b="1" lang="es-ES" sz="1600" spc="-7" strike="noStrike">
                <a:solidFill>
                  <a:srgbClr val="244256"/>
                </a:solidFill>
                <a:latin typeface="Courier New"/>
              </a:rPr>
              <a:t>docker container run -p 8080:80</a:t>
            </a:r>
            <a:r>
              <a:rPr b="1" lang="es-ES" sz="1600" spc="-86" strike="noStrike">
                <a:solidFill>
                  <a:srgbClr val="244256"/>
                </a:solidFill>
                <a:latin typeface="Courier New"/>
              </a:rPr>
              <a:t> </a:t>
            </a:r>
            <a:r>
              <a:rPr b="1" lang="es-ES" sz="1600" spc="-7" strike="noStrike">
                <a:solidFill>
                  <a:srgbClr val="244256"/>
                </a:solidFill>
                <a:latin typeface="Courier New"/>
              </a:rPr>
              <a:t>...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CustomShape 18"/>
          <p:cNvSpPr/>
          <p:nvPr/>
        </p:nvSpPr>
        <p:spPr>
          <a:xfrm>
            <a:off x="3314160" y="2382480"/>
            <a:ext cx="360" cy="751320"/>
          </a:xfrm>
          <a:custGeom>
            <a:avLst/>
            <a:gdLst/>
            <a:ahLst/>
            <a:rect l="l" t="t" r="r" b="b"/>
            <a:pathLst>
              <a:path w="0" h="751839">
                <a:moveTo>
                  <a:pt x="0" y="0"/>
                </a:moveTo>
                <a:lnTo>
                  <a:pt x="0" y="751380"/>
                </a:lnTo>
              </a:path>
            </a:pathLst>
          </a:custGeom>
          <a:noFill/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19"/>
          <p:cNvSpPr/>
          <p:nvPr/>
        </p:nvSpPr>
        <p:spPr>
          <a:xfrm>
            <a:off x="3180960" y="2233440"/>
            <a:ext cx="199080" cy="2091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20"/>
          <p:cNvSpPr/>
          <p:nvPr/>
        </p:nvSpPr>
        <p:spPr>
          <a:xfrm>
            <a:off x="3232440" y="3114720"/>
            <a:ext cx="163440" cy="2106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21"/>
          <p:cNvSpPr/>
          <p:nvPr/>
        </p:nvSpPr>
        <p:spPr>
          <a:xfrm>
            <a:off x="6684120" y="1723680"/>
            <a:ext cx="428400" cy="380520"/>
          </a:xfrm>
          <a:custGeom>
            <a:avLst/>
            <a:gdLst/>
            <a:ahLst/>
            <a:rect l="l" t="t" r="r" b="b"/>
            <a:pathLst>
              <a:path w="428625" h="381000">
                <a:moveTo>
                  <a:pt x="0" y="0"/>
                </a:moveTo>
                <a:lnTo>
                  <a:pt x="428374" y="380521"/>
                </a:lnTo>
              </a:path>
            </a:pathLst>
          </a:custGeom>
          <a:noFill/>
          <a:ln w="19080">
            <a:solidFill>
              <a:srgbClr val="17151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22"/>
          <p:cNvSpPr/>
          <p:nvPr/>
        </p:nvSpPr>
        <p:spPr>
          <a:xfrm>
            <a:off x="7081920" y="2071080"/>
            <a:ext cx="104040" cy="997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23"/>
          <p:cNvSpPr/>
          <p:nvPr/>
        </p:nvSpPr>
        <p:spPr>
          <a:xfrm>
            <a:off x="7853760" y="1723680"/>
            <a:ext cx="104400" cy="347040"/>
          </a:xfrm>
          <a:custGeom>
            <a:avLst/>
            <a:gdLst/>
            <a:ahLst/>
            <a:rect l="l" t="t" r="r" b="b"/>
            <a:pathLst>
              <a:path w="104775" h="347344">
                <a:moveTo>
                  <a:pt x="104599" y="0"/>
                </a:moveTo>
                <a:lnTo>
                  <a:pt x="0" y="346991"/>
                </a:lnTo>
              </a:path>
            </a:pathLst>
          </a:custGeom>
          <a:noFill/>
          <a:ln w="19080">
            <a:solidFill>
              <a:srgbClr val="17151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24"/>
          <p:cNvSpPr/>
          <p:nvPr/>
        </p:nvSpPr>
        <p:spPr>
          <a:xfrm>
            <a:off x="7814160" y="2052000"/>
            <a:ext cx="78840" cy="1105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25"/>
          <p:cNvSpPr/>
          <p:nvPr/>
        </p:nvSpPr>
        <p:spPr>
          <a:xfrm>
            <a:off x="6244200" y="1434240"/>
            <a:ext cx="7462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Host</a:t>
            </a:r>
            <a:r>
              <a:rPr b="0" lang="es-ES" sz="1400" spc="-75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port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1" name="TextShape 26"/>
          <p:cNvSpPr txBox="1"/>
          <p:nvPr/>
        </p:nvSpPr>
        <p:spPr>
          <a:xfrm>
            <a:off x="289080" y="482364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>
            <a:noAutofit/>
          </a:bodyPr>
          <a:p>
            <a:pPr marL="25560">
              <a:lnSpc>
                <a:spcPct val="100000"/>
              </a:lnSpc>
              <a:spcBef>
                <a:spcPts val="6"/>
              </a:spcBef>
            </a:pPr>
            <a:fld id="{93BF9C13-8A7B-4ED3-B9C0-CA686BC4E91B}" type="slidenum">
              <a:rPr b="0" lang="es-ES" sz="1000" spc="-1" strike="noStrike">
                <a:solidFill>
                  <a:srgbClr val="1aaaf7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52" name="CustomShape 27"/>
          <p:cNvSpPr/>
          <p:nvPr/>
        </p:nvSpPr>
        <p:spPr>
          <a:xfrm>
            <a:off x="7666560" y="1434240"/>
            <a:ext cx="115164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Container</a:t>
            </a:r>
            <a:r>
              <a:rPr b="0" lang="es-ES" sz="1400" spc="-75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port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758880" y="1328400"/>
            <a:ext cx="3947400" cy="12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4000" spc="-12" strike="noStrike">
                <a:solidFill>
                  <a:srgbClr val="000000"/>
                </a:solidFill>
                <a:latin typeface="Arial"/>
              </a:rPr>
              <a:t>Section </a:t>
            </a:r>
            <a:r>
              <a:rPr b="0" lang="es-ES" sz="4000" spc="-7" strike="noStrike">
                <a:solidFill>
                  <a:srgbClr val="000000"/>
                </a:solidFill>
                <a:latin typeface="Arial"/>
              </a:rPr>
              <a:t>4:  </a:t>
            </a:r>
            <a:r>
              <a:rPr b="0" lang="es-ES" sz="4000" spc="-7" strike="noStrike">
                <a:solidFill>
                  <a:srgbClr val="ffffff"/>
                </a:solidFill>
                <a:latin typeface="Arial"/>
              </a:rPr>
              <a:t>Docker</a:t>
            </a:r>
            <a:r>
              <a:rPr b="0" lang="es-ES" sz="4000" spc="-9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ES" sz="4000" spc="-7" strike="noStrike">
                <a:solidFill>
                  <a:srgbClr val="ffffff"/>
                </a:solidFill>
                <a:latin typeface="Arial"/>
              </a:rPr>
              <a:t>Compose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5442480" y="4509000"/>
            <a:ext cx="2989800" cy="5814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2"/>
          <p:cNvSpPr/>
          <p:nvPr/>
        </p:nvSpPr>
        <p:spPr>
          <a:xfrm>
            <a:off x="5487120" y="4530600"/>
            <a:ext cx="2900160" cy="491760"/>
          </a:xfrm>
          <a:custGeom>
            <a:avLst/>
            <a:gdLst/>
            <a:ahLst/>
            <a:rect l="l" t="t" r="r" b="b"/>
            <a:pathLst>
              <a:path w="2900679" h="492125">
                <a:moveTo>
                  <a:pt x="0" y="82024"/>
                </a:moveTo>
                <a:lnTo>
                  <a:pt x="6446" y="50097"/>
                </a:lnTo>
                <a:lnTo>
                  <a:pt x="24024" y="24024"/>
                </a:lnTo>
                <a:lnTo>
                  <a:pt x="50097" y="6446"/>
                </a:lnTo>
                <a:lnTo>
                  <a:pt x="82024" y="0"/>
                </a:lnTo>
                <a:lnTo>
                  <a:pt x="2818494" y="0"/>
                </a:lnTo>
                <a:lnTo>
                  <a:pt x="2864007" y="13784"/>
                </a:lnTo>
                <a:lnTo>
                  <a:pt x="2894281" y="50634"/>
                </a:lnTo>
                <a:lnTo>
                  <a:pt x="2900519" y="82024"/>
                </a:lnTo>
                <a:lnTo>
                  <a:pt x="2900519" y="410099"/>
                </a:lnTo>
                <a:lnTo>
                  <a:pt x="2894073" y="442022"/>
                </a:lnTo>
                <a:lnTo>
                  <a:pt x="2876494" y="468086"/>
                </a:lnTo>
                <a:lnTo>
                  <a:pt x="2850421" y="485656"/>
                </a:lnTo>
                <a:lnTo>
                  <a:pt x="2818494" y="492099"/>
                </a:lnTo>
                <a:lnTo>
                  <a:pt x="82024" y="492099"/>
                </a:lnTo>
                <a:lnTo>
                  <a:pt x="50097" y="485656"/>
                </a:lnTo>
                <a:lnTo>
                  <a:pt x="24024" y="468086"/>
                </a:lnTo>
                <a:lnTo>
                  <a:pt x="6446" y="442022"/>
                </a:lnTo>
                <a:lnTo>
                  <a:pt x="0" y="410099"/>
                </a:lnTo>
                <a:lnTo>
                  <a:pt x="0" y="82024"/>
                </a:lnTo>
                <a:close/>
              </a:path>
            </a:pathLst>
          </a:custGeom>
          <a:noFill/>
          <a:ln w="9360">
            <a:solidFill>
              <a:srgbClr val="008c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TextShape 3"/>
          <p:cNvSpPr txBox="1"/>
          <p:nvPr/>
        </p:nvSpPr>
        <p:spPr>
          <a:xfrm>
            <a:off x="316080" y="273240"/>
            <a:ext cx="756900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S" sz="2800" spc="-7" strike="noStrike">
                <a:solidFill>
                  <a:srgbClr val="708391"/>
                </a:solidFill>
                <a:latin typeface="Arial"/>
              </a:rPr>
              <a:t>Docker Compose: </a:t>
            </a:r>
            <a:r>
              <a:rPr b="0" lang="es-ES" sz="2800" spc="-7" strike="noStrike">
                <a:solidFill>
                  <a:srgbClr val="708391"/>
                </a:solidFill>
                <a:latin typeface="Arial"/>
              </a:rPr>
              <a:t>Multi Container</a:t>
            </a:r>
            <a:r>
              <a:rPr b="0" lang="es-ES" sz="2800" spc="-66" strike="noStrike">
                <a:solidFill>
                  <a:srgbClr val="708391"/>
                </a:solidFill>
                <a:latin typeface="Arial"/>
              </a:rPr>
              <a:t> </a:t>
            </a:r>
            <a:r>
              <a:rPr b="0" lang="es-ES" sz="2800" spc="-7" strike="noStrike">
                <a:solidFill>
                  <a:srgbClr val="708391"/>
                </a:solidFill>
                <a:latin typeface="Arial"/>
              </a:rPr>
              <a:t>Applications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7" name="CustomShape 4"/>
          <p:cNvSpPr/>
          <p:nvPr/>
        </p:nvSpPr>
        <p:spPr>
          <a:xfrm>
            <a:off x="265320" y="4862160"/>
            <a:ext cx="152640" cy="15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900" spc="-7" strike="noStrike">
                <a:solidFill>
                  <a:srgbClr val="797979"/>
                </a:solidFill>
                <a:latin typeface="Arial"/>
              </a:rPr>
              <a:t>49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58" name="CustomShape 5"/>
          <p:cNvSpPr/>
          <p:nvPr/>
        </p:nvSpPr>
        <p:spPr>
          <a:xfrm>
            <a:off x="243000" y="1107720"/>
            <a:ext cx="4218120" cy="446040"/>
          </a:xfrm>
          <a:custGeom>
            <a:avLst/>
            <a:gdLst/>
            <a:ahLst/>
            <a:rect l="l" t="t" r="r" b="b"/>
            <a:pathLst>
              <a:path w="4218305" h="446405">
                <a:moveTo>
                  <a:pt x="0" y="74302"/>
                </a:moveTo>
                <a:lnTo>
                  <a:pt x="5838" y="45381"/>
                </a:lnTo>
                <a:lnTo>
                  <a:pt x="21762" y="21763"/>
                </a:lnTo>
                <a:lnTo>
                  <a:pt x="45379" y="5839"/>
                </a:lnTo>
                <a:lnTo>
                  <a:pt x="74300" y="0"/>
                </a:lnTo>
                <a:lnTo>
                  <a:pt x="4144004" y="0"/>
                </a:lnTo>
                <a:lnTo>
                  <a:pt x="4185242" y="12484"/>
                </a:lnTo>
                <a:lnTo>
                  <a:pt x="4212651" y="45868"/>
                </a:lnTo>
                <a:lnTo>
                  <a:pt x="4218304" y="74302"/>
                </a:lnTo>
                <a:lnTo>
                  <a:pt x="4218304" y="371496"/>
                </a:lnTo>
                <a:lnTo>
                  <a:pt x="4212467" y="400419"/>
                </a:lnTo>
                <a:lnTo>
                  <a:pt x="4196548" y="424036"/>
                </a:lnTo>
                <a:lnTo>
                  <a:pt x="4172931" y="439960"/>
                </a:lnTo>
                <a:lnTo>
                  <a:pt x="4144004" y="445799"/>
                </a:lnTo>
                <a:lnTo>
                  <a:pt x="74300" y="445799"/>
                </a:lnTo>
                <a:lnTo>
                  <a:pt x="45379" y="439960"/>
                </a:lnTo>
                <a:lnTo>
                  <a:pt x="21762" y="424036"/>
                </a:lnTo>
                <a:lnTo>
                  <a:pt x="5838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noFill/>
          <a:ln w="9360">
            <a:solidFill>
              <a:srgbClr val="008c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6"/>
          <p:cNvSpPr/>
          <p:nvPr/>
        </p:nvSpPr>
        <p:spPr>
          <a:xfrm>
            <a:off x="415800" y="1591920"/>
            <a:ext cx="376128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7440" bIns="0">
            <a:spAutoFit/>
          </a:bodyPr>
          <a:p>
            <a:pPr marL="271080" indent="-258120">
              <a:lnSpc>
                <a:spcPct val="100000"/>
              </a:lnSpc>
              <a:spcBef>
                <a:spcPts val="295"/>
              </a:spcBef>
              <a:buClr>
                <a:srgbClr val="244256"/>
              </a:buClr>
              <a:buFont typeface="Symbol" charset="2"/>
              <a:buChar char=""/>
              <a:tabLst>
                <a:tab algn="l" pos="271080"/>
                <a:tab algn="l" pos="271800"/>
              </a:tabLst>
            </a:pP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Build and run one </a:t>
            </a:r>
            <a:r>
              <a:rPr b="0" lang="es-ES" sz="1400" spc="-1" strike="noStrike">
                <a:solidFill>
                  <a:srgbClr val="244256"/>
                </a:solidFill>
                <a:latin typeface="Arial"/>
              </a:rPr>
              <a:t>container </a:t>
            </a: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at </a:t>
            </a:r>
            <a:r>
              <a:rPr b="0" lang="es-ES" sz="1400" spc="-1" strike="noStrike">
                <a:solidFill>
                  <a:srgbClr val="244256"/>
                </a:solidFill>
                <a:latin typeface="Arial"/>
              </a:rPr>
              <a:t>a</a:t>
            </a:r>
            <a:r>
              <a:rPr b="0" lang="es-ES" sz="1400" spc="-41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time</a:t>
            </a:r>
            <a:endParaRPr b="0" lang="en-US" sz="1400" spc="-1" strike="noStrike">
              <a:latin typeface="Arial"/>
            </a:endParaRPr>
          </a:p>
          <a:p>
            <a:pPr marL="271080" indent="-258120">
              <a:lnSpc>
                <a:spcPct val="100000"/>
              </a:lnSpc>
              <a:spcBef>
                <a:spcPts val="196"/>
              </a:spcBef>
              <a:buClr>
                <a:srgbClr val="244256"/>
              </a:buClr>
              <a:buFont typeface="Symbol" charset="2"/>
              <a:buChar char=""/>
              <a:tabLst>
                <a:tab algn="l" pos="271080"/>
                <a:tab algn="l" pos="271800"/>
              </a:tabLst>
            </a:pP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Manually </a:t>
            </a:r>
            <a:r>
              <a:rPr b="0" lang="es-ES" sz="1400" spc="-1" strike="noStrike">
                <a:solidFill>
                  <a:srgbClr val="244256"/>
                </a:solidFill>
                <a:latin typeface="Arial"/>
              </a:rPr>
              <a:t>connect containers</a:t>
            </a:r>
            <a:r>
              <a:rPr b="0" lang="es-ES" sz="1400" spc="-32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together</a:t>
            </a:r>
            <a:endParaRPr b="0" lang="en-US" sz="1400" spc="-1" strike="noStrike">
              <a:latin typeface="Arial"/>
            </a:endParaRPr>
          </a:p>
          <a:p>
            <a:pPr marL="271080" indent="-258120">
              <a:lnSpc>
                <a:spcPct val="111000"/>
              </a:lnSpc>
              <a:buClr>
                <a:srgbClr val="244256"/>
              </a:buClr>
              <a:buFont typeface="Symbol" charset="2"/>
              <a:buChar char=""/>
              <a:tabLst>
                <a:tab algn="l" pos="271080"/>
                <a:tab algn="l" pos="271800"/>
              </a:tabLst>
            </a:pP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Must be </a:t>
            </a:r>
            <a:r>
              <a:rPr b="0" lang="es-ES" sz="1400" spc="-1" strike="noStrike">
                <a:solidFill>
                  <a:srgbClr val="244256"/>
                </a:solidFill>
                <a:latin typeface="Arial"/>
              </a:rPr>
              <a:t>careful </a:t>
            </a: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with dependencies and </a:t>
            </a:r>
            <a:r>
              <a:rPr b="0" lang="es-ES" sz="1400" spc="-1" strike="noStrike">
                <a:solidFill>
                  <a:srgbClr val="244256"/>
                </a:solidFill>
                <a:latin typeface="Arial"/>
              </a:rPr>
              <a:t>start  </a:t>
            </a: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up</a:t>
            </a:r>
            <a:r>
              <a:rPr b="0" lang="es-ES" sz="1400" spc="-12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order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0" name="CustomShape 7"/>
          <p:cNvSpPr/>
          <p:nvPr/>
        </p:nvSpPr>
        <p:spPr>
          <a:xfrm>
            <a:off x="4710600" y="1112760"/>
            <a:ext cx="4230000" cy="446040"/>
          </a:xfrm>
          <a:custGeom>
            <a:avLst/>
            <a:gdLst/>
            <a:ahLst/>
            <a:rect l="l" t="t" r="r" b="b"/>
            <a:pathLst>
              <a:path w="4230370" h="446405">
                <a:moveTo>
                  <a:pt x="0" y="74302"/>
                </a:moveTo>
                <a:lnTo>
                  <a:pt x="5836" y="45381"/>
                </a:lnTo>
                <a:lnTo>
                  <a:pt x="21756" y="21763"/>
                </a:lnTo>
                <a:lnTo>
                  <a:pt x="45372" y="5839"/>
                </a:lnTo>
                <a:lnTo>
                  <a:pt x="74299" y="0"/>
                </a:lnTo>
                <a:lnTo>
                  <a:pt x="4155441" y="0"/>
                </a:lnTo>
                <a:lnTo>
                  <a:pt x="4196665" y="12484"/>
                </a:lnTo>
                <a:lnTo>
                  <a:pt x="4224088" y="45868"/>
                </a:lnTo>
                <a:lnTo>
                  <a:pt x="4229741" y="74302"/>
                </a:lnTo>
                <a:lnTo>
                  <a:pt x="4229741" y="371496"/>
                </a:lnTo>
                <a:lnTo>
                  <a:pt x="4223901" y="400419"/>
                </a:lnTo>
                <a:lnTo>
                  <a:pt x="4207975" y="424036"/>
                </a:lnTo>
                <a:lnTo>
                  <a:pt x="4184358" y="439960"/>
                </a:lnTo>
                <a:lnTo>
                  <a:pt x="4155441" y="445799"/>
                </a:lnTo>
                <a:lnTo>
                  <a:pt x="74299" y="445799"/>
                </a:lnTo>
                <a:lnTo>
                  <a:pt x="45372" y="439960"/>
                </a:lnTo>
                <a:lnTo>
                  <a:pt x="21756" y="424036"/>
                </a:lnTo>
                <a:lnTo>
                  <a:pt x="5836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noFill/>
          <a:ln w="9360">
            <a:solidFill>
              <a:srgbClr val="008c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8"/>
          <p:cNvSpPr/>
          <p:nvPr/>
        </p:nvSpPr>
        <p:spPr>
          <a:xfrm>
            <a:off x="905760" y="3261240"/>
            <a:ext cx="518040" cy="4388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9"/>
          <p:cNvSpPr/>
          <p:nvPr/>
        </p:nvSpPr>
        <p:spPr>
          <a:xfrm>
            <a:off x="4843440" y="1680120"/>
            <a:ext cx="3909240" cy="11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7440" bIns="0">
            <a:spAutoFit/>
          </a:bodyPr>
          <a:p>
            <a:pPr marL="271080" indent="-258120">
              <a:lnSpc>
                <a:spcPct val="100000"/>
              </a:lnSpc>
              <a:spcBef>
                <a:spcPts val="295"/>
              </a:spcBef>
              <a:buClr>
                <a:srgbClr val="244256"/>
              </a:buClr>
              <a:buFont typeface="Symbol" charset="2"/>
              <a:buChar char=""/>
              <a:tabLst>
                <a:tab algn="l" pos="271080"/>
                <a:tab algn="l" pos="271800"/>
              </a:tabLst>
            </a:pP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Define multi </a:t>
            </a:r>
            <a:r>
              <a:rPr b="0" lang="es-ES" sz="1400" spc="-1" strike="noStrike">
                <a:solidFill>
                  <a:srgbClr val="244256"/>
                </a:solidFill>
                <a:latin typeface="Arial"/>
              </a:rPr>
              <a:t>container </a:t>
            </a: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app in </a:t>
            </a:r>
            <a:r>
              <a:rPr b="0" lang="es-ES" sz="1400" spc="-1" strike="noStrike">
                <a:solidFill>
                  <a:srgbClr val="244256"/>
                </a:solidFill>
                <a:latin typeface="Arial"/>
              </a:rPr>
              <a:t>compose.yml</a:t>
            </a:r>
            <a:r>
              <a:rPr b="0" lang="es-ES" sz="1400" spc="-86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file</a:t>
            </a:r>
            <a:endParaRPr b="0" lang="en-US" sz="1400" spc="-1" strike="noStrike">
              <a:latin typeface="Arial"/>
            </a:endParaRPr>
          </a:p>
          <a:p>
            <a:pPr marL="271080" indent="-258120">
              <a:lnSpc>
                <a:spcPct val="100000"/>
              </a:lnSpc>
              <a:spcBef>
                <a:spcPts val="196"/>
              </a:spcBef>
              <a:buClr>
                <a:srgbClr val="244256"/>
              </a:buClr>
              <a:buFont typeface="Symbol" charset="2"/>
              <a:buChar char=""/>
              <a:tabLst>
                <a:tab algn="l" pos="271080"/>
                <a:tab algn="l" pos="271800"/>
              </a:tabLst>
            </a:pP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Single </a:t>
            </a:r>
            <a:r>
              <a:rPr b="0" lang="es-ES" sz="1400" spc="-1" strike="noStrike">
                <a:solidFill>
                  <a:srgbClr val="244256"/>
                </a:solidFill>
                <a:latin typeface="Arial"/>
              </a:rPr>
              <a:t>command </a:t>
            </a: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to deploy entire</a:t>
            </a:r>
            <a:r>
              <a:rPr b="0" lang="es-ES" sz="1400" spc="-35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app</a:t>
            </a:r>
            <a:endParaRPr b="0" lang="en-US" sz="1400" spc="-1" strike="noStrike">
              <a:latin typeface="Arial"/>
            </a:endParaRPr>
          </a:p>
          <a:p>
            <a:pPr marL="271080" indent="-258120">
              <a:lnSpc>
                <a:spcPct val="100000"/>
              </a:lnSpc>
              <a:spcBef>
                <a:spcPts val="196"/>
              </a:spcBef>
              <a:buClr>
                <a:srgbClr val="244256"/>
              </a:buClr>
              <a:buFont typeface="Symbol" charset="2"/>
              <a:buChar char=""/>
              <a:tabLst>
                <a:tab algn="l" pos="271080"/>
                <a:tab algn="l" pos="271800"/>
              </a:tabLst>
            </a:pP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Handles </a:t>
            </a:r>
            <a:r>
              <a:rPr b="0" lang="es-ES" sz="1400" spc="-1" strike="noStrike">
                <a:solidFill>
                  <a:srgbClr val="244256"/>
                </a:solidFill>
                <a:latin typeface="Arial"/>
              </a:rPr>
              <a:t>container</a:t>
            </a:r>
            <a:r>
              <a:rPr b="0" lang="es-ES" sz="1400" spc="-15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dependencies</a:t>
            </a:r>
            <a:endParaRPr b="0" lang="en-US" sz="1400" spc="-1" strike="noStrike">
              <a:latin typeface="Arial"/>
            </a:endParaRPr>
          </a:p>
          <a:p>
            <a:pPr marL="271080" indent="-258120">
              <a:lnSpc>
                <a:spcPct val="111000"/>
              </a:lnSpc>
              <a:buClr>
                <a:srgbClr val="244256"/>
              </a:buClr>
              <a:buFont typeface="Symbol" charset="2"/>
              <a:buChar char=""/>
              <a:tabLst>
                <a:tab algn="l" pos="271080"/>
                <a:tab algn="l" pos="271800"/>
              </a:tabLst>
            </a:pP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Works with Docker Swarm, Networking,  Volumes, Universal Control</a:t>
            </a:r>
            <a:r>
              <a:rPr b="0" lang="es-ES" sz="1400" spc="-26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Plane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3" name="CustomShape 10"/>
          <p:cNvSpPr/>
          <p:nvPr/>
        </p:nvSpPr>
        <p:spPr>
          <a:xfrm>
            <a:off x="5968440" y="3408120"/>
            <a:ext cx="794160" cy="1051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11"/>
          <p:cNvSpPr/>
          <p:nvPr/>
        </p:nvSpPr>
        <p:spPr>
          <a:xfrm>
            <a:off x="6021360" y="3440880"/>
            <a:ext cx="602280" cy="360"/>
          </a:xfrm>
          <a:custGeom>
            <a:avLst/>
            <a:gdLst/>
            <a:ahLst/>
            <a:rect l="l" t="t" r="r" b="b"/>
            <a:pathLst>
              <a:path w="602615" h="0">
                <a:moveTo>
                  <a:pt x="0" y="0"/>
                </a:moveTo>
                <a:lnTo>
                  <a:pt x="602173" y="0"/>
                </a:lnTo>
              </a:path>
            </a:pathLst>
          </a:custGeom>
          <a:noFill/>
          <a:ln w="25560">
            <a:solidFill>
              <a:srgbClr val="24425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12"/>
          <p:cNvSpPr/>
          <p:nvPr/>
        </p:nvSpPr>
        <p:spPr>
          <a:xfrm>
            <a:off x="6582240" y="3399480"/>
            <a:ext cx="103680" cy="8208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13"/>
          <p:cNvSpPr/>
          <p:nvPr/>
        </p:nvSpPr>
        <p:spPr>
          <a:xfrm>
            <a:off x="5451120" y="3238200"/>
            <a:ext cx="518040" cy="4388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14"/>
          <p:cNvSpPr/>
          <p:nvPr/>
        </p:nvSpPr>
        <p:spPr>
          <a:xfrm>
            <a:off x="2279160" y="3766320"/>
            <a:ext cx="282600" cy="28512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15"/>
          <p:cNvSpPr/>
          <p:nvPr/>
        </p:nvSpPr>
        <p:spPr>
          <a:xfrm>
            <a:off x="2283840" y="3349440"/>
            <a:ext cx="277920" cy="28512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16"/>
          <p:cNvSpPr/>
          <p:nvPr/>
        </p:nvSpPr>
        <p:spPr>
          <a:xfrm>
            <a:off x="2283840" y="2871720"/>
            <a:ext cx="277920" cy="28512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17"/>
          <p:cNvSpPr/>
          <p:nvPr/>
        </p:nvSpPr>
        <p:spPr>
          <a:xfrm>
            <a:off x="4999320" y="3203280"/>
            <a:ext cx="487440" cy="48744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18"/>
          <p:cNvSpPr/>
          <p:nvPr/>
        </p:nvSpPr>
        <p:spPr>
          <a:xfrm>
            <a:off x="1457640" y="3450240"/>
            <a:ext cx="878400" cy="10512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19"/>
          <p:cNvSpPr/>
          <p:nvPr/>
        </p:nvSpPr>
        <p:spPr>
          <a:xfrm>
            <a:off x="1510560" y="3483000"/>
            <a:ext cx="686160" cy="360"/>
          </a:xfrm>
          <a:custGeom>
            <a:avLst/>
            <a:gdLst/>
            <a:ahLst/>
            <a:rect l="l" t="t" r="r" b="b"/>
            <a:pathLst>
              <a:path w="686435" h="0">
                <a:moveTo>
                  <a:pt x="0" y="0"/>
                </a:moveTo>
                <a:lnTo>
                  <a:pt x="686158" y="0"/>
                </a:lnTo>
              </a:path>
            </a:pathLst>
          </a:custGeom>
          <a:noFill/>
          <a:ln w="25560">
            <a:solidFill>
              <a:srgbClr val="24425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20"/>
          <p:cNvSpPr/>
          <p:nvPr/>
        </p:nvSpPr>
        <p:spPr>
          <a:xfrm>
            <a:off x="2155320" y="3441960"/>
            <a:ext cx="103680" cy="8208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21"/>
          <p:cNvSpPr/>
          <p:nvPr/>
        </p:nvSpPr>
        <p:spPr>
          <a:xfrm>
            <a:off x="1458000" y="2972880"/>
            <a:ext cx="878040" cy="58032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22"/>
          <p:cNvSpPr/>
          <p:nvPr/>
        </p:nvSpPr>
        <p:spPr>
          <a:xfrm>
            <a:off x="1510560" y="3051000"/>
            <a:ext cx="698760" cy="429480"/>
          </a:xfrm>
          <a:custGeom>
            <a:avLst/>
            <a:gdLst/>
            <a:ahLst/>
            <a:rect l="l" t="t" r="r" b="b"/>
            <a:pathLst>
              <a:path w="699135" h="429895">
                <a:moveTo>
                  <a:pt x="0" y="429624"/>
                </a:moveTo>
                <a:lnTo>
                  <a:pt x="698938" y="0"/>
                </a:lnTo>
              </a:path>
            </a:pathLst>
          </a:custGeom>
          <a:noFill/>
          <a:ln w="25560">
            <a:solidFill>
              <a:srgbClr val="24425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23"/>
          <p:cNvSpPr/>
          <p:nvPr/>
        </p:nvSpPr>
        <p:spPr>
          <a:xfrm>
            <a:off x="2157480" y="3012120"/>
            <a:ext cx="106920" cy="90360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24"/>
          <p:cNvSpPr/>
          <p:nvPr/>
        </p:nvSpPr>
        <p:spPr>
          <a:xfrm>
            <a:off x="1458000" y="3448080"/>
            <a:ext cx="844200" cy="52452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25"/>
          <p:cNvSpPr/>
          <p:nvPr/>
        </p:nvSpPr>
        <p:spPr>
          <a:xfrm>
            <a:off x="1510560" y="3480840"/>
            <a:ext cx="663120" cy="376200"/>
          </a:xfrm>
          <a:custGeom>
            <a:avLst/>
            <a:gdLst/>
            <a:ahLst/>
            <a:rect l="l" t="t" r="r" b="b"/>
            <a:pathLst>
              <a:path w="663575" h="376554">
                <a:moveTo>
                  <a:pt x="0" y="0"/>
                </a:moveTo>
                <a:lnTo>
                  <a:pt x="663488" y="376449"/>
                </a:lnTo>
              </a:path>
            </a:pathLst>
          </a:custGeom>
          <a:noFill/>
          <a:ln w="25560">
            <a:solidFill>
              <a:srgbClr val="24425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26"/>
          <p:cNvSpPr/>
          <p:nvPr/>
        </p:nvSpPr>
        <p:spPr>
          <a:xfrm>
            <a:off x="2122560" y="3805560"/>
            <a:ext cx="107280" cy="88560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27"/>
          <p:cNvSpPr/>
          <p:nvPr/>
        </p:nvSpPr>
        <p:spPr>
          <a:xfrm>
            <a:off x="5510520" y="3603240"/>
            <a:ext cx="2855160" cy="918000"/>
          </a:xfrm>
          <a:custGeom>
            <a:avLst/>
            <a:gdLst/>
            <a:ahLst/>
            <a:rect l="l" t="t" r="r" b="b"/>
            <a:pathLst>
              <a:path w="2855595" h="918210">
                <a:moveTo>
                  <a:pt x="2855469" y="917723"/>
                </a:moveTo>
                <a:lnTo>
                  <a:pt x="0" y="917723"/>
                </a:lnTo>
                <a:lnTo>
                  <a:pt x="1427722" y="0"/>
                </a:lnTo>
                <a:lnTo>
                  <a:pt x="2855469" y="917723"/>
                </a:lnTo>
                <a:close/>
              </a:path>
            </a:pathLst>
          </a:custGeom>
          <a:solidFill>
            <a:srgbClr val="e1eb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28"/>
          <p:cNvSpPr/>
          <p:nvPr/>
        </p:nvSpPr>
        <p:spPr>
          <a:xfrm>
            <a:off x="5510520" y="3603240"/>
            <a:ext cx="2855160" cy="918000"/>
          </a:xfrm>
          <a:custGeom>
            <a:avLst/>
            <a:gdLst/>
            <a:ahLst/>
            <a:rect l="l" t="t" r="r" b="b"/>
            <a:pathLst>
              <a:path w="2855595" h="918210">
                <a:moveTo>
                  <a:pt x="0" y="917723"/>
                </a:moveTo>
                <a:lnTo>
                  <a:pt x="1427722" y="0"/>
                </a:lnTo>
                <a:lnTo>
                  <a:pt x="2855469" y="917723"/>
                </a:lnTo>
                <a:lnTo>
                  <a:pt x="0" y="917723"/>
                </a:lnTo>
                <a:close/>
              </a:path>
            </a:pathLst>
          </a:custGeom>
          <a:noFill/>
          <a:ln w="9360">
            <a:solidFill>
              <a:srgbClr val="e1ebe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29"/>
          <p:cNvSpPr/>
          <p:nvPr/>
        </p:nvSpPr>
        <p:spPr>
          <a:xfrm>
            <a:off x="6644880" y="4485600"/>
            <a:ext cx="640440" cy="597240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30"/>
          <p:cNvSpPr/>
          <p:nvPr/>
        </p:nvSpPr>
        <p:spPr>
          <a:xfrm>
            <a:off x="5534640" y="4490280"/>
            <a:ext cx="640440" cy="597240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31"/>
          <p:cNvSpPr/>
          <p:nvPr/>
        </p:nvSpPr>
        <p:spPr>
          <a:xfrm>
            <a:off x="6107400" y="4494600"/>
            <a:ext cx="640440" cy="597240"/>
          </a:xfrm>
          <a:prstGeom prst="rect">
            <a:avLst/>
          </a:prstGeom>
          <a:blipFill rotWithShape="0">
            <a:blip r:embed="rId1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32"/>
          <p:cNvSpPr/>
          <p:nvPr/>
        </p:nvSpPr>
        <p:spPr>
          <a:xfrm>
            <a:off x="7184160" y="4488840"/>
            <a:ext cx="640440" cy="597240"/>
          </a:xfrm>
          <a:prstGeom prst="rect">
            <a:avLst/>
          </a:prstGeom>
          <a:blipFill rotWithShape="0">
            <a:blip r:embed="rId1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33"/>
          <p:cNvSpPr/>
          <p:nvPr/>
        </p:nvSpPr>
        <p:spPr>
          <a:xfrm>
            <a:off x="7724880" y="4483440"/>
            <a:ext cx="640440" cy="597240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34"/>
          <p:cNvSpPr/>
          <p:nvPr/>
        </p:nvSpPr>
        <p:spPr>
          <a:xfrm>
            <a:off x="6662160" y="3121920"/>
            <a:ext cx="556560" cy="555120"/>
          </a:xfrm>
          <a:prstGeom prst="rect">
            <a:avLst/>
          </a:prstGeom>
          <a:blipFill rotWithShape="0">
            <a:blip r:embed="rId2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35"/>
          <p:cNvSpPr/>
          <p:nvPr/>
        </p:nvSpPr>
        <p:spPr>
          <a:xfrm>
            <a:off x="6060600" y="4056840"/>
            <a:ext cx="1735200" cy="351360"/>
          </a:xfrm>
          <a:custGeom>
            <a:avLst/>
            <a:gdLst/>
            <a:ahLst/>
            <a:rect l="l" t="t" r="r" b="b"/>
            <a:pathLst>
              <a:path w="1735454" h="351789">
                <a:moveTo>
                  <a:pt x="0" y="175799"/>
                </a:moveTo>
                <a:lnTo>
                  <a:pt x="3184" y="160629"/>
                </a:lnTo>
                <a:lnTo>
                  <a:pt x="12562" y="145818"/>
                </a:lnTo>
                <a:lnTo>
                  <a:pt x="48862" y="117482"/>
                </a:lnTo>
                <a:lnTo>
                  <a:pt x="106815" y="91213"/>
                </a:lnTo>
                <a:lnTo>
                  <a:pt x="143260" y="78986"/>
                </a:lnTo>
                <a:lnTo>
                  <a:pt x="184338" y="67434"/>
                </a:lnTo>
                <a:lnTo>
                  <a:pt x="229788" y="56610"/>
                </a:lnTo>
                <a:lnTo>
                  <a:pt x="279349" y="46566"/>
                </a:lnTo>
                <a:lnTo>
                  <a:pt x="332761" y="37355"/>
                </a:lnTo>
                <a:lnTo>
                  <a:pt x="389764" y="29031"/>
                </a:lnTo>
                <a:lnTo>
                  <a:pt x="450097" y="21645"/>
                </a:lnTo>
                <a:lnTo>
                  <a:pt x="513500" y="15251"/>
                </a:lnTo>
                <a:lnTo>
                  <a:pt x="579712" y="9901"/>
                </a:lnTo>
                <a:lnTo>
                  <a:pt x="648473" y="5648"/>
                </a:lnTo>
                <a:lnTo>
                  <a:pt x="719523" y="2545"/>
                </a:lnTo>
                <a:lnTo>
                  <a:pt x="792602" y="645"/>
                </a:lnTo>
                <a:lnTo>
                  <a:pt x="867448" y="0"/>
                </a:lnTo>
                <a:lnTo>
                  <a:pt x="942294" y="645"/>
                </a:lnTo>
                <a:lnTo>
                  <a:pt x="1015372" y="2545"/>
                </a:lnTo>
                <a:lnTo>
                  <a:pt x="1086422" y="5648"/>
                </a:lnTo>
                <a:lnTo>
                  <a:pt x="1155183" y="9901"/>
                </a:lnTo>
                <a:lnTo>
                  <a:pt x="1221396" y="15251"/>
                </a:lnTo>
                <a:lnTo>
                  <a:pt x="1284799" y="21645"/>
                </a:lnTo>
                <a:lnTo>
                  <a:pt x="1345132" y="29031"/>
                </a:lnTo>
                <a:lnTo>
                  <a:pt x="1402134" y="37355"/>
                </a:lnTo>
                <a:lnTo>
                  <a:pt x="1455546" y="46566"/>
                </a:lnTo>
                <a:lnTo>
                  <a:pt x="1505108" y="56610"/>
                </a:lnTo>
                <a:lnTo>
                  <a:pt x="1550557" y="67434"/>
                </a:lnTo>
                <a:lnTo>
                  <a:pt x="1591635" y="78986"/>
                </a:lnTo>
                <a:lnTo>
                  <a:pt x="1628081" y="91213"/>
                </a:lnTo>
                <a:lnTo>
                  <a:pt x="1686034" y="117482"/>
                </a:lnTo>
                <a:lnTo>
                  <a:pt x="1722333" y="145818"/>
                </a:lnTo>
                <a:lnTo>
                  <a:pt x="1734896" y="175799"/>
                </a:lnTo>
                <a:lnTo>
                  <a:pt x="1707020" y="220172"/>
                </a:lnTo>
                <a:lnTo>
                  <a:pt x="1659634" y="247525"/>
                </a:lnTo>
                <a:lnTo>
                  <a:pt x="1591635" y="272601"/>
                </a:lnTo>
                <a:lnTo>
                  <a:pt x="1550557" y="284154"/>
                </a:lnTo>
                <a:lnTo>
                  <a:pt x="1505108" y="294979"/>
                </a:lnTo>
                <a:lnTo>
                  <a:pt x="1455546" y="305024"/>
                </a:lnTo>
                <a:lnTo>
                  <a:pt x="1402134" y="314235"/>
                </a:lnTo>
                <a:lnTo>
                  <a:pt x="1345132" y="322561"/>
                </a:lnTo>
                <a:lnTo>
                  <a:pt x="1284799" y="329948"/>
                </a:lnTo>
                <a:lnTo>
                  <a:pt x="1221396" y="336344"/>
                </a:lnTo>
                <a:lnTo>
                  <a:pt x="1155183" y="341695"/>
                </a:lnTo>
                <a:lnTo>
                  <a:pt x="1086422" y="345948"/>
                </a:lnTo>
                <a:lnTo>
                  <a:pt x="1015372" y="349052"/>
                </a:lnTo>
                <a:lnTo>
                  <a:pt x="942294" y="350953"/>
                </a:lnTo>
                <a:lnTo>
                  <a:pt x="867448" y="351599"/>
                </a:lnTo>
                <a:lnTo>
                  <a:pt x="792602" y="350953"/>
                </a:lnTo>
                <a:lnTo>
                  <a:pt x="719523" y="349052"/>
                </a:lnTo>
                <a:lnTo>
                  <a:pt x="648473" y="345948"/>
                </a:lnTo>
                <a:lnTo>
                  <a:pt x="579712" y="341695"/>
                </a:lnTo>
                <a:lnTo>
                  <a:pt x="513500" y="336344"/>
                </a:lnTo>
                <a:lnTo>
                  <a:pt x="450097" y="329948"/>
                </a:lnTo>
                <a:lnTo>
                  <a:pt x="389764" y="322561"/>
                </a:lnTo>
                <a:lnTo>
                  <a:pt x="332761" y="314235"/>
                </a:lnTo>
                <a:lnTo>
                  <a:pt x="279349" y="305024"/>
                </a:lnTo>
                <a:lnTo>
                  <a:pt x="229788" y="294979"/>
                </a:lnTo>
                <a:lnTo>
                  <a:pt x="184338" y="284154"/>
                </a:lnTo>
                <a:lnTo>
                  <a:pt x="143260" y="272601"/>
                </a:lnTo>
                <a:lnTo>
                  <a:pt x="106815" y="260374"/>
                </a:lnTo>
                <a:lnTo>
                  <a:pt x="48862" y="234106"/>
                </a:lnTo>
                <a:lnTo>
                  <a:pt x="12562" y="205774"/>
                </a:lnTo>
                <a:lnTo>
                  <a:pt x="3184" y="190965"/>
                </a:lnTo>
                <a:lnTo>
                  <a:pt x="0" y="175799"/>
                </a:lnTo>
                <a:close/>
              </a:path>
            </a:pathLst>
          </a:custGeom>
          <a:noFill/>
          <a:ln w="9360">
            <a:solidFill>
              <a:srgbClr val="008e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36"/>
          <p:cNvSpPr/>
          <p:nvPr/>
        </p:nvSpPr>
        <p:spPr>
          <a:xfrm>
            <a:off x="5969880" y="4136400"/>
            <a:ext cx="238320" cy="238320"/>
          </a:xfrm>
          <a:custGeom>
            <a:avLst/>
            <a:gdLst/>
            <a:ah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37"/>
          <p:cNvSpPr/>
          <p:nvPr/>
        </p:nvSpPr>
        <p:spPr>
          <a:xfrm>
            <a:off x="5969880" y="4136400"/>
            <a:ext cx="238320" cy="238320"/>
          </a:xfrm>
          <a:custGeom>
            <a:avLst/>
            <a:gdLst/>
            <a:ah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38"/>
          <p:cNvSpPr/>
          <p:nvPr/>
        </p:nvSpPr>
        <p:spPr>
          <a:xfrm>
            <a:off x="5884920" y="4049280"/>
            <a:ext cx="416880" cy="416880"/>
          </a:xfrm>
          <a:prstGeom prst="rect">
            <a:avLst/>
          </a:prstGeom>
          <a:blipFill rotWithShape="0">
            <a:blip r:embed="rId2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39"/>
          <p:cNvSpPr/>
          <p:nvPr/>
        </p:nvSpPr>
        <p:spPr>
          <a:xfrm>
            <a:off x="7641720" y="4095720"/>
            <a:ext cx="238320" cy="238320"/>
          </a:xfrm>
          <a:custGeom>
            <a:avLst/>
            <a:gdLst/>
            <a:ah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40"/>
          <p:cNvSpPr/>
          <p:nvPr/>
        </p:nvSpPr>
        <p:spPr>
          <a:xfrm>
            <a:off x="7641720" y="4095720"/>
            <a:ext cx="238320" cy="238320"/>
          </a:xfrm>
          <a:custGeom>
            <a:avLst/>
            <a:gdLst/>
            <a:ah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41"/>
          <p:cNvSpPr/>
          <p:nvPr/>
        </p:nvSpPr>
        <p:spPr>
          <a:xfrm>
            <a:off x="7556760" y="4008960"/>
            <a:ext cx="416880" cy="416880"/>
          </a:xfrm>
          <a:prstGeom prst="rect">
            <a:avLst/>
          </a:prstGeom>
          <a:blipFill rotWithShape="0">
            <a:blip r:embed="rId2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42"/>
          <p:cNvSpPr/>
          <p:nvPr/>
        </p:nvSpPr>
        <p:spPr>
          <a:xfrm>
            <a:off x="6954840" y="4282200"/>
            <a:ext cx="238320" cy="238320"/>
          </a:xfrm>
          <a:custGeom>
            <a:avLst/>
            <a:gdLst/>
            <a:ah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43"/>
          <p:cNvSpPr/>
          <p:nvPr/>
        </p:nvSpPr>
        <p:spPr>
          <a:xfrm>
            <a:off x="6954840" y="4282200"/>
            <a:ext cx="238320" cy="238320"/>
          </a:xfrm>
          <a:custGeom>
            <a:avLst/>
            <a:gdLst/>
            <a:ah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44"/>
          <p:cNvSpPr/>
          <p:nvPr/>
        </p:nvSpPr>
        <p:spPr>
          <a:xfrm>
            <a:off x="6870240" y="4195440"/>
            <a:ext cx="416880" cy="416880"/>
          </a:xfrm>
          <a:prstGeom prst="rect">
            <a:avLst/>
          </a:prstGeom>
          <a:blipFill rotWithShape="0">
            <a:blip r:embed="rId2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45"/>
          <p:cNvSpPr/>
          <p:nvPr/>
        </p:nvSpPr>
        <p:spPr>
          <a:xfrm>
            <a:off x="6710400" y="3913200"/>
            <a:ext cx="238320" cy="238320"/>
          </a:xfrm>
          <a:custGeom>
            <a:avLst/>
            <a:gdLst/>
            <a:ah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46"/>
          <p:cNvSpPr/>
          <p:nvPr/>
        </p:nvSpPr>
        <p:spPr>
          <a:xfrm>
            <a:off x="6710400" y="3913200"/>
            <a:ext cx="238320" cy="238320"/>
          </a:xfrm>
          <a:custGeom>
            <a:avLst/>
            <a:gdLst/>
            <a:ah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47"/>
          <p:cNvSpPr/>
          <p:nvPr/>
        </p:nvSpPr>
        <p:spPr>
          <a:xfrm>
            <a:off x="6625800" y="3826080"/>
            <a:ext cx="416880" cy="416880"/>
          </a:xfrm>
          <a:prstGeom prst="rect">
            <a:avLst/>
          </a:prstGeom>
          <a:blipFill rotWithShape="0">
            <a:blip r:embed="rId2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1444320" y="1607760"/>
            <a:ext cx="1781280" cy="2196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2"/>
          <p:cNvSpPr/>
          <p:nvPr/>
        </p:nvSpPr>
        <p:spPr>
          <a:xfrm>
            <a:off x="2933640" y="1574280"/>
            <a:ext cx="274680" cy="343080"/>
          </a:xfrm>
          <a:custGeom>
            <a:avLst/>
            <a:gdLst/>
            <a:ah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3"/>
          <p:cNvSpPr/>
          <p:nvPr/>
        </p:nvSpPr>
        <p:spPr>
          <a:xfrm>
            <a:off x="2933640" y="1574280"/>
            <a:ext cx="274680" cy="343080"/>
          </a:xfrm>
          <a:custGeom>
            <a:avLst/>
            <a:gdLst/>
            <a:ah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4"/>
          <p:cNvSpPr/>
          <p:nvPr/>
        </p:nvSpPr>
        <p:spPr>
          <a:xfrm>
            <a:off x="3147480" y="1374480"/>
            <a:ext cx="5836320" cy="34830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5"/>
          <p:cNvSpPr/>
          <p:nvPr/>
        </p:nvSpPr>
        <p:spPr>
          <a:xfrm>
            <a:off x="3071160" y="1386000"/>
            <a:ext cx="5647320" cy="3395160"/>
          </a:xfrm>
          <a:custGeom>
            <a:avLst/>
            <a:gdLst/>
            <a:ahLst/>
            <a:rect l="l" t="t" r="r" b="b"/>
            <a:pathLst>
              <a:path w="5435600" h="2639695">
                <a:moveTo>
                  <a:pt x="0" y="1197427"/>
                </a:moveTo>
                <a:lnTo>
                  <a:pt x="1311472" y="439901"/>
                </a:lnTo>
                <a:lnTo>
                  <a:pt x="1311472" y="0"/>
                </a:lnTo>
                <a:lnTo>
                  <a:pt x="5435214" y="0"/>
                </a:lnTo>
                <a:lnTo>
                  <a:pt x="5435214" y="1099752"/>
                </a:lnTo>
                <a:lnTo>
                  <a:pt x="1311472" y="1099752"/>
                </a:lnTo>
                <a:lnTo>
                  <a:pt x="0" y="1197427"/>
                </a:lnTo>
                <a:close/>
                <a:moveTo>
                  <a:pt x="5435214" y="2639424"/>
                </a:moveTo>
                <a:lnTo>
                  <a:pt x="1311472" y="2639424"/>
                </a:lnTo>
                <a:lnTo>
                  <a:pt x="1311472" y="1099752"/>
                </a:lnTo>
                <a:lnTo>
                  <a:pt x="5435214" y="1099752"/>
                </a:lnTo>
                <a:lnTo>
                  <a:pt x="5435214" y="2639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6"/>
          <p:cNvSpPr/>
          <p:nvPr/>
        </p:nvSpPr>
        <p:spPr>
          <a:xfrm>
            <a:off x="3225960" y="1386000"/>
            <a:ext cx="5492520" cy="3443760"/>
          </a:xfrm>
          <a:custGeom>
            <a:avLst/>
            <a:gdLst/>
            <a:ahLst/>
            <a:rect l="l" t="t" r="r" b="b"/>
            <a:pathLst>
              <a:path w="5435600" h="2639695">
                <a:moveTo>
                  <a:pt x="1311472" y="0"/>
                </a:moveTo>
                <a:lnTo>
                  <a:pt x="1998770" y="0"/>
                </a:lnTo>
                <a:lnTo>
                  <a:pt x="3029693" y="0"/>
                </a:lnTo>
                <a:lnTo>
                  <a:pt x="5435214" y="0"/>
                </a:lnTo>
                <a:lnTo>
                  <a:pt x="5435214" y="439901"/>
                </a:lnTo>
                <a:lnTo>
                  <a:pt x="5435214" y="1099752"/>
                </a:lnTo>
                <a:lnTo>
                  <a:pt x="5435214" y="2639424"/>
                </a:lnTo>
                <a:lnTo>
                  <a:pt x="3029693" y="2639424"/>
                </a:lnTo>
                <a:lnTo>
                  <a:pt x="1998770" y="2639424"/>
                </a:lnTo>
                <a:lnTo>
                  <a:pt x="1311472" y="2639424"/>
                </a:lnTo>
                <a:lnTo>
                  <a:pt x="1311472" y="1099752"/>
                </a:lnTo>
                <a:lnTo>
                  <a:pt x="0" y="1197427"/>
                </a:lnTo>
                <a:lnTo>
                  <a:pt x="1311472" y="439901"/>
                </a:lnTo>
                <a:lnTo>
                  <a:pt x="1311472" y="0"/>
                </a:lnTo>
                <a:close/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7"/>
          <p:cNvSpPr/>
          <p:nvPr/>
        </p:nvSpPr>
        <p:spPr>
          <a:xfrm>
            <a:off x="4648320" y="1440360"/>
            <a:ext cx="3831120" cy="36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160" bIns="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version: '2' # specify docker-compose version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# Define the services/containers to be run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services: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angular: # name of the first service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build: client # specify the directory of the Dockerfile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ports: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- "4200:4200" # specify port forewarding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express: #name of the second service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build: api # specify the directory of the Dockerfile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ports: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- "3977:3977" #specify ports forewarding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database: # name of the third service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image: mongo # specify image to build container from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ports: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- "27017:27017" # specify port forewarding</a:t>
            </a:r>
            <a:endParaRPr b="0" lang="en-US" sz="1200" spc="-1" strike="noStrike">
              <a:latin typeface="Arial"/>
            </a:endParaRPr>
          </a:p>
          <a:p>
            <a:pPr marL="195120" indent="-182520">
              <a:lnSpc>
                <a:spcPts val="1420"/>
              </a:lnSpc>
              <a:spcBef>
                <a:spcPts val="159"/>
              </a:spcBef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508" name="TextShape 8"/>
          <p:cNvSpPr txBox="1"/>
          <p:nvPr/>
        </p:nvSpPr>
        <p:spPr>
          <a:xfrm>
            <a:off x="275040" y="313200"/>
            <a:ext cx="756900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S" sz="2800" spc="-7" strike="noStrike">
                <a:solidFill>
                  <a:srgbClr val="708391"/>
                </a:solidFill>
                <a:latin typeface="Arial"/>
              </a:rPr>
              <a:t>Docker Compose: </a:t>
            </a:r>
            <a:r>
              <a:rPr b="0" lang="es-ES" sz="2800" spc="-7" strike="noStrike">
                <a:solidFill>
                  <a:srgbClr val="708391"/>
                </a:solidFill>
                <a:latin typeface="Arial"/>
              </a:rPr>
              <a:t>Multi Container</a:t>
            </a:r>
            <a:r>
              <a:rPr b="0" lang="es-ES" sz="2800" spc="-66" strike="noStrike">
                <a:solidFill>
                  <a:srgbClr val="708391"/>
                </a:solidFill>
                <a:latin typeface="Arial"/>
              </a:rPr>
              <a:t> </a:t>
            </a:r>
            <a:r>
              <a:rPr b="0" lang="es-ES" sz="2800" spc="-7" strike="noStrike">
                <a:solidFill>
                  <a:srgbClr val="708391"/>
                </a:solidFill>
                <a:latin typeface="Arial"/>
              </a:rPr>
              <a:t>Applications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9" name="CustomShape 9"/>
          <p:cNvSpPr/>
          <p:nvPr/>
        </p:nvSpPr>
        <p:spPr>
          <a:xfrm>
            <a:off x="1572480" y="1673640"/>
            <a:ext cx="487440" cy="4874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2933640" y="1574280"/>
            <a:ext cx="274680" cy="343080"/>
          </a:xfrm>
          <a:custGeom>
            <a:avLst/>
            <a:gdLst/>
            <a:ah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2"/>
          <p:cNvSpPr/>
          <p:nvPr/>
        </p:nvSpPr>
        <p:spPr>
          <a:xfrm>
            <a:off x="2933640" y="1574280"/>
            <a:ext cx="274680" cy="343080"/>
          </a:xfrm>
          <a:custGeom>
            <a:avLst/>
            <a:gdLst/>
            <a:ah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TextShape 3"/>
          <p:cNvSpPr txBox="1"/>
          <p:nvPr/>
        </p:nvSpPr>
        <p:spPr>
          <a:xfrm>
            <a:off x="275040" y="313200"/>
            <a:ext cx="756900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S" sz="2800" spc="-7" strike="noStrike">
                <a:solidFill>
                  <a:srgbClr val="708391"/>
                </a:solidFill>
                <a:latin typeface="Arial"/>
              </a:rPr>
              <a:t>Docker Compose: </a:t>
            </a:r>
            <a:r>
              <a:rPr b="0" lang="es-ES" sz="2800" spc="-7" strike="noStrike">
                <a:solidFill>
                  <a:srgbClr val="708391"/>
                </a:solidFill>
                <a:latin typeface="Arial"/>
              </a:rPr>
              <a:t>Scale</a:t>
            </a:r>
            <a:r>
              <a:rPr b="1" lang="es-ES" sz="2800" spc="-7" strike="noStrike">
                <a:solidFill>
                  <a:srgbClr val="708391"/>
                </a:solidFill>
                <a:latin typeface="Arial"/>
              </a:rPr>
              <a:t> </a:t>
            </a:r>
            <a:r>
              <a:rPr b="0" lang="es-ES" sz="2800" spc="-7" strike="noStrike">
                <a:solidFill>
                  <a:srgbClr val="708391"/>
                </a:solidFill>
                <a:latin typeface="Arial"/>
              </a:rPr>
              <a:t>Container</a:t>
            </a:r>
            <a:r>
              <a:rPr b="0" lang="es-ES" sz="2800" spc="-66" strike="noStrike">
                <a:solidFill>
                  <a:srgbClr val="708391"/>
                </a:solidFill>
                <a:latin typeface="Arial"/>
              </a:rPr>
              <a:t> </a:t>
            </a:r>
            <a:r>
              <a:rPr b="0" lang="es-ES" sz="2800" spc="-7" strike="noStrike">
                <a:solidFill>
                  <a:srgbClr val="708391"/>
                </a:solidFill>
                <a:latin typeface="Arial"/>
              </a:rPr>
              <a:t>Applications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13" name="Imagen 13" descr=""/>
          <p:cNvPicPr/>
          <p:nvPr/>
        </p:nvPicPr>
        <p:blipFill>
          <a:blip r:embed="rId1"/>
          <a:stretch/>
        </p:blipFill>
        <p:spPr>
          <a:xfrm>
            <a:off x="2209680" y="1123920"/>
            <a:ext cx="4476240" cy="365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799200" y="1338840"/>
            <a:ext cx="7434360" cy="6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8320" bIns="0">
            <a:spAutoFit/>
          </a:bodyPr>
          <a:p>
            <a:pPr marL="12600">
              <a:lnSpc>
                <a:spcPct val="100000"/>
              </a:lnSpc>
              <a:spcBef>
                <a:spcPts val="459"/>
              </a:spcBef>
            </a:pPr>
            <a:r>
              <a:rPr b="0" lang="es-ES" sz="4000" spc="-7" strike="noStrike">
                <a:solidFill>
                  <a:srgbClr val="000000"/>
                </a:solidFill>
                <a:latin typeface="Arial"/>
              </a:rPr>
              <a:t>Demo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15" name="CustomShape 2"/>
          <p:cNvSpPr/>
          <p:nvPr/>
        </p:nvSpPr>
        <p:spPr>
          <a:xfrm>
            <a:off x="6500520" y="2093400"/>
            <a:ext cx="2643120" cy="1329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CustomShape 3"/>
          <p:cNvSpPr/>
          <p:nvPr/>
        </p:nvSpPr>
        <p:spPr>
          <a:xfrm>
            <a:off x="3505320" y="2093400"/>
            <a:ext cx="2643120" cy="1329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CustomShape 4"/>
          <p:cNvSpPr/>
          <p:nvPr/>
        </p:nvSpPr>
        <p:spPr>
          <a:xfrm>
            <a:off x="152280" y="2093400"/>
            <a:ext cx="2742840" cy="1352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CustomShape 5"/>
          <p:cNvSpPr/>
          <p:nvPr/>
        </p:nvSpPr>
        <p:spPr>
          <a:xfrm>
            <a:off x="1066680" y="2064960"/>
            <a:ext cx="914040" cy="3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>
            <a:spAutoFit/>
          </a:bodyPr>
          <a:p>
            <a:pPr marL="12600">
              <a:lnSpc>
                <a:spcPct val="100000"/>
              </a:lnSpc>
              <a:spcBef>
                <a:spcPts val="686"/>
              </a:spcBef>
            </a:pPr>
            <a:r>
              <a:rPr b="0" lang="es-ES" sz="1600" spc="-1" strike="noStrike">
                <a:solidFill>
                  <a:srgbClr val="ffffff"/>
                </a:solidFill>
                <a:latin typeface="Arial"/>
              </a:rPr>
              <a:t>Angular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9" name="CustomShape 6"/>
          <p:cNvSpPr/>
          <p:nvPr/>
        </p:nvSpPr>
        <p:spPr>
          <a:xfrm>
            <a:off x="4003560" y="2072160"/>
            <a:ext cx="2190960" cy="3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>
            <a:spAutoFit/>
          </a:bodyPr>
          <a:p>
            <a:pPr marL="12600">
              <a:lnSpc>
                <a:spcPct val="100000"/>
              </a:lnSpc>
              <a:spcBef>
                <a:spcPts val="686"/>
              </a:spcBef>
            </a:pPr>
            <a:r>
              <a:rPr b="0" lang="es-ES" sz="1600" spc="-1" strike="noStrike">
                <a:solidFill>
                  <a:srgbClr val="ffffff"/>
                </a:solidFill>
                <a:latin typeface="Arial"/>
              </a:rPr>
              <a:t>Node.js/Express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0" name="CustomShape 7"/>
          <p:cNvSpPr/>
          <p:nvPr/>
        </p:nvSpPr>
        <p:spPr>
          <a:xfrm>
            <a:off x="7238880" y="2089800"/>
            <a:ext cx="181224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algn="just">
              <a:lnSpc>
                <a:spcPct val="140000"/>
              </a:lnSpc>
              <a:spcBef>
                <a:spcPts val="99"/>
              </a:spcBef>
            </a:pPr>
            <a:r>
              <a:rPr b="0" lang="es-ES" sz="1600" spc="-1" strike="noStrike">
                <a:solidFill>
                  <a:srgbClr val="ffffff"/>
                </a:solidFill>
                <a:latin typeface="Arial"/>
              </a:rPr>
              <a:t>Mongo DB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521" name="Imagen 15" descr=""/>
          <p:cNvPicPr/>
          <p:nvPr/>
        </p:nvPicPr>
        <p:blipFill>
          <a:blip r:embed="rId1"/>
          <a:stretch/>
        </p:blipFill>
        <p:spPr>
          <a:xfrm>
            <a:off x="799200" y="2324880"/>
            <a:ext cx="1195200" cy="1195200"/>
          </a:xfrm>
          <a:prstGeom prst="rect">
            <a:avLst/>
          </a:prstGeom>
          <a:ln>
            <a:noFill/>
          </a:ln>
        </p:spPr>
      </p:pic>
      <p:pic>
        <p:nvPicPr>
          <p:cNvPr id="522" name="Imagen 17" descr=""/>
          <p:cNvPicPr/>
          <p:nvPr/>
        </p:nvPicPr>
        <p:blipFill>
          <a:blip r:embed="rId2"/>
          <a:stretch/>
        </p:blipFill>
        <p:spPr>
          <a:xfrm>
            <a:off x="3988800" y="2449800"/>
            <a:ext cx="1557000" cy="952200"/>
          </a:xfrm>
          <a:prstGeom prst="rect">
            <a:avLst/>
          </a:prstGeom>
          <a:ln>
            <a:noFill/>
          </a:ln>
        </p:spPr>
      </p:pic>
      <p:pic>
        <p:nvPicPr>
          <p:cNvPr id="523" name="Imagen 19" descr=""/>
          <p:cNvPicPr/>
          <p:nvPr/>
        </p:nvPicPr>
        <p:blipFill>
          <a:blip r:embed="rId3"/>
          <a:stretch/>
        </p:blipFill>
        <p:spPr>
          <a:xfrm>
            <a:off x="6632280" y="2571840"/>
            <a:ext cx="2114640" cy="574200"/>
          </a:xfrm>
          <a:prstGeom prst="rect">
            <a:avLst/>
          </a:prstGeom>
          <a:ln>
            <a:noFill/>
          </a:ln>
        </p:spPr>
      </p:pic>
      <p:sp>
        <p:nvSpPr>
          <p:cNvPr id="524" name="CustomShape 8"/>
          <p:cNvSpPr/>
          <p:nvPr/>
        </p:nvSpPr>
        <p:spPr>
          <a:xfrm>
            <a:off x="2666880" y="2647800"/>
            <a:ext cx="969480" cy="3805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CustomShape 9"/>
          <p:cNvSpPr/>
          <p:nvPr/>
        </p:nvSpPr>
        <p:spPr>
          <a:xfrm>
            <a:off x="5663880" y="2647800"/>
            <a:ext cx="889200" cy="3805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1440" y="0"/>
            <a:ext cx="9140760" cy="5142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2"/>
          <p:cNvSpPr/>
          <p:nvPr/>
        </p:nvSpPr>
        <p:spPr>
          <a:xfrm>
            <a:off x="0" y="0"/>
            <a:ext cx="4175640" cy="51429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3"/>
          <p:cNvSpPr/>
          <p:nvPr/>
        </p:nvSpPr>
        <p:spPr>
          <a:xfrm>
            <a:off x="3100680" y="1155240"/>
            <a:ext cx="2942280" cy="24685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919440" y="389160"/>
            <a:ext cx="7237800" cy="868320"/>
          </a:xfrm>
          <a:prstGeom prst="rect">
            <a:avLst/>
          </a:prstGeom>
          <a:noFill/>
          <a:ln>
            <a:noFill/>
          </a:ln>
        </p:spPr>
        <p:txBody>
          <a:bodyPr lIns="0" rIns="0" tIns="9360" bIns="0">
            <a:noAutofit/>
          </a:bodyPr>
          <a:p>
            <a:pPr marL="9360">
              <a:lnSpc>
                <a:spcPct val="100000"/>
              </a:lnSpc>
              <a:spcBef>
                <a:spcPts val="74"/>
              </a:spcBef>
            </a:pPr>
            <a:r>
              <a:rPr b="0" lang="es-ES" sz="2700" spc="-1" strike="noStrike">
                <a:solidFill>
                  <a:srgbClr val="1aaaf7"/>
                </a:solidFill>
                <a:latin typeface="Tahoma"/>
              </a:rPr>
              <a:t>FIRST OF ALL!</a:t>
            </a:r>
            <a:endParaRPr b="0" lang="es-ES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Line 2"/>
          <p:cNvSpPr/>
          <p:nvPr/>
        </p:nvSpPr>
        <p:spPr>
          <a:xfrm>
            <a:off x="4419360" y="742680"/>
            <a:ext cx="0" cy="41911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3"/>
          <p:cNvSpPr/>
          <p:nvPr/>
        </p:nvSpPr>
        <p:spPr>
          <a:xfrm>
            <a:off x="457200" y="1504800"/>
            <a:ext cx="3504960" cy="2133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4"/>
          <p:cNvSpPr/>
          <p:nvPr/>
        </p:nvSpPr>
        <p:spPr>
          <a:xfrm>
            <a:off x="4876920" y="1504800"/>
            <a:ext cx="3504960" cy="2133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5"/>
          <p:cNvSpPr/>
          <p:nvPr/>
        </p:nvSpPr>
        <p:spPr>
          <a:xfrm>
            <a:off x="76320" y="3682800"/>
            <a:ext cx="41144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Maquina programador/Entorno desarrollo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6"/>
          <p:cNvSpPr/>
          <p:nvPr/>
        </p:nvSpPr>
        <p:spPr>
          <a:xfrm>
            <a:off x="5119200" y="3677760"/>
            <a:ext cx="3038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Servidor/Entorno producción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CustomShape 7"/>
          <p:cNvSpPr/>
          <p:nvPr/>
        </p:nvSpPr>
        <p:spPr>
          <a:xfrm>
            <a:off x="1752480" y="2266920"/>
            <a:ext cx="121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App 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8"/>
          <p:cNvSpPr/>
          <p:nvPr/>
        </p:nvSpPr>
        <p:spPr>
          <a:xfrm>
            <a:off x="6324480" y="2343240"/>
            <a:ext cx="83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App 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758880" y="1328400"/>
            <a:ext cx="5748840" cy="24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4000" spc="-12" strike="noStrike">
                <a:solidFill>
                  <a:srgbClr val="000000"/>
                </a:solidFill>
                <a:latin typeface="Arial"/>
              </a:rPr>
              <a:t>Section </a:t>
            </a:r>
            <a:r>
              <a:rPr b="0" lang="es-ES" sz="4000" spc="-7" strike="noStrike">
                <a:solidFill>
                  <a:srgbClr val="000000"/>
                </a:solidFill>
                <a:latin typeface="Arial"/>
              </a:rPr>
              <a:t>1:  </a:t>
            </a:r>
            <a:r>
              <a:rPr b="0" lang="es-ES" sz="4000" spc="-12" strike="noStrike">
                <a:solidFill>
                  <a:srgbClr val="ffffff"/>
                </a:solidFill>
                <a:latin typeface="Arial"/>
              </a:rPr>
              <a:t>What </a:t>
            </a:r>
            <a:r>
              <a:rPr b="0" lang="es-ES" sz="4000" spc="-7" strike="noStrike">
                <a:solidFill>
                  <a:srgbClr val="ffffff"/>
                </a:solidFill>
                <a:latin typeface="Arial"/>
              </a:rPr>
              <a:t>is</a:t>
            </a:r>
            <a:r>
              <a:rPr b="0" lang="es-ES" sz="4000" spc="-9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ES" sz="4000" spc="-7" strike="noStrike">
                <a:solidFill>
                  <a:srgbClr val="ffffff"/>
                </a:solidFill>
                <a:latin typeface="Arial"/>
              </a:rPr>
              <a:t>Docker</a:t>
            </a:r>
            <a:endParaRPr b="0" lang="en-US" sz="4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s-ES" sz="4000" spc="-12" strike="noStrike">
                <a:solidFill>
                  <a:srgbClr val="ffffff"/>
                </a:solidFill>
                <a:latin typeface="Arial"/>
              </a:rPr>
              <a:t>Basic </a:t>
            </a:r>
            <a:r>
              <a:rPr b="0" lang="es-ES" sz="4000" spc="-7" strike="noStrike">
                <a:solidFill>
                  <a:srgbClr val="ffffff"/>
                </a:solidFill>
                <a:latin typeface="Arial"/>
              </a:rPr>
              <a:t>Docker</a:t>
            </a:r>
            <a:r>
              <a:rPr b="0" lang="es-ES" sz="4000" spc="-9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ES" sz="4000" spc="-7" strike="noStrike">
                <a:solidFill>
                  <a:srgbClr val="ffffff"/>
                </a:solidFill>
                <a:latin typeface="Arial"/>
              </a:rPr>
              <a:t>Commands  Dockerfiles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683240" y="860400"/>
            <a:ext cx="3513240" cy="34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bIns="0">
            <a:spAutoFit/>
          </a:bodyPr>
          <a:p>
            <a:pPr marL="145440" indent="-132480">
              <a:lnSpc>
                <a:spcPts val="2171"/>
              </a:lnSpc>
              <a:spcBef>
                <a:spcPts val="360"/>
              </a:spcBef>
              <a:buClr>
                <a:srgbClr val="1aaaf7"/>
              </a:buClr>
              <a:buFont typeface="Symbol" charset="2"/>
              <a:buChar char=""/>
              <a:tabLst>
                <a:tab algn="l" pos="146160"/>
              </a:tabLst>
            </a:pP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Standardized packaging for  </a:t>
            </a:r>
            <a:r>
              <a:rPr b="0" lang="es-ES" sz="2000" spc="-1" strike="noStrike">
                <a:solidFill>
                  <a:srgbClr val="708391"/>
                </a:solidFill>
                <a:latin typeface="Arial"/>
              </a:rPr>
              <a:t>software </a:t>
            </a: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and</a:t>
            </a:r>
            <a:r>
              <a:rPr b="0" lang="es-ES" sz="2000" spc="-100" strike="noStrike">
                <a:solidFill>
                  <a:srgbClr val="708391"/>
                </a:solidFill>
                <a:latin typeface="Arial"/>
              </a:rPr>
              <a:t> </a:t>
            </a: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dependencies</a:t>
            </a:r>
            <a:endParaRPr b="0" lang="en-US" sz="2000" spc="-1" strike="noStrike">
              <a:latin typeface="Arial"/>
            </a:endParaRPr>
          </a:p>
          <a:p>
            <a:pPr marL="145440" indent="-132480">
              <a:lnSpc>
                <a:spcPct val="100000"/>
              </a:lnSpc>
              <a:spcBef>
                <a:spcPts val="950"/>
              </a:spcBef>
              <a:buClr>
                <a:srgbClr val="1aaaf7"/>
              </a:buClr>
              <a:buFont typeface="Symbol" charset="2"/>
              <a:buChar char=""/>
              <a:tabLst>
                <a:tab algn="l" pos="146160"/>
              </a:tabLst>
            </a:pP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Isolate apps from each</a:t>
            </a:r>
            <a:r>
              <a:rPr b="0" lang="es-ES" sz="2000" spc="-60" strike="noStrike">
                <a:solidFill>
                  <a:srgbClr val="708391"/>
                </a:solidFill>
                <a:latin typeface="Arial"/>
              </a:rPr>
              <a:t> </a:t>
            </a: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other</a:t>
            </a:r>
            <a:endParaRPr b="0" lang="en-US" sz="2000" spc="-1" strike="noStrike">
              <a:latin typeface="Arial"/>
            </a:endParaRPr>
          </a:p>
          <a:p>
            <a:pPr marL="145440" indent="-132480">
              <a:lnSpc>
                <a:spcPct val="100000"/>
              </a:lnSpc>
              <a:spcBef>
                <a:spcPts val="975"/>
              </a:spcBef>
              <a:buClr>
                <a:srgbClr val="1aaaf7"/>
              </a:buClr>
              <a:buFont typeface="Symbol" charset="2"/>
              <a:buChar char=""/>
              <a:tabLst>
                <a:tab algn="l" pos="146160"/>
              </a:tabLst>
            </a:pP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Share the </a:t>
            </a:r>
            <a:r>
              <a:rPr b="0" lang="es-ES" sz="2000" spc="-1" strike="noStrike">
                <a:solidFill>
                  <a:srgbClr val="708391"/>
                </a:solidFill>
                <a:latin typeface="Arial"/>
              </a:rPr>
              <a:t>same </a:t>
            </a: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OS</a:t>
            </a:r>
            <a:r>
              <a:rPr b="0" lang="es-ES" sz="2000" spc="-55" strike="noStrike">
                <a:solidFill>
                  <a:srgbClr val="708391"/>
                </a:solidFill>
                <a:latin typeface="Arial"/>
              </a:rPr>
              <a:t> </a:t>
            </a:r>
            <a:r>
              <a:rPr b="0" lang="es-ES" sz="2000" spc="-1" strike="noStrike">
                <a:solidFill>
                  <a:srgbClr val="708391"/>
                </a:solidFill>
                <a:latin typeface="Arial"/>
              </a:rPr>
              <a:t>kernel</a:t>
            </a:r>
            <a:endParaRPr b="0" lang="en-US" sz="2000" spc="-1" strike="noStrike">
              <a:latin typeface="Arial"/>
            </a:endParaRPr>
          </a:p>
          <a:p>
            <a:pPr marL="145440" indent="-132480">
              <a:lnSpc>
                <a:spcPts val="2171"/>
              </a:lnSpc>
              <a:spcBef>
                <a:spcPts val="1236"/>
              </a:spcBef>
              <a:buClr>
                <a:srgbClr val="1aaaf7"/>
              </a:buClr>
              <a:buFont typeface="Symbol" charset="2"/>
              <a:buChar char=""/>
              <a:tabLst>
                <a:tab algn="l" pos="146160"/>
              </a:tabLst>
            </a:pP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Works for all major</a:t>
            </a:r>
            <a:r>
              <a:rPr b="0" lang="es-ES" sz="2000" spc="-92" strike="noStrike">
                <a:solidFill>
                  <a:srgbClr val="708391"/>
                </a:solidFill>
                <a:latin typeface="Arial"/>
              </a:rPr>
              <a:t> </a:t>
            </a: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Linux  distributions</a:t>
            </a:r>
            <a:endParaRPr b="0" lang="en-US" sz="2000" spc="-1" strike="noStrike">
              <a:latin typeface="Arial"/>
            </a:endParaRPr>
          </a:p>
          <a:p>
            <a:pPr marL="145440" indent="-132480">
              <a:lnSpc>
                <a:spcPts val="2171"/>
              </a:lnSpc>
              <a:spcBef>
                <a:spcPts val="1210"/>
              </a:spcBef>
              <a:buClr>
                <a:srgbClr val="1aaaf7"/>
              </a:buClr>
              <a:buFont typeface="Symbol" charset="2"/>
              <a:buChar char=""/>
              <a:tabLst>
                <a:tab algn="l" pos="146160"/>
              </a:tabLst>
            </a:pP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Containers native to Windows  Server</a:t>
            </a:r>
            <a:r>
              <a:rPr b="0" lang="es-ES" sz="2000" spc="-15" strike="noStrike">
                <a:solidFill>
                  <a:srgbClr val="708391"/>
                </a:solidFill>
                <a:latin typeface="Arial"/>
              </a:rPr>
              <a:t> </a:t>
            </a: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2016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301680" y="284760"/>
            <a:ext cx="3355560" cy="87552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What </a:t>
            </a:r>
            <a:r>
              <a:rPr b="0" lang="es-ES" sz="2850" spc="-1" strike="noStrike">
                <a:solidFill>
                  <a:srgbClr val="1aaaf7"/>
                </a:solidFill>
                <a:latin typeface="Arial"/>
              </a:rPr>
              <a:t>is </a:t>
            </a:r>
            <a:r>
              <a:rPr b="0" lang="es-ES" sz="2850" spc="9" strike="noStrike">
                <a:solidFill>
                  <a:srgbClr val="1aaaf7"/>
                </a:solidFill>
                <a:latin typeface="Arial"/>
              </a:rPr>
              <a:t>a</a:t>
            </a:r>
            <a:r>
              <a:rPr b="0" lang="es-ES" sz="2850" spc="-52" strike="noStrike">
                <a:solidFill>
                  <a:srgbClr val="1aaaf7"/>
                </a:solidFill>
                <a:latin typeface="Arial"/>
              </a:rPr>
              <a:t> </a:t>
            </a: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container?</a:t>
            </a:r>
            <a:endParaRPr b="0" lang="es-ES" sz="28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302760" y="1193400"/>
            <a:ext cx="3962160" cy="3232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761480" y="3408840"/>
            <a:ext cx="1356120" cy="4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spAutoFit/>
          </a:bodyPr>
          <a:p>
            <a:pPr marL="9360">
              <a:lnSpc>
                <a:spcPct val="100000"/>
              </a:lnSpc>
              <a:spcBef>
                <a:spcPts val="74"/>
              </a:spcBef>
            </a:pPr>
            <a:r>
              <a:rPr b="0" lang="es-ES" sz="1500" spc="174" strike="noStrike">
                <a:solidFill>
                  <a:srgbClr val="3e3e3e"/>
                </a:solidFill>
                <a:latin typeface="Calibri"/>
              </a:rPr>
              <a:t>Docker</a:t>
            </a:r>
            <a:r>
              <a:rPr b="0" lang="es-ES" sz="1500" spc="35" strike="noStrike">
                <a:solidFill>
                  <a:srgbClr val="3e3e3e"/>
                </a:solidFill>
                <a:latin typeface="Calibri"/>
              </a:rPr>
              <a:t> </a:t>
            </a:r>
            <a:r>
              <a:rPr b="0" lang="es-ES" sz="1500" spc="185" strike="noStrike">
                <a:solidFill>
                  <a:srgbClr val="3e3e3e"/>
                </a:solidFill>
                <a:latin typeface="Calibri"/>
              </a:rPr>
              <a:t>Image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777240" y="3866400"/>
            <a:ext cx="3325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spAutoFit/>
          </a:bodyPr>
          <a:p>
            <a:pPr marL="825480" indent="-815760">
              <a:lnSpc>
                <a:spcPct val="125000"/>
              </a:lnSpc>
              <a:spcBef>
                <a:spcPts val="74"/>
              </a:spcBef>
              <a:tabLst>
                <a:tab algn="l" pos="0"/>
              </a:tabLst>
            </a:pPr>
            <a:r>
              <a:rPr b="0" lang="es-ES" sz="1500" spc="168" strike="noStrike">
                <a:solidFill>
                  <a:srgbClr val="808080"/>
                </a:solidFill>
                <a:latin typeface="Calibri"/>
              </a:rPr>
              <a:t>Example: </a:t>
            </a:r>
            <a:r>
              <a:rPr b="0" lang="es-ES" sz="1500" spc="148" strike="noStrike">
                <a:solidFill>
                  <a:srgbClr val="808080"/>
                </a:solidFill>
                <a:latin typeface="Calibri"/>
              </a:rPr>
              <a:t>Ubuntu </a:t>
            </a:r>
            <a:r>
              <a:rPr b="0" lang="es-ES" sz="1500" spc="134" strike="noStrike">
                <a:solidFill>
                  <a:srgbClr val="808080"/>
                </a:solidFill>
                <a:latin typeface="Calibri"/>
              </a:rPr>
              <a:t>with </a:t>
            </a:r>
            <a:r>
              <a:rPr b="0" lang="es-ES" sz="1500" spc="148" strike="noStrike">
                <a:solidFill>
                  <a:srgbClr val="808080"/>
                </a:solidFill>
                <a:latin typeface="Calibri"/>
              </a:rPr>
              <a:t>Node.js</a:t>
            </a:r>
            <a:r>
              <a:rPr b="0" lang="es-ES" sz="1500" spc="-114" strike="noStrike">
                <a:solidFill>
                  <a:srgbClr val="808080"/>
                </a:solidFill>
                <a:latin typeface="Calibri"/>
              </a:rPr>
              <a:t> </a:t>
            </a:r>
            <a:r>
              <a:rPr b="0" lang="es-ES" sz="1500" spc="168" strike="noStrike">
                <a:solidFill>
                  <a:srgbClr val="808080"/>
                </a:solidFill>
                <a:latin typeface="Calibri"/>
              </a:rPr>
              <a:t>and  </a:t>
            </a:r>
            <a:r>
              <a:rPr b="0" lang="es-ES" sz="1500" spc="160" strike="noStrike">
                <a:solidFill>
                  <a:srgbClr val="808080"/>
                </a:solidFill>
                <a:latin typeface="Calibri"/>
              </a:rPr>
              <a:t>Application</a:t>
            </a:r>
            <a:r>
              <a:rPr b="0" lang="es-ES" sz="1500" spc="77" strike="noStrike">
                <a:solidFill>
                  <a:srgbClr val="808080"/>
                </a:solidFill>
                <a:latin typeface="Calibri"/>
              </a:rPr>
              <a:t> </a:t>
            </a:r>
            <a:r>
              <a:rPr b="0" lang="es-ES" sz="1500" spc="208" strike="noStrike">
                <a:solidFill>
                  <a:srgbClr val="808080"/>
                </a:solidFill>
                <a:latin typeface="Calibri"/>
              </a:rPr>
              <a:t>Code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5838840" y="3408840"/>
            <a:ext cx="1773720" cy="4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spAutoFit/>
          </a:bodyPr>
          <a:p>
            <a:pPr marL="9360">
              <a:lnSpc>
                <a:spcPct val="100000"/>
              </a:lnSpc>
              <a:spcBef>
                <a:spcPts val="74"/>
              </a:spcBef>
            </a:pPr>
            <a:r>
              <a:rPr b="0" lang="es-ES" sz="1500" spc="211" strike="noStrike">
                <a:solidFill>
                  <a:srgbClr val="3e3e3e"/>
                </a:solidFill>
                <a:latin typeface="Calibri"/>
              </a:rPr>
              <a:t>Docker</a:t>
            </a:r>
            <a:r>
              <a:rPr b="0" lang="es-ES" sz="1500" spc="80" strike="noStrike">
                <a:solidFill>
                  <a:srgbClr val="3e3e3e"/>
                </a:solidFill>
                <a:latin typeface="Calibri"/>
              </a:rPr>
              <a:t> </a:t>
            </a:r>
            <a:r>
              <a:rPr b="0" lang="es-ES" sz="1500" spc="185" strike="noStrike">
                <a:solidFill>
                  <a:srgbClr val="3e3e3e"/>
                </a:solidFill>
                <a:latin typeface="Calibri"/>
              </a:rPr>
              <a:t>Container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5149800" y="3922920"/>
            <a:ext cx="3171600" cy="6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spAutoFit/>
          </a:bodyPr>
          <a:p>
            <a:pPr marL="771480" indent="-762120">
              <a:lnSpc>
                <a:spcPct val="100000"/>
              </a:lnSpc>
              <a:spcBef>
                <a:spcPts val="74"/>
              </a:spcBef>
              <a:tabLst>
                <a:tab algn="l" pos="0"/>
              </a:tabLst>
            </a:pPr>
            <a:r>
              <a:rPr b="0" lang="es-ES" sz="1500" spc="168" strike="noStrike">
                <a:solidFill>
                  <a:srgbClr val="808080"/>
                </a:solidFill>
                <a:latin typeface="Calibri"/>
              </a:rPr>
              <a:t>Created </a:t>
            </a:r>
            <a:r>
              <a:rPr b="0" lang="es-ES" sz="1500" spc="211" strike="noStrike">
                <a:solidFill>
                  <a:srgbClr val="808080"/>
                </a:solidFill>
                <a:latin typeface="Calibri"/>
              </a:rPr>
              <a:t>by</a:t>
            </a:r>
            <a:r>
              <a:rPr b="0" lang="es-ES" sz="1500" spc="-160" strike="noStrike">
                <a:solidFill>
                  <a:srgbClr val="808080"/>
                </a:solidFill>
                <a:latin typeface="Calibri"/>
              </a:rPr>
              <a:t> </a:t>
            </a:r>
            <a:r>
              <a:rPr b="0" lang="es-ES" sz="1500" spc="160" strike="noStrike">
                <a:solidFill>
                  <a:srgbClr val="808080"/>
                </a:solidFill>
                <a:latin typeface="Calibri"/>
              </a:rPr>
              <a:t>using </a:t>
            </a:r>
            <a:r>
              <a:rPr b="0" lang="es-ES" sz="1500" spc="148" strike="noStrike">
                <a:solidFill>
                  <a:srgbClr val="808080"/>
                </a:solidFill>
                <a:latin typeface="Calibri"/>
              </a:rPr>
              <a:t>an </a:t>
            </a:r>
            <a:r>
              <a:rPr b="0" lang="es-ES" sz="1500" spc="151" strike="noStrike">
                <a:solidFill>
                  <a:srgbClr val="808080"/>
                </a:solidFill>
                <a:latin typeface="Calibri"/>
              </a:rPr>
              <a:t>image. </a:t>
            </a:r>
            <a:r>
              <a:rPr b="0" lang="es-ES" sz="1500" spc="174" strike="noStrike">
                <a:solidFill>
                  <a:srgbClr val="808080"/>
                </a:solidFill>
                <a:latin typeface="Calibri"/>
              </a:rPr>
              <a:t>Runs  </a:t>
            </a:r>
            <a:r>
              <a:rPr b="0" lang="es-ES" sz="1500" spc="148" strike="noStrike">
                <a:solidFill>
                  <a:srgbClr val="808080"/>
                </a:solidFill>
                <a:latin typeface="Calibri"/>
              </a:rPr>
              <a:t>your</a:t>
            </a:r>
            <a:r>
              <a:rPr b="0" lang="es-ES" sz="1500" spc="72" strike="noStrike">
                <a:solidFill>
                  <a:srgbClr val="808080"/>
                </a:solidFill>
                <a:latin typeface="Calibri"/>
              </a:rPr>
              <a:t> </a:t>
            </a:r>
            <a:r>
              <a:rPr b="0" lang="es-ES" sz="1500" spc="134" strike="noStrike">
                <a:solidFill>
                  <a:srgbClr val="808080"/>
                </a:solidFill>
                <a:latin typeface="Calibri"/>
              </a:rPr>
              <a:t>application.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5578920" y="1284840"/>
            <a:ext cx="2253600" cy="1999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TextShape 6"/>
          <p:cNvSpPr txBox="1"/>
          <p:nvPr/>
        </p:nvSpPr>
        <p:spPr>
          <a:xfrm>
            <a:off x="1582560" y="389160"/>
            <a:ext cx="5911920" cy="868320"/>
          </a:xfrm>
          <a:prstGeom prst="rect">
            <a:avLst/>
          </a:prstGeom>
          <a:noFill/>
          <a:ln>
            <a:noFill/>
          </a:ln>
        </p:spPr>
        <p:txBody>
          <a:bodyPr lIns="0" rIns="0" tIns="9360" bIns="0">
            <a:noAutofit/>
          </a:bodyPr>
          <a:p>
            <a:pPr marL="9360">
              <a:lnSpc>
                <a:spcPct val="100000"/>
              </a:lnSpc>
              <a:spcBef>
                <a:spcPts val="74"/>
              </a:spcBef>
            </a:pPr>
            <a:r>
              <a:rPr b="0" lang="es-ES" sz="2700" spc="134" strike="noStrike">
                <a:solidFill>
                  <a:srgbClr val="3e3e3e"/>
                </a:solidFill>
                <a:latin typeface="Tahoma"/>
              </a:rPr>
              <a:t>The</a:t>
            </a:r>
            <a:r>
              <a:rPr b="0" lang="es-ES" sz="2700" spc="-41" strike="noStrike">
                <a:solidFill>
                  <a:srgbClr val="3e3e3e"/>
                </a:solidFill>
                <a:latin typeface="Tahoma"/>
              </a:rPr>
              <a:t> </a:t>
            </a:r>
            <a:r>
              <a:rPr b="0" lang="es-ES" sz="2700" spc="174" strike="noStrike">
                <a:solidFill>
                  <a:srgbClr val="3e3e3e"/>
                </a:solidFill>
                <a:latin typeface="Tahoma"/>
              </a:rPr>
              <a:t>Role</a:t>
            </a:r>
            <a:r>
              <a:rPr b="0" lang="es-ES" sz="2700" spc="-58" strike="noStrike">
                <a:solidFill>
                  <a:srgbClr val="3e3e3e"/>
                </a:solidFill>
                <a:latin typeface="Tahoma"/>
              </a:rPr>
              <a:t> </a:t>
            </a:r>
            <a:r>
              <a:rPr b="0" lang="es-ES" sz="2700" spc="185" strike="noStrike">
                <a:solidFill>
                  <a:srgbClr val="3e3e3e"/>
                </a:solidFill>
                <a:latin typeface="Tahoma"/>
              </a:rPr>
              <a:t>of</a:t>
            </a:r>
            <a:r>
              <a:rPr b="0" lang="es-ES" sz="2700" spc="-60" strike="noStrike">
                <a:solidFill>
                  <a:srgbClr val="3e3e3e"/>
                </a:solidFill>
                <a:latin typeface="Tahoma"/>
              </a:rPr>
              <a:t> </a:t>
            </a:r>
            <a:r>
              <a:rPr b="0" lang="es-ES" sz="2700" spc="114" strike="noStrike">
                <a:solidFill>
                  <a:srgbClr val="3e3e3e"/>
                </a:solidFill>
                <a:latin typeface="Tahoma"/>
              </a:rPr>
              <a:t>Images</a:t>
            </a:r>
            <a:r>
              <a:rPr b="0" lang="es-ES" sz="2700" spc="-46" strike="noStrike">
                <a:solidFill>
                  <a:srgbClr val="3e3e3e"/>
                </a:solidFill>
                <a:latin typeface="Tahoma"/>
              </a:rPr>
              <a:t> </a:t>
            </a:r>
            <a:r>
              <a:rPr b="0" lang="es-ES" sz="2700" spc="185" strike="noStrike">
                <a:solidFill>
                  <a:srgbClr val="3e3e3e"/>
                </a:solidFill>
                <a:latin typeface="Tahoma"/>
              </a:rPr>
              <a:t>and</a:t>
            </a:r>
            <a:r>
              <a:rPr b="0" lang="es-ES" sz="2700" spc="-46" strike="noStrike">
                <a:solidFill>
                  <a:srgbClr val="3e3e3e"/>
                </a:solidFill>
                <a:latin typeface="Tahoma"/>
              </a:rPr>
              <a:t> </a:t>
            </a:r>
            <a:r>
              <a:rPr b="0" lang="es-ES" sz="2700" spc="160" strike="noStrike">
                <a:solidFill>
                  <a:srgbClr val="3e3e3e"/>
                </a:solidFill>
                <a:latin typeface="Tahoma"/>
              </a:rPr>
              <a:t>Containers</a:t>
            </a:r>
            <a:endParaRPr b="0" lang="es-ES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CustomShape 7"/>
          <p:cNvSpPr/>
          <p:nvPr/>
        </p:nvSpPr>
        <p:spPr>
          <a:xfrm>
            <a:off x="1716840" y="1371600"/>
            <a:ext cx="1443240" cy="18226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8"/>
          <p:cNvSpPr/>
          <p:nvPr/>
        </p:nvSpPr>
        <p:spPr>
          <a:xfrm>
            <a:off x="3594240" y="2387160"/>
            <a:ext cx="1891440" cy="360"/>
          </a:xfrm>
          <a:custGeom>
            <a:avLst/>
            <a:gdLst/>
            <a:ahLst/>
            <a:rect l="l" t="t" r="r" b="b"/>
            <a:pathLst>
              <a:path w="2522220" h="0">
                <a:moveTo>
                  <a:pt x="0" y="0"/>
                </a:moveTo>
                <a:lnTo>
                  <a:pt x="2522194" y="0"/>
                </a:lnTo>
              </a:path>
            </a:pathLst>
          </a:custGeom>
          <a:noFill/>
          <a:ln w="5040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9"/>
          <p:cNvSpPr/>
          <p:nvPr/>
        </p:nvSpPr>
        <p:spPr>
          <a:xfrm>
            <a:off x="5466960" y="2330640"/>
            <a:ext cx="113040" cy="113040"/>
          </a:xfrm>
          <a:custGeom>
            <a:avLst/>
            <a:gdLst/>
            <a:ahLst/>
            <a:rect l="l" t="t" r="r" b="b"/>
            <a:pathLst>
              <a:path w="151129" h="151129">
                <a:moveTo>
                  <a:pt x="12" y="0"/>
                </a:moveTo>
                <a:lnTo>
                  <a:pt x="0" y="150876"/>
                </a:lnTo>
                <a:lnTo>
                  <a:pt x="150888" y="75450"/>
                </a:lnTo>
                <a:lnTo>
                  <a:pt x="12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301680" y="241920"/>
            <a:ext cx="589320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3200" spc="-7" strike="noStrike">
                <a:solidFill>
                  <a:srgbClr val="1aaaf7"/>
                </a:solidFill>
                <a:latin typeface="Arial"/>
              </a:rPr>
              <a:t>Docker </a:t>
            </a:r>
            <a:r>
              <a:rPr b="0" lang="es-ES" sz="3200" spc="-1" strike="noStrike">
                <a:solidFill>
                  <a:srgbClr val="1aaaf7"/>
                </a:solidFill>
                <a:latin typeface="Arial"/>
              </a:rPr>
              <a:t>containers </a:t>
            </a:r>
            <a:r>
              <a:rPr b="0" lang="es-ES" sz="3200" spc="-7" strike="noStrike">
                <a:solidFill>
                  <a:srgbClr val="1aaaf7"/>
                </a:solidFill>
                <a:latin typeface="Arial"/>
              </a:rPr>
              <a:t>are NOT</a:t>
            </a:r>
            <a:r>
              <a:rPr b="0" lang="es-ES" sz="3200" spc="-97" strike="noStrike">
                <a:solidFill>
                  <a:srgbClr val="1aaaf7"/>
                </a:solidFill>
                <a:latin typeface="Arial"/>
              </a:rPr>
              <a:t> </a:t>
            </a:r>
            <a:r>
              <a:rPr b="0" lang="es-ES" sz="3200" spc="-7" strike="noStrike">
                <a:solidFill>
                  <a:srgbClr val="1aaaf7"/>
                </a:solidFill>
                <a:latin typeface="Arial"/>
              </a:rPr>
              <a:t>VMs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289080" y="4832280"/>
            <a:ext cx="114480" cy="13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>
            <a:spAutoFit/>
          </a:bodyPr>
          <a:p>
            <a:pPr marL="25560">
              <a:lnSpc>
                <a:spcPct val="100000"/>
              </a:lnSpc>
              <a:spcBef>
                <a:spcPts val="14"/>
              </a:spcBef>
            </a:pPr>
            <a:fld id="{6D0F0F4B-1696-4D7E-A1B0-83DAD271382F}" type="slidenum">
              <a:rPr b="0" lang="es-ES" sz="900" spc="-1" strike="noStrike">
                <a:solidFill>
                  <a:srgbClr val="797979"/>
                </a:solidFill>
                <a:latin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473400" y="1049040"/>
            <a:ext cx="5231880" cy="11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10680" indent="-297360">
              <a:lnSpc>
                <a:spcPct val="100000"/>
              </a:lnSpc>
              <a:spcBef>
                <a:spcPts val="99"/>
              </a:spcBef>
              <a:buClr>
                <a:srgbClr val="1aaaf7"/>
              </a:buClr>
              <a:buFont typeface="Symbol" charset="2"/>
              <a:buChar char=""/>
              <a:tabLst>
                <a:tab algn="l" pos="310680"/>
                <a:tab algn="l" pos="311040"/>
              </a:tabLst>
            </a:pPr>
            <a:r>
              <a:rPr b="0" lang="es-ES" sz="2350" spc="-7" strike="noStrike">
                <a:solidFill>
                  <a:srgbClr val="244256"/>
                </a:solidFill>
                <a:latin typeface="Arial"/>
              </a:rPr>
              <a:t>Easy </a:t>
            </a:r>
            <a:r>
              <a:rPr b="0" lang="es-ES" sz="2350" spc="-1" strike="noStrike">
                <a:solidFill>
                  <a:srgbClr val="244256"/>
                </a:solidFill>
                <a:latin typeface="Arial"/>
              </a:rPr>
              <a:t>connection </a:t>
            </a:r>
            <a:r>
              <a:rPr b="0" lang="es-ES" sz="2350" spc="-7" strike="noStrike">
                <a:solidFill>
                  <a:srgbClr val="244256"/>
                </a:solidFill>
                <a:latin typeface="Arial"/>
              </a:rPr>
              <a:t>to</a:t>
            </a:r>
            <a:r>
              <a:rPr b="0" lang="es-ES" sz="2350" spc="-32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2350" spc="-7" strike="noStrike">
                <a:solidFill>
                  <a:srgbClr val="244256"/>
                </a:solidFill>
                <a:latin typeface="Arial"/>
              </a:rPr>
              <a:t>make</a:t>
            </a:r>
            <a:endParaRPr b="0" lang="en-US" sz="2350" spc="-1" strike="noStrike">
              <a:latin typeface="Arial"/>
            </a:endParaRPr>
          </a:p>
          <a:p>
            <a:pPr marL="310680" indent="-297360">
              <a:lnSpc>
                <a:spcPct val="100000"/>
              </a:lnSpc>
              <a:spcBef>
                <a:spcPts val="130"/>
              </a:spcBef>
              <a:buClr>
                <a:srgbClr val="1aaaf7"/>
              </a:buClr>
              <a:buFont typeface="Symbol" charset="2"/>
              <a:buChar char=""/>
              <a:tabLst>
                <a:tab algn="l" pos="310680"/>
                <a:tab algn="l" pos="311040"/>
              </a:tabLst>
            </a:pPr>
            <a:r>
              <a:rPr b="0" lang="es-ES" sz="2350" spc="-7" strike="noStrike">
                <a:solidFill>
                  <a:srgbClr val="244256"/>
                </a:solidFill>
                <a:latin typeface="Arial"/>
              </a:rPr>
              <a:t>Fundamentally different</a:t>
            </a:r>
            <a:r>
              <a:rPr b="0" lang="es-ES" sz="2350" spc="-52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2350" spc="-7" strike="noStrike">
                <a:solidFill>
                  <a:srgbClr val="244256"/>
                </a:solidFill>
                <a:latin typeface="Arial"/>
              </a:rPr>
              <a:t>architectures</a:t>
            </a:r>
            <a:endParaRPr b="0" lang="en-US" sz="2350" spc="-1" strike="noStrike">
              <a:latin typeface="Arial"/>
            </a:endParaRPr>
          </a:p>
          <a:p>
            <a:pPr marL="310680" indent="-297360">
              <a:lnSpc>
                <a:spcPct val="100000"/>
              </a:lnSpc>
              <a:spcBef>
                <a:spcPts val="105"/>
              </a:spcBef>
              <a:buClr>
                <a:srgbClr val="1aaaf7"/>
              </a:buClr>
              <a:buFont typeface="Symbol" charset="2"/>
              <a:buChar char=""/>
              <a:tabLst>
                <a:tab algn="l" pos="310680"/>
                <a:tab algn="l" pos="311040"/>
              </a:tabLst>
            </a:pPr>
            <a:r>
              <a:rPr b="0" lang="es-ES" sz="2350" spc="-7" strike="noStrike">
                <a:solidFill>
                  <a:srgbClr val="244256"/>
                </a:solidFill>
                <a:latin typeface="Arial"/>
              </a:rPr>
              <a:t>Fundamentally different</a:t>
            </a:r>
            <a:r>
              <a:rPr b="0" lang="es-ES" sz="2350" spc="-21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2350" spc="-7" strike="noStrike">
                <a:solidFill>
                  <a:srgbClr val="244256"/>
                </a:solidFill>
                <a:latin typeface="Arial"/>
              </a:rPr>
              <a:t>benefits</a:t>
            </a:r>
            <a:endParaRPr b="0" lang="en-US" sz="2350" spc="-1" strike="noStrike">
              <a:latin typeface="Arial"/>
            </a:endParaRPr>
          </a:p>
        </p:txBody>
      </p:sp>
      <p:pic>
        <p:nvPicPr>
          <p:cNvPr id="221" name="Gráfico 5" descr="Edificio"/>
          <p:cNvPicPr/>
          <p:nvPr/>
        </p:nvPicPr>
        <p:blipFill>
          <a:blip r:embed="rId1"/>
          <a:stretch/>
        </p:blipFill>
        <p:spPr>
          <a:xfrm>
            <a:off x="5486400" y="277416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22" name="Gráfico 7" descr="Hogar"/>
          <p:cNvPicPr/>
          <p:nvPr/>
        </p:nvPicPr>
        <p:blipFill>
          <a:blip r:embed="rId2"/>
          <a:stretch/>
        </p:blipFill>
        <p:spPr>
          <a:xfrm>
            <a:off x="2362320" y="272412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223" name="CustomShape 4"/>
          <p:cNvSpPr/>
          <p:nvPr/>
        </p:nvSpPr>
        <p:spPr>
          <a:xfrm>
            <a:off x="1943280" y="3688560"/>
            <a:ext cx="17521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Maquina Virtual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5"/>
          <p:cNvSpPr/>
          <p:nvPr/>
        </p:nvSpPr>
        <p:spPr>
          <a:xfrm>
            <a:off x="5162400" y="3638520"/>
            <a:ext cx="15616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Contenedores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919440" y="389160"/>
            <a:ext cx="7237800" cy="868320"/>
          </a:xfrm>
          <a:prstGeom prst="rect">
            <a:avLst/>
          </a:prstGeom>
          <a:noFill/>
          <a:ln>
            <a:noFill/>
          </a:ln>
        </p:spPr>
        <p:txBody>
          <a:bodyPr lIns="0" rIns="0" tIns="9360" bIns="0">
            <a:noAutofit/>
          </a:bodyPr>
          <a:p>
            <a:pPr marL="9360">
              <a:lnSpc>
                <a:spcPct val="100000"/>
              </a:lnSpc>
              <a:spcBef>
                <a:spcPts val="74"/>
              </a:spcBef>
            </a:pPr>
            <a:r>
              <a:rPr b="0" lang="es-ES" sz="2700" spc="194" strike="noStrike">
                <a:solidFill>
                  <a:srgbClr val="3e3e3e"/>
                </a:solidFill>
                <a:latin typeface="Tahoma"/>
              </a:rPr>
              <a:t>Docker</a:t>
            </a:r>
            <a:r>
              <a:rPr b="0" lang="es-ES" sz="2700" spc="-72" strike="noStrike">
                <a:solidFill>
                  <a:srgbClr val="3e3e3e"/>
                </a:solidFill>
                <a:latin typeface="Tahoma"/>
              </a:rPr>
              <a:t> </a:t>
            </a:r>
            <a:r>
              <a:rPr b="0" lang="es-ES" sz="2700" spc="160" strike="noStrike">
                <a:solidFill>
                  <a:srgbClr val="3e3e3e"/>
                </a:solidFill>
                <a:latin typeface="Tahoma"/>
              </a:rPr>
              <a:t>Containers</a:t>
            </a:r>
            <a:r>
              <a:rPr b="0" lang="es-ES" sz="2700" spc="-35" strike="noStrike">
                <a:solidFill>
                  <a:srgbClr val="3e3e3e"/>
                </a:solidFill>
                <a:latin typeface="Tahoma"/>
              </a:rPr>
              <a:t> </a:t>
            </a:r>
            <a:r>
              <a:rPr b="0" lang="es-ES" sz="2700" spc="148" strike="noStrike">
                <a:solidFill>
                  <a:srgbClr val="3e3e3e"/>
                </a:solidFill>
                <a:latin typeface="Tahoma"/>
              </a:rPr>
              <a:t>Versus</a:t>
            </a:r>
            <a:r>
              <a:rPr b="0" lang="es-ES" sz="2700" spc="-55" strike="noStrike">
                <a:solidFill>
                  <a:srgbClr val="3e3e3e"/>
                </a:solidFill>
                <a:latin typeface="Tahoma"/>
              </a:rPr>
              <a:t> </a:t>
            </a:r>
            <a:r>
              <a:rPr b="0" lang="es-ES" sz="2700" spc="140" strike="noStrike">
                <a:solidFill>
                  <a:srgbClr val="3e3e3e"/>
                </a:solidFill>
                <a:latin typeface="Tahoma"/>
              </a:rPr>
              <a:t>Virtual</a:t>
            </a:r>
            <a:r>
              <a:rPr b="0" lang="es-ES" sz="2700" spc="-41" strike="noStrike">
                <a:solidFill>
                  <a:srgbClr val="3e3e3e"/>
                </a:solidFill>
                <a:latin typeface="Tahoma"/>
              </a:rPr>
              <a:t> </a:t>
            </a:r>
            <a:r>
              <a:rPr b="0" lang="es-ES" sz="2700" spc="157" strike="noStrike">
                <a:solidFill>
                  <a:srgbClr val="3e3e3e"/>
                </a:solidFill>
                <a:latin typeface="Tahoma"/>
              </a:rPr>
              <a:t>Machines</a:t>
            </a:r>
            <a:endParaRPr b="0" lang="es-ES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80880" y="1184040"/>
            <a:ext cx="1058760" cy="268920"/>
          </a:xfrm>
          <a:prstGeom prst="rect">
            <a:avLst/>
          </a:prstGeom>
          <a:solidFill>
            <a:srgbClr val="9bc850"/>
          </a:solidFill>
          <a:ln w="25920">
            <a:solidFill>
              <a:srgbClr val="719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8720" bIns="0">
            <a:spAutoFit/>
          </a:bodyPr>
          <a:p>
            <a:pPr marL="299880">
              <a:lnSpc>
                <a:spcPct val="100000"/>
              </a:lnSpc>
              <a:spcBef>
                <a:spcPts val="856"/>
              </a:spcBef>
            </a:pPr>
            <a:r>
              <a:rPr b="0" lang="es-ES" sz="1050" spc="168" strike="noStrike">
                <a:solidFill>
                  <a:srgbClr val="ffffff"/>
                </a:solidFill>
                <a:latin typeface="Calibri"/>
              </a:rPr>
              <a:t>App</a:t>
            </a:r>
            <a:r>
              <a:rPr b="0" lang="es-ES" sz="1050" spc="5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050" spc="-117" strike="noStrike">
                <a:solidFill>
                  <a:srgbClr val="ffffff"/>
                </a:solidFill>
                <a:latin typeface="Calibri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1455480" y="1184040"/>
            <a:ext cx="1058760" cy="268920"/>
          </a:xfrm>
          <a:prstGeom prst="rect">
            <a:avLst/>
          </a:prstGeom>
          <a:solidFill>
            <a:srgbClr val="f05a28"/>
          </a:solidFill>
          <a:ln w="25920">
            <a:solidFill>
              <a:srgbClr val="b040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8720" bIns="0">
            <a:spAutoFit/>
          </a:bodyPr>
          <a:p>
            <a:pPr marL="284760">
              <a:lnSpc>
                <a:spcPct val="100000"/>
              </a:lnSpc>
              <a:spcBef>
                <a:spcPts val="856"/>
              </a:spcBef>
            </a:pPr>
            <a:r>
              <a:rPr b="0" lang="es-ES" sz="1050" spc="168" strike="noStrike">
                <a:solidFill>
                  <a:srgbClr val="ffffff"/>
                </a:solidFill>
                <a:latin typeface="Calibri"/>
              </a:rPr>
              <a:t>App</a:t>
            </a:r>
            <a:r>
              <a:rPr b="0" lang="es-ES" sz="1050" spc="5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050" spc="11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380880" y="1649520"/>
            <a:ext cx="1058760" cy="268920"/>
          </a:xfrm>
          <a:prstGeom prst="rect">
            <a:avLst/>
          </a:prstGeom>
          <a:solidFill>
            <a:srgbClr val="9bc850"/>
          </a:solidFill>
          <a:ln w="25920">
            <a:solidFill>
              <a:srgbClr val="719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8720" bIns="0">
            <a:spAutoFit/>
          </a:bodyPr>
          <a:p>
            <a:pPr marL="174240">
              <a:lnSpc>
                <a:spcPct val="100000"/>
              </a:lnSpc>
              <a:spcBef>
                <a:spcPts val="856"/>
              </a:spcBef>
            </a:pPr>
            <a:r>
              <a:rPr b="0" lang="es-ES" sz="1050" spc="114" strike="noStrike">
                <a:solidFill>
                  <a:srgbClr val="ffffff"/>
                </a:solidFill>
                <a:latin typeface="Calibri"/>
              </a:rPr>
              <a:t>Bins/Libs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1455480" y="1649520"/>
            <a:ext cx="1058760" cy="268920"/>
          </a:xfrm>
          <a:prstGeom prst="rect">
            <a:avLst/>
          </a:prstGeom>
          <a:solidFill>
            <a:srgbClr val="f05a28"/>
          </a:solidFill>
          <a:ln w="25920">
            <a:solidFill>
              <a:srgbClr val="b040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8720" bIns="0">
            <a:spAutoFit/>
          </a:bodyPr>
          <a:p>
            <a:pPr marL="173880">
              <a:lnSpc>
                <a:spcPct val="100000"/>
              </a:lnSpc>
              <a:spcBef>
                <a:spcPts val="856"/>
              </a:spcBef>
            </a:pPr>
            <a:r>
              <a:rPr b="0" lang="es-ES" sz="1050" spc="114" strike="noStrike">
                <a:solidFill>
                  <a:srgbClr val="ffffff"/>
                </a:solidFill>
                <a:latin typeface="Calibri"/>
              </a:rPr>
              <a:t>Bins/Libs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380880" y="2114640"/>
            <a:ext cx="1058760" cy="607320"/>
          </a:xfrm>
          <a:prstGeom prst="rect">
            <a:avLst/>
          </a:prstGeom>
          <a:solidFill>
            <a:srgbClr val="9bc850"/>
          </a:solidFill>
          <a:ln w="25920">
            <a:solidFill>
              <a:srgbClr val="719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b="0" lang="en-US" sz="1800" spc="-1" strike="noStrike">
              <a:latin typeface="Arial"/>
            </a:endParaRPr>
          </a:p>
          <a:p>
            <a:pPr marL="175320">
              <a:lnSpc>
                <a:spcPct val="100000"/>
              </a:lnSpc>
              <a:spcBef>
                <a:spcPts val="3"/>
              </a:spcBef>
            </a:pPr>
            <a:r>
              <a:rPr b="0" lang="es-ES" sz="1050" spc="103" strike="noStrike">
                <a:solidFill>
                  <a:srgbClr val="ffffff"/>
                </a:solidFill>
                <a:latin typeface="Calibri"/>
              </a:rPr>
              <a:t>Guest</a:t>
            </a:r>
            <a:r>
              <a:rPr b="0" lang="es-ES" sz="1050" spc="5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050" spc="185" strike="noStrike">
                <a:solidFill>
                  <a:srgbClr val="ffffff"/>
                </a:solidFill>
                <a:latin typeface="Calibri"/>
              </a:rPr>
              <a:t>OS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31" name="CustomShape 7"/>
          <p:cNvSpPr/>
          <p:nvPr/>
        </p:nvSpPr>
        <p:spPr>
          <a:xfrm>
            <a:off x="1455480" y="2114640"/>
            <a:ext cx="1058760" cy="607320"/>
          </a:xfrm>
          <a:prstGeom prst="rect">
            <a:avLst/>
          </a:prstGeom>
          <a:solidFill>
            <a:srgbClr val="f05a28"/>
          </a:solidFill>
          <a:ln w="25920">
            <a:solidFill>
              <a:srgbClr val="b040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b="0" lang="en-US" sz="1800" spc="-1" strike="noStrike">
              <a:latin typeface="Arial"/>
            </a:endParaRPr>
          </a:p>
          <a:p>
            <a:pPr marL="175320">
              <a:lnSpc>
                <a:spcPct val="100000"/>
              </a:lnSpc>
              <a:spcBef>
                <a:spcPts val="3"/>
              </a:spcBef>
            </a:pPr>
            <a:r>
              <a:rPr b="0" lang="es-ES" sz="1050" spc="103" strike="noStrike">
                <a:solidFill>
                  <a:srgbClr val="ffffff"/>
                </a:solidFill>
                <a:latin typeface="Calibri"/>
              </a:rPr>
              <a:t>Guest</a:t>
            </a:r>
            <a:r>
              <a:rPr b="0" lang="es-ES" sz="1050" spc="5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050" spc="185" strike="noStrike">
                <a:solidFill>
                  <a:srgbClr val="ffffff"/>
                </a:solidFill>
                <a:latin typeface="Calibri"/>
              </a:rPr>
              <a:t>OS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32" name="CustomShape 8"/>
          <p:cNvSpPr/>
          <p:nvPr/>
        </p:nvSpPr>
        <p:spPr>
          <a:xfrm>
            <a:off x="380520" y="3219120"/>
            <a:ext cx="2221560" cy="21276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>
            <a:spAutoFit/>
          </a:bodyPr>
          <a:p>
            <a:pPr marL="658800">
              <a:lnSpc>
                <a:spcPct val="100000"/>
              </a:lnSpc>
              <a:spcBef>
                <a:spcPts val="414"/>
              </a:spcBef>
            </a:pPr>
            <a:r>
              <a:rPr b="0" lang="es-ES" sz="1050" spc="111" strike="noStrike">
                <a:solidFill>
                  <a:srgbClr val="ffffff"/>
                </a:solidFill>
                <a:latin typeface="Calibri"/>
              </a:rPr>
              <a:t>Hypervisor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33" name="CustomShape 9"/>
          <p:cNvSpPr/>
          <p:nvPr/>
        </p:nvSpPr>
        <p:spPr>
          <a:xfrm>
            <a:off x="380520" y="3574800"/>
            <a:ext cx="2221560" cy="21456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360" bIns="0">
            <a:spAutoFit/>
          </a:bodyPr>
          <a:p>
            <a:pPr marL="248760">
              <a:lnSpc>
                <a:spcPct val="100000"/>
              </a:lnSpc>
              <a:spcBef>
                <a:spcPts val="428"/>
              </a:spcBef>
            </a:pPr>
            <a:r>
              <a:rPr b="0" lang="es-ES" sz="1050" spc="111" strike="noStrike">
                <a:solidFill>
                  <a:srgbClr val="ffffff"/>
                </a:solidFill>
                <a:latin typeface="Calibri"/>
              </a:rPr>
              <a:t>Host Operating</a:t>
            </a:r>
            <a:r>
              <a:rPr b="0" lang="es-ES" sz="1050" spc="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050" spc="117" strike="noStrike">
                <a:solidFill>
                  <a:srgbClr val="ffffff"/>
                </a:solidFill>
                <a:latin typeface="Calibri"/>
              </a:rPr>
              <a:t>System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34" name="CustomShape 10"/>
          <p:cNvSpPr/>
          <p:nvPr/>
        </p:nvSpPr>
        <p:spPr>
          <a:xfrm>
            <a:off x="2820600" y="2288880"/>
            <a:ext cx="1059840" cy="268200"/>
          </a:xfrm>
          <a:prstGeom prst="rect">
            <a:avLst/>
          </a:prstGeom>
          <a:solidFill>
            <a:srgbClr val="9bc850"/>
          </a:solidFill>
          <a:ln w="25920">
            <a:solidFill>
              <a:srgbClr val="719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0">
            <a:spAutoFit/>
          </a:bodyPr>
          <a:p>
            <a:pPr marL="300960">
              <a:lnSpc>
                <a:spcPct val="100000"/>
              </a:lnSpc>
              <a:spcBef>
                <a:spcPts val="850"/>
              </a:spcBef>
            </a:pPr>
            <a:r>
              <a:rPr b="0" lang="es-ES" sz="1050" spc="168" strike="noStrike">
                <a:solidFill>
                  <a:srgbClr val="ffffff"/>
                </a:solidFill>
                <a:latin typeface="Calibri"/>
              </a:rPr>
              <a:t>App</a:t>
            </a:r>
            <a:r>
              <a:rPr b="0" lang="es-ES" sz="1050" spc="5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050" spc="-117" strike="noStrike">
                <a:solidFill>
                  <a:srgbClr val="ffffff"/>
                </a:solidFill>
                <a:latin typeface="Calibri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35" name="CustomShape 11"/>
          <p:cNvSpPr/>
          <p:nvPr/>
        </p:nvSpPr>
        <p:spPr>
          <a:xfrm>
            <a:off x="2820600" y="2754000"/>
            <a:ext cx="1059840" cy="268200"/>
          </a:xfrm>
          <a:prstGeom prst="rect">
            <a:avLst/>
          </a:prstGeom>
          <a:solidFill>
            <a:srgbClr val="9bc850"/>
          </a:solidFill>
          <a:ln w="25920">
            <a:solidFill>
              <a:srgbClr val="719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0">
            <a:spAutoFit/>
          </a:bodyPr>
          <a:p>
            <a:pPr marL="175320">
              <a:lnSpc>
                <a:spcPct val="100000"/>
              </a:lnSpc>
              <a:spcBef>
                <a:spcPts val="850"/>
              </a:spcBef>
            </a:pPr>
            <a:r>
              <a:rPr b="0" lang="es-ES" sz="1050" spc="114" strike="noStrike">
                <a:solidFill>
                  <a:srgbClr val="ffffff"/>
                </a:solidFill>
                <a:latin typeface="Calibri"/>
              </a:rPr>
              <a:t>Bins/Libs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36" name="CustomShape 12"/>
          <p:cNvSpPr/>
          <p:nvPr/>
        </p:nvSpPr>
        <p:spPr>
          <a:xfrm>
            <a:off x="3895200" y="2288880"/>
            <a:ext cx="1059840" cy="268200"/>
          </a:xfrm>
          <a:prstGeom prst="rect">
            <a:avLst/>
          </a:prstGeom>
          <a:solidFill>
            <a:srgbClr val="f05a28"/>
          </a:solidFill>
          <a:ln w="25920">
            <a:solidFill>
              <a:srgbClr val="b040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0">
            <a:spAutoFit/>
          </a:bodyPr>
          <a:p>
            <a:pPr marL="285840">
              <a:lnSpc>
                <a:spcPct val="100000"/>
              </a:lnSpc>
              <a:spcBef>
                <a:spcPts val="850"/>
              </a:spcBef>
            </a:pPr>
            <a:r>
              <a:rPr b="0" lang="es-ES" sz="1050" spc="168" strike="noStrike">
                <a:solidFill>
                  <a:srgbClr val="ffffff"/>
                </a:solidFill>
                <a:latin typeface="Calibri"/>
              </a:rPr>
              <a:t>App</a:t>
            </a:r>
            <a:r>
              <a:rPr b="0" lang="es-ES" sz="1050" spc="5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050" spc="11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37" name="CustomShape 13"/>
          <p:cNvSpPr/>
          <p:nvPr/>
        </p:nvSpPr>
        <p:spPr>
          <a:xfrm>
            <a:off x="3895200" y="2754000"/>
            <a:ext cx="1059840" cy="268200"/>
          </a:xfrm>
          <a:prstGeom prst="rect">
            <a:avLst/>
          </a:prstGeom>
          <a:solidFill>
            <a:srgbClr val="f05a28"/>
          </a:solidFill>
          <a:ln w="25920">
            <a:solidFill>
              <a:srgbClr val="b040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0">
            <a:spAutoFit/>
          </a:bodyPr>
          <a:p>
            <a:pPr marL="175320">
              <a:lnSpc>
                <a:spcPct val="100000"/>
              </a:lnSpc>
              <a:spcBef>
                <a:spcPts val="850"/>
              </a:spcBef>
            </a:pPr>
            <a:r>
              <a:rPr b="0" lang="es-ES" sz="1050" spc="114" strike="noStrike">
                <a:solidFill>
                  <a:srgbClr val="ffffff"/>
                </a:solidFill>
                <a:latin typeface="Calibri"/>
              </a:rPr>
              <a:t>Bins/Libs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38" name="CustomShape 14"/>
          <p:cNvSpPr/>
          <p:nvPr/>
        </p:nvSpPr>
        <p:spPr>
          <a:xfrm>
            <a:off x="2820600" y="3219120"/>
            <a:ext cx="2222640" cy="212760"/>
          </a:xfrm>
          <a:prstGeom prst="rect">
            <a:avLst/>
          </a:prstGeom>
          <a:solidFill>
            <a:srgbClr val="2a9fbc"/>
          </a:solidFill>
          <a:ln w="25920">
            <a:solidFill>
              <a:srgbClr val="1c748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>
            <a:spAutoFit/>
          </a:bodyPr>
          <a:p>
            <a:pPr marL="534960">
              <a:lnSpc>
                <a:spcPct val="100000"/>
              </a:lnSpc>
              <a:spcBef>
                <a:spcPts val="414"/>
              </a:spcBef>
            </a:pPr>
            <a:r>
              <a:rPr b="0" lang="es-ES" sz="1050" spc="117" strike="noStrike">
                <a:solidFill>
                  <a:srgbClr val="ffffff"/>
                </a:solidFill>
                <a:latin typeface="Calibri"/>
              </a:rPr>
              <a:t>Docker</a:t>
            </a:r>
            <a:r>
              <a:rPr b="0" lang="es-ES" sz="1050" spc="58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050" spc="123" strike="noStrike">
                <a:solidFill>
                  <a:srgbClr val="ffffff"/>
                </a:solidFill>
                <a:latin typeface="Calibri"/>
              </a:rPr>
              <a:t>Engine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39" name="CustomShape 15"/>
          <p:cNvSpPr/>
          <p:nvPr/>
        </p:nvSpPr>
        <p:spPr>
          <a:xfrm>
            <a:off x="2820240" y="3571920"/>
            <a:ext cx="2222640" cy="21492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720" bIns="0">
            <a:spAutoFit/>
          </a:bodyPr>
          <a:p>
            <a:pPr marL="249480">
              <a:lnSpc>
                <a:spcPct val="100000"/>
              </a:lnSpc>
              <a:spcBef>
                <a:spcPts val="431"/>
              </a:spcBef>
            </a:pPr>
            <a:r>
              <a:rPr b="0" lang="es-ES" sz="1050" spc="111" strike="noStrike">
                <a:solidFill>
                  <a:srgbClr val="ffffff"/>
                </a:solidFill>
                <a:latin typeface="Calibri"/>
              </a:rPr>
              <a:t>Host Operating</a:t>
            </a:r>
            <a:r>
              <a:rPr b="0" lang="es-ES" sz="1050" spc="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050" spc="117" strike="noStrike">
                <a:solidFill>
                  <a:srgbClr val="ffffff"/>
                </a:solidFill>
                <a:latin typeface="Calibri"/>
              </a:rPr>
              <a:t>System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40" name="CustomShape 16"/>
          <p:cNvSpPr/>
          <p:nvPr/>
        </p:nvSpPr>
        <p:spPr>
          <a:xfrm>
            <a:off x="666360" y="4176720"/>
            <a:ext cx="1733040" cy="4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spAutoFit/>
          </a:bodyPr>
          <a:p>
            <a:pPr marL="9360">
              <a:lnSpc>
                <a:spcPct val="100000"/>
              </a:lnSpc>
              <a:spcBef>
                <a:spcPts val="74"/>
              </a:spcBef>
            </a:pPr>
            <a:r>
              <a:rPr b="0" lang="es-ES" sz="1500" spc="128" strike="noStrike">
                <a:solidFill>
                  <a:srgbClr val="3e3e3e"/>
                </a:solidFill>
                <a:latin typeface="Calibri"/>
              </a:rPr>
              <a:t>Virtual</a:t>
            </a:r>
            <a:r>
              <a:rPr b="0" lang="es-ES" sz="1500" spc="72" strike="noStrike">
                <a:solidFill>
                  <a:srgbClr val="3e3e3e"/>
                </a:solidFill>
                <a:latin typeface="Calibri"/>
              </a:rPr>
              <a:t> </a:t>
            </a:r>
            <a:r>
              <a:rPr b="0" lang="es-ES" sz="1500" spc="128" strike="noStrike">
                <a:solidFill>
                  <a:srgbClr val="3e3e3e"/>
                </a:solidFill>
                <a:latin typeface="Calibri"/>
              </a:rPr>
              <a:t>Machines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41" name="CustomShape 17"/>
          <p:cNvSpPr/>
          <p:nvPr/>
        </p:nvSpPr>
        <p:spPr>
          <a:xfrm>
            <a:off x="3045960" y="4177440"/>
            <a:ext cx="1942200" cy="4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spAutoFit/>
          </a:bodyPr>
          <a:p>
            <a:pPr marL="9360">
              <a:lnSpc>
                <a:spcPct val="100000"/>
              </a:lnSpc>
              <a:spcBef>
                <a:spcPts val="74"/>
              </a:spcBef>
            </a:pPr>
            <a:r>
              <a:rPr b="0" lang="es-ES" sz="1500" spc="174" strike="noStrike">
                <a:solidFill>
                  <a:srgbClr val="3e3e3e"/>
                </a:solidFill>
                <a:latin typeface="Calibri"/>
              </a:rPr>
              <a:t>Docker</a:t>
            </a:r>
            <a:r>
              <a:rPr b="0" lang="es-ES" sz="1500" spc="38" strike="noStrike">
                <a:solidFill>
                  <a:srgbClr val="3e3e3e"/>
                </a:solidFill>
                <a:latin typeface="Calibri"/>
              </a:rPr>
              <a:t> </a:t>
            </a:r>
            <a:r>
              <a:rPr b="0" lang="es-ES" sz="1500" spc="148" strike="noStrike">
                <a:solidFill>
                  <a:srgbClr val="3e3e3e"/>
                </a:solidFill>
                <a:latin typeface="Calibri"/>
              </a:rPr>
              <a:t>Containers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242" name="Imagen 19" descr=""/>
          <p:cNvPicPr/>
          <p:nvPr/>
        </p:nvPicPr>
        <p:blipFill>
          <a:blip r:embed="rId1"/>
          <a:stretch/>
        </p:blipFill>
        <p:spPr>
          <a:xfrm>
            <a:off x="5212080" y="1984320"/>
            <a:ext cx="3827160" cy="1844640"/>
          </a:xfrm>
          <a:prstGeom prst="rect">
            <a:avLst/>
          </a:prstGeom>
          <a:ln>
            <a:noFill/>
          </a:ln>
        </p:spPr>
      </p:pic>
      <p:sp>
        <p:nvSpPr>
          <p:cNvPr id="243" name="Line 18"/>
          <p:cNvSpPr/>
          <p:nvPr/>
        </p:nvSpPr>
        <p:spPr>
          <a:xfrm>
            <a:off x="5131440" y="814320"/>
            <a:ext cx="0" cy="41907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438720" y="320760"/>
            <a:ext cx="360" cy="4492440"/>
          </a:xfrm>
          <a:custGeom>
            <a:avLst/>
            <a:gdLst/>
            <a:ahLst/>
            <a:rect l="l" t="t" r="r" b="b"/>
            <a:pathLst>
              <a:path w="0"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noFill/>
          <a:ln w="25920">
            <a:solidFill>
              <a:srgbClr val="f05a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TextShape 2"/>
          <p:cNvSpPr txBox="1"/>
          <p:nvPr/>
        </p:nvSpPr>
        <p:spPr>
          <a:xfrm>
            <a:off x="3749760" y="803520"/>
            <a:ext cx="5040360" cy="868320"/>
          </a:xfrm>
          <a:prstGeom prst="rect">
            <a:avLst/>
          </a:prstGeom>
          <a:noFill/>
          <a:ln>
            <a:noFill/>
          </a:ln>
        </p:spPr>
        <p:txBody>
          <a:bodyPr lIns="0" rIns="0" tIns="9360" bIns="0">
            <a:noAutofit/>
          </a:bodyPr>
          <a:p>
            <a:pPr marL="295200" indent="-285480">
              <a:lnSpc>
                <a:spcPct val="100000"/>
              </a:lnSpc>
              <a:spcBef>
                <a:spcPts val="74"/>
              </a:spcBef>
              <a:buClr>
                <a:srgbClr val="17375e"/>
              </a:buClr>
              <a:buFont typeface="Arial"/>
              <a:buChar char="•"/>
            </a:pPr>
            <a:r>
              <a:rPr b="0" lang="es-ES" sz="1800" spc="185" strike="noStrike">
                <a:solidFill>
                  <a:srgbClr val="17375e"/>
                </a:solidFill>
                <a:latin typeface="Arial"/>
              </a:rPr>
              <a:t>Lightweight, </a:t>
            </a:r>
            <a:r>
              <a:rPr b="0" lang="es-ES" sz="1800" spc="171" strike="noStrike">
                <a:solidFill>
                  <a:srgbClr val="17375e"/>
                </a:solidFill>
                <a:latin typeface="Arial"/>
              </a:rPr>
              <a:t>open, </a:t>
            </a:r>
            <a:r>
              <a:rPr b="0" lang="es-ES" sz="1800" spc="174" strike="noStrike">
                <a:solidFill>
                  <a:srgbClr val="17375e"/>
                </a:solidFill>
                <a:latin typeface="Arial"/>
              </a:rPr>
              <a:t>secure</a:t>
            </a:r>
            <a:r>
              <a:rPr b="0" lang="es-ES" sz="1800" spc="46" strike="noStrike">
                <a:solidFill>
                  <a:srgbClr val="17375e"/>
                </a:solidFill>
                <a:latin typeface="Arial"/>
              </a:rPr>
              <a:t> </a:t>
            </a:r>
            <a:r>
              <a:rPr b="0" lang="es-ES" sz="1800" spc="168" strike="noStrike">
                <a:solidFill>
                  <a:srgbClr val="17375e"/>
                </a:solidFill>
                <a:latin typeface="Arial"/>
              </a:rPr>
              <a:t>platform</a:t>
            </a:r>
            <a:br/>
            <a:r>
              <a:rPr b="0" lang="es-ES" sz="1800" spc="185" strike="noStrike">
                <a:solidFill>
                  <a:srgbClr val="17375e"/>
                </a:solidFill>
                <a:latin typeface="Arial"/>
              </a:rPr>
              <a:t>Simplify </a:t>
            </a:r>
            <a:r>
              <a:rPr b="0" lang="es-ES" sz="1800" spc="168" strike="noStrike">
                <a:solidFill>
                  <a:srgbClr val="17375e"/>
                </a:solidFill>
                <a:latin typeface="Arial"/>
              </a:rPr>
              <a:t>building, </a:t>
            </a:r>
            <a:r>
              <a:rPr b="0" lang="es-ES" sz="1800" spc="174" strike="noStrike">
                <a:solidFill>
                  <a:srgbClr val="17375e"/>
                </a:solidFill>
                <a:latin typeface="Arial"/>
              </a:rPr>
              <a:t>shipping, </a:t>
            </a:r>
            <a:r>
              <a:rPr b="0" lang="es-ES" sz="1800" spc="171" strike="noStrike">
                <a:solidFill>
                  <a:srgbClr val="17375e"/>
                </a:solidFill>
                <a:latin typeface="Arial"/>
              </a:rPr>
              <a:t>running</a:t>
            </a:r>
            <a:r>
              <a:rPr b="0" lang="es-ES" sz="1800" spc="46" strike="noStrike">
                <a:solidFill>
                  <a:srgbClr val="17375e"/>
                </a:solidFill>
                <a:latin typeface="Arial"/>
              </a:rPr>
              <a:t> </a:t>
            </a:r>
            <a:r>
              <a:rPr b="0" lang="es-ES" sz="1800" spc="222" strike="noStrike">
                <a:solidFill>
                  <a:srgbClr val="17375e"/>
                </a:solidFill>
                <a:latin typeface="Arial"/>
              </a:rPr>
              <a:t>app</a:t>
            </a:r>
            <a:r>
              <a:rPr b="0" lang="es-ES" sz="1800" spc="222" strike="noStrike">
                <a:solidFill>
                  <a:srgbClr val="17375e"/>
                </a:solidFill>
                <a:latin typeface="Arial"/>
              </a:rPr>
              <a:t>s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749760" y="2065680"/>
            <a:ext cx="4862520" cy="227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spAutoFit/>
          </a:bodyPr>
          <a:p>
            <a:pPr marL="295200" indent="-285480">
              <a:lnSpc>
                <a:spcPct val="100000"/>
              </a:lnSpc>
              <a:spcBef>
                <a:spcPts val="74"/>
              </a:spcBef>
              <a:buClr>
                <a:srgbClr val="17375e"/>
              </a:buClr>
              <a:buFont typeface="Arial"/>
              <a:buChar char="•"/>
            </a:pPr>
            <a:r>
              <a:rPr b="0" lang="es-ES" sz="1800" spc="208" strike="noStrike">
                <a:solidFill>
                  <a:srgbClr val="17375e"/>
                </a:solidFill>
                <a:latin typeface="Arial"/>
              </a:rPr>
              <a:t>Runs </a:t>
            </a:r>
            <a:r>
              <a:rPr b="0" lang="es-ES" sz="1800" spc="160" strike="noStrike">
                <a:solidFill>
                  <a:srgbClr val="17375e"/>
                </a:solidFill>
                <a:latin typeface="Arial"/>
              </a:rPr>
              <a:t>natively </a:t>
            </a:r>
            <a:r>
              <a:rPr b="0" lang="es-ES" sz="1800" spc="194" strike="noStrike">
                <a:solidFill>
                  <a:srgbClr val="17375e"/>
                </a:solidFill>
                <a:latin typeface="Arial"/>
              </a:rPr>
              <a:t>on </a:t>
            </a:r>
            <a:r>
              <a:rPr b="0" lang="es-ES" sz="1800" spc="205" strike="noStrike">
                <a:solidFill>
                  <a:srgbClr val="17375e"/>
                </a:solidFill>
                <a:latin typeface="Arial"/>
              </a:rPr>
              <a:t>Linux </a:t>
            </a:r>
            <a:r>
              <a:rPr b="0" lang="es-ES" sz="1800" spc="168" strike="noStrike">
                <a:solidFill>
                  <a:srgbClr val="17375e"/>
                </a:solidFill>
                <a:latin typeface="Arial"/>
              </a:rPr>
              <a:t>or </a:t>
            </a:r>
            <a:r>
              <a:rPr b="0" lang="es-ES" sz="1800" spc="208" strike="noStrike">
                <a:solidFill>
                  <a:srgbClr val="17375e"/>
                </a:solidFill>
                <a:latin typeface="Arial"/>
              </a:rPr>
              <a:t>Windows</a:t>
            </a:r>
            <a:r>
              <a:rPr b="0" lang="es-ES" sz="1800" spc="-151" strike="noStrike">
                <a:solidFill>
                  <a:srgbClr val="17375e"/>
                </a:solidFill>
                <a:latin typeface="Arial"/>
              </a:rPr>
              <a:t> </a:t>
            </a:r>
            <a:r>
              <a:rPr b="0" lang="es-ES" sz="1800" spc="185" strike="noStrike">
                <a:solidFill>
                  <a:srgbClr val="17375e"/>
                </a:solidFill>
                <a:latin typeface="Arial"/>
              </a:rPr>
              <a:t>Server</a:t>
            </a:r>
            <a:endParaRPr b="0" lang="en-US" sz="1800" spc="-1" strike="noStrike">
              <a:latin typeface="Arial"/>
            </a:endParaRPr>
          </a:p>
          <a:p>
            <a:pPr marL="295200" indent="-285480">
              <a:lnSpc>
                <a:spcPct val="100000"/>
              </a:lnSpc>
              <a:spcBef>
                <a:spcPts val="1349"/>
              </a:spcBef>
              <a:buClr>
                <a:srgbClr val="17375e"/>
              </a:buClr>
              <a:buFont typeface="Arial"/>
              <a:buChar char="•"/>
            </a:pPr>
            <a:r>
              <a:rPr b="0" lang="es-ES" sz="1800" spc="208" strike="noStrike">
                <a:solidFill>
                  <a:srgbClr val="17375e"/>
                </a:solidFill>
                <a:latin typeface="Arial"/>
              </a:rPr>
              <a:t>Runs </a:t>
            </a:r>
            <a:r>
              <a:rPr b="0" lang="es-ES" sz="1800" spc="194" strike="noStrike">
                <a:solidFill>
                  <a:srgbClr val="17375e"/>
                </a:solidFill>
                <a:latin typeface="Arial"/>
              </a:rPr>
              <a:t>on </a:t>
            </a:r>
            <a:r>
              <a:rPr b="0" lang="es-ES" sz="1800" spc="208" strike="noStrike">
                <a:solidFill>
                  <a:srgbClr val="17375e"/>
                </a:solidFill>
                <a:latin typeface="Arial"/>
              </a:rPr>
              <a:t>Windows </a:t>
            </a:r>
            <a:r>
              <a:rPr b="0" lang="es-ES" sz="1800" spc="168" strike="noStrike">
                <a:solidFill>
                  <a:srgbClr val="17375e"/>
                </a:solidFill>
                <a:latin typeface="Arial"/>
              </a:rPr>
              <a:t>or </a:t>
            </a:r>
            <a:r>
              <a:rPr b="0" lang="es-ES" sz="1800" spc="151" strike="noStrike">
                <a:solidFill>
                  <a:srgbClr val="17375e"/>
                </a:solidFill>
                <a:latin typeface="Arial"/>
              </a:rPr>
              <a:t>Mac</a:t>
            </a:r>
            <a:r>
              <a:rPr b="0" lang="es-ES" sz="1800" spc="-148" strike="noStrike">
                <a:solidFill>
                  <a:srgbClr val="17375e"/>
                </a:solidFill>
                <a:latin typeface="Arial"/>
              </a:rPr>
              <a:t> </a:t>
            </a:r>
            <a:r>
              <a:rPr b="0" lang="es-ES" sz="1800" spc="194" strike="noStrike">
                <a:solidFill>
                  <a:srgbClr val="17375e"/>
                </a:solidFill>
                <a:latin typeface="Arial"/>
              </a:rPr>
              <a:t>Development  </a:t>
            </a:r>
            <a:r>
              <a:rPr b="0" lang="es-ES" sz="1800" spc="185" strike="noStrike">
                <a:solidFill>
                  <a:srgbClr val="17375e"/>
                </a:solidFill>
                <a:latin typeface="Arial"/>
              </a:rPr>
              <a:t>machines </a:t>
            </a:r>
            <a:r>
              <a:rPr b="0" lang="es-ES" sz="1800" spc="174" strike="noStrike">
                <a:solidFill>
                  <a:srgbClr val="17375e"/>
                </a:solidFill>
                <a:latin typeface="Arial"/>
              </a:rPr>
              <a:t>(with </a:t>
            </a:r>
            <a:r>
              <a:rPr b="0" lang="es-ES" sz="1800" spc="185" strike="noStrike">
                <a:solidFill>
                  <a:srgbClr val="17375e"/>
                </a:solidFill>
                <a:latin typeface="Arial"/>
              </a:rPr>
              <a:t>a </a:t>
            </a:r>
            <a:r>
              <a:rPr b="0" lang="es-ES" sz="1800" spc="148" strike="noStrike">
                <a:solidFill>
                  <a:srgbClr val="17375e"/>
                </a:solidFill>
                <a:latin typeface="Arial"/>
              </a:rPr>
              <a:t>virtual</a:t>
            </a:r>
            <a:r>
              <a:rPr b="0" lang="es-ES" sz="1800" spc="-15" strike="noStrike">
                <a:solidFill>
                  <a:srgbClr val="17375e"/>
                </a:solidFill>
                <a:latin typeface="Arial"/>
              </a:rPr>
              <a:t> </a:t>
            </a:r>
            <a:r>
              <a:rPr b="0" lang="es-ES" sz="1800" spc="185" strike="noStrike">
                <a:solidFill>
                  <a:srgbClr val="17375e"/>
                </a:solidFill>
                <a:latin typeface="Arial"/>
              </a:rPr>
              <a:t>machine)</a:t>
            </a:r>
            <a:endParaRPr b="0" lang="en-US" sz="1800" spc="-1" strike="noStrike">
              <a:latin typeface="Arial"/>
            </a:endParaRPr>
          </a:p>
          <a:p>
            <a:pPr marL="295200" indent="-285480">
              <a:lnSpc>
                <a:spcPct val="100000"/>
              </a:lnSpc>
              <a:spcBef>
                <a:spcPts val="1349"/>
              </a:spcBef>
              <a:buClr>
                <a:srgbClr val="17375e"/>
              </a:buClr>
              <a:buFont typeface="Arial"/>
              <a:buChar char="•"/>
            </a:pPr>
            <a:r>
              <a:rPr b="0" lang="es-ES" sz="1800" spc="174" strike="noStrike">
                <a:solidFill>
                  <a:srgbClr val="17375e"/>
                </a:solidFill>
                <a:latin typeface="Arial"/>
              </a:rPr>
              <a:t>Relies </a:t>
            </a:r>
            <a:r>
              <a:rPr b="0" lang="es-ES" sz="1800" spc="194" strike="noStrike">
                <a:solidFill>
                  <a:srgbClr val="17375e"/>
                </a:solidFill>
                <a:latin typeface="Arial"/>
              </a:rPr>
              <a:t>on "images" </a:t>
            </a:r>
            <a:r>
              <a:rPr b="0" lang="es-ES" sz="1800" spc="205" strike="noStrike">
                <a:solidFill>
                  <a:srgbClr val="17375e"/>
                </a:solidFill>
                <a:latin typeface="Arial"/>
              </a:rPr>
              <a:t>and</a:t>
            </a:r>
            <a:r>
              <a:rPr b="0" lang="es-ES" sz="1800" spc="-15" strike="noStrike">
                <a:solidFill>
                  <a:srgbClr val="17375e"/>
                </a:solidFill>
                <a:latin typeface="Arial"/>
              </a:rPr>
              <a:t> </a:t>
            </a:r>
            <a:r>
              <a:rPr b="0" lang="es-ES" sz="1800" spc="168" strike="noStrike">
                <a:solidFill>
                  <a:srgbClr val="17375e"/>
                </a:solidFill>
                <a:latin typeface="Arial"/>
              </a:rPr>
              <a:t>"containers"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268560" y="1761480"/>
            <a:ext cx="2829600" cy="1608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5"/>
          <p:cNvSpPr/>
          <p:nvPr/>
        </p:nvSpPr>
        <p:spPr>
          <a:xfrm>
            <a:off x="882000" y="1398240"/>
            <a:ext cx="1595520" cy="4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>
            <a:spAutoFit/>
          </a:bodyPr>
          <a:p>
            <a:pPr marL="9360">
              <a:lnSpc>
                <a:spcPct val="100000"/>
              </a:lnSpc>
              <a:spcBef>
                <a:spcPts val="79"/>
              </a:spcBef>
            </a:pPr>
            <a:r>
              <a:rPr b="0" lang="es-ES" sz="1500" spc="174" strike="noStrike">
                <a:solidFill>
                  <a:srgbClr val="3e3e3e"/>
                </a:solidFill>
                <a:latin typeface="Calibri"/>
              </a:rPr>
              <a:t>What </a:t>
            </a:r>
            <a:r>
              <a:rPr b="0" lang="es-ES" sz="1500" spc="128" strike="noStrike">
                <a:solidFill>
                  <a:srgbClr val="3e3e3e"/>
                </a:solidFill>
                <a:latin typeface="Calibri"/>
              </a:rPr>
              <a:t>Is</a:t>
            </a:r>
            <a:r>
              <a:rPr b="0" lang="es-ES" sz="1500" spc="-1" strike="noStrike">
                <a:solidFill>
                  <a:srgbClr val="3e3e3e"/>
                </a:solidFill>
                <a:latin typeface="Calibri"/>
              </a:rPr>
              <a:t> </a:t>
            </a:r>
            <a:r>
              <a:rPr b="0" lang="es-ES" sz="1500" spc="168" strike="noStrike">
                <a:solidFill>
                  <a:srgbClr val="3e3e3e"/>
                </a:solidFill>
                <a:latin typeface="Calibri"/>
              </a:rPr>
              <a:t>Docker?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aaf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aaf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aaf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aaf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aaf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</TotalTime>
  <Application>LibreOffice/6.4.6.2$Linux_X86_64 LibreOffice_project/40$Build-2</Application>
  <Words>789</Words>
  <Paragraphs>235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2017-11-26T12:06:21Z</dcterms:created>
  <dc:creator/>
  <dc:description/>
  <dc:language>en-US</dc:language>
  <cp:lastModifiedBy>Alexander Gonzalez</cp:lastModifiedBy>
  <dcterms:modified xsi:type="dcterms:W3CDTF">2017-11-28T18:37:18Z</dcterms:modified>
  <cp:revision>44</cp:revision>
  <dc:subject/>
  <dc:title>Introduction to Docker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or">
    <vt:lpwstr>Google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2017-11-26T00:00:00Z</vt:filetime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24</vt:i4>
  </property>
  <property fmtid="{D5CDD505-2E9C-101B-9397-08002B2CF9AE}" pid="10" name="PresentationFormat">
    <vt:lpwstr>Presentación en pantalla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28</vt:i4>
  </property>
</Properties>
</file>